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 id="2147483674" r:id="rId3"/>
    <p:sldMasterId id="2147483706" r:id="rId4"/>
    <p:sldMasterId id="2147483722" r:id="rId5"/>
    <p:sldMasterId id="2147483734" r:id="rId6"/>
    <p:sldMasterId id="2147483750" r:id="rId7"/>
  </p:sldMasterIdLst>
  <p:notesMasterIdLst>
    <p:notesMasterId r:id="rId77"/>
  </p:notesMasterIdLst>
  <p:handoutMasterIdLst>
    <p:handoutMasterId r:id="rId78"/>
  </p:handoutMasterIdLst>
  <p:sldIdLst>
    <p:sldId id="260" r:id="rId8"/>
    <p:sldId id="621" r:id="rId9"/>
    <p:sldId id="644" r:id="rId10"/>
    <p:sldId id="622" r:id="rId11"/>
    <p:sldId id="648" r:id="rId12"/>
    <p:sldId id="646" r:id="rId13"/>
    <p:sldId id="647" r:id="rId14"/>
    <p:sldId id="645" r:id="rId15"/>
    <p:sldId id="631" r:id="rId16"/>
    <p:sldId id="629" r:id="rId17"/>
    <p:sldId id="630" r:id="rId18"/>
    <p:sldId id="627" r:id="rId19"/>
    <p:sldId id="623" r:id="rId20"/>
    <p:sldId id="624" r:id="rId21"/>
    <p:sldId id="625" r:id="rId22"/>
    <p:sldId id="546" r:id="rId23"/>
    <p:sldId id="584" r:id="rId24"/>
    <p:sldId id="628" r:id="rId25"/>
    <p:sldId id="632" r:id="rId26"/>
    <p:sldId id="626" r:id="rId27"/>
    <p:sldId id="633" r:id="rId28"/>
    <p:sldId id="649" r:id="rId29"/>
    <p:sldId id="634" r:id="rId30"/>
    <p:sldId id="635" r:id="rId31"/>
    <p:sldId id="586" r:id="rId32"/>
    <p:sldId id="548" r:id="rId33"/>
    <p:sldId id="499" r:id="rId34"/>
    <p:sldId id="549" r:id="rId35"/>
    <p:sldId id="550" r:id="rId36"/>
    <p:sldId id="383" r:id="rId37"/>
    <p:sldId id="589" r:id="rId38"/>
    <p:sldId id="402" r:id="rId39"/>
    <p:sldId id="519" r:id="rId40"/>
    <p:sldId id="588" r:id="rId41"/>
    <p:sldId id="590" r:id="rId42"/>
    <p:sldId id="591" r:id="rId43"/>
    <p:sldId id="553" r:id="rId44"/>
    <p:sldId id="650" r:id="rId45"/>
    <p:sldId id="554" r:id="rId46"/>
    <p:sldId id="651" r:id="rId47"/>
    <p:sldId id="557" r:id="rId48"/>
    <p:sldId id="607" r:id="rId49"/>
    <p:sldId id="609" r:id="rId50"/>
    <p:sldId id="537" r:id="rId51"/>
    <p:sldId id="610" r:id="rId52"/>
    <p:sldId id="620" r:id="rId53"/>
    <p:sldId id="611" r:id="rId54"/>
    <p:sldId id="613" r:id="rId55"/>
    <p:sldId id="615" r:id="rId56"/>
    <p:sldId id="616" r:id="rId57"/>
    <p:sldId id="618" r:id="rId58"/>
    <p:sldId id="619" r:id="rId59"/>
    <p:sldId id="565" r:id="rId60"/>
    <p:sldId id="566" r:id="rId61"/>
    <p:sldId id="567" r:id="rId62"/>
    <p:sldId id="569" r:id="rId63"/>
    <p:sldId id="573" r:id="rId64"/>
    <p:sldId id="575" r:id="rId65"/>
    <p:sldId id="577" r:id="rId66"/>
    <p:sldId id="578" r:id="rId67"/>
    <p:sldId id="580" r:id="rId68"/>
    <p:sldId id="636" r:id="rId69"/>
    <p:sldId id="637" r:id="rId70"/>
    <p:sldId id="638" r:id="rId71"/>
    <p:sldId id="639" r:id="rId72"/>
    <p:sldId id="640" r:id="rId73"/>
    <p:sldId id="641" r:id="rId74"/>
    <p:sldId id="642" r:id="rId75"/>
    <p:sldId id="643" r:id="rId76"/>
  </p:sldIdLst>
  <p:sldSz cx="12192000" cy="6858000"/>
  <p:notesSz cx="68580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Geneva" pitchFamily="121" charset="-128"/>
        <a:cs typeface="+mn-cs"/>
      </a:defRPr>
    </a:lvl1pPr>
    <a:lvl2pPr marL="457200" algn="l" rtl="0" fontAlgn="base">
      <a:spcBef>
        <a:spcPct val="0"/>
      </a:spcBef>
      <a:spcAft>
        <a:spcPct val="0"/>
      </a:spcAft>
      <a:defRPr sz="2400" kern="1200">
        <a:solidFill>
          <a:schemeClr val="tx1"/>
        </a:solidFill>
        <a:latin typeface="Times New Roman" pitchFamily="18" charset="0"/>
        <a:ea typeface="Geneva" pitchFamily="121" charset="-128"/>
        <a:cs typeface="+mn-cs"/>
      </a:defRPr>
    </a:lvl2pPr>
    <a:lvl3pPr marL="914400" algn="l" rtl="0" fontAlgn="base">
      <a:spcBef>
        <a:spcPct val="0"/>
      </a:spcBef>
      <a:spcAft>
        <a:spcPct val="0"/>
      </a:spcAft>
      <a:defRPr sz="2400" kern="1200">
        <a:solidFill>
          <a:schemeClr val="tx1"/>
        </a:solidFill>
        <a:latin typeface="Times New Roman" pitchFamily="18" charset="0"/>
        <a:ea typeface="Geneva" pitchFamily="121" charset="-128"/>
        <a:cs typeface="+mn-cs"/>
      </a:defRPr>
    </a:lvl3pPr>
    <a:lvl4pPr marL="1371600" algn="l" rtl="0" fontAlgn="base">
      <a:spcBef>
        <a:spcPct val="0"/>
      </a:spcBef>
      <a:spcAft>
        <a:spcPct val="0"/>
      </a:spcAft>
      <a:defRPr sz="2400" kern="1200">
        <a:solidFill>
          <a:schemeClr val="tx1"/>
        </a:solidFill>
        <a:latin typeface="Times New Roman" pitchFamily="18" charset="0"/>
        <a:ea typeface="Geneva" pitchFamily="121" charset="-128"/>
        <a:cs typeface="+mn-cs"/>
      </a:defRPr>
    </a:lvl4pPr>
    <a:lvl5pPr marL="1828800" algn="l" rtl="0" fontAlgn="base">
      <a:spcBef>
        <a:spcPct val="0"/>
      </a:spcBef>
      <a:spcAft>
        <a:spcPct val="0"/>
      </a:spcAft>
      <a:defRPr sz="2400" kern="1200">
        <a:solidFill>
          <a:schemeClr val="tx1"/>
        </a:solidFill>
        <a:latin typeface="Times New Roman" pitchFamily="18" charset="0"/>
        <a:ea typeface="Geneva" pitchFamily="121" charset="-128"/>
        <a:cs typeface="+mn-cs"/>
      </a:defRPr>
    </a:lvl5pPr>
    <a:lvl6pPr marL="2286000" algn="l" defTabSz="914400" rtl="0" eaLnBrk="1" latinLnBrk="0" hangingPunct="1">
      <a:defRPr sz="2400" kern="1200">
        <a:solidFill>
          <a:schemeClr val="tx1"/>
        </a:solidFill>
        <a:latin typeface="Times New Roman" pitchFamily="18" charset="0"/>
        <a:ea typeface="Geneva" pitchFamily="121" charset="-128"/>
        <a:cs typeface="+mn-cs"/>
      </a:defRPr>
    </a:lvl6pPr>
    <a:lvl7pPr marL="2743200" algn="l" defTabSz="914400" rtl="0" eaLnBrk="1" latinLnBrk="0" hangingPunct="1">
      <a:defRPr sz="2400" kern="1200">
        <a:solidFill>
          <a:schemeClr val="tx1"/>
        </a:solidFill>
        <a:latin typeface="Times New Roman" pitchFamily="18" charset="0"/>
        <a:ea typeface="Geneva" pitchFamily="121" charset="-128"/>
        <a:cs typeface="+mn-cs"/>
      </a:defRPr>
    </a:lvl7pPr>
    <a:lvl8pPr marL="3200400" algn="l" defTabSz="914400" rtl="0" eaLnBrk="1" latinLnBrk="0" hangingPunct="1">
      <a:defRPr sz="2400" kern="1200">
        <a:solidFill>
          <a:schemeClr val="tx1"/>
        </a:solidFill>
        <a:latin typeface="Times New Roman" pitchFamily="18" charset="0"/>
        <a:ea typeface="Geneva" pitchFamily="121" charset="-128"/>
        <a:cs typeface="+mn-cs"/>
      </a:defRPr>
    </a:lvl8pPr>
    <a:lvl9pPr marL="3657600" algn="l" defTabSz="914400" rtl="0" eaLnBrk="1" latinLnBrk="0" hangingPunct="1">
      <a:defRPr sz="2400" kern="1200">
        <a:solidFill>
          <a:schemeClr val="tx1"/>
        </a:solidFill>
        <a:latin typeface="Times New Roman" pitchFamily="18" charset="0"/>
        <a:ea typeface="Geneva" pitchFamily="12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1F6B"/>
    <a:srgbClr val="5D778D"/>
    <a:srgbClr val="352379"/>
    <a:srgbClr val="BEB722"/>
    <a:srgbClr val="C82E3D"/>
    <a:srgbClr val="7A1C25"/>
    <a:srgbClr val="C0C0C0"/>
    <a:srgbClr val="CED7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70023" autoAdjust="0"/>
  </p:normalViewPr>
  <p:slideViewPr>
    <p:cSldViewPr>
      <p:cViewPr varScale="1">
        <p:scale>
          <a:sx n="46" d="100"/>
          <a:sy n="46" d="100"/>
        </p:scale>
        <p:origin x="1316" y="56"/>
      </p:cViewPr>
      <p:guideLst>
        <p:guide orient="horz" pos="2160"/>
        <p:guide pos="3840"/>
      </p:guideLst>
    </p:cSldViewPr>
  </p:slideViewPr>
  <p:outlineViewPr>
    <p:cViewPr>
      <p:scale>
        <a:sx n="33" d="100"/>
        <a:sy n="33" d="100"/>
      </p:scale>
      <p:origin x="0" y="21882"/>
    </p:cViewPr>
  </p:outlineViewPr>
  <p:notesTextViewPr>
    <p:cViewPr>
      <p:scale>
        <a:sx n="100" d="100"/>
        <a:sy n="100" d="100"/>
      </p:scale>
      <p:origin x="0" y="0"/>
    </p:cViewPr>
  </p:notesTextViewPr>
  <p:sorterViewPr>
    <p:cViewPr>
      <p:scale>
        <a:sx n="146" d="100"/>
        <a:sy n="14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428812-260C-4166-A9DC-6863D1CC2E49}" type="doc">
      <dgm:prSet loTypeId="urn:microsoft.com/office/officeart/2005/8/layout/vList4" loCatId="list" qsTypeId="urn:microsoft.com/office/officeart/2005/8/quickstyle/simple5" qsCatId="simple" csTypeId="urn:microsoft.com/office/officeart/2005/8/colors/accent0_1" csCatId="mainScheme" phldr="1"/>
      <dgm:spPr/>
      <dgm:t>
        <a:bodyPr/>
        <a:lstStyle/>
        <a:p>
          <a:endParaRPr lang="en-US"/>
        </a:p>
      </dgm:t>
    </dgm:pt>
    <dgm:pt modelId="{925FCADE-E37A-4C89-839E-17160FDD3A76}">
      <dgm:prSet phldrT="[Text]" custT="1"/>
      <dgm:spPr/>
      <dgm:t>
        <a:bodyPr/>
        <a:lstStyle/>
        <a:p>
          <a:pPr algn="l">
            <a:lnSpc>
              <a:spcPct val="100000"/>
            </a:lnSpc>
            <a:spcBef>
              <a:spcPts val="600"/>
            </a:spcBef>
            <a:spcAft>
              <a:spcPts val="600"/>
            </a:spcAft>
          </a:pPr>
          <a:r>
            <a:rPr lang="en-US" sz="1600" dirty="0"/>
            <a:t>Medications that increase alertness, attention, energy, blood pressure, heart rate, and breathing rate</a:t>
          </a:r>
        </a:p>
      </dgm:t>
    </dgm:pt>
    <dgm:pt modelId="{8A2172F7-1C44-44D8-9A1C-2E26A291712F}" type="parTrans" cxnId="{4153896E-A554-4D2C-8994-256C69D49C59}">
      <dgm:prSet/>
      <dgm:spPr/>
      <dgm:t>
        <a:bodyPr/>
        <a:lstStyle/>
        <a:p>
          <a:endParaRPr lang="en-US"/>
        </a:p>
      </dgm:t>
    </dgm:pt>
    <dgm:pt modelId="{922F15D5-3100-45AA-9BBD-EC9372AE27BF}" type="sibTrans" cxnId="{4153896E-A554-4D2C-8994-256C69D49C59}">
      <dgm:prSet/>
      <dgm:spPr/>
      <dgm:t>
        <a:bodyPr/>
        <a:lstStyle/>
        <a:p>
          <a:endParaRPr lang="en-US"/>
        </a:p>
      </dgm:t>
    </dgm:pt>
    <dgm:pt modelId="{876BDC79-D3E8-4185-A5B8-2B65B9274378}">
      <dgm:prSet phldrT="[Text]" custT="1"/>
      <dgm:spPr/>
      <dgm:t>
        <a:bodyPr/>
        <a:lstStyle/>
        <a:p>
          <a:pPr>
            <a:lnSpc>
              <a:spcPct val="100000"/>
            </a:lnSpc>
            <a:spcBef>
              <a:spcPts val="600"/>
            </a:spcBef>
            <a:spcAft>
              <a:spcPts val="600"/>
            </a:spcAft>
          </a:pPr>
          <a:r>
            <a:rPr lang="en-US" sz="1600" dirty="0"/>
            <a:t>Medications that slow brain activity, which makes them useful for treating anxiety and sleep problems</a:t>
          </a:r>
        </a:p>
      </dgm:t>
    </dgm:pt>
    <dgm:pt modelId="{5B295928-5EFF-4C1C-87F6-BD616999E7BD}" type="parTrans" cxnId="{32BDC88B-F0AA-49AA-9144-D19EE387E255}">
      <dgm:prSet/>
      <dgm:spPr/>
      <dgm:t>
        <a:bodyPr/>
        <a:lstStyle/>
        <a:p>
          <a:endParaRPr lang="en-US"/>
        </a:p>
      </dgm:t>
    </dgm:pt>
    <dgm:pt modelId="{574337AE-16A2-465C-AE3C-2AC4DDE870C8}" type="sibTrans" cxnId="{32BDC88B-F0AA-49AA-9144-D19EE387E255}">
      <dgm:prSet/>
      <dgm:spPr/>
      <dgm:t>
        <a:bodyPr/>
        <a:lstStyle/>
        <a:p>
          <a:endParaRPr lang="en-US"/>
        </a:p>
      </dgm:t>
    </dgm:pt>
    <dgm:pt modelId="{2452ED64-EBE2-45B9-9B0F-9BCA9408B2E5}">
      <dgm:prSet phldrT="[Text]" custT="1"/>
      <dgm:spPr/>
      <dgm:t>
        <a:bodyPr/>
        <a:lstStyle/>
        <a:p>
          <a:pPr>
            <a:lnSpc>
              <a:spcPct val="100000"/>
            </a:lnSpc>
            <a:spcBef>
              <a:spcPts val="600"/>
            </a:spcBef>
            <a:spcAft>
              <a:spcPts val="600"/>
            </a:spcAft>
          </a:pPr>
          <a:r>
            <a:rPr lang="en-US" sz="1500" dirty="0"/>
            <a:t>Short-term effects: </a:t>
          </a:r>
          <a:r>
            <a:rPr lang="en-US" sz="1500" b="0" i="0" dirty="0"/>
            <a:t>Drowsiness, slurred speech, poor concentration, confusion, dizziness, problems with movement and memory, lowered blood pressure, slowed breathing.</a:t>
          </a:r>
          <a:endParaRPr lang="en-US" sz="1500" dirty="0"/>
        </a:p>
      </dgm:t>
    </dgm:pt>
    <dgm:pt modelId="{C3FA6B15-3585-4233-8E71-6C178F47F59D}" type="parTrans" cxnId="{4415582F-4166-463E-86AC-7271EF4A3A45}">
      <dgm:prSet/>
      <dgm:spPr/>
      <dgm:t>
        <a:bodyPr/>
        <a:lstStyle/>
        <a:p>
          <a:endParaRPr lang="en-US"/>
        </a:p>
      </dgm:t>
    </dgm:pt>
    <dgm:pt modelId="{66B64A3E-8F24-4DA6-9E59-27AB7B731183}" type="sibTrans" cxnId="{4415582F-4166-463E-86AC-7271EF4A3A45}">
      <dgm:prSet/>
      <dgm:spPr/>
      <dgm:t>
        <a:bodyPr/>
        <a:lstStyle/>
        <a:p>
          <a:endParaRPr lang="en-US"/>
        </a:p>
      </dgm:t>
    </dgm:pt>
    <dgm:pt modelId="{8FE2ED90-B214-481F-955B-6D6E6134B1C4}">
      <dgm:prSet phldrT="[Text]" custT="1"/>
      <dgm:spPr/>
      <dgm:t>
        <a:bodyPr/>
        <a:lstStyle/>
        <a:p>
          <a:pPr>
            <a:lnSpc>
              <a:spcPct val="100000"/>
            </a:lnSpc>
            <a:spcBef>
              <a:spcPts val="600"/>
            </a:spcBef>
            <a:spcAft>
              <a:spcPts val="600"/>
            </a:spcAft>
          </a:pPr>
          <a:r>
            <a:rPr lang="en-US" sz="1500" dirty="0"/>
            <a:t>Long-term effects: Unknown</a:t>
          </a:r>
        </a:p>
      </dgm:t>
    </dgm:pt>
    <dgm:pt modelId="{C298C23F-B493-4608-B05B-1107FFEECF45}" type="parTrans" cxnId="{84283DDE-01B1-46A1-8499-8A929D1B4EAE}">
      <dgm:prSet/>
      <dgm:spPr/>
      <dgm:t>
        <a:bodyPr/>
        <a:lstStyle/>
        <a:p>
          <a:endParaRPr lang="en-US"/>
        </a:p>
      </dgm:t>
    </dgm:pt>
    <dgm:pt modelId="{64CF49D4-0D2C-4286-8479-6F7EC346C3B6}" type="sibTrans" cxnId="{84283DDE-01B1-46A1-8499-8A929D1B4EAE}">
      <dgm:prSet/>
      <dgm:spPr/>
      <dgm:t>
        <a:bodyPr/>
        <a:lstStyle/>
        <a:p>
          <a:endParaRPr lang="en-US"/>
        </a:p>
      </dgm:t>
    </dgm:pt>
    <dgm:pt modelId="{E0528CDD-C6E0-47A4-8407-21F0B7516314}">
      <dgm:prSet phldrT="[Text]" custT="1"/>
      <dgm:spPr/>
      <dgm:t>
        <a:bodyPr/>
        <a:lstStyle/>
        <a:p>
          <a:pPr>
            <a:lnSpc>
              <a:spcPct val="100000"/>
            </a:lnSpc>
            <a:spcBef>
              <a:spcPts val="600"/>
            </a:spcBef>
            <a:spcAft>
              <a:spcPts val="600"/>
            </a:spcAft>
          </a:pPr>
          <a:r>
            <a:rPr lang="en-US" sz="1600" dirty="0"/>
            <a:t>Substances that distort the perception of reality</a:t>
          </a:r>
        </a:p>
      </dgm:t>
    </dgm:pt>
    <dgm:pt modelId="{8756EDCC-820D-44B9-965C-F1CCCE085E18}" type="parTrans" cxnId="{908E4FDF-4BF3-4713-AD7B-63542DCE534B}">
      <dgm:prSet/>
      <dgm:spPr/>
      <dgm:t>
        <a:bodyPr/>
        <a:lstStyle/>
        <a:p>
          <a:endParaRPr lang="en-US"/>
        </a:p>
      </dgm:t>
    </dgm:pt>
    <dgm:pt modelId="{80B26153-9642-4C1A-9193-1F8D157AB668}" type="sibTrans" cxnId="{908E4FDF-4BF3-4713-AD7B-63542DCE534B}">
      <dgm:prSet/>
      <dgm:spPr/>
      <dgm:t>
        <a:bodyPr/>
        <a:lstStyle/>
        <a:p>
          <a:endParaRPr lang="en-US"/>
        </a:p>
      </dgm:t>
    </dgm:pt>
    <dgm:pt modelId="{2A5C50FE-E9C6-4B92-8A8E-78E60FA16E13}">
      <dgm:prSet phldrT="[Text]" custT="1"/>
      <dgm:spPr/>
      <dgm:t>
        <a:bodyPr/>
        <a:lstStyle/>
        <a:p>
          <a:pPr>
            <a:lnSpc>
              <a:spcPct val="100000"/>
            </a:lnSpc>
            <a:spcBef>
              <a:spcPts val="600"/>
            </a:spcBef>
            <a:spcAft>
              <a:spcPts val="600"/>
            </a:spcAft>
          </a:pPr>
          <a:r>
            <a:rPr lang="en-US" sz="1500" dirty="0"/>
            <a:t>Short-term effects: increased heart rate, nausea, intensified feelings and sensory experiences, changes in sense of time</a:t>
          </a:r>
        </a:p>
      </dgm:t>
    </dgm:pt>
    <dgm:pt modelId="{8CF373AF-7646-461A-A69D-60F75D8C4914}" type="parTrans" cxnId="{75F1CABF-A5D4-4EC0-AC5F-94268EA4DA28}">
      <dgm:prSet/>
      <dgm:spPr/>
      <dgm:t>
        <a:bodyPr/>
        <a:lstStyle/>
        <a:p>
          <a:endParaRPr lang="en-US"/>
        </a:p>
      </dgm:t>
    </dgm:pt>
    <dgm:pt modelId="{AA998433-2A4A-47DA-99E3-B3986279A495}" type="sibTrans" cxnId="{75F1CABF-A5D4-4EC0-AC5F-94268EA4DA28}">
      <dgm:prSet/>
      <dgm:spPr/>
      <dgm:t>
        <a:bodyPr/>
        <a:lstStyle/>
        <a:p>
          <a:endParaRPr lang="en-US"/>
        </a:p>
      </dgm:t>
    </dgm:pt>
    <dgm:pt modelId="{FC1A78D0-747F-402C-B699-54E23C20E9DA}">
      <dgm:prSet phldrT="[Text]" custT="1"/>
      <dgm:spPr/>
      <dgm:t>
        <a:bodyPr/>
        <a:lstStyle/>
        <a:p>
          <a:pPr algn="l">
            <a:lnSpc>
              <a:spcPct val="100000"/>
            </a:lnSpc>
            <a:spcBef>
              <a:spcPts val="600"/>
            </a:spcBef>
            <a:spcAft>
              <a:spcPts val="600"/>
            </a:spcAft>
          </a:pPr>
          <a:r>
            <a:rPr lang="en-US" sz="1500" dirty="0"/>
            <a:t>Short-term effects: Increased alertness, attention, energy; increased blood pressure and heart rate</a:t>
          </a:r>
        </a:p>
      </dgm:t>
    </dgm:pt>
    <dgm:pt modelId="{0D82E8E7-3B75-4E60-AD35-D2DB856CA50A}" type="sibTrans" cxnId="{647DE4D4-5DFF-4B95-852E-6FFADB9A5164}">
      <dgm:prSet/>
      <dgm:spPr/>
      <dgm:t>
        <a:bodyPr/>
        <a:lstStyle/>
        <a:p>
          <a:endParaRPr lang="en-US"/>
        </a:p>
      </dgm:t>
    </dgm:pt>
    <dgm:pt modelId="{F19D527F-117F-4204-AAA0-C78868F72A77}" type="parTrans" cxnId="{647DE4D4-5DFF-4B95-852E-6FFADB9A5164}">
      <dgm:prSet/>
      <dgm:spPr/>
      <dgm:t>
        <a:bodyPr/>
        <a:lstStyle/>
        <a:p>
          <a:endParaRPr lang="en-US"/>
        </a:p>
      </dgm:t>
    </dgm:pt>
    <dgm:pt modelId="{E2A0E41A-138F-4FF5-AB4D-A8C55135893F}">
      <dgm:prSet phldrT="[Text]" custT="1"/>
      <dgm:spPr/>
      <dgm:t>
        <a:bodyPr/>
        <a:lstStyle/>
        <a:p>
          <a:pPr algn="l">
            <a:lnSpc>
              <a:spcPct val="100000"/>
            </a:lnSpc>
            <a:spcBef>
              <a:spcPts val="600"/>
            </a:spcBef>
            <a:spcAft>
              <a:spcPts val="600"/>
            </a:spcAft>
          </a:pPr>
          <a:r>
            <a:rPr lang="en-US" sz="1500" dirty="0"/>
            <a:t>Long-term effects: Heart problems, psychosis, anger, paranoia</a:t>
          </a:r>
        </a:p>
      </dgm:t>
    </dgm:pt>
    <dgm:pt modelId="{C4D1B77B-1BA5-45EC-ADEC-884498065D0B}" type="sibTrans" cxnId="{B3EDA88E-CBC5-48FE-B9D2-C54CF8B73EE6}">
      <dgm:prSet/>
      <dgm:spPr/>
      <dgm:t>
        <a:bodyPr/>
        <a:lstStyle/>
        <a:p>
          <a:endParaRPr lang="en-US"/>
        </a:p>
      </dgm:t>
    </dgm:pt>
    <dgm:pt modelId="{C294A291-4ADE-4249-953E-B41B98E5B69C}" type="parTrans" cxnId="{B3EDA88E-CBC5-48FE-B9D2-C54CF8B73EE6}">
      <dgm:prSet/>
      <dgm:spPr/>
      <dgm:t>
        <a:bodyPr/>
        <a:lstStyle/>
        <a:p>
          <a:endParaRPr lang="en-US"/>
        </a:p>
      </dgm:t>
    </dgm:pt>
    <dgm:pt modelId="{D2145975-E808-46D3-AC93-07B590044F01}">
      <dgm:prSet phldrT="[Text]" custT="1"/>
      <dgm:spPr/>
      <dgm:t>
        <a:bodyPr/>
        <a:lstStyle/>
        <a:p>
          <a:pPr>
            <a:lnSpc>
              <a:spcPct val="100000"/>
            </a:lnSpc>
            <a:spcBef>
              <a:spcPts val="600"/>
            </a:spcBef>
            <a:spcAft>
              <a:spcPts val="600"/>
            </a:spcAft>
          </a:pPr>
          <a:r>
            <a:rPr lang="en-US" sz="1500" dirty="0"/>
            <a:t>Long-term effects: speech problems, memory loss, weight loss, anxiety, depression and suicidal thoughts</a:t>
          </a:r>
        </a:p>
      </dgm:t>
    </dgm:pt>
    <dgm:pt modelId="{B9B52CAF-F0ED-44A1-B72D-E4C62C33199C}" type="parTrans" cxnId="{C0701C62-E969-4C4E-A4A0-2E076B24799C}">
      <dgm:prSet/>
      <dgm:spPr/>
      <dgm:t>
        <a:bodyPr/>
        <a:lstStyle/>
        <a:p>
          <a:endParaRPr lang="en-US"/>
        </a:p>
      </dgm:t>
    </dgm:pt>
    <dgm:pt modelId="{D4A1E44F-7D26-45B5-B728-5E73B5231260}" type="sibTrans" cxnId="{C0701C62-E969-4C4E-A4A0-2E076B24799C}">
      <dgm:prSet/>
      <dgm:spPr/>
      <dgm:t>
        <a:bodyPr/>
        <a:lstStyle/>
        <a:p>
          <a:endParaRPr lang="en-US"/>
        </a:p>
      </dgm:t>
    </dgm:pt>
    <dgm:pt modelId="{75A47257-FD1B-4306-9798-920C8E1213C1}" type="pres">
      <dgm:prSet presAssocID="{D7428812-260C-4166-A9DC-6863D1CC2E49}" presName="linear" presStyleCnt="0">
        <dgm:presLayoutVars>
          <dgm:dir/>
          <dgm:resizeHandles val="exact"/>
        </dgm:presLayoutVars>
      </dgm:prSet>
      <dgm:spPr/>
    </dgm:pt>
    <dgm:pt modelId="{02738D52-880C-4885-8EB1-D4AD42DED3EF}" type="pres">
      <dgm:prSet presAssocID="{925FCADE-E37A-4C89-839E-17160FDD3A76}" presName="comp" presStyleCnt="0"/>
      <dgm:spPr/>
    </dgm:pt>
    <dgm:pt modelId="{11FA8F46-D9DB-403A-A502-D62B72B5B1B4}" type="pres">
      <dgm:prSet presAssocID="{925FCADE-E37A-4C89-839E-17160FDD3A76}" presName="box" presStyleLbl="node1" presStyleIdx="0" presStyleCnt="3"/>
      <dgm:spPr/>
    </dgm:pt>
    <dgm:pt modelId="{965ABDF9-1D0F-4ED9-A16F-70C53F102510}" type="pres">
      <dgm:prSet presAssocID="{925FCADE-E37A-4C89-839E-17160FDD3A76}" presName="img" presStyleLbl="fgImgPlace1" presStyleIdx="0" presStyleCnt="3" custLinFactY="43278" custLinFactNeighborX="44763" custLinFactNeighborY="100000"/>
      <dgm:spPr/>
    </dgm:pt>
    <dgm:pt modelId="{B1E9F2C9-1613-49FC-8B40-B10CD4F7E24E}" type="pres">
      <dgm:prSet presAssocID="{925FCADE-E37A-4C89-839E-17160FDD3A76}" presName="text" presStyleLbl="node1" presStyleIdx="0" presStyleCnt="3">
        <dgm:presLayoutVars>
          <dgm:bulletEnabled val="1"/>
        </dgm:presLayoutVars>
      </dgm:prSet>
      <dgm:spPr/>
    </dgm:pt>
    <dgm:pt modelId="{510F4D31-9EAB-4A32-8F7B-0770334DCA46}" type="pres">
      <dgm:prSet presAssocID="{922F15D5-3100-45AA-9BBD-EC9372AE27BF}" presName="spacer" presStyleCnt="0"/>
      <dgm:spPr/>
    </dgm:pt>
    <dgm:pt modelId="{47CCAE9A-A66C-415B-BEB8-DE631500E367}" type="pres">
      <dgm:prSet presAssocID="{876BDC79-D3E8-4185-A5B8-2B65B9274378}" presName="comp" presStyleCnt="0"/>
      <dgm:spPr/>
    </dgm:pt>
    <dgm:pt modelId="{FC0F4080-82C7-4C18-ACF7-B3265DC34E68}" type="pres">
      <dgm:prSet presAssocID="{876BDC79-D3E8-4185-A5B8-2B65B9274378}" presName="box" presStyleLbl="node1" presStyleIdx="1" presStyleCnt="3" custScaleY="96881" custLinFactNeighborY="1489"/>
      <dgm:spPr/>
    </dgm:pt>
    <dgm:pt modelId="{1B8BFA5A-9AA1-465A-A3A7-EAFAE3802653}" type="pres">
      <dgm:prSet presAssocID="{876BDC79-D3E8-4185-A5B8-2B65B9274378}" presName="img" presStyleLbl="fgImgPlace1" presStyleIdx="1" presStyleCnt="3" custLinFactX="200000" custLinFactY="58285" custLinFactNeighborX="275083" custLinFactNeighborY="100000"/>
      <dgm:spPr>
        <a:noFill/>
        <a:ln>
          <a:noFill/>
        </a:ln>
      </dgm:spPr>
    </dgm:pt>
    <dgm:pt modelId="{7043C98A-638C-4499-967F-123F17C2AB1B}" type="pres">
      <dgm:prSet presAssocID="{876BDC79-D3E8-4185-A5B8-2B65B9274378}" presName="text" presStyleLbl="node1" presStyleIdx="1" presStyleCnt="3">
        <dgm:presLayoutVars>
          <dgm:bulletEnabled val="1"/>
        </dgm:presLayoutVars>
      </dgm:prSet>
      <dgm:spPr/>
    </dgm:pt>
    <dgm:pt modelId="{8CB56701-759C-4FE5-A44D-A0D8D5D4EEEB}" type="pres">
      <dgm:prSet presAssocID="{574337AE-16A2-465C-AE3C-2AC4DDE870C8}" presName="spacer" presStyleCnt="0"/>
      <dgm:spPr/>
    </dgm:pt>
    <dgm:pt modelId="{1A8BE4BB-B3C9-4C57-8E3D-58A0FA34FF1B}" type="pres">
      <dgm:prSet presAssocID="{E0528CDD-C6E0-47A4-8407-21F0B7516314}" presName="comp" presStyleCnt="0"/>
      <dgm:spPr/>
    </dgm:pt>
    <dgm:pt modelId="{C917A186-C040-494A-94E3-F95D4AE57A68}" type="pres">
      <dgm:prSet presAssocID="{E0528CDD-C6E0-47A4-8407-21F0B7516314}" presName="box" presStyleLbl="node1" presStyleIdx="2" presStyleCnt="3"/>
      <dgm:spPr/>
    </dgm:pt>
    <dgm:pt modelId="{DA8DD534-C3F1-45C6-8A4C-C0538078AF14}" type="pres">
      <dgm:prSet presAssocID="{E0528CDD-C6E0-47A4-8407-21F0B7516314}" presName="img" presStyleLbl="fgImgPlace1" presStyleIdx="2" presStyleCnt="3" custFlipVert="0" custFlipHor="0" custScaleX="4218" custScaleY="3375" custLinFactX="200000" custLinFactNeighborX="249154" custLinFactNeighborY="69778"/>
      <dgm:spPr/>
    </dgm:pt>
    <dgm:pt modelId="{264220C5-3774-4E00-949E-4633E9BE7A46}" type="pres">
      <dgm:prSet presAssocID="{E0528CDD-C6E0-47A4-8407-21F0B7516314}" presName="text" presStyleLbl="node1" presStyleIdx="2" presStyleCnt="3">
        <dgm:presLayoutVars>
          <dgm:bulletEnabled val="1"/>
        </dgm:presLayoutVars>
      </dgm:prSet>
      <dgm:spPr/>
    </dgm:pt>
  </dgm:ptLst>
  <dgm:cxnLst>
    <dgm:cxn modelId="{CABB8806-2999-4939-9246-80DA677D9174}" type="presOf" srcId="{D2145975-E808-46D3-AC93-07B590044F01}" destId="{C917A186-C040-494A-94E3-F95D4AE57A68}" srcOrd="0" destOrd="2" presId="urn:microsoft.com/office/officeart/2005/8/layout/vList4"/>
    <dgm:cxn modelId="{3117A315-DCA9-4392-AFBC-4861E506E58F}" type="presOf" srcId="{E2A0E41A-138F-4FF5-AB4D-A8C55135893F}" destId="{B1E9F2C9-1613-49FC-8B40-B10CD4F7E24E}" srcOrd="1" destOrd="2" presId="urn:microsoft.com/office/officeart/2005/8/layout/vList4"/>
    <dgm:cxn modelId="{F01FCD29-B5F0-4ACE-9AD9-700A1CBCA27F}" type="presOf" srcId="{FC1A78D0-747F-402C-B699-54E23C20E9DA}" destId="{11FA8F46-D9DB-403A-A502-D62B72B5B1B4}" srcOrd="0" destOrd="1" presId="urn:microsoft.com/office/officeart/2005/8/layout/vList4"/>
    <dgm:cxn modelId="{4415582F-4166-463E-86AC-7271EF4A3A45}" srcId="{876BDC79-D3E8-4185-A5B8-2B65B9274378}" destId="{2452ED64-EBE2-45B9-9B0F-9BCA9408B2E5}" srcOrd="0" destOrd="0" parTransId="{C3FA6B15-3585-4233-8E71-6C178F47F59D}" sibTransId="{66B64A3E-8F24-4DA6-9E59-27AB7B731183}"/>
    <dgm:cxn modelId="{4E4B8B31-C192-465C-BA54-DD4F85D13697}" type="presOf" srcId="{8FE2ED90-B214-481F-955B-6D6E6134B1C4}" destId="{7043C98A-638C-4499-967F-123F17C2AB1B}" srcOrd="1" destOrd="2" presId="urn:microsoft.com/office/officeart/2005/8/layout/vList4"/>
    <dgm:cxn modelId="{7CA4CE38-41E8-457A-B92E-1BD41711D040}" type="presOf" srcId="{E0528CDD-C6E0-47A4-8407-21F0B7516314}" destId="{C917A186-C040-494A-94E3-F95D4AE57A68}" srcOrd="0" destOrd="0" presId="urn:microsoft.com/office/officeart/2005/8/layout/vList4"/>
    <dgm:cxn modelId="{3FD23840-4203-41C2-9C36-49780A3F0CB9}" type="presOf" srcId="{FC1A78D0-747F-402C-B699-54E23C20E9DA}" destId="{B1E9F2C9-1613-49FC-8B40-B10CD4F7E24E}" srcOrd="1" destOrd="1" presId="urn:microsoft.com/office/officeart/2005/8/layout/vList4"/>
    <dgm:cxn modelId="{C0701C62-E969-4C4E-A4A0-2E076B24799C}" srcId="{E0528CDD-C6E0-47A4-8407-21F0B7516314}" destId="{D2145975-E808-46D3-AC93-07B590044F01}" srcOrd="1" destOrd="0" parTransId="{B9B52CAF-F0ED-44A1-B72D-E4C62C33199C}" sibTransId="{D4A1E44F-7D26-45B5-B728-5E73B5231260}"/>
    <dgm:cxn modelId="{63397F6B-B9A5-40CF-A384-DF4F66468BAA}" type="presOf" srcId="{2A5C50FE-E9C6-4B92-8A8E-78E60FA16E13}" destId="{264220C5-3774-4E00-949E-4633E9BE7A46}" srcOrd="1" destOrd="1" presId="urn:microsoft.com/office/officeart/2005/8/layout/vList4"/>
    <dgm:cxn modelId="{2742F54C-5A58-489E-AA82-46A4698F293A}" type="presOf" srcId="{D7428812-260C-4166-A9DC-6863D1CC2E49}" destId="{75A47257-FD1B-4306-9798-920C8E1213C1}" srcOrd="0" destOrd="0" presId="urn:microsoft.com/office/officeart/2005/8/layout/vList4"/>
    <dgm:cxn modelId="{4153896E-A554-4D2C-8994-256C69D49C59}" srcId="{D7428812-260C-4166-A9DC-6863D1CC2E49}" destId="{925FCADE-E37A-4C89-839E-17160FDD3A76}" srcOrd="0" destOrd="0" parTransId="{8A2172F7-1C44-44D8-9A1C-2E26A291712F}" sibTransId="{922F15D5-3100-45AA-9BBD-EC9372AE27BF}"/>
    <dgm:cxn modelId="{DF3E5170-E3F0-47B1-84D8-3C7E87E9D8C8}" type="presOf" srcId="{8FE2ED90-B214-481F-955B-6D6E6134B1C4}" destId="{FC0F4080-82C7-4C18-ACF7-B3265DC34E68}" srcOrd="0" destOrd="2" presId="urn:microsoft.com/office/officeart/2005/8/layout/vList4"/>
    <dgm:cxn modelId="{73082680-FC10-4002-B5F0-BC9C372C7BA6}" type="presOf" srcId="{2A5C50FE-E9C6-4B92-8A8E-78E60FA16E13}" destId="{C917A186-C040-494A-94E3-F95D4AE57A68}" srcOrd="0" destOrd="1" presId="urn:microsoft.com/office/officeart/2005/8/layout/vList4"/>
    <dgm:cxn modelId="{7E8FC985-6BE8-4592-ABC5-A9E487E1179B}" type="presOf" srcId="{E0528CDD-C6E0-47A4-8407-21F0B7516314}" destId="{264220C5-3774-4E00-949E-4633E9BE7A46}" srcOrd="1" destOrd="0" presId="urn:microsoft.com/office/officeart/2005/8/layout/vList4"/>
    <dgm:cxn modelId="{32BDC88B-F0AA-49AA-9144-D19EE387E255}" srcId="{D7428812-260C-4166-A9DC-6863D1CC2E49}" destId="{876BDC79-D3E8-4185-A5B8-2B65B9274378}" srcOrd="1" destOrd="0" parTransId="{5B295928-5EFF-4C1C-87F6-BD616999E7BD}" sibTransId="{574337AE-16A2-465C-AE3C-2AC4DDE870C8}"/>
    <dgm:cxn modelId="{B3EDA88E-CBC5-48FE-B9D2-C54CF8B73EE6}" srcId="{925FCADE-E37A-4C89-839E-17160FDD3A76}" destId="{E2A0E41A-138F-4FF5-AB4D-A8C55135893F}" srcOrd="1" destOrd="0" parTransId="{C294A291-4ADE-4249-953E-B41B98E5B69C}" sibTransId="{C4D1B77B-1BA5-45EC-ADEC-884498065D0B}"/>
    <dgm:cxn modelId="{46FABE9F-8D55-41EF-A167-A2063C8068E0}" type="presOf" srcId="{2452ED64-EBE2-45B9-9B0F-9BCA9408B2E5}" destId="{FC0F4080-82C7-4C18-ACF7-B3265DC34E68}" srcOrd="0" destOrd="1" presId="urn:microsoft.com/office/officeart/2005/8/layout/vList4"/>
    <dgm:cxn modelId="{C16C62B0-FCF3-4C7B-AB04-A1743801F5AE}" type="presOf" srcId="{925FCADE-E37A-4C89-839E-17160FDD3A76}" destId="{B1E9F2C9-1613-49FC-8B40-B10CD4F7E24E}" srcOrd="1" destOrd="0" presId="urn:microsoft.com/office/officeart/2005/8/layout/vList4"/>
    <dgm:cxn modelId="{A817CFB2-732A-493B-8DFD-01612B888DDE}" type="presOf" srcId="{D2145975-E808-46D3-AC93-07B590044F01}" destId="{264220C5-3774-4E00-949E-4633E9BE7A46}" srcOrd="1" destOrd="2" presId="urn:microsoft.com/office/officeart/2005/8/layout/vList4"/>
    <dgm:cxn modelId="{75F1CABF-A5D4-4EC0-AC5F-94268EA4DA28}" srcId="{E0528CDD-C6E0-47A4-8407-21F0B7516314}" destId="{2A5C50FE-E9C6-4B92-8A8E-78E60FA16E13}" srcOrd="0" destOrd="0" parTransId="{8CF373AF-7646-461A-A69D-60F75D8C4914}" sibTransId="{AA998433-2A4A-47DA-99E3-B3986279A495}"/>
    <dgm:cxn modelId="{C2CAEFBF-9FA3-4A28-A5CD-FE567404C430}" type="presOf" srcId="{E2A0E41A-138F-4FF5-AB4D-A8C55135893F}" destId="{11FA8F46-D9DB-403A-A502-D62B72B5B1B4}" srcOrd="0" destOrd="2" presId="urn:microsoft.com/office/officeart/2005/8/layout/vList4"/>
    <dgm:cxn modelId="{02073CD2-192C-4BB8-BE66-68F1C701FE8B}" type="presOf" srcId="{925FCADE-E37A-4C89-839E-17160FDD3A76}" destId="{11FA8F46-D9DB-403A-A502-D62B72B5B1B4}" srcOrd="0" destOrd="0" presId="urn:microsoft.com/office/officeart/2005/8/layout/vList4"/>
    <dgm:cxn modelId="{647DE4D4-5DFF-4B95-852E-6FFADB9A5164}" srcId="{925FCADE-E37A-4C89-839E-17160FDD3A76}" destId="{FC1A78D0-747F-402C-B699-54E23C20E9DA}" srcOrd="0" destOrd="0" parTransId="{F19D527F-117F-4204-AAA0-C78868F72A77}" sibTransId="{0D82E8E7-3B75-4E60-AD35-D2DB856CA50A}"/>
    <dgm:cxn modelId="{8785E5DD-DD03-442D-B417-638030D5E239}" type="presOf" srcId="{2452ED64-EBE2-45B9-9B0F-9BCA9408B2E5}" destId="{7043C98A-638C-4499-967F-123F17C2AB1B}" srcOrd="1" destOrd="1" presId="urn:microsoft.com/office/officeart/2005/8/layout/vList4"/>
    <dgm:cxn modelId="{84283DDE-01B1-46A1-8499-8A929D1B4EAE}" srcId="{876BDC79-D3E8-4185-A5B8-2B65B9274378}" destId="{8FE2ED90-B214-481F-955B-6D6E6134B1C4}" srcOrd="1" destOrd="0" parTransId="{C298C23F-B493-4608-B05B-1107FFEECF45}" sibTransId="{64CF49D4-0D2C-4286-8479-6F7EC346C3B6}"/>
    <dgm:cxn modelId="{908E4FDF-4BF3-4713-AD7B-63542DCE534B}" srcId="{D7428812-260C-4166-A9DC-6863D1CC2E49}" destId="{E0528CDD-C6E0-47A4-8407-21F0B7516314}" srcOrd="2" destOrd="0" parTransId="{8756EDCC-820D-44B9-965C-F1CCCE085E18}" sibTransId="{80B26153-9642-4C1A-9193-1F8D157AB668}"/>
    <dgm:cxn modelId="{C22BC5E2-7413-4BA8-B186-E8BBDF132371}" type="presOf" srcId="{876BDC79-D3E8-4185-A5B8-2B65B9274378}" destId="{7043C98A-638C-4499-967F-123F17C2AB1B}" srcOrd="1" destOrd="0" presId="urn:microsoft.com/office/officeart/2005/8/layout/vList4"/>
    <dgm:cxn modelId="{8DB2BBF1-2B2A-474F-9D4F-E5D675DE0490}" type="presOf" srcId="{876BDC79-D3E8-4185-A5B8-2B65B9274378}" destId="{FC0F4080-82C7-4C18-ACF7-B3265DC34E68}" srcOrd="0" destOrd="0" presId="urn:microsoft.com/office/officeart/2005/8/layout/vList4"/>
    <dgm:cxn modelId="{A48D6DA7-2650-460D-9B3F-3679CB6616A0}" type="presParOf" srcId="{75A47257-FD1B-4306-9798-920C8E1213C1}" destId="{02738D52-880C-4885-8EB1-D4AD42DED3EF}" srcOrd="0" destOrd="0" presId="urn:microsoft.com/office/officeart/2005/8/layout/vList4"/>
    <dgm:cxn modelId="{D3ACD209-7E36-468B-BF9A-56CEA45995CE}" type="presParOf" srcId="{02738D52-880C-4885-8EB1-D4AD42DED3EF}" destId="{11FA8F46-D9DB-403A-A502-D62B72B5B1B4}" srcOrd="0" destOrd="0" presId="urn:microsoft.com/office/officeart/2005/8/layout/vList4"/>
    <dgm:cxn modelId="{EAD4BEC6-D33B-4D39-868D-9E63C51DF6C0}" type="presParOf" srcId="{02738D52-880C-4885-8EB1-D4AD42DED3EF}" destId="{965ABDF9-1D0F-4ED9-A16F-70C53F102510}" srcOrd="1" destOrd="0" presId="urn:microsoft.com/office/officeart/2005/8/layout/vList4"/>
    <dgm:cxn modelId="{54748C25-95F3-4A63-B7BB-03E33CA552B7}" type="presParOf" srcId="{02738D52-880C-4885-8EB1-D4AD42DED3EF}" destId="{B1E9F2C9-1613-49FC-8B40-B10CD4F7E24E}" srcOrd="2" destOrd="0" presId="urn:microsoft.com/office/officeart/2005/8/layout/vList4"/>
    <dgm:cxn modelId="{1E0427DD-7ACF-4099-A831-A41798AF67F9}" type="presParOf" srcId="{75A47257-FD1B-4306-9798-920C8E1213C1}" destId="{510F4D31-9EAB-4A32-8F7B-0770334DCA46}" srcOrd="1" destOrd="0" presId="urn:microsoft.com/office/officeart/2005/8/layout/vList4"/>
    <dgm:cxn modelId="{B533EEC3-51AD-4E78-B40C-F38F71A6221D}" type="presParOf" srcId="{75A47257-FD1B-4306-9798-920C8E1213C1}" destId="{47CCAE9A-A66C-415B-BEB8-DE631500E367}" srcOrd="2" destOrd="0" presId="urn:microsoft.com/office/officeart/2005/8/layout/vList4"/>
    <dgm:cxn modelId="{2B98A07E-EAF5-4A8B-BD2A-C94AB95B5F63}" type="presParOf" srcId="{47CCAE9A-A66C-415B-BEB8-DE631500E367}" destId="{FC0F4080-82C7-4C18-ACF7-B3265DC34E68}" srcOrd="0" destOrd="0" presId="urn:microsoft.com/office/officeart/2005/8/layout/vList4"/>
    <dgm:cxn modelId="{4F604F2B-3AED-4BC8-912D-B366901AE621}" type="presParOf" srcId="{47CCAE9A-A66C-415B-BEB8-DE631500E367}" destId="{1B8BFA5A-9AA1-465A-A3A7-EAFAE3802653}" srcOrd="1" destOrd="0" presId="urn:microsoft.com/office/officeart/2005/8/layout/vList4"/>
    <dgm:cxn modelId="{33C8A1B1-3EB2-4609-BC2C-E515E754BEEB}" type="presParOf" srcId="{47CCAE9A-A66C-415B-BEB8-DE631500E367}" destId="{7043C98A-638C-4499-967F-123F17C2AB1B}" srcOrd="2" destOrd="0" presId="urn:microsoft.com/office/officeart/2005/8/layout/vList4"/>
    <dgm:cxn modelId="{AE8C3927-1BBE-4E73-968C-DF5A44DF40A1}" type="presParOf" srcId="{75A47257-FD1B-4306-9798-920C8E1213C1}" destId="{8CB56701-759C-4FE5-A44D-A0D8D5D4EEEB}" srcOrd="3" destOrd="0" presId="urn:microsoft.com/office/officeart/2005/8/layout/vList4"/>
    <dgm:cxn modelId="{D86B1577-0520-4AC3-B49E-818B5D9FE4B4}" type="presParOf" srcId="{75A47257-FD1B-4306-9798-920C8E1213C1}" destId="{1A8BE4BB-B3C9-4C57-8E3D-58A0FA34FF1B}" srcOrd="4" destOrd="0" presId="urn:microsoft.com/office/officeart/2005/8/layout/vList4"/>
    <dgm:cxn modelId="{8EE9BDA6-CB09-483F-AE88-7781386C7878}" type="presParOf" srcId="{1A8BE4BB-B3C9-4C57-8E3D-58A0FA34FF1B}" destId="{C917A186-C040-494A-94E3-F95D4AE57A68}" srcOrd="0" destOrd="0" presId="urn:microsoft.com/office/officeart/2005/8/layout/vList4"/>
    <dgm:cxn modelId="{85F1DF37-DD56-4E45-9511-9721CE657F32}" type="presParOf" srcId="{1A8BE4BB-B3C9-4C57-8E3D-58A0FA34FF1B}" destId="{DA8DD534-C3F1-45C6-8A4C-C0538078AF14}" srcOrd="1" destOrd="0" presId="urn:microsoft.com/office/officeart/2005/8/layout/vList4"/>
    <dgm:cxn modelId="{525C1668-66DC-407C-9B73-70225A4F69B9}" type="presParOf" srcId="{1A8BE4BB-B3C9-4C57-8E3D-58A0FA34FF1B}" destId="{264220C5-3774-4E00-949E-4633E9BE7A4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428812-260C-4166-A9DC-6863D1CC2E49}" type="doc">
      <dgm:prSet loTypeId="urn:microsoft.com/office/officeart/2005/8/layout/vList4" loCatId="list" qsTypeId="urn:microsoft.com/office/officeart/2005/8/quickstyle/simple5" qsCatId="simple" csTypeId="urn:microsoft.com/office/officeart/2005/8/colors/accent0_1" csCatId="mainScheme" phldr="1"/>
      <dgm:spPr/>
      <dgm:t>
        <a:bodyPr/>
        <a:lstStyle/>
        <a:p>
          <a:endParaRPr lang="en-US"/>
        </a:p>
      </dgm:t>
    </dgm:pt>
    <dgm:pt modelId="{925FCADE-E37A-4C89-839E-17160FDD3A76}">
      <dgm:prSet phldrT="[Text]" custT="1"/>
      <dgm:spPr/>
      <dgm:t>
        <a:bodyPr/>
        <a:lstStyle/>
        <a:p>
          <a:pPr algn="l">
            <a:lnSpc>
              <a:spcPct val="100000"/>
            </a:lnSpc>
            <a:spcBef>
              <a:spcPts val="600"/>
            </a:spcBef>
            <a:spcAft>
              <a:spcPts val="600"/>
            </a:spcAft>
          </a:pPr>
          <a:r>
            <a:rPr lang="en-US" sz="1600" dirty="0">
              <a:solidFill>
                <a:schemeClr val="tx1"/>
              </a:solidFill>
              <a:effectLst/>
              <a:latin typeface="Arial" panose="020B0604020202020204" pitchFamily="34" charset="0"/>
              <a:ea typeface="+mn-ea"/>
              <a:cs typeface="Arial" panose="020B0604020202020204" pitchFamily="34" charset="0"/>
            </a:rPr>
            <a:t>A depressant, which means it slows the function of the central nervous system</a:t>
          </a:r>
          <a:endParaRPr lang="en-US" sz="1600" dirty="0"/>
        </a:p>
      </dgm:t>
    </dgm:pt>
    <dgm:pt modelId="{8A2172F7-1C44-44D8-9A1C-2E26A291712F}" type="parTrans" cxnId="{4153896E-A554-4D2C-8994-256C69D49C59}">
      <dgm:prSet/>
      <dgm:spPr/>
      <dgm:t>
        <a:bodyPr/>
        <a:lstStyle/>
        <a:p>
          <a:endParaRPr lang="en-US"/>
        </a:p>
      </dgm:t>
    </dgm:pt>
    <dgm:pt modelId="{922F15D5-3100-45AA-9BBD-EC9372AE27BF}" type="sibTrans" cxnId="{4153896E-A554-4D2C-8994-256C69D49C59}">
      <dgm:prSet/>
      <dgm:spPr/>
      <dgm:t>
        <a:bodyPr/>
        <a:lstStyle/>
        <a:p>
          <a:endParaRPr lang="en-US"/>
        </a:p>
      </dgm:t>
    </dgm:pt>
    <dgm:pt modelId="{876BDC79-D3E8-4185-A5B8-2B65B9274378}">
      <dgm:prSet phldrT="[Text]" custT="1"/>
      <dgm:spPr/>
      <dgm:t>
        <a:bodyPr/>
        <a:lstStyle/>
        <a:p>
          <a:pPr>
            <a:lnSpc>
              <a:spcPct val="100000"/>
            </a:lnSpc>
            <a:spcBef>
              <a:spcPts val="600"/>
            </a:spcBef>
            <a:spcAft>
              <a:spcPts val="600"/>
            </a:spcAft>
          </a:pPr>
          <a:r>
            <a:rPr lang="en-US" sz="1600" b="0" i="0" dirty="0"/>
            <a:t>A powerfully addictive stimulant drug made from the leaves of the coca plant native to South America</a:t>
          </a:r>
          <a:endParaRPr lang="en-US" sz="1600" dirty="0"/>
        </a:p>
      </dgm:t>
    </dgm:pt>
    <dgm:pt modelId="{5B295928-5EFF-4C1C-87F6-BD616999E7BD}" type="parTrans" cxnId="{32BDC88B-F0AA-49AA-9144-D19EE387E255}">
      <dgm:prSet/>
      <dgm:spPr/>
      <dgm:t>
        <a:bodyPr/>
        <a:lstStyle/>
        <a:p>
          <a:endParaRPr lang="en-US"/>
        </a:p>
      </dgm:t>
    </dgm:pt>
    <dgm:pt modelId="{574337AE-16A2-465C-AE3C-2AC4DDE870C8}" type="sibTrans" cxnId="{32BDC88B-F0AA-49AA-9144-D19EE387E255}">
      <dgm:prSet/>
      <dgm:spPr/>
      <dgm:t>
        <a:bodyPr/>
        <a:lstStyle/>
        <a:p>
          <a:endParaRPr lang="en-US"/>
        </a:p>
      </dgm:t>
    </dgm:pt>
    <dgm:pt modelId="{2452ED64-EBE2-45B9-9B0F-9BCA9408B2E5}">
      <dgm:prSet phldrT="[Text]" custT="1"/>
      <dgm:spPr/>
      <dgm:t>
        <a:bodyPr/>
        <a:lstStyle/>
        <a:p>
          <a:pPr>
            <a:lnSpc>
              <a:spcPct val="100000"/>
            </a:lnSpc>
            <a:spcBef>
              <a:spcPts val="600"/>
            </a:spcBef>
            <a:spcAft>
              <a:spcPts val="600"/>
            </a:spcAft>
          </a:pPr>
          <a:r>
            <a:rPr lang="en-US" sz="1500" dirty="0"/>
            <a:t>Short-term effects: </a:t>
          </a:r>
          <a:r>
            <a:rPr lang="en-US" sz="1500" b="0" i="0" dirty="0"/>
            <a:t>Narrowed blood vessels, enlarged pupils, increased body temperature, heart rate, and blood pressure, headache, abdominal pain and nausea, euphoria</a:t>
          </a:r>
          <a:endParaRPr lang="en-US" sz="1500" dirty="0"/>
        </a:p>
      </dgm:t>
    </dgm:pt>
    <dgm:pt modelId="{C3FA6B15-3585-4233-8E71-6C178F47F59D}" type="parTrans" cxnId="{4415582F-4166-463E-86AC-7271EF4A3A45}">
      <dgm:prSet/>
      <dgm:spPr/>
      <dgm:t>
        <a:bodyPr/>
        <a:lstStyle/>
        <a:p>
          <a:endParaRPr lang="en-US"/>
        </a:p>
      </dgm:t>
    </dgm:pt>
    <dgm:pt modelId="{66B64A3E-8F24-4DA6-9E59-27AB7B731183}" type="sibTrans" cxnId="{4415582F-4166-463E-86AC-7271EF4A3A45}">
      <dgm:prSet/>
      <dgm:spPr/>
      <dgm:t>
        <a:bodyPr/>
        <a:lstStyle/>
        <a:p>
          <a:endParaRPr lang="en-US"/>
        </a:p>
      </dgm:t>
    </dgm:pt>
    <dgm:pt modelId="{E0528CDD-C6E0-47A4-8407-21F0B7516314}">
      <dgm:prSet phldrT="[Text]" custT="1"/>
      <dgm:spPr/>
      <dgm:t>
        <a:bodyPr/>
        <a:lstStyle/>
        <a:p>
          <a:pPr>
            <a:lnSpc>
              <a:spcPct val="100000"/>
            </a:lnSpc>
            <a:spcBef>
              <a:spcPts val="600"/>
            </a:spcBef>
            <a:spcAft>
              <a:spcPts val="600"/>
            </a:spcAft>
          </a:pPr>
          <a:r>
            <a:rPr lang="en-US" sz="1600" dirty="0"/>
            <a:t>An opioid drug made from morphine, a natural substance extracted from the seed pod of various opium poppy plants</a:t>
          </a:r>
        </a:p>
      </dgm:t>
    </dgm:pt>
    <dgm:pt modelId="{8756EDCC-820D-44B9-965C-F1CCCE085E18}" type="parTrans" cxnId="{908E4FDF-4BF3-4713-AD7B-63542DCE534B}">
      <dgm:prSet/>
      <dgm:spPr/>
      <dgm:t>
        <a:bodyPr/>
        <a:lstStyle/>
        <a:p>
          <a:endParaRPr lang="en-US"/>
        </a:p>
      </dgm:t>
    </dgm:pt>
    <dgm:pt modelId="{80B26153-9642-4C1A-9193-1F8D157AB668}" type="sibTrans" cxnId="{908E4FDF-4BF3-4713-AD7B-63542DCE534B}">
      <dgm:prSet/>
      <dgm:spPr/>
      <dgm:t>
        <a:bodyPr/>
        <a:lstStyle/>
        <a:p>
          <a:endParaRPr lang="en-US"/>
        </a:p>
      </dgm:t>
    </dgm:pt>
    <dgm:pt modelId="{FC1A78D0-747F-402C-B699-54E23C20E9DA}">
      <dgm:prSet phldrT="[Text]" custT="1"/>
      <dgm:spPr/>
      <dgm:t>
        <a:bodyPr/>
        <a:lstStyle/>
        <a:p>
          <a:pPr algn="l">
            <a:lnSpc>
              <a:spcPct val="100000"/>
            </a:lnSpc>
            <a:spcBef>
              <a:spcPts val="600"/>
            </a:spcBef>
            <a:spcAft>
              <a:spcPts val="600"/>
            </a:spcAft>
          </a:pPr>
          <a:r>
            <a:rPr lang="en-US" sz="1500" dirty="0"/>
            <a:t>Short-term effects: Reduced inhibitions, slurred speech, motor impairment, confusion, memory problems, concentration problems</a:t>
          </a:r>
        </a:p>
      </dgm:t>
    </dgm:pt>
    <dgm:pt modelId="{0D82E8E7-3B75-4E60-AD35-D2DB856CA50A}" type="sibTrans" cxnId="{647DE4D4-5DFF-4B95-852E-6FFADB9A5164}">
      <dgm:prSet/>
      <dgm:spPr/>
      <dgm:t>
        <a:bodyPr/>
        <a:lstStyle/>
        <a:p>
          <a:endParaRPr lang="en-US"/>
        </a:p>
      </dgm:t>
    </dgm:pt>
    <dgm:pt modelId="{F19D527F-117F-4204-AAA0-C78868F72A77}" type="parTrans" cxnId="{647DE4D4-5DFF-4B95-852E-6FFADB9A5164}">
      <dgm:prSet/>
      <dgm:spPr/>
      <dgm:t>
        <a:bodyPr/>
        <a:lstStyle/>
        <a:p>
          <a:endParaRPr lang="en-US"/>
        </a:p>
      </dgm:t>
    </dgm:pt>
    <dgm:pt modelId="{D5FFF413-4A40-450F-84AC-637FC85EBB36}">
      <dgm:prSet custT="1"/>
      <dgm:spPr/>
      <dgm:t>
        <a:bodyPr/>
        <a:lstStyle/>
        <a:p>
          <a:pPr algn="l">
            <a:lnSpc>
              <a:spcPct val="100000"/>
            </a:lnSpc>
            <a:spcBef>
              <a:spcPts val="600"/>
            </a:spcBef>
            <a:spcAft>
              <a:spcPts val="600"/>
            </a:spcAft>
          </a:pPr>
          <a:r>
            <a:rPr lang="en-US" sz="1500" dirty="0"/>
            <a:t>Long-term effects: development of an alcohol use disorder, health problems, increased risk for certain cancers</a:t>
          </a:r>
        </a:p>
      </dgm:t>
    </dgm:pt>
    <dgm:pt modelId="{24496514-A60C-40FD-9396-30B2F7C34A34}" type="parTrans" cxnId="{3C4B00A5-B302-4D5C-8617-BF19CE615BD4}">
      <dgm:prSet/>
      <dgm:spPr/>
      <dgm:t>
        <a:bodyPr/>
        <a:lstStyle/>
        <a:p>
          <a:endParaRPr lang="en-US"/>
        </a:p>
      </dgm:t>
    </dgm:pt>
    <dgm:pt modelId="{1BC215D4-0209-4A7C-938F-D6674A196E22}" type="sibTrans" cxnId="{3C4B00A5-B302-4D5C-8617-BF19CE615BD4}">
      <dgm:prSet/>
      <dgm:spPr/>
      <dgm:t>
        <a:bodyPr/>
        <a:lstStyle/>
        <a:p>
          <a:endParaRPr lang="en-US"/>
        </a:p>
      </dgm:t>
    </dgm:pt>
    <dgm:pt modelId="{AEB542F0-8AAF-46C1-AE96-12B0EE59101A}">
      <dgm:prSet custT="1"/>
      <dgm:spPr/>
      <dgm:t>
        <a:bodyPr/>
        <a:lstStyle/>
        <a:p>
          <a:pPr>
            <a:lnSpc>
              <a:spcPct val="100000"/>
            </a:lnSpc>
            <a:spcBef>
              <a:spcPts val="600"/>
            </a:spcBef>
            <a:spcAft>
              <a:spcPts val="600"/>
            </a:spcAft>
          </a:pPr>
          <a:r>
            <a:rPr lang="en-US" sz="1500" dirty="0"/>
            <a:t>Long-term effects: </a:t>
          </a:r>
          <a:r>
            <a:rPr lang="en-US" sz="1500" b="0" i="0" dirty="0"/>
            <a:t>Loss of sense of smell, nosebleeds, nasal damage and trouble swallowing from snorting, infection and death of bowel tissue from decreased blood flow</a:t>
          </a:r>
          <a:endParaRPr lang="en-US" sz="1500" dirty="0"/>
        </a:p>
      </dgm:t>
    </dgm:pt>
    <dgm:pt modelId="{07C1DEAA-6A3B-4E34-96E7-6790CA2C1B0A}" type="parTrans" cxnId="{784B046F-392A-4B12-8BF7-6CD60F2E4523}">
      <dgm:prSet/>
      <dgm:spPr/>
      <dgm:t>
        <a:bodyPr/>
        <a:lstStyle/>
        <a:p>
          <a:endParaRPr lang="en-US"/>
        </a:p>
      </dgm:t>
    </dgm:pt>
    <dgm:pt modelId="{F1B6915A-166A-427C-8EC2-AA4E5535FD0B}" type="sibTrans" cxnId="{784B046F-392A-4B12-8BF7-6CD60F2E4523}">
      <dgm:prSet/>
      <dgm:spPr/>
      <dgm:t>
        <a:bodyPr/>
        <a:lstStyle/>
        <a:p>
          <a:endParaRPr lang="en-US"/>
        </a:p>
      </dgm:t>
    </dgm:pt>
    <dgm:pt modelId="{2A5C50FE-E9C6-4B92-8A8E-78E60FA16E13}">
      <dgm:prSet phldrT="[Text]" custT="1"/>
      <dgm:spPr/>
      <dgm:t>
        <a:bodyPr/>
        <a:lstStyle/>
        <a:p>
          <a:pPr>
            <a:lnSpc>
              <a:spcPct val="100000"/>
            </a:lnSpc>
            <a:spcBef>
              <a:spcPts val="600"/>
            </a:spcBef>
            <a:spcAft>
              <a:spcPts val="600"/>
            </a:spcAft>
          </a:pPr>
          <a:r>
            <a:rPr lang="en-US" sz="1500" dirty="0"/>
            <a:t>Short-term effects: Euphoria, dry mouth, itching, nausea, vomiting, analgesia, slowed breathing and heart rate</a:t>
          </a:r>
        </a:p>
      </dgm:t>
    </dgm:pt>
    <dgm:pt modelId="{AA998433-2A4A-47DA-99E3-B3986279A495}" type="sibTrans" cxnId="{75F1CABF-A5D4-4EC0-AC5F-94268EA4DA28}">
      <dgm:prSet/>
      <dgm:spPr/>
      <dgm:t>
        <a:bodyPr/>
        <a:lstStyle/>
        <a:p>
          <a:endParaRPr lang="en-US"/>
        </a:p>
      </dgm:t>
    </dgm:pt>
    <dgm:pt modelId="{8CF373AF-7646-461A-A69D-60F75D8C4914}" type="parTrans" cxnId="{75F1CABF-A5D4-4EC0-AC5F-94268EA4DA28}">
      <dgm:prSet/>
      <dgm:spPr/>
      <dgm:t>
        <a:bodyPr/>
        <a:lstStyle/>
        <a:p>
          <a:endParaRPr lang="en-US"/>
        </a:p>
      </dgm:t>
    </dgm:pt>
    <dgm:pt modelId="{34224A64-5E51-416C-AA0A-1C75068F65A1}">
      <dgm:prSet custT="1"/>
      <dgm:spPr/>
      <dgm:t>
        <a:bodyPr/>
        <a:lstStyle/>
        <a:p>
          <a:pPr>
            <a:lnSpc>
              <a:spcPct val="100000"/>
            </a:lnSpc>
            <a:spcBef>
              <a:spcPts val="600"/>
            </a:spcBef>
            <a:spcAft>
              <a:spcPts val="600"/>
            </a:spcAft>
          </a:pPr>
          <a:r>
            <a:rPr lang="en-US" sz="1500" dirty="0"/>
            <a:t>Long-term effect: </a:t>
          </a:r>
          <a:r>
            <a:rPr lang="en-US" sz="1500" b="0" i="0" u="none" strike="noStrike" baseline="0" dirty="0">
              <a:solidFill>
                <a:schemeClr val="tx1"/>
              </a:solidFill>
              <a:latin typeface="+mn-lt"/>
              <a:ea typeface="+mn-ea"/>
              <a:cs typeface="+mn-cs"/>
            </a:rPr>
            <a:t>Collapsed veins, abscesses (swollen tissue with pus), infection of the lining and valves in the heart, constipation and stomach cramps, liver or kidney disease, pneumonia</a:t>
          </a:r>
          <a:endParaRPr lang="en-US" sz="1500" dirty="0"/>
        </a:p>
      </dgm:t>
    </dgm:pt>
    <dgm:pt modelId="{E764602D-9D96-456F-81B8-767DC9B19956}" type="parTrans" cxnId="{6F3E8302-7E8B-4324-9666-C84B1E215BE6}">
      <dgm:prSet/>
      <dgm:spPr/>
      <dgm:t>
        <a:bodyPr/>
        <a:lstStyle/>
        <a:p>
          <a:endParaRPr lang="en-US"/>
        </a:p>
      </dgm:t>
    </dgm:pt>
    <dgm:pt modelId="{861E4615-700F-4F97-AE37-3D06329002FB}" type="sibTrans" cxnId="{6F3E8302-7E8B-4324-9666-C84B1E215BE6}">
      <dgm:prSet/>
      <dgm:spPr/>
      <dgm:t>
        <a:bodyPr/>
        <a:lstStyle/>
        <a:p>
          <a:endParaRPr lang="en-US"/>
        </a:p>
      </dgm:t>
    </dgm:pt>
    <dgm:pt modelId="{75A47257-FD1B-4306-9798-920C8E1213C1}" type="pres">
      <dgm:prSet presAssocID="{D7428812-260C-4166-A9DC-6863D1CC2E49}" presName="linear" presStyleCnt="0">
        <dgm:presLayoutVars>
          <dgm:dir/>
          <dgm:resizeHandles val="exact"/>
        </dgm:presLayoutVars>
      </dgm:prSet>
      <dgm:spPr/>
    </dgm:pt>
    <dgm:pt modelId="{02738D52-880C-4885-8EB1-D4AD42DED3EF}" type="pres">
      <dgm:prSet presAssocID="{925FCADE-E37A-4C89-839E-17160FDD3A76}" presName="comp" presStyleCnt="0"/>
      <dgm:spPr/>
    </dgm:pt>
    <dgm:pt modelId="{11FA8F46-D9DB-403A-A502-D62B72B5B1B4}" type="pres">
      <dgm:prSet presAssocID="{925FCADE-E37A-4C89-839E-17160FDD3A76}" presName="box" presStyleLbl="node1" presStyleIdx="0" presStyleCnt="3"/>
      <dgm:spPr/>
    </dgm:pt>
    <dgm:pt modelId="{965ABDF9-1D0F-4ED9-A16F-70C53F102510}" type="pres">
      <dgm:prSet presAssocID="{925FCADE-E37A-4C89-839E-17160FDD3A76}" presName="img" presStyleLbl="fgImgPlace1" presStyleIdx="0" presStyleCnt="3" custLinFactY="43278" custLinFactNeighborX="44763" custLinFactNeighborY="100000"/>
      <dgm:spPr/>
    </dgm:pt>
    <dgm:pt modelId="{B1E9F2C9-1613-49FC-8B40-B10CD4F7E24E}" type="pres">
      <dgm:prSet presAssocID="{925FCADE-E37A-4C89-839E-17160FDD3A76}" presName="text" presStyleLbl="node1" presStyleIdx="0" presStyleCnt="3">
        <dgm:presLayoutVars>
          <dgm:bulletEnabled val="1"/>
        </dgm:presLayoutVars>
      </dgm:prSet>
      <dgm:spPr/>
    </dgm:pt>
    <dgm:pt modelId="{510F4D31-9EAB-4A32-8F7B-0770334DCA46}" type="pres">
      <dgm:prSet presAssocID="{922F15D5-3100-45AA-9BBD-EC9372AE27BF}" presName="spacer" presStyleCnt="0"/>
      <dgm:spPr/>
    </dgm:pt>
    <dgm:pt modelId="{47CCAE9A-A66C-415B-BEB8-DE631500E367}" type="pres">
      <dgm:prSet presAssocID="{876BDC79-D3E8-4185-A5B8-2B65B9274378}" presName="comp" presStyleCnt="0"/>
      <dgm:spPr/>
    </dgm:pt>
    <dgm:pt modelId="{FC0F4080-82C7-4C18-ACF7-B3265DC34E68}" type="pres">
      <dgm:prSet presAssocID="{876BDC79-D3E8-4185-A5B8-2B65B9274378}" presName="box" presStyleLbl="node1" presStyleIdx="1" presStyleCnt="3" custScaleY="96881" custLinFactNeighborY="1489"/>
      <dgm:spPr/>
    </dgm:pt>
    <dgm:pt modelId="{1B8BFA5A-9AA1-465A-A3A7-EAFAE3802653}" type="pres">
      <dgm:prSet presAssocID="{876BDC79-D3E8-4185-A5B8-2B65B9274378}" presName="img" presStyleLbl="fgImgPlace1" presStyleIdx="1" presStyleCnt="3" custLinFactX="200000" custLinFactY="58285" custLinFactNeighborX="275083" custLinFactNeighborY="100000"/>
      <dgm:spPr>
        <a:noFill/>
        <a:ln>
          <a:noFill/>
        </a:ln>
      </dgm:spPr>
    </dgm:pt>
    <dgm:pt modelId="{7043C98A-638C-4499-967F-123F17C2AB1B}" type="pres">
      <dgm:prSet presAssocID="{876BDC79-D3E8-4185-A5B8-2B65B9274378}" presName="text" presStyleLbl="node1" presStyleIdx="1" presStyleCnt="3">
        <dgm:presLayoutVars>
          <dgm:bulletEnabled val="1"/>
        </dgm:presLayoutVars>
      </dgm:prSet>
      <dgm:spPr/>
    </dgm:pt>
    <dgm:pt modelId="{8CB56701-759C-4FE5-A44D-A0D8D5D4EEEB}" type="pres">
      <dgm:prSet presAssocID="{574337AE-16A2-465C-AE3C-2AC4DDE870C8}" presName="spacer" presStyleCnt="0"/>
      <dgm:spPr/>
    </dgm:pt>
    <dgm:pt modelId="{1A8BE4BB-B3C9-4C57-8E3D-58A0FA34FF1B}" type="pres">
      <dgm:prSet presAssocID="{E0528CDD-C6E0-47A4-8407-21F0B7516314}" presName="comp" presStyleCnt="0"/>
      <dgm:spPr/>
    </dgm:pt>
    <dgm:pt modelId="{C917A186-C040-494A-94E3-F95D4AE57A68}" type="pres">
      <dgm:prSet presAssocID="{E0528CDD-C6E0-47A4-8407-21F0B7516314}" presName="box" presStyleLbl="node1" presStyleIdx="2" presStyleCnt="3"/>
      <dgm:spPr/>
    </dgm:pt>
    <dgm:pt modelId="{DA8DD534-C3F1-45C6-8A4C-C0538078AF14}" type="pres">
      <dgm:prSet presAssocID="{E0528CDD-C6E0-47A4-8407-21F0B7516314}" presName="img" presStyleLbl="fgImgPlace1" presStyleIdx="2" presStyleCnt="3" custFlipVert="0" custFlipHor="0" custScaleX="4218" custScaleY="3375" custLinFactX="200000" custLinFactNeighborX="249154" custLinFactNeighborY="69778"/>
      <dgm:spPr/>
    </dgm:pt>
    <dgm:pt modelId="{264220C5-3774-4E00-949E-4633E9BE7A46}" type="pres">
      <dgm:prSet presAssocID="{E0528CDD-C6E0-47A4-8407-21F0B7516314}" presName="text" presStyleLbl="node1" presStyleIdx="2" presStyleCnt="3">
        <dgm:presLayoutVars>
          <dgm:bulletEnabled val="1"/>
        </dgm:presLayoutVars>
      </dgm:prSet>
      <dgm:spPr/>
    </dgm:pt>
  </dgm:ptLst>
  <dgm:cxnLst>
    <dgm:cxn modelId="{6F3E8302-7E8B-4324-9666-C84B1E215BE6}" srcId="{E0528CDD-C6E0-47A4-8407-21F0B7516314}" destId="{34224A64-5E51-416C-AA0A-1C75068F65A1}" srcOrd="1" destOrd="0" parTransId="{E764602D-9D96-456F-81B8-767DC9B19956}" sibTransId="{861E4615-700F-4F97-AE37-3D06329002FB}"/>
    <dgm:cxn modelId="{4415582F-4166-463E-86AC-7271EF4A3A45}" srcId="{876BDC79-D3E8-4185-A5B8-2B65B9274378}" destId="{2452ED64-EBE2-45B9-9B0F-9BCA9408B2E5}" srcOrd="0" destOrd="0" parTransId="{C3FA6B15-3585-4233-8E71-6C178F47F59D}" sibTransId="{66B64A3E-8F24-4DA6-9E59-27AB7B731183}"/>
    <dgm:cxn modelId="{D8314030-6418-43BD-8633-EE9939A0FE66}" type="presOf" srcId="{D7428812-260C-4166-A9DC-6863D1CC2E49}" destId="{75A47257-FD1B-4306-9798-920C8E1213C1}" srcOrd="0" destOrd="0" presId="urn:microsoft.com/office/officeart/2005/8/layout/vList4"/>
    <dgm:cxn modelId="{A5B9DF33-F162-4496-BB43-53944A05C6BD}" type="presOf" srcId="{AEB542F0-8AAF-46C1-AE96-12B0EE59101A}" destId="{7043C98A-638C-4499-967F-123F17C2AB1B}" srcOrd="1" destOrd="2" presId="urn:microsoft.com/office/officeart/2005/8/layout/vList4"/>
    <dgm:cxn modelId="{76F5F23F-B3D1-4321-B505-B91663AE52A2}" type="presOf" srcId="{2452ED64-EBE2-45B9-9B0F-9BCA9408B2E5}" destId="{7043C98A-638C-4499-967F-123F17C2AB1B}" srcOrd="1" destOrd="1" presId="urn:microsoft.com/office/officeart/2005/8/layout/vList4"/>
    <dgm:cxn modelId="{1AB19A62-94CB-4005-9374-D8AD74B7EE31}" type="presOf" srcId="{FC1A78D0-747F-402C-B699-54E23C20E9DA}" destId="{11FA8F46-D9DB-403A-A502-D62B72B5B1B4}" srcOrd="0" destOrd="1" presId="urn:microsoft.com/office/officeart/2005/8/layout/vList4"/>
    <dgm:cxn modelId="{2812C964-0DAF-458D-BE8F-95424A5500E5}" type="presOf" srcId="{E0528CDD-C6E0-47A4-8407-21F0B7516314}" destId="{264220C5-3774-4E00-949E-4633E9BE7A46}" srcOrd="1" destOrd="0" presId="urn:microsoft.com/office/officeart/2005/8/layout/vList4"/>
    <dgm:cxn modelId="{5B77D04A-2076-4ABD-8BD0-DB2B9DAB9B83}" type="presOf" srcId="{D5FFF413-4A40-450F-84AC-637FC85EBB36}" destId="{11FA8F46-D9DB-403A-A502-D62B72B5B1B4}" srcOrd="0" destOrd="2" presId="urn:microsoft.com/office/officeart/2005/8/layout/vList4"/>
    <dgm:cxn modelId="{4153896E-A554-4D2C-8994-256C69D49C59}" srcId="{D7428812-260C-4166-A9DC-6863D1CC2E49}" destId="{925FCADE-E37A-4C89-839E-17160FDD3A76}" srcOrd="0" destOrd="0" parTransId="{8A2172F7-1C44-44D8-9A1C-2E26A291712F}" sibTransId="{922F15D5-3100-45AA-9BBD-EC9372AE27BF}"/>
    <dgm:cxn modelId="{784B046F-392A-4B12-8BF7-6CD60F2E4523}" srcId="{876BDC79-D3E8-4185-A5B8-2B65B9274378}" destId="{AEB542F0-8AAF-46C1-AE96-12B0EE59101A}" srcOrd="1" destOrd="0" parTransId="{07C1DEAA-6A3B-4E34-96E7-6790CA2C1B0A}" sibTransId="{F1B6915A-166A-427C-8EC2-AA4E5535FD0B}"/>
    <dgm:cxn modelId="{FA810B79-799C-4BD3-912B-8667AA8FB2AF}" type="presOf" srcId="{925FCADE-E37A-4C89-839E-17160FDD3A76}" destId="{B1E9F2C9-1613-49FC-8B40-B10CD4F7E24E}" srcOrd="1" destOrd="0" presId="urn:microsoft.com/office/officeart/2005/8/layout/vList4"/>
    <dgm:cxn modelId="{70F9985A-C20A-48D7-B684-D7E2C94BB515}" type="presOf" srcId="{2A5C50FE-E9C6-4B92-8A8E-78E60FA16E13}" destId="{264220C5-3774-4E00-949E-4633E9BE7A46}" srcOrd="1" destOrd="1" presId="urn:microsoft.com/office/officeart/2005/8/layout/vList4"/>
    <dgm:cxn modelId="{2065C77C-D544-45EC-9F14-8ADF3DCDFC87}" type="presOf" srcId="{34224A64-5E51-416C-AA0A-1C75068F65A1}" destId="{C917A186-C040-494A-94E3-F95D4AE57A68}" srcOrd="0" destOrd="2" presId="urn:microsoft.com/office/officeart/2005/8/layout/vList4"/>
    <dgm:cxn modelId="{C6531E89-C141-45AB-938A-540BF1CECAD3}" type="presOf" srcId="{D5FFF413-4A40-450F-84AC-637FC85EBB36}" destId="{B1E9F2C9-1613-49FC-8B40-B10CD4F7E24E}" srcOrd="1" destOrd="2" presId="urn:microsoft.com/office/officeart/2005/8/layout/vList4"/>
    <dgm:cxn modelId="{55832C89-0EC5-4466-B410-73DD292F5215}" type="presOf" srcId="{AEB542F0-8AAF-46C1-AE96-12B0EE59101A}" destId="{FC0F4080-82C7-4C18-ACF7-B3265DC34E68}" srcOrd="0" destOrd="2" presId="urn:microsoft.com/office/officeart/2005/8/layout/vList4"/>
    <dgm:cxn modelId="{32BDC88B-F0AA-49AA-9144-D19EE387E255}" srcId="{D7428812-260C-4166-A9DC-6863D1CC2E49}" destId="{876BDC79-D3E8-4185-A5B8-2B65B9274378}" srcOrd="1" destOrd="0" parTransId="{5B295928-5EFF-4C1C-87F6-BD616999E7BD}" sibTransId="{574337AE-16A2-465C-AE3C-2AC4DDE870C8}"/>
    <dgm:cxn modelId="{41372493-7048-4222-B252-0DC1C3C06A0F}" type="presOf" srcId="{876BDC79-D3E8-4185-A5B8-2B65B9274378}" destId="{FC0F4080-82C7-4C18-ACF7-B3265DC34E68}" srcOrd="0" destOrd="0" presId="urn:microsoft.com/office/officeart/2005/8/layout/vList4"/>
    <dgm:cxn modelId="{226FC799-EB67-4B8E-918C-A045E42F74AD}" type="presOf" srcId="{925FCADE-E37A-4C89-839E-17160FDD3A76}" destId="{11FA8F46-D9DB-403A-A502-D62B72B5B1B4}" srcOrd="0" destOrd="0" presId="urn:microsoft.com/office/officeart/2005/8/layout/vList4"/>
    <dgm:cxn modelId="{E1CB639B-CBCF-4276-8AE6-B440618E191B}" type="presOf" srcId="{34224A64-5E51-416C-AA0A-1C75068F65A1}" destId="{264220C5-3774-4E00-949E-4633E9BE7A46}" srcOrd="1" destOrd="2" presId="urn:microsoft.com/office/officeart/2005/8/layout/vList4"/>
    <dgm:cxn modelId="{05FEEFA3-44B9-420A-A993-32D1CA472597}" type="presOf" srcId="{2A5C50FE-E9C6-4B92-8A8E-78E60FA16E13}" destId="{C917A186-C040-494A-94E3-F95D4AE57A68}" srcOrd="0" destOrd="1" presId="urn:microsoft.com/office/officeart/2005/8/layout/vList4"/>
    <dgm:cxn modelId="{3C4B00A5-B302-4D5C-8617-BF19CE615BD4}" srcId="{925FCADE-E37A-4C89-839E-17160FDD3A76}" destId="{D5FFF413-4A40-450F-84AC-637FC85EBB36}" srcOrd="1" destOrd="0" parTransId="{24496514-A60C-40FD-9396-30B2F7C34A34}" sibTransId="{1BC215D4-0209-4A7C-938F-D6674A196E22}"/>
    <dgm:cxn modelId="{134FE6B7-380B-4070-9F1E-A588E4EB9CEE}" type="presOf" srcId="{2452ED64-EBE2-45B9-9B0F-9BCA9408B2E5}" destId="{FC0F4080-82C7-4C18-ACF7-B3265DC34E68}" srcOrd="0" destOrd="1" presId="urn:microsoft.com/office/officeart/2005/8/layout/vList4"/>
    <dgm:cxn modelId="{75F1CABF-A5D4-4EC0-AC5F-94268EA4DA28}" srcId="{E0528CDD-C6E0-47A4-8407-21F0B7516314}" destId="{2A5C50FE-E9C6-4B92-8A8E-78E60FA16E13}" srcOrd="0" destOrd="0" parTransId="{8CF373AF-7646-461A-A69D-60F75D8C4914}" sibTransId="{AA998433-2A4A-47DA-99E3-B3986279A495}"/>
    <dgm:cxn modelId="{76E876C5-DED3-466C-AA04-72658F6E0976}" type="presOf" srcId="{876BDC79-D3E8-4185-A5B8-2B65B9274378}" destId="{7043C98A-638C-4499-967F-123F17C2AB1B}" srcOrd="1" destOrd="0" presId="urn:microsoft.com/office/officeart/2005/8/layout/vList4"/>
    <dgm:cxn modelId="{647DE4D4-5DFF-4B95-852E-6FFADB9A5164}" srcId="{925FCADE-E37A-4C89-839E-17160FDD3A76}" destId="{FC1A78D0-747F-402C-B699-54E23C20E9DA}" srcOrd="0" destOrd="0" parTransId="{F19D527F-117F-4204-AAA0-C78868F72A77}" sibTransId="{0D82E8E7-3B75-4E60-AD35-D2DB856CA50A}"/>
    <dgm:cxn modelId="{908E4FDF-4BF3-4713-AD7B-63542DCE534B}" srcId="{D7428812-260C-4166-A9DC-6863D1CC2E49}" destId="{E0528CDD-C6E0-47A4-8407-21F0B7516314}" srcOrd="2" destOrd="0" parTransId="{8756EDCC-820D-44B9-965C-F1CCCE085E18}" sibTransId="{80B26153-9642-4C1A-9193-1F8D157AB668}"/>
    <dgm:cxn modelId="{9C93D6ED-9125-4D87-AB60-938044D41B71}" type="presOf" srcId="{E0528CDD-C6E0-47A4-8407-21F0B7516314}" destId="{C917A186-C040-494A-94E3-F95D4AE57A68}" srcOrd="0" destOrd="0" presId="urn:microsoft.com/office/officeart/2005/8/layout/vList4"/>
    <dgm:cxn modelId="{5B3C2BFC-7C52-4A7F-B0FF-B60FAF0A80B3}" type="presOf" srcId="{FC1A78D0-747F-402C-B699-54E23C20E9DA}" destId="{B1E9F2C9-1613-49FC-8B40-B10CD4F7E24E}" srcOrd="1" destOrd="1" presId="urn:microsoft.com/office/officeart/2005/8/layout/vList4"/>
    <dgm:cxn modelId="{6FEF72FB-CF8A-4CFE-95AA-05F7EB7876D3}" type="presParOf" srcId="{75A47257-FD1B-4306-9798-920C8E1213C1}" destId="{02738D52-880C-4885-8EB1-D4AD42DED3EF}" srcOrd="0" destOrd="0" presId="urn:microsoft.com/office/officeart/2005/8/layout/vList4"/>
    <dgm:cxn modelId="{95AE7D3E-E44A-47A5-A6F4-4636F20A95E2}" type="presParOf" srcId="{02738D52-880C-4885-8EB1-D4AD42DED3EF}" destId="{11FA8F46-D9DB-403A-A502-D62B72B5B1B4}" srcOrd="0" destOrd="0" presId="urn:microsoft.com/office/officeart/2005/8/layout/vList4"/>
    <dgm:cxn modelId="{4998CBE4-B181-4823-A926-2A87E6950F82}" type="presParOf" srcId="{02738D52-880C-4885-8EB1-D4AD42DED3EF}" destId="{965ABDF9-1D0F-4ED9-A16F-70C53F102510}" srcOrd="1" destOrd="0" presId="urn:microsoft.com/office/officeart/2005/8/layout/vList4"/>
    <dgm:cxn modelId="{3B1862D0-A4C0-40C2-8793-D2AA6EBE8977}" type="presParOf" srcId="{02738D52-880C-4885-8EB1-D4AD42DED3EF}" destId="{B1E9F2C9-1613-49FC-8B40-B10CD4F7E24E}" srcOrd="2" destOrd="0" presId="urn:microsoft.com/office/officeart/2005/8/layout/vList4"/>
    <dgm:cxn modelId="{0A75F845-798E-4A1E-AD5E-975752BF43D1}" type="presParOf" srcId="{75A47257-FD1B-4306-9798-920C8E1213C1}" destId="{510F4D31-9EAB-4A32-8F7B-0770334DCA46}" srcOrd="1" destOrd="0" presId="urn:microsoft.com/office/officeart/2005/8/layout/vList4"/>
    <dgm:cxn modelId="{698CC757-D189-4628-A117-58CD084C14DD}" type="presParOf" srcId="{75A47257-FD1B-4306-9798-920C8E1213C1}" destId="{47CCAE9A-A66C-415B-BEB8-DE631500E367}" srcOrd="2" destOrd="0" presId="urn:microsoft.com/office/officeart/2005/8/layout/vList4"/>
    <dgm:cxn modelId="{53FBAF09-B95A-44C0-A5C1-A5695AC5CC18}" type="presParOf" srcId="{47CCAE9A-A66C-415B-BEB8-DE631500E367}" destId="{FC0F4080-82C7-4C18-ACF7-B3265DC34E68}" srcOrd="0" destOrd="0" presId="urn:microsoft.com/office/officeart/2005/8/layout/vList4"/>
    <dgm:cxn modelId="{3174CC88-9664-4F5C-B39B-1CC293BBBA88}" type="presParOf" srcId="{47CCAE9A-A66C-415B-BEB8-DE631500E367}" destId="{1B8BFA5A-9AA1-465A-A3A7-EAFAE3802653}" srcOrd="1" destOrd="0" presId="urn:microsoft.com/office/officeart/2005/8/layout/vList4"/>
    <dgm:cxn modelId="{B1038F55-DB78-452F-9853-07BDA91D7831}" type="presParOf" srcId="{47CCAE9A-A66C-415B-BEB8-DE631500E367}" destId="{7043C98A-638C-4499-967F-123F17C2AB1B}" srcOrd="2" destOrd="0" presId="urn:microsoft.com/office/officeart/2005/8/layout/vList4"/>
    <dgm:cxn modelId="{CABA68B1-841F-4545-ABB5-71B4766DA36B}" type="presParOf" srcId="{75A47257-FD1B-4306-9798-920C8E1213C1}" destId="{8CB56701-759C-4FE5-A44D-A0D8D5D4EEEB}" srcOrd="3" destOrd="0" presId="urn:microsoft.com/office/officeart/2005/8/layout/vList4"/>
    <dgm:cxn modelId="{8BD8E82C-AE15-47B1-98C5-62EC9DC075AA}" type="presParOf" srcId="{75A47257-FD1B-4306-9798-920C8E1213C1}" destId="{1A8BE4BB-B3C9-4C57-8E3D-58A0FA34FF1B}" srcOrd="4" destOrd="0" presId="urn:microsoft.com/office/officeart/2005/8/layout/vList4"/>
    <dgm:cxn modelId="{9DD8392B-7FAF-4F06-9699-B31B59C115AF}" type="presParOf" srcId="{1A8BE4BB-B3C9-4C57-8E3D-58A0FA34FF1B}" destId="{C917A186-C040-494A-94E3-F95D4AE57A68}" srcOrd="0" destOrd="0" presId="urn:microsoft.com/office/officeart/2005/8/layout/vList4"/>
    <dgm:cxn modelId="{2BE08D39-CE0A-4499-B0A9-28148B40EE40}" type="presParOf" srcId="{1A8BE4BB-B3C9-4C57-8E3D-58A0FA34FF1B}" destId="{DA8DD534-C3F1-45C6-8A4C-C0538078AF14}" srcOrd="1" destOrd="0" presId="urn:microsoft.com/office/officeart/2005/8/layout/vList4"/>
    <dgm:cxn modelId="{8DA00532-1097-4C8D-B179-EC907C8793FC}" type="presParOf" srcId="{1A8BE4BB-B3C9-4C57-8E3D-58A0FA34FF1B}" destId="{264220C5-3774-4E00-949E-4633E9BE7A4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428812-260C-4166-A9DC-6863D1CC2E49}" type="doc">
      <dgm:prSet loTypeId="urn:microsoft.com/office/officeart/2005/8/layout/vList4" loCatId="list" qsTypeId="urn:microsoft.com/office/officeart/2005/8/quickstyle/simple5" qsCatId="simple" csTypeId="urn:microsoft.com/office/officeart/2005/8/colors/accent0_1" csCatId="mainScheme" phldr="1"/>
      <dgm:spPr/>
      <dgm:t>
        <a:bodyPr/>
        <a:lstStyle/>
        <a:p>
          <a:endParaRPr lang="en-US"/>
        </a:p>
      </dgm:t>
    </dgm:pt>
    <dgm:pt modelId="{925FCADE-E37A-4C89-839E-17160FDD3A76}">
      <dgm:prSet phldrT="[Text]" custT="1"/>
      <dgm:spPr/>
      <dgm:t>
        <a:bodyPr/>
        <a:lstStyle/>
        <a:p>
          <a:pPr algn="l">
            <a:lnSpc>
              <a:spcPct val="100000"/>
            </a:lnSpc>
            <a:spcBef>
              <a:spcPts val="600"/>
            </a:spcBef>
            <a:spcAft>
              <a:spcPts val="600"/>
            </a:spcAft>
          </a:pPr>
          <a:r>
            <a:rPr lang="en-US" sz="1600" dirty="0"/>
            <a:t>A stimulant drug chemically related to amphetamine but with stronger effects on the central nervous system</a:t>
          </a:r>
          <a:endParaRPr lang="en-US" sz="1600" b="1" dirty="0"/>
        </a:p>
      </dgm:t>
    </dgm:pt>
    <dgm:pt modelId="{8A2172F7-1C44-44D8-9A1C-2E26A291712F}" type="parTrans" cxnId="{4153896E-A554-4D2C-8994-256C69D49C59}">
      <dgm:prSet/>
      <dgm:spPr/>
      <dgm:t>
        <a:bodyPr/>
        <a:lstStyle/>
        <a:p>
          <a:endParaRPr lang="en-US"/>
        </a:p>
      </dgm:t>
    </dgm:pt>
    <dgm:pt modelId="{922F15D5-3100-45AA-9BBD-EC9372AE27BF}" type="sibTrans" cxnId="{4153896E-A554-4D2C-8994-256C69D49C59}">
      <dgm:prSet/>
      <dgm:spPr/>
      <dgm:t>
        <a:bodyPr/>
        <a:lstStyle/>
        <a:p>
          <a:endParaRPr lang="en-US"/>
        </a:p>
      </dgm:t>
    </dgm:pt>
    <dgm:pt modelId="{876BDC79-D3E8-4185-A5B8-2B65B9274378}">
      <dgm:prSet phldrT="[Text]" custT="1"/>
      <dgm:spPr/>
      <dgm:t>
        <a:bodyPr/>
        <a:lstStyle/>
        <a:p>
          <a:pPr>
            <a:lnSpc>
              <a:spcPct val="100000"/>
            </a:lnSpc>
            <a:spcBef>
              <a:spcPts val="600"/>
            </a:spcBef>
            <a:spcAft>
              <a:spcPts val="600"/>
            </a:spcAft>
          </a:pPr>
          <a:r>
            <a:rPr lang="en-US" sz="1600" dirty="0"/>
            <a:t>Made from the hemp plant, </a:t>
          </a:r>
          <a:r>
            <a:rPr lang="en-US" sz="1600" i="1" dirty="0"/>
            <a:t>Cannabis sativa</a:t>
          </a:r>
          <a:r>
            <a:rPr lang="en-US" sz="1600" dirty="0"/>
            <a:t>. The main psychoactive (mind-altering) </a:t>
          </a:r>
          <a:r>
            <a:rPr lang="en-US" sz="1600"/>
            <a:t>chemical </a:t>
          </a:r>
          <a:br>
            <a:rPr lang="en-US" sz="1600"/>
          </a:br>
          <a:r>
            <a:rPr lang="en-US" sz="1600"/>
            <a:t>in </a:t>
          </a:r>
          <a:r>
            <a:rPr lang="en-US" sz="1600" dirty="0"/>
            <a:t>marijuana is delta-9-tetrahydrocannabinol, or THC.</a:t>
          </a:r>
        </a:p>
      </dgm:t>
    </dgm:pt>
    <dgm:pt modelId="{5B295928-5EFF-4C1C-87F6-BD616999E7BD}" type="parTrans" cxnId="{32BDC88B-F0AA-49AA-9144-D19EE387E255}">
      <dgm:prSet/>
      <dgm:spPr/>
      <dgm:t>
        <a:bodyPr/>
        <a:lstStyle/>
        <a:p>
          <a:endParaRPr lang="en-US"/>
        </a:p>
      </dgm:t>
    </dgm:pt>
    <dgm:pt modelId="{574337AE-16A2-465C-AE3C-2AC4DDE870C8}" type="sibTrans" cxnId="{32BDC88B-F0AA-49AA-9144-D19EE387E255}">
      <dgm:prSet/>
      <dgm:spPr/>
      <dgm:t>
        <a:bodyPr/>
        <a:lstStyle/>
        <a:p>
          <a:endParaRPr lang="en-US"/>
        </a:p>
      </dgm:t>
    </dgm:pt>
    <dgm:pt modelId="{E0528CDD-C6E0-47A4-8407-21F0B7516314}">
      <dgm:prSet phldrT="[Text]" custT="1"/>
      <dgm:spPr/>
      <dgm:t>
        <a:bodyPr/>
        <a:lstStyle/>
        <a:p>
          <a:pPr>
            <a:lnSpc>
              <a:spcPct val="100000"/>
            </a:lnSpc>
            <a:spcBef>
              <a:spcPts val="600"/>
            </a:spcBef>
            <a:spcAft>
              <a:spcPts val="600"/>
            </a:spcAft>
          </a:pPr>
          <a:r>
            <a:rPr lang="en-US" sz="1600" dirty="0"/>
            <a:t>Pain relievers with an origin similar to that of heroin. Opioids can cause euphoria and are often used non-medically, leading to overdose deaths.</a:t>
          </a:r>
        </a:p>
      </dgm:t>
    </dgm:pt>
    <dgm:pt modelId="{8756EDCC-820D-44B9-965C-F1CCCE085E18}" type="parTrans" cxnId="{908E4FDF-4BF3-4713-AD7B-63542DCE534B}">
      <dgm:prSet/>
      <dgm:spPr/>
      <dgm:t>
        <a:bodyPr/>
        <a:lstStyle/>
        <a:p>
          <a:endParaRPr lang="en-US"/>
        </a:p>
      </dgm:t>
    </dgm:pt>
    <dgm:pt modelId="{80B26153-9642-4C1A-9193-1F8D157AB668}" type="sibTrans" cxnId="{908E4FDF-4BF3-4713-AD7B-63542DCE534B}">
      <dgm:prSet/>
      <dgm:spPr/>
      <dgm:t>
        <a:bodyPr/>
        <a:lstStyle/>
        <a:p>
          <a:endParaRPr lang="en-US"/>
        </a:p>
      </dgm:t>
    </dgm:pt>
    <dgm:pt modelId="{FC1A78D0-747F-402C-B699-54E23C20E9DA}">
      <dgm:prSet phldrT="[Text]" custT="1"/>
      <dgm:spPr/>
      <dgm:t>
        <a:bodyPr/>
        <a:lstStyle/>
        <a:p>
          <a:pPr algn="l">
            <a:lnSpc>
              <a:spcPct val="100000"/>
            </a:lnSpc>
            <a:spcBef>
              <a:spcPts val="600"/>
            </a:spcBef>
            <a:spcAft>
              <a:spcPts val="600"/>
            </a:spcAft>
          </a:pPr>
          <a:r>
            <a:rPr lang="en-US" sz="1500" dirty="0"/>
            <a:t>Short-term effects: Increased wakefulness and physical activity, decreased appetite, increased breathing, heart rate, blood pressure, temperature, irregular heartbeat</a:t>
          </a:r>
        </a:p>
      </dgm:t>
    </dgm:pt>
    <dgm:pt modelId="{0D82E8E7-3B75-4E60-AD35-D2DB856CA50A}" type="sibTrans" cxnId="{647DE4D4-5DFF-4B95-852E-6FFADB9A5164}">
      <dgm:prSet/>
      <dgm:spPr/>
      <dgm:t>
        <a:bodyPr/>
        <a:lstStyle/>
        <a:p>
          <a:endParaRPr lang="en-US"/>
        </a:p>
      </dgm:t>
    </dgm:pt>
    <dgm:pt modelId="{F19D527F-117F-4204-AAA0-C78868F72A77}" type="parTrans" cxnId="{647DE4D4-5DFF-4B95-852E-6FFADB9A5164}">
      <dgm:prSet/>
      <dgm:spPr/>
      <dgm:t>
        <a:bodyPr/>
        <a:lstStyle/>
        <a:p>
          <a:endParaRPr lang="en-US"/>
        </a:p>
      </dgm:t>
    </dgm:pt>
    <dgm:pt modelId="{2A5C50FE-E9C6-4B92-8A8E-78E60FA16E13}">
      <dgm:prSet phldrT="[Text]" custT="1"/>
      <dgm:spPr/>
      <dgm:t>
        <a:bodyPr/>
        <a:lstStyle/>
        <a:p>
          <a:pPr>
            <a:lnSpc>
              <a:spcPct val="100000"/>
            </a:lnSpc>
            <a:spcBef>
              <a:spcPts val="600"/>
            </a:spcBef>
            <a:spcAft>
              <a:spcPts val="600"/>
            </a:spcAft>
          </a:pPr>
          <a:r>
            <a:rPr lang="en-US" sz="1500" dirty="0"/>
            <a:t>Short-term effects: Pain relief, drowsiness, nausea, constipation, euphoria, slowed breathing, death</a:t>
          </a:r>
        </a:p>
      </dgm:t>
    </dgm:pt>
    <dgm:pt modelId="{AA998433-2A4A-47DA-99E3-B3986279A495}" type="sibTrans" cxnId="{75F1CABF-A5D4-4EC0-AC5F-94268EA4DA28}">
      <dgm:prSet/>
      <dgm:spPr/>
      <dgm:t>
        <a:bodyPr/>
        <a:lstStyle/>
        <a:p>
          <a:endParaRPr lang="en-US"/>
        </a:p>
      </dgm:t>
    </dgm:pt>
    <dgm:pt modelId="{8CF373AF-7646-461A-A69D-60F75D8C4914}" type="parTrans" cxnId="{75F1CABF-A5D4-4EC0-AC5F-94268EA4DA28}">
      <dgm:prSet/>
      <dgm:spPr/>
      <dgm:t>
        <a:bodyPr/>
        <a:lstStyle/>
        <a:p>
          <a:endParaRPr lang="en-US"/>
        </a:p>
      </dgm:t>
    </dgm:pt>
    <dgm:pt modelId="{FABEAE47-A4C6-4743-80BA-13C62313B51B}">
      <dgm:prSet custT="1"/>
      <dgm:spPr/>
      <dgm:t>
        <a:bodyPr/>
        <a:lstStyle/>
        <a:p>
          <a:pPr algn="l">
            <a:lnSpc>
              <a:spcPct val="100000"/>
            </a:lnSpc>
            <a:spcBef>
              <a:spcPts val="600"/>
            </a:spcBef>
            <a:spcAft>
              <a:spcPts val="600"/>
            </a:spcAft>
          </a:pPr>
          <a:r>
            <a:rPr lang="en-US" sz="1500" dirty="0"/>
            <a:t>Long-term effects: Anxiety, confusion, insomnia, mood problems, violent behavior, paranoia, hallucinations, delusions, weight loss</a:t>
          </a:r>
        </a:p>
      </dgm:t>
    </dgm:pt>
    <dgm:pt modelId="{D13B18DC-9FCE-42F3-A2CC-AC43784F631B}" type="parTrans" cxnId="{ED8CF218-0CEA-4FA2-808F-D8C534EDC32F}">
      <dgm:prSet/>
      <dgm:spPr/>
      <dgm:t>
        <a:bodyPr/>
        <a:lstStyle/>
        <a:p>
          <a:endParaRPr lang="en-US"/>
        </a:p>
      </dgm:t>
    </dgm:pt>
    <dgm:pt modelId="{03D4CEC6-E5FE-4727-A46F-89F6A31BA889}" type="sibTrans" cxnId="{ED8CF218-0CEA-4FA2-808F-D8C534EDC32F}">
      <dgm:prSet/>
      <dgm:spPr/>
      <dgm:t>
        <a:bodyPr/>
        <a:lstStyle/>
        <a:p>
          <a:endParaRPr lang="en-US"/>
        </a:p>
      </dgm:t>
    </dgm:pt>
    <dgm:pt modelId="{2452ED64-EBE2-45B9-9B0F-9BCA9408B2E5}">
      <dgm:prSet phldrT="[Text]" custT="1"/>
      <dgm:spPr/>
      <dgm:t>
        <a:bodyPr/>
        <a:lstStyle/>
        <a:p>
          <a:pPr>
            <a:lnSpc>
              <a:spcPct val="100000"/>
            </a:lnSpc>
            <a:spcBef>
              <a:spcPts val="600"/>
            </a:spcBef>
            <a:spcAft>
              <a:spcPts val="600"/>
            </a:spcAft>
          </a:pPr>
          <a:r>
            <a:rPr lang="en-US" sz="1500" dirty="0"/>
            <a:t>Short-term effects: Enhanced sensory perception and euphoria followed by drowsiness/relaxation; slowed reaction time; problems with balance and coordination</a:t>
          </a:r>
        </a:p>
      </dgm:t>
    </dgm:pt>
    <dgm:pt modelId="{66B64A3E-8F24-4DA6-9E59-27AB7B731183}" type="sibTrans" cxnId="{4415582F-4166-463E-86AC-7271EF4A3A45}">
      <dgm:prSet/>
      <dgm:spPr/>
      <dgm:t>
        <a:bodyPr/>
        <a:lstStyle/>
        <a:p>
          <a:endParaRPr lang="en-US"/>
        </a:p>
      </dgm:t>
    </dgm:pt>
    <dgm:pt modelId="{C3FA6B15-3585-4233-8E71-6C178F47F59D}" type="parTrans" cxnId="{4415582F-4166-463E-86AC-7271EF4A3A45}">
      <dgm:prSet/>
      <dgm:spPr/>
      <dgm:t>
        <a:bodyPr/>
        <a:lstStyle/>
        <a:p>
          <a:endParaRPr lang="en-US"/>
        </a:p>
      </dgm:t>
    </dgm:pt>
    <dgm:pt modelId="{28AF8467-05D5-4946-AFC2-6C653DE3132B}">
      <dgm:prSet custT="1"/>
      <dgm:spPr/>
      <dgm:t>
        <a:bodyPr/>
        <a:lstStyle/>
        <a:p>
          <a:pPr>
            <a:lnSpc>
              <a:spcPct val="100000"/>
            </a:lnSpc>
            <a:spcBef>
              <a:spcPts val="600"/>
            </a:spcBef>
            <a:spcAft>
              <a:spcPts val="600"/>
            </a:spcAft>
          </a:pPr>
          <a:r>
            <a:rPr lang="en-US" sz="1500" dirty="0"/>
            <a:t>Long-term effects: Mental health problems, chronic cough, frequent respiratory infections</a:t>
          </a:r>
        </a:p>
      </dgm:t>
    </dgm:pt>
    <dgm:pt modelId="{292BDCE5-F526-4EAB-90B7-45C81ADAB82E}" type="parTrans" cxnId="{1539622B-913A-417F-948A-E5C9EB0D23F1}">
      <dgm:prSet/>
      <dgm:spPr/>
      <dgm:t>
        <a:bodyPr/>
        <a:lstStyle/>
        <a:p>
          <a:endParaRPr lang="en-US"/>
        </a:p>
      </dgm:t>
    </dgm:pt>
    <dgm:pt modelId="{40887E3A-C8E2-4B08-BF34-D0E10C464B86}" type="sibTrans" cxnId="{1539622B-913A-417F-948A-E5C9EB0D23F1}">
      <dgm:prSet/>
      <dgm:spPr/>
      <dgm:t>
        <a:bodyPr/>
        <a:lstStyle/>
        <a:p>
          <a:endParaRPr lang="en-US"/>
        </a:p>
      </dgm:t>
    </dgm:pt>
    <dgm:pt modelId="{3439819A-9907-4AA6-84D8-4415ED926DA1}">
      <dgm:prSet custT="1"/>
      <dgm:spPr/>
      <dgm:t>
        <a:bodyPr/>
        <a:lstStyle/>
        <a:p>
          <a:pPr>
            <a:lnSpc>
              <a:spcPct val="100000"/>
            </a:lnSpc>
            <a:spcBef>
              <a:spcPts val="600"/>
            </a:spcBef>
            <a:spcAft>
              <a:spcPts val="600"/>
            </a:spcAft>
          </a:pPr>
          <a:r>
            <a:rPr lang="en-US" sz="1500" dirty="0"/>
            <a:t>Long-term effects: Increased risk of overdose or addiction if misused</a:t>
          </a:r>
        </a:p>
      </dgm:t>
    </dgm:pt>
    <dgm:pt modelId="{B606902B-984B-43E4-9687-51A611581A0C}" type="parTrans" cxnId="{C089233D-2E03-4154-8864-577108E77223}">
      <dgm:prSet/>
      <dgm:spPr/>
      <dgm:t>
        <a:bodyPr/>
        <a:lstStyle/>
        <a:p>
          <a:endParaRPr lang="en-US"/>
        </a:p>
      </dgm:t>
    </dgm:pt>
    <dgm:pt modelId="{23448A57-2EDF-41E3-88D4-65B325716C45}" type="sibTrans" cxnId="{C089233D-2E03-4154-8864-577108E77223}">
      <dgm:prSet/>
      <dgm:spPr/>
      <dgm:t>
        <a:bodyPr/>
        <a:lstStyle/>
        <a:p>
          <a:endParaRPr lang="en-US"/>
        </a:p>
      </dgm:t>
    </dgm:pt>
    <dgm:pt modelId="{75A47257-FD1B-4306-9798-920C8E1213C1}" type="pres">
      <dgm:prSet presAssocID="{D7428812-260C-4166-A9DC-6863D1CC2E49}" presName="linear" presStyleCnt="0">
        <dgm:presLayoutVars>
          <dgm:dir/>
          <dgm:resizeHandles val="exact"/>
        </dgm:presLayoutVars>
      </dgm:prSet>
      <dgm:spPr/>
    </dgm:pt>
    <dgm:pt modelId="{02738D52-880C-4885-8EB1-D4AD42DED3EF}" type="pres">
      <dgm:prSet presAssocID="{925FCADE-E37A-4C89-839E-17160FDD3A76}" presName="comp" presStyleCnt="0"/>
      <dgm:spPr/>
    </dgm:pt>
    <dgm:pt modelId="{11FA8F46-D9DB-403A-A502-D62B72B5B1B4}" type="pres">
      <dgm:prSet presAssocID="{925FCADE-E37A-4C89-839E-17160FDD3A76}" presName="box" presStyleLbl="node1" presStyleIdx="0" presStyleCnt="3"/>
      <dgm:spPr/>
    </dgm:pt>
    <dgm:pt modelId="{965ABDF9-1D0F-4ED9-A16F-70C53F102510}" type="pres">
      <dgm:prSet presAssocID="{925FCADE-E37A-4C89-839E-17160FDD3A76}" presName="img" presStyleLbl="fgImgPlace1" presStyleIdx="0" presStyleCnt="3" custLinFactY="43278" custLinFactNeighborX="44763" custLinFactNeighborY="100000"/>
      <dgm:spPr/>
    </dgm:pt>
    <dgm:pt modelId="{B1E9F2C9-1613-49FC-8B40-B10CD4F7E24E}" type="pres">
      <dgm:prSet presAssocID="{925FCADE-E37A-4C89-839E-17160FDD3A76}" presName="text" presStyleLbl="node1" presStyleIdx="0" presStyleCnt="3">
        <dgm:presLayoutVars>
          <dgm:bulletEnabled val="1"/>
        </dgm:presLayoutVars>
      </dgm:prSet>
      <dgm:spPr/>
    </dgm:pt>
    <dgm:pt modelId="{510F4D31-9EAB-4A32-8F7B-0770334DCA46}" type="pres">
      <dgm:prSet presAssocID="{922F15D5-3100-45AA-9BBD-EC9372AE27BF}" presName="spacer" presStyleCnt="0"/>
      <dgm:spPr/>
    </dgm:pt>
    <dgm:pt modelId="{47CCAE9A-A66C-415B-BEB8-DE631500E367}" type="pres">
      <dgm:prSet presAssocID="{876BDC79-D3E8-4185-A5B8-2B65B9274378}" presName="comp" presStyleCnt="0"/>
      <dgm:spPr/>
    </dgm:pt>
    <dgm:pt modelId="{FC0F4080-82C7-4C18-ACF7-B3265DC34E68}" type="pres">
      <dgm:prSet presAssocID="{876BDC79-D3E8-4185-A5B8-2B65B9274378}" presName="box" presStyleLbl="node1" presStyleIdx="1" presStyleCnt="3" custScaleY="96881" custLinFactNeighborY="1489"/>
      <dgm:spPr/>
    </dgm:pt>
    <dgm:pt modelId="{1B8BFA5A-9AA1-465A-A3A7-EAFAE3802653}" type="pres">
      <dgm:prSet presAssocID="{876BDC79-D3E8-4185-A5B8-2B65B9274378}" presName="img" presStyleLbl="fgImgPlace1" presStyleIdx="1" presStyleCnt="3" custLinFactX="200000" custLinFactY="58285" custLinFactNeighborX="275083" custLinFactNeighborY="100000"/>
      <dgm:spPr>
        <a:noFill/>
        <a:ln>
          <a:noFill/>
        </a:ln>
      </dgm:spPr>
    </dgm:pt>
    <dgm:pt modelId="{7043C98A-638C-4499-967F-123F17C2AB1B}" type="pres">
      <dgm:prSet presAssocID="{876BDC79-D3E8-4185-A5B8-2B65B9274378}" presName="text" presStyleLbl="node1" presStyleIdx="1" presStyleCnt="3">
        <dgm:presLayoutVars>
          <dgm:bulletEnabled val="1"/>
        </dgm:presLayoutVars>
      </dgm:prSet>
      <dgm:spPr/>
    </dgm:pt>
    <dgm:pt modelId="{8CB56701-759C-4FE5-A44D-A0D8D5D4EEEB}" type="pres">
      <dgm:prSet presAssocID="{574337AE-16A2-465C-AE3C-2AC4DDE870C8}" presName="spacer" presStyleCnt="0"/>
      <dgm:spPr/>
    </dgm:pt>
    <dgm:pt modelId="{1A8BE4BB-B3C9-4C57-8E3D-58A0FA34FF1B}" type="pres">
      <dgm:prSet presAssocID="{E0528CDD-C6E0-47A4-8407-21F0B7516314}" presName="comp" presStyleCnt="0"/>
      <dgm:spPr/>
    </dgm:pt>
    <dgm:pt modelId="{C917A186-C040-494A-94E3-F95D4AE57A68}" type="pres">
      <dgm:prSet presAssocID="{E0528CDD-C6E0-47A4-8407-21F0B7516314}" presName="box" presStyleLbl="node1" presStyleIdx="2" presStyleCnt="3" custLinFactNeighborX="-1142" custLinFactNeighborY="8627"/>
      <dgm:spPr/>
    </dgm:pt>
    <dgm:pt modelId="{DA8DD534-C3F1-45C6-8A4C-C0538078AF14}" type="pres">
      <dgm:prSet presAssocID="{E0528CDD-C6E0-47A4-8407-21F0B7516314}" presName="img" presStyleLbl="fgImgPlace1" presStyleIdx="2" presStyleCnt="3" custFlipVert="0" custFlipHor="0" custScaleX="4218" custScaleY="3375" custLinFactX="200000" custLinFactNeighborX="249154" custLinFactNeighborY="69778"/>
      <dgm:spPr/>
    </dgm:pt>
    <dgm:pt modelId="{264220C5-3774-4E00-949E-4633E9BE7A46}" type="pres">
      <dgm:prSet presAssocID="{E0528CDD-C6E0-47A4-8407-21F0B7516314}" presName="text" presStyleLbl="node1" presStyleIdx="2" presStyleCnt="3">
        <dgm:presLayoutVars>
          <dgm:bulletEnabled val="1"/>
        </dgm:presLayoutVars>
      </dgm:prSet>
      <dgm:spPr/>
    </dgm:pt>
  </dgm:ptLst>
  <dgm:cxnLst>
    <dgm:cxn modelId="{ED8CF218-0CEA-4FA2-808F-D8C534EDC32F}" srcId="{925FCADE-E37A-4C89-839E-17160FDD3A76}" destId="{FABEAE47-A4C6-4743-80BA-13C62313B51B}" srcOrd="1" destOrd="0" parTransId="{D13B18DC-9FCE-42F3-A2CC-AC43784F631B}" sibTransId="{03D4CEC6-E5FE-4727-A46F-89F6A31BA889}"/>
    <dgm:cxn modelId="{F01FCD29-B5F0-4ACE-9AD9-700A1CBCA27F}" type="presOf" srcId="{FC1A78D0-747F-402C-B699-54E23C20E9DA}" destId="{11FA8F46-D9DB-403A-A502-D62B72B5B1B4}" srcOrd="0" destOrd="1" presId="urn:microsoft.com/office/officeart/2005/8/layout/vList4"/>
    <dgm:cxn modelId="{1539622B-913A-417F-948A-E5C9EB0D23F1}" srcId="{876BDC79-D3E8-4185-A5B8-2B65B9274378}" destId="{28AF8467-05D5-4946-AFC2-6C653DE3132B}" srcOrd="1" destOrd="0" parTransId="{292BDCE5-F526-4EAB-90B7-45C81ADAB82E}" sibTransId="{40887E3A-C8E2-4B08-BF34-D0E10C464B86}"/>
    <dgm:cxn modelId="{4415582F-4166-463E-86AC-7271EF4A3A45}" srcId="{876BDC79-D3E8-4185-A5B8-2B65B9274378}" destId="{2452ED64-EBE2-45B9-9B0F-9BCA9408B2E5}" srcOrd="0" destOrd="0" parTransId="{C3FA6B15-3585-4233-8E71-6C178F47F59D}" sibTransId="{66B64A3E-8F24-4DA6-9E59-27AB7B731183}"/>
    <dgm:cxn modelId="{1CA06938-6C7F-4839-B502-BB73080C54E0}" type="presOf" srcId="{3439819A-9907-4AA6-84D8-4415ED926DA1}" destId="{C917A186-C040-494A-94E3-F95D4AE57A68}" srcOrd="0" destOrd="2" presId="urn:microsoft.com/office/officeart/2005/8/layout/vList4"/>
    <dgm:cxn modelId="{7CA4CE38-41E8-457A-B92E-1BD41711D040}" type="presOf" srcId="{E0528CDD-C6E0-47A4-8407-21F0B7516314}" destId="{C917A186-C040-494A-94E3-F95D4AE57A68}" srcOrd="0" destOrd="0" presId="urn:microsoft.com/office/officeart/2005/8/layout/vList4"/>
    <dgm:cxn modelId="{C089233D-2E03-4154-8864-577108E77223}" srcId="{E0528CDD-C6E0-47A4-8407-21F0B7516314}" destId="{3439819A-9907-4AA6-84D8-4415ED926DA1}" srcOrd="1" destOrd="0" parTransId="{B606902B-984B-43E4-9687-51A611581A0C}" sibTransId="{23448A57-2EDF-41E3-88D4-65B325716C45}"/>
    <dgm:cxn modelId="{3FD23840-4203-41C2-9C36-49780A3F0CB9}" type="presOf" srcId="{FC1A78D0-747F-402C-B699-54E23C20E9DA}" destId="{B1E9F2C9-1613-49FC-8B40-B10CD4F7E24E}" srcOrd="1" destOrd="1" presId="urn:microsoft.com/office/officeart/2005/8/layout/vList4"/>
    <dgm:cxn modelId="{4EBFE940-C99A-475A-9741-15ED30873B45}" type="presOf" srcId="{3439819A-9907-4AA6-84D8-4415ED926DA1}" destId="{264220C5-3774-4E00-949E-4633E9BE7A46}" srcOrd="1" destOrd="2" presId="urn:microsoft.com/office/officeart/2005/8/layout/vList4"/>
    <dgm:cxn modelId="{F1BCF963-A22F-4902-B31F-1082D5DD4829}" type="presOf" srcId="{28AF8467-05D5-4946-AFC2-6C653DE3132B}" destId="{7043C98A-638C-4499-967F-123F17C2AB1B}" srcOrd="1" destOrd="2" presId="urn:microsoft.com/office/officeart/2005/8/layout/vList4"/>
    <dgm:cxn modelId="{63397F6B-B9A5-40CF-A384-DF4F66468BAA}" type="presOf" srcId="{2A5C50FE-E9C6-4B92-8A8E-78E60FA16E13}" destId="{264220C5-3774-4E00-949E-4633E9BE7A46}" srcOrd="1" destOrd="1" presId="urn:microsoft.com/office/officeart/2005/8/layout/vList4"/>
    <dgm:cxn modelId="{2742F54C-5A58-489E-AA82-46A4698F293A}" type="presOf" srcId="{D7428812-260C-4166-A9DC-6863D1CC2E49}" destId="{75A47257-FD1B-4306-9798-920C8E1213C1}" srcOrd="0" destOrd="0" presId="urn:microsoft.com/office/officeart/2005/8/layout/vList4"/>
    <dgm:cxn modelId="{4153896E-A554-4D2C-8994-256C69D49C59}" srcId="{D7428812-260C-4166-A9DC-6863D1CC2E49}" destId="{925FCADE-E37A-4C89-839E-17160FDD3A76}" srcOrd="0" destOrd="0" parTransId="{8A2172F7-1C44-44D8-9A1C-2E26A291712F}" sibTransId="{922F15D5-3100-45AA-9BBD-EC9372AE27BF}"/>
    <dgm:cxn modelId="{534F3650-9887-4A49-BF64-CBD037177E92}" type="presOf" srcId="{28AF8467-05D5-4946-AFC2-6C653DE3132B}" destId="{FC0F4080-82C7-4C18-ACF7-B3265DC34E68}" srcOrd="0" destOrd="2" presId="urn:microsoft.com/office/officeart/2005/8/layout/vList4"/>
    <dgm:cxn modelId="{73082680-FC10-4002-B5F0-BC9C372C7BA6}" type="presOf" srcId="{2A5C50FE-E9C6-4B92-8A8E-78E60FA16E13}" destId="{C917A186-C040-494A-94E3-F95D4AE57A68}" srcOrd="0" destOrd="1" presId="urn:microsoft.com/office/officeart/2005/8/layout/vList4"/>
    <dgm:cxn modelId="{7E8FC985-6BE8-4592-ABC5-A9E487E1179B}" type="presOf" srcId="{E0528CDD-C6E0-47A4-8407-21F0B7516314}" destId="{264220C5-3774-4E00-949E-4633E9BE7A46}" srcOrd="1" destOrd="0" presId="urn:microsoft.com/office/officeart/2005/8/layout/vList4"/>
    <dgm:cxn modelId="{32BDC88B-F0AA-49AA-9144-D19EE387E255}" srcId="{D7428812-260C-4166-A9DC-6863D1CC2E49}" destId="{876BDC79-D3E8-4185-A5B8-2B65B9274378}" srcOrd="1" destOrd="0" parTransId="{5B295928-5EFF-4C1C-87F6-BD616999E7BD}" sibTransId="{574337AE-16A2-465C-AE3C-2AC4DDE870C8}"/>
    <dgm:cxn modelId="{1ACA4296-6444-4C4A-9AE2-A713F8C6CC59}" type="presOf" srcId="{FABEAE47-A4C6-4743-80BA-13C62313B51B}" destId="{B1E9F2C9-1613-49FC-8B40-B10CD4F7E24E}" srcOrd="1" destOrd="2" presId="urn:microsoft.com/office/officeart/2005/8/layout/vList4"/>
    <dgm:cxn modelId="{46FABE9F-8D55-41EF-A167-A2063C8068E0}" type="presOf" srcId="{2452ED64-EBE2-45B9-9B0F-9BCA9408B2E5}" destId="{FC0F4080-82C7-4C18-ACF7-B3265DC34E68}" srcOrd="0" destOrd="1" presId="urn:microsoft.com/office/officeart/2005/8/layout/vList4"/>
    <dgm:cxn modelId="{C16C62B0-FCF3-4C7B-AB04-A1743801F5AE}" type="presOf" srcId="{925FCADE-E37A-4C89-839E-17160FDD3A76}" destId="{B1E9F2C9-1613-49FC-8B40-B10CD4F7E24E}" srcOrd="1" destOrd="0" presId="urn:microsoft.com/office/officeart/2005/8/layout/vList4"/>
    <dgm:cxn modelId="{75F1CABF-A5D4-4EC0-AC5F-94268EA4DA28}" srcId="{E0528CDD-C6E0-47A4-8407-21F0B7516314}" destId="{2A5C50FE-E9C6-4B92-8A8E-78E60FA16E13}" srcOrd="0" destOrd="0" parTransId="{8CF373AF-7646-461A-A69D-60F75D8C4914}" sibTransId="{AA998433-2A4A-47DA-99E3-B3986279A495}"/>
    <dgm:cxn modelId="{EED70FC4-4429-41CF-B59B-09DF20531993}" type="presOf" srcId="{FABEAE47-A4C6-4743-80BA-13C62313B51B}" destId="{11FA8F46-D9DB-403A-A502-D62B72B5B1B4}" srcOrd="0" destOrd="2" presId="urn:microsoft.com/office/officeart/2005/8/layout/vList4"/>
    <dgm:cxn modelId="{02073CD2-192C-4BB8-BE66-68F1C701FE8B}" type="presOf" srcId="{925FCADE-E37A-4C89-839E-17160FDD3A76}" destId="{11FA8F46-D9DB-403A-A502-D62B72B5B1B4}" srcOrd="0" destOrd="0" presId="urn:microsoft.com/office/officeart/2005/8/layout/vList4"/>
    <dgm:cxn modelId="{647DE4D4-5DFF-4B95-852E-6FFADB9A5164}" srcId="{925FCADE-E37A-4C89-839E-17160FDD3A76}" destId="{FC1A78D0-747F-402C-B699-54E23C20E9DA}" srcOrd="0" destOrd="0" parTransId="{F19D527F-117F-4204-AAA0-C78868F72A77}" sibTransId="{0D82E8E7-3B75-4E60-AD35-D2DB856CA50A}"/>
    <dgm:cxn modelId="{8785E5DD-DD03-442D-B417-638030D5E239}" type="presOf" srcId="{2452ED64-EBE2-45B9-9B0F-9BCA9408B2E5}" destId="{7043C98A-638C-4499-967F-123F17C2AB1B}" srcOrd="1" destOrd="1" presId="urn:microsoft.com/office/officeart/2005/8/layout/vList4"/>
    <dgm:cxn modelId="{908E4FDF-4BF3-4713-AD7B-63542DCE534B}" srcId="{D7428812-260C-4166-A9DC-6863D1CC2E49}" destId="{E0528CDD-C6E0-47A4-8407-21F0B7516314}" srcOrd="2" destOrd="0" parTransId="{8756EDCC-820D-44B9-965C-F1CCCE085E18}" sibTransId="{80B26153-9642-4C1A-9193-1F8D157AB668}"/>
    <dgm:cxn modelId="{C22BC5E2-7413-4BA8-B186-E8BBDF132371}" type="presOf" srcId="{876BDC79-D3E8-4185-A5B8-2B65B9274378}" destId="{7043C98A-638C-4499-967F-123F17C2AB1B}" srcOrd="1" destOrd="0" presId="urn:microsoft.com/office/officeart/2005/8/layout/vList4"/>
    <dgm:cxn modelId="{8DB2BBF1-2B2A-474F-9D4F-E5D675DE0490}" type="presOf" srcId="{876BDC79-D3E8-4185-A5B8-2B65B9274378}" destId="{FC0F4080-82C7-4C18-ACF7-B3265DC34E68}" srcOrd="0" destOrd="0" presId="urn:microsoft.com/office/officeart/2005/8/layout/vList4"/>
    <dgm:cxn modelId="{A48D6DA7-2650-460D-9B3F-3679CB6616A0}" type="presParOf" srcId="{75A47257-FD1B-4306-9798-920C8E1213C1}" destId="{02738D52-880C-4885-8EB1-D4AD42DED3EF}" srcOrd="0" destOrd="0" presId="urn:microsoft.com/office/officeart/2005/8/layout/vList4"/>
    <dgm:cxn modelId="{D3ACD209-7E36-468B-BF9A-56CEA45995CE}" type="presParOf" srcId="{02738D52-880C-4885-8EB1-D4AD42DED3EF}" destId="{11FA8F46-D9DB-403A-A502-D62B72B5B1B4}" srcOrd="0" destOrd="0" presId="urn:microsoft.com/office/officeart/2005/8/layout/vList4"/>
    <dgm:cxn modelId="{EAD4BEC6-D33B-4D39-868D-9E63C51DF6C0}" type="presParOf" srcId="{02738D52-880C-4885-8EB1-D4AD42DED3EF}" destId="{965ABDF9-1D0F-4ED9-A16F-70C53F102510}" srcOrd="1" destOrd="0" presId="urn:microsoft.com/office/officeart/2005/8/layout/vList4"/>
    <dgm:cxn modelId="{54748C25-95F3-4A63-B7BB-03E33CA552B7}" type="presParOf" srcId="{02738D52-880C-4885-8EB1-D4AD42DED3EF}" destId="{B1E9F2C9-1613-49FC-8B40-B10CD4F7E24E}" srcOrd="2" destOrd="0" presId="urn:microsoft.com/office/officeart/2005/8/layout/vList4"/>
    <dgm:cxn modelId="{1E0427DD-7ACF-4099-A831-A41798AF67F9}" type="presParOf" srcId="{75A47257-FD1B-4306-9798-920C8E1213C1}" destId="{510F4D31-9EAB-4A32-8F7B-0770334DCA46}" srcOrd="1" destOrd="0" presId="urn:microsoft.com/office/officeart/2005/8/layout/vList4"/>
    <dgm:cxn modelId="{B533EEC3-51AD-4E78-B40C-F38F71A6221D}" type="presParOf" srcId="{75A47257-FD1B-4306-9798-920C8E1213C1}" destId="{47CCAE9A-A66C-415B-BEB8-DE631500E367}" srcOrd="2" destOrd="0" presId="urn:microsoft.com/office/officeart/2005/8/layout/vList4"/>
    <dgm:cxn modelId="{2B98A07E-EAF5-4A8B-BD2A-C94AB95B5F63}" type="presParOf" srcId="{47CCAE9A-A66C-415B-BEB8-DE631500E367}" destId="{FC0F4080-82C7-4C18-ACF7-B3265DC34E68}" srcOrd="0" destOrd="0" presId="urn:microsoft.com/office/officeart/2005/8/layout/vList4"/>
    <dgm:cxn modelId="{4F604F2B-3AED-4BC8-912D-B366901AE621}" type="presParOf" srcId="{47CCAE9A-A66C-415B-BEB8-DE631500E367}" destId="{1B8BFA5A-9AA1-465A-A3A7-EAFAE3802653}" srcOrd="1" destOrd="0" presId="urn:microsoft.com/office/officeart/2005/8/layout/vList4"/>
    <dgm:cxn modelId="{33C8A1B1-3EB2-4609-BC2C-E515E754BEEB}" type="presParOf" srcId="{47CCAE9A-A66C-415B-BEB8-DE631500E367}" destId="{7043C98A-638C-4499-967F-123F17C2AB1B}" srcOrd="2" destOrd="0" presId="urn:microsoft.com/office/officeart/2005/8/layout/vList4"/>
    <dgm:cxn modelId="{AE8C3927-1BBE-4E73-968C-DF5A44DF40A1}" type="presParOf" srcId="{75A47257-FD1B-4306-9798-920C8E1213C1}" destId="{8CB56701-759C-4FE5-A44D-A0D8D5D4EEEB}" srcOrd="3" destOrd="0" presId="urn:microsoft.com/office/officeart/2005/8/layout/vList4"/>
    <dgm:cxn modelId="{D86B1577-0520-4AC3-B49E-818B5D9FE4B4}" type="presParOf" srcId="{75A47257-FD1B-4306-9798-920C8E1213C1}" destId="{1A8BE4BB-B3C9-4C57-8E3D-58A0FA34FF1B}" srcOrd="4" destOrd="0" presId="urn:microsoft.com/office/officeart/2005/8/layout/vList4"/>
    <dgm:cxn modelId="{8EE9BDA6-CB09-483F-AE88-7781386C7878}" type="presParOf" srcId="{1A8BE4BB-B3C9-4C57-8E3D-58A0FA34FF1B}" destId="{C917A186-C040-494A-94E3-F95D4AE57A68}" srcOrd="0" destOrd="0" presId="urn:microsoft.com/office/officeart/2005/8/layout/vList4"/>
    <dgm:cxn modelId="{85F1DF37-DD56-4E45-9511-9721CE657F32}" type="presParOf" srcId="{1A8BE4BB-B3C9-4C57-8E3D-58A0FA34FF1B}" destId="{DA8DD534-C3F1-45C6-8A4C-C0538078AF14}" srcOrd="1" destOrd="0" presId="urn:microsoft.com/office/officeart/2005/8/layout/vList4"/>
    <dgm:cxn modelId="{525C1668-66DC-407C-9B73-70225A4F69B9}" type="presParOf" srcId="{1A8BE4BB-B3C9-4C57-8E3D-58A0FA34FF1B}" destId="{264220C5-3774-4E00-949E-4633E9BE7A4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64431D-CEB2-4802-93EC-B287E31DCFCA}" type="doc">
      <dgm:prSet loTypeId="urn:microsoft.com/office/officeart/2005/8/layout/radial3" loCatId="relationship" qsTypeId="urn:microsoft.com/office/officeart/2005/8/quickstyle/simple1" qsCatId="simple" csTypeId="urn:microsoft.com/office/officeart/2005/8/colors/colorful1#14" csCatId="colorful" phldr="1"/>
      <dgm:spPr/>
      <dgm:t>
        <a:bodyPr/>
        <a:lstStyle/>
        <a:p>
          <a:endParaRPr lang="en-US"/>
        </a:p>
      </dgm:t>
    </dgm:pt>
    <dgm:pt modelId="{BFC8C3F8-468D-40F0-BA49-3C75ECD489DC}">
      <dgm:prSet phldrT="[Text]"/>
      <dgm:spPr>
        <a:xfrm>
          <a:off x="1946492" y="1294473"/>
          <a:ext cx="3224829" cy="3224829"/>
        </a:xfrm>
        <a:prstGeom prst="ellipse">
          <a:avLst/>
        </a:prstGeom>
        <a:solidFill>
          <a:srgbClr val="629DD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a:solidFill>
                <a:sysClr val="windowText" lastClr="000000"/>
              </a:solidFill>
              <a:latin typeface="Arial" panose="020B0604020202020204" pitchFamily="34" charset="0"/>
              <a:ea typeface="+mn-ea"/>
              <a:cs typeface="Arial" panose="020B0604020202020204" pitchFamily="34" charset="0"/>
            </a:rPr>
            <a:t>Parental substance use affects the whole family</a:t>
          </a:r>
        </a:p>
      </dgm:t>
    </dgm:pt>
    <dgm:pt modelId="{EA4E692D-DA00-425C-BCCB-585F7F22628E}" type="parTrans" cxnId="{908918C5-3E36-45EF-8F2E-8352F220A820}">
      <dgm:prSet/>
      <dgm:spPr/>
      <dgm:t>
        <a:bodyPr/>
        <a:lstStyle/>
        <a:p>
          <a:endParaRPr lang="en-US"/>
        </a:p>
      </dgm:t>
    </dgm:pt>
    <dgm:pt modelId="{2EFAC079-1427-473B-8087-FD5A701F8805}" type="sibTrans" cxnId="{908918C5-3E36-45EF-8F2E-8352F220A820}">
      <dgm:prSet/>
      <dgm:spPr/>
      <dgm:t>
        <a:bodyPr/>
        <a:lstStyle/>
        <a:p>
          <a:endParaRPr lang="en-US"/>
        </a:p>
      </dgm:t>
    </dgm:pt>
    <dgm:pt modelId="{28FABF5B-9124-44FE-A338-DCC22258B811}">
      <dgm:prSet phldrT="[Text]" custT="1"/>
      <dgm:spPr>
        <a:xfrm>
          <a:off x="2673777" y="575"/>
          <a:ext cx="1612414" cy="1612414"/>
        </a:xfrm>
        <a:prstGeom prst="ellipse">
          <a:avLst/>
        </a:prstGeom>
        <a:solidFill>
          <a:srgbClr val="297F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tx1"/>
              </a:solidFill>
              <a:latin typeface="Arial" panose="020B0604020202020204" pitchFamily="34" charset="0"/>
              <a:ea typeface="+mn-ea"/>
              <a:cs typeface="Arial" panose="020B0604020202020204" pitchFamily="34" charset="0"/>
            </a:rPr>
            <a:t>Developmental effect</a:t>
          </a:r>
        </a:p>
      </dgm:t>
    </dgm:pt>
    <dgm:pt modelId="{E0DFACBF-4459-4A02-8C9E-FBE5F3890AB2}" type="parTrans" cxnId="{06D8DCC1-E173-4D45-B286-6CA248665AD6}">
      <dgm:prSet/>
      <dgm:spPr/>
      <dgm:t>
        <a:bodyPr/>
        <a:lstStyle/>
        <a:p>
          <a:endParaRPr lang="en-US"/>
        </a:p>
      </dgm:t>
    </dgm:pt>
    <dgm:pt modelId="{CFCD4049-4716-4415-B7E3-E3878E5E331C}" type="sibTrans" cxnId="{06D8DCC1-E173-4D45-B286-6CA248665AD6}">
      <dgm:prSet/>
      <dgm:spPr/>
      <dgm:t>
        <a:bodyPr/>
        <a:lstStyle/>
        <a:p>
          <a:endParaRPr lang="en-US"/>
        </a:p>
      </dgm:t>
    </dgm:pt>
    <dgm:pt modelId="{6BCF6F6B-C74F-465A-A328-8CC0DC55A682}">
      <dgm:prSet phldrT="[Text]"/>
      <dgm:spPr>
        <a:xfrm>
          <a:off x="4773883" y="2100681"/>
          <a:ext cx="1612414" cy="1612414"/>
        </a:xfrm>
        <a:prstGeom prst="ellipse">
          <a:avLst/>
        </a:prstGeom>
        <a:solidFill>
          <a:srgbClr val="7F8FA9">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a:solidFill>
                <a:sysClr val="windowText" lastClr="000000"/>
              </a:solidFill>
              <a:latin typeface="Arial" panose="020B0604020202020204" pitchFamily="34" charset="0"/>
              <a:ea typeface="+mn-ea"/>
              <a:cs typeface="Arial" panose="020B0604020202020204" pitchFamily="34" charset="0"/>
            </a:rPr>
            <a:t>Psycho-social effects </a:t>
          </a:r>
        </a:p>
      </dgm:t>
    </dgm:pt>
    <dgm:pt modelId="{9CAEA195-CCB8-4823-90DE-1012AFD653AC}" type="parTrans" cxnId="{5AAC85F6-F2B5-4112-A636-87384767478B}">
      <dgm:prSet/>
      <dgm:spPr/>
      <dgm:t>
        <a:bodyPr/>
        <a:lstStyle/>
        <a:p>
          <a:endParaRPr lang="en-US"/>
        </a:p>
      </dgm:t>
    </dgm:pt>
    <dgm:pt modelId="{A19137D8-F22B-4576-9A45-F2ABE4D3CEE0}" type="sibTrans" cxnId="{5AAC85F6-F2B5-4112-A636-87384767478B}">
      <dgm:prSet/>
      <dgm:spPr/>
      <dgm:t>
        <a:bodyPr/>
        <a:lstStyle/>
        <a:p>
          <a:endParaRPr lang="en-US"/>
        </a:p>
      </dgm:t>
    </dgm:pt>
    <dgm:pt modelId="{711B5CB5-A798-480C-AE5A-FD787F08161F}">
      <dgm:prSet phldrT="[Text]"/>
      <dgm:spPr>
        <a:xfrm>
          <a:off x="2673777" y="4200786"/>
          <a:ext cx="1612414" cy="1612414"/>
        </a:xfrm>
        <a:prstGeom prst="ellipse">
          <a:avLst/>
        </a:prstGeom>
        <a:solidFill>
          <a:srgbClr val="5AA2AE">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a:solidFill>
                <a:sysClr val="windowText" lastClr="000000"/>
              </a:solidFill>
              <a:latin typeface="Arial" panose="020B0604020202020204" pitchFamily="34" charset="0"/>
              <a:ea typeface="+mn-ea"/>
              <a:cs typeface="Arial" panose="020B0604020202020204" pitchFamily="34" charset="0"/>
            </a:rPr>
            <a:t>Effect on parenting </a:t>
          </a:r>
        </a:p>
      </dgm:t>
    </dgm:pt>
    <dgm:pt modelId="{651232F6-5303-49F5-812A-2519A6084E13}" type="parTrans" cxnId="{552D64C7-98FE-4D26-A216-30D0F51E989D}">
      <dgm:prSet/>
      <dgm:spPr/>
      <dgm:t>
        <a:bodyPr/>
        <a:lstStyle/>
        <a:p>
          <a:endParaRPr lang="en-US"/>
        </a:p>
      </dgm:t>
    </dgm:pt>
    <dgm:pt modelId="{7F42E7F7-B89D-47FF-A74A-6E90977F325B}" type="sibTrans" cxnId="{552D64C7-98FE-4D26-A216-30D0F51E989D}">
      <dgm:prSet/>
      <dgm:spPr/>
      <dgm:t>
        <a:bodyPr/>
        <a:lstStyle/>
        <a:p>
          <a:endParaRPr lang="en-US"/>
        </a:p>
      </dgm:t>
    </dgm:pt>
    <dgm:pt modelId="{77667CD5-A818-4D50-AD37-80CC2889D16F}">
      <dgm:prSet phldrT="[Text]"/>
      <dgm:spPr>
        <a:xfrm>
          <a:off x="573672" y="2100681"/>
          <a:ext cx="1612414" cy="1612414"/>
        </a:xfrm>
        <a:prstGeom prst="ellipse">
          <a:avLst/>
        </a:prstGeom>
        <a:solidFill>
          <a:srgbClr val="9D90A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a:solidFill>
                <a:sysClr val="windowText" lastClr="000000"/>
              </a:solidFill>
              <a:latin typeface="Arial" panose="020B0604020202020204" pitchFamily="34" charset="0"/>
              <a:ea typeface="+mn-ea"/>
              <a:cs typeface="Arial" panose="020B0604020202020204" pitchFamily="34" charset="0"/>
            </a:rPr>
            <a:t>Generational effects </a:t>
          </a:r>
        </a:p>
      </dgm:t>
    </dgm:pt>
    <dgm:pt modelId="{7C53362E-228C-45E7-A9B6-565E2A7874E6}" type="parTrans" cxnId="{D90F26FD-68B1-4AAD-A22C-AFCCD298C7EE}">
      <dgm:prSet/>
      <dgm:spPr/>
      <dgm:t>
        <a:bodyPr/>
        <a:lstStyle/>
        <a:p>
          <a:endParaRPr lang="en-US"/>
        </a:p>
      </dgm:t>
    </dgm:pt>
    <dgm:pt modelId="{17BF456C-BC8D-4F44-B59D-4B46F195588D}" type="sibTrans" cxnId="{D90F26FD-68B1-4AAD-A22C-AFCCD298C7EE}">
      <dgm:prSet/>
      <dgm:spPr/>
      <dgm:t>
        <a:bodyPr/>
        <a:lstStyle/>
        <a:p>
          <a:endParaRPr lang="en-US"/>
        </a:p>
      </dgm:t>
    </dgm:pt>
    <dgm:pt modelId="{E19F6055-68C1-4B3A-844C-4EF50868D456}" type="pres">
      <dgm:prSet presAssocID="{C664431D-CEB2-4802-93EC-B287E31DCFCA}" presName="composite" presStyleCnt="0">
        <dgm:presLayoutVars>
          <dgm:chMax val="1"/>
          <dgm:dir/>
          <dgm:resizeHandles val="exact"/>
        </dgm:presLayoutVars>
      </dgm:prSet>
      <dgm:spPr/>
    </dgm:pt>
    <dgm:pt modelId="{8C1D09A4-421A-41E9-B4DF-41D5DCD1E3C7}" type="pres">
      <dgm:prSet presAssocID="{C664431D-CEB2-4802-93EC-B287E31DCFCA}" presName="radial" presStyleCnt="0">
        <dgm:presLayoutVars>
          <dgm:animLvl val="ctr"/>
        </dgm:presLayoutVars>
      </dgm:prSet>
      <dgm:spPr/>
    </dgm:pt>
    <dgm:pt modelId="{1AA195EB-4052-4E7B-B7BA-C11B65638DD4}" type="pres">
      <dgm:prSet presAssocID="{BFC8C3F8-468D-40F0-BA49-3C75ECD489DC}" presName="centerShape" presStyleLbl="vennNode1" presStyleIdx="0" presStyleCnt="5" custLinFactNeighborX="1879"/>
      <dgm:spPr/>
    </dgm:pt>
    <dgm:pt modelId="{7C759F77-98EC-4328-9A30-07207A476CE9}" type="pres">
      <dgm:prSet presAssocID="{28FABF5B-9124-44FE-A338-DCC22258B811}" presName="node" presStyleLbl="vennNode1" presStyleIdx="1" presStyleCnt="5" custScaleX="119127" custScaleY="119992">
        <dgm:presLayoutVars>
          <dgm:bulletEnabled val="1"/>
        </dgm:presLayoutVars>
      </dgm:prSet>
      <dgm:spPr/>
    </dgm:pt>
    <dgm:pt modelId="{B54015A4-F97D-4764-A51D-F22B3A9E639A}" type="pres">
      <dgm:prSet presAssocID="{6BCF6F6B-C74F-465A-A328-8CC0DC55A682}" presName="node" presStyleLbl="vennNode1" presStyleIdx="2" presStyleCnt="5">
        <dgm:presLayoutVars>
          <dgm:bulletEnabled val="1"/>
        </dgm:presLayoutVars>
      </dgm:prSet>
      <dgm:spPr/>
    </dgm:pt>
    <dgm:pt modelId="{08585E6A-1EB2-40C1-8EE4-1D1C57FE5352}" type="pres">
      <dgm:prSet presAssocID="{711B5CB5-A798-480C-AE5A-FD787F08161F}" presName="node" presStyleLbl="vennNode1" presStyleIdx="3" presStyleCnt="5">
        <dgm:presLayoutVars>
          <dgm:bulletEnabled val="1"/>
        </dgm:presLayoutVars>
      </dgm:prSet>
      <dgm:spPr/>
    </dgm:pt>
    <dgm:pt modelId="{AFB2BE43-07AD-4AAB-AF98-66A25432807E}" type="pres">
      <dgm:prSet presAssocID="{77667CD5-A818-4D50-AD37-80CC2889D16F}" presName="node" presStyleLbl="vennNode1" presStyleIdx="4" presStyleCnt="5">
        <dgm:presLayoutVars>
          <dgm:bulletEnabled val="1"/>
        </dgm:presLayoutVars>
      </dgm:prSet>
      <dgm:spPr/>
    </dgm:pt>
  </dgm:ptLst>
  <dgm:cxnLst>
    <dgm:cxn modelId="{E04B1718-6C54-49F0-9AA2-A7E849B53197}" type="presOf" srcId="{C664431D-CEB2-4802-93EC-B287E31DCFCA}" destId="{E19F6055-68C1-4B3A-844C-4EF50868D456}" srcOrd="0" destOrd="0" presId="urn:microsoft.com/office/officeart/2005/8/layout/radial3"/>
    <dgm:cxn modelId="{C0D255A2-8CDA-4203-BA6A-B4DBC0C1D6DA}" type="presOf" srcId="{28FABF5B-9124-44FE-A338-DCC22258B811}" destId="{7C759F77-98EC-4328-9A30-07207A476CE9}" srcOrd="0" destOrd="0" presId="urn:microsoft.com/office/officeart/2005/8/layout/radial3"/>
    <dgm:cxn modelId="{538D70B9-F0EE-41AC-AF81-FF5835808B75}" type="presOf" srcId="{711B5CB5-A798-480C-AE5A-FD787F08161F}" destId="{08585E6A-1EB2-40C1-8EE4-1D1C57FE5352}" srcOrd="0" destOrd="0" presId="urn:microsoft.com/office/officeart/2005/8/layout/radial3"/>
    <dgm:cxn modelId="{06D8DCC1-E173-4D45-B286-6CA248665AD6}" srcId="{BFC8C3F8-468D-40F0-BA49-3C75ECD489DC}" destId="{28FABF5B-9124-44FE-A338-DCC22258B811}" srcOrd="0" destOrd="0" parTransId="{E0DFACBF-4459-4A02-8C9E-FBE5F3890AB2}" sibTransId="{CFCD4049-4716-4415-B7E3-E3878E5E331C}"/>
    <dgm:cxn modelId="{620B7BC3-5A5D-417B-8802-3F2C1ABF5A31}" type="presOf" srcId="{77667CD5-A818-4D50-AD37-80CC2889D16F}" destId="{AFB2BE43-07AD-4AAB-AF98-66A25432807E}" srcOrd="0" destOrd="0" presId="urn:microsoft.com/office/officeart/2005/8/layout/radial3"/>
    <dgm:cxn modelId="{908918C5-3E36-45EF-8F2E-8352F220A820}" srcId="{C664431D-CEB2-4802-93EC-B287E31DCFCA}" destId="{BFC8C3F8-468D-40F0-BA49-3C75ECD489DC}" srcOrd="0" destOrd="0" parTransId="{EA4E692D-DA00-425C-BCCB-585F7F22628E}" sibTransId="{2EFAC079-1427-473B-8087-FD5A701F8805}"/>
    <dgm:cxn modelId="{552D64C7-98FE-4D26-A216-30D0F51E989D}" srcId="{BFC8C3F8-468D-40F0-BA49-3C75ECD489DC}" destId="{711B5CB5-A798-480C-AE5A-FD787F08161F}" srcOrd="2" destOrd="0" parTransId="{651232F6-5303-49F5-812A-2519A6084E13}" sibTransId="{7F42E7F7-B89D-47FF-A74A-6E90977F325B}"/>
    <dgm:cxn modelId="{7AC832D6-925F-4B5A-B889-DE2E32243D4B}" type="presOf" srcId="{BFC8C3F8-468D-40F0-BA49-3C75ECD489DC}" destId="{1AA195EB-4052-4E7B-B7BA-C11B65638DD4}" srcOrd="0" destOrd="0" presId="urn:microsoft.com/office/officeart/2005/8/layout/radial3"/>
    <dgm:cxn modelId="{A30BB4D8-EBAA-485F-B7FB-18692CC88CB3}" type="presOf" srcId="{6BCF6F6B-C74F-465A-A328-8CC0DC55A682}" destId="{B54015A4-F97D-4764-A51D-F22B3A9E639A}" srcOrd="0" destOrd="0" presId="urn:microsoft.com/office/officeart/2005/8/layout/radial3"/>
    <dgm:cxn modelId="{5AAC85F6-F2B5-4112-A636-87384767478B}" srcId="{BFC8C3F8-468D-40F0-BA49-3C75ECD489DC}" destId="{6BCF6F6B-C74F-465A-A328-8CC0DC55A682}" srcOrd="1" destOrd="0" parTransId="{9CAEA195-CCB8-4823-90DE-1012AFD653AC}" sibTransId="{A19137D8-F22B-4576-9A45-F2ABE4D3CEE0}"/>
    <dgm:cxn modelId="{D90F26FD-68B1-4AAD-A22C-AFCCD298C7EE}" srcId="{BFC8C3F8-468D-40F0-BA49-3C75ECD489DC}" destId="{77667CD5-A818-4D50-AD37-80CC2889D16F}" srcOrd="3" destOrd="0" parTransId="{7C53362E-228C-45E7-A9B6-565E2A7874E6}" sibTransId="{17BF456C-BC8D-4F44-B59D-4B46F195588D}"/>
    <dgm:cxn modelId="{7342650F-84C6-4E97-819F-251C7415924F}" type="presParOf" srcId="{E19F6055-68C1-4B3A-844C-4EF50868D456}" destId="{8C1D09A4-421A-41E9-B4DF-41D5DCD1E3C7}" srcOrd="0" destOrd="0" presId="urn:microsoft.com/office/officeart/2005/8/layout/radial3"/>
    <dgm:cxn modelId="{62CF4378-C2AE-4B0E-ABE7-2605FCFB7D21}" type="presParOf" srcId="{8C1D09A4-421A-41E9-B4DF-41D5DCD1E3C7}" destId="{1AA195EB-4052-4E7B-B7BA-C11B65638DD4}" srcOrd="0" destOrd="0" presId="urn:microsoft.com/office/officeart/2005/8/layout/radial3"/>
    <dgm:cxn modelId="{C86EB86E-3887-4C0D-8102-847FCE43257E}" type="presParOf" srcId="{8C1D09A4-421A-41E9-B4DF-41D5DCD1E3C7}" destId="{7C759F77-98EC-4328-9A30-07207A476CE9}" srcOrd="1" destOrd="0" presId="urn:microsoft.com/office/officeart/2005/8/layout/radial3"/>
    <dgm:cxn modelId="{72F1F0DC-DCAA-4C68-94EB-2B09FDE95B2A}" type="presParOf" srcId="{8C1D09A4-421A-41E9-B4DF-41D5DCD1E3C7}" destId="{B54015A4-F97D-4764-A51D-F22B3A9E639A}" srcOrd="2" destOrd="0" presId="urn:microsoft.com/office/officeart/2005/8/layout/radial3"/>
    <dgm:cxn modelId="{370B85A6-6EE1-42E5-8D2F-19124ED1CD10}" type="presParOf" srcId="{8C1D09A4-421A-41E9-B4DF-41D5DCD1E3C7}" destId="{08585E6A-1EB2-40C1-8EE4-1D1C57FE5352}" srcOrd="3" destOrd="0" presId="urn:microsoft.com/office/officeart/2005/8/layout/radial3"/>
    <dgm:cxn modelId="{B3687580-C361-442B-963A-30B0CB70A732}" type="presParOf" srcId="{8C1D09A4-421A-41E9-B4DF-41D5DCD1E3C7}" destId="{AFB2BE43-07AD-4AAB-AF98-66A25432807E}"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A8F46-D9DB-403A-A502-D62B72B5B1B4}">
      <dsp:nvSpPr>
        <dsp:cNvPr id="0" name=""/>
        <dsp:cNvSpPr/>
      </dsp:nvSpPr>
      <dsp:spPr>
        <a:xfrm>
          <a:off x="0" y="0"/>
          <a:ext cx="11085112" cy="1565266"/>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ts val="600"/>
            </a:spcAft>
            <a:buNone/>
          </a:pPr>
          <a:r>
            <a:rPr lang="en-US" sz="1600" kern="1200" dirty="0"/>
            <a:t>Medications that increase alertness, attention, energy, blood pressure, heart rate, and breathing rate</a:t>
          </a:r>
        </a:p>
        <a:p>
          <a:pPr marL="114300" lvl="1" indent="-114300" algn="l" defTabSz="666750">
            <a:lnSpc>
              <a:spcPct val="100000"/>
            </a:lnSpc>
            <a:spcBef>
              <a:spcPct val="0"/>
            </a:spcBef>
            <a:spcAft>
              <a:spcPts val="600"/>
            </a:spcAft>
            <a:buChar char="•"/>
          </a:pPr>
          <a:r>
            <a:rPr lang="en-US" sz="1500" kern="1200" dirty="0"/>
            <a:t>Short-term effects: Increased alertness, attention, energy; increased blood pressure and heart rate</a:t>
          </a:r>
        </a:p>
        <a:p>
          <a:pPr marL="114300" lvl="1" indent="-114300" algn="l" defTabSz="666750">
            <a:lnSpc>
              <a:spcPct val="100000"/>
            </a:lnSpc>
            <a:spcBef>
              <a:spcPct val="0"/>
            </a:spcBef>
            <a:spcAft>
              <a:spcPts val="600"/>
            </a:spcAft>
            <a:buChar char="•"/>
          </a:pPr>
          <a:r>
            <a:rPr lang="en-US" sz="1500" kern="1200" dirty="0"/>
            <a:t>Long-term effects: Heart problems, psychosis, anger, paranoia</a:t>
          </a:r>
        </a:p>
      </dsp:txBody>
      <dsp:txXfrm>
        <a:off x="2373549" y="0"/>
        <a:ext cx="8711562" cy="1565266"/>
      </dsp:txXfrm>
    </dsp:sp>
    <dsp:sp modelId="{965ABDF9-1D0F-4ED9-A16F-70C53F102510}">
      <dsp:nvSpPr>
        <dsp:cNvPr id="0" name=""/>
        <dsp:cNvSpPr/>
      </dsp:nvSpPr>
      <dsp:spPr>
        <a:xfrm>
          <a:off x="1148932" y="1950673"/>
          <a:ext cx="2217022" cy="1252213"/>
        </a:xfrm>
        <a:prstGeom prst="roundRect">
          <a:avLst>
            <a:gd name="adj" fmla="val 10000"/>
          </a:avLst>
        </a:prstGeom>
        <a:solidFill>
          <a:schemeClr val="dk1">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C0F4080-82C7-4C18-ACF7-B3265DC34E68}">
      <dsp:nvSpPr>
        <dsp:cNvPr id="0" name=""/>
        <dsp:cNvSpPr/>
      </dsp:nvSpPr>
      <dsp:spPr>
        <a:xfrm>
          <a:off x="0" y="1745100"/>
          <a:ext cx="11085112" cy="1516446"/>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ts val="600"/>
            </a:spcAft>
            <a:buNone/>
          </a:pPr>
          <a:r>
            <a:rPr lang="en-US" sz="1600" kern="1200" dirty="0"/>
            <a:t>Medications that slow brain activity, which makes them useful for treating anxiety and sleep problems</a:t>
          </a:r>
        </a:p>
        <a:p>
          <a:pPr marL="114300" lvl="1" indent="-114300" algn="l" defTabSz="666750">
            <a:lnSpc>
              <a:spcPct val="100000"/>
            </a:lnSpc>
            <a:spcBef>
              <a:spcPct val="0"/>
            </a:spcBef>
            <a:spcAft>
              <a:spcPts val="600"/>
            </a:spcAft>
            <a:buChar char="•"/>
          </a:pPr>
          <a:r>
            <a:rPr lang="en-US" sz="1500" kern="1200" dirty="0"/>
            <a:t>Short-term effects: </a:t>
          </a:r>
          <a:r>
            <a:rPr lang="en-US" sz="1500" b="0" i="0" kern="1200" dirty="0"/>
            <a:t>Drowsiness, slurred speech, poor concentration, confusion, dizziness, problems with movement and memory, lowered blood pressure, slowed breathing.</a:t>
          </a:r>
          <a:endParaRPr lang="en-US" sz="1500" kern="1200" dirty="0"/>
        </a:p>
        <a:p>
          <a:pPr marL="114300" lvl="1" indent="-114300" algn="l" defTabSz="666750">
            <a:lnSpc>
              <a:spcPct val="100000"/>
            </a:lnSpc>
            <a:spcBef>
              <a:spcPct val="0"/>
            </a:spcBef>
            <a:spcAft>
              <a:spcPts val="600"/>
            </a:spcAft>
            <a:buChar char="•"/>
          </a:pPr>
          <a:r>
            <a:rPr lang="en-US" sz="1500" kern="1200" dirty="0"/>
            <a:t>Long-term effects: Unknown</a:t>
          </a:r>
        </a:p>
      </dsp:txBody>
      <dsp:txXfrm>
        <a:off x="2373549" y="1745100"/>
        <a:ext cx="8711562" cy="1516446"/>
      </dsp:txXfrm>
    </dsp:sp>
    <dsp:sp modelId="{1B8BFA5A-9AA1-465A-A3A7-EAFAE3802653}">
      <dsp:nvSpPr>
        <dsp:cNvPr id="0" name=""/>
        <dsp:cNvSpPr/>
      </dsp:nvSpPr>
      <dsp:spPr>
        <a:xfrm>
          <a:off x="8868089" y="3710118"/>
          <a:ext cx="2217022" cy="1252213"/>
        </a:xfrm>
        <a:prstGeom prst="roundRect">
          <a:avLst>
            <a:gd name="adj" fmla="val 1000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917A186-C040-494A-94E3-F95D4AE57A68}">
      <dsp:nvSpPr>
        <dsp:cNvPr id="0" name=""/>
        <dsp:cNvSpPr/>
      </dsp:nvSpPr>
      <dsp:spPr>
        <a:xfrm>
          <a:off x="0" y="3394766"/>
          <a:ext cx="11085112" cy="1565266"/>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ts val="600"/>
            </a:spcAft>
            <a:buNone/>
          </a:pPr>
          <a:r>
            <a:rPr lang="en-US" sz="1600" kern="1200" dirty="0"/>
            <a:t>Substances that distort the perception of reality</a:t>
          </a:r>
        </a:p>
        <a:p>
          <a:pPr marL="114300" lvl="1" indent="-114300" algn="l" defTabSz="666750">
            <a:lnSpc>
              <a:spcPct val="100000"/>
            </a:lnSpc>
            <a:spcBef>
              <a:spcPct val="0"/>
            </a:spcBef>
            <a:spcAft>
              <a:spcPts val="600"/>
            </a:spcAft>
            <a:buChar char="•"/>
          </a:pPr>
          <a:r>
            <a:rPr lang="en-US" sz="1500" kern="1200" dirty="0"/>
            <a:t>Short-term effects: increased heart rate, nausea, intensified feelings and sensory experiences, changes in sense of time</a:t>
          </a:r>
        </a:p>
        <a:p>
          <a:pPr marL="114300" lvl="1" indent="-114300" algn="l" defTabSz="666750">
            <a:lnSpc>
              <a:spcPct val="100000"/>
            </a:lnSpc>
            <a:spcBef>
              <a:spcPct val="0"/>
            </a:spcBef>
            <a:spcAft>
              <a:spcPts val="600"/>
            </a:spcAft>
            <a:buChar char="•"/>
          </a:pPr>
          <a:r>
            <a:rPr lang="en-US" sz="1500" kern="1200" dirty="0"/>
            <a:t>Long-term effects: speech problems, memory loss, weight loss, anxiety, depression and suicidal thoughts</a:t>
          </a:r>
        </a:p>
      </dsp:txBody>
      <dsp:txXfrm>
        <a:off x="2373549" y="3394766"/>
        <a:ext cx="8711562" cy="1565266"/>
      </dsp:txXfrm>
    </dsp:sp>
    <dsp:sp modelId="{DA8DD534-C3F1-45C6-8A4C-C0538078AF14}">
      <dsp:nvSpPr>
        <dsp:cNvPr id="0" name=""/>
        <dsp:cNvSpPr/>
      </dsp:nvSpPr>
      <dsp:spPr>
        <a:xfrm>
          <a:off x="10991597" y="4920069"/>
          <a:ext cx="93514" cy="42262"/>
        </a:xfrm>
        <a:prstGeom prst="roundRect">
          <a:avLst>
            <a:gd name="adj" fmla="val 10000"/>
          </a:avLst>
        </a:prstGeom>
        <a:solidFill>
          <a:schemeClr val="dk1">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A8F46-D9DB-403A-A502-D62B72B5B1B4}">
      <dsp:nvSpPr>
        <dsp:cNvPr id="0" name=""/>
        <dsp:cNvSpPr/>
      </dsp:nvSpPr>
      <dsp:spPr>
        <a:xfrm>
          <a:off x="0" y="0"/>
          <a:ext cx="11082528" cy="1597725"/>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ts val="600"/>
            </a:spcAft>
            <a:buNone/>
          </a:pPr>
          <a:r>
            <a:rPr lang="en-US" sz="1600" kern="1200" dirty="0">
              <a:solidFill>
                <a:schemeClr val="tx1"/>
              </a:solidFill>
              <a:effectLst/>
              <a:latin typeface="Arial" panose="020B0604020202020204" pitchFamily="34" charset="0"/>
              <a:ea typeface="+mn-ea"/>
              <a:cs typeface="Arial" panose="020B0604020202020204" pitchFamily="34" charset="0"/>
            </a:rPr>
            <a:t>A depressant, which means it slows the function of the central nervous system</a:t>
          </a:r>
          <a:endParaRPr lang="en-US" sz="1600" kern="1200" dirty="0"/>
        </a:p>
        <a:p>
          <a:pPr marL="114300" lvl="1" indent="-114300" algn="l" defTabSz="666750">
            <a:lnSpc>
              <a:spcPct val="100000"/>
            </a:lnSpc>
            <a:spcBef>
              <a:spcPct val="0"/>
            </a:spcBef>
            <a:spcAft>
              <a:spcPts val="600"/>
            </a:spcAft>
            <a:buChar char="•"/>
          </a:pPr>
          <a:r>
            <a:rPr lang="en-US" sz="1500" kern="1200" dirty="0"/>
            <a:t>Short-term effects: Reduced inhibitions, slurred speech, motor impairment, confusion, memory problems, concentration problems</a:t>
          </a:r>
        </a:p>
        <a:p>
          <a:pPr marL="114300" lvl="1" indent="-114300" algn="l" defTabSz="666750">
            <a:lnSpc>
              <a:spcPct val="100000"/>
            </a:lnSpc>
            <a:spcBef>
              <a:spcPct val="0"/>
            </a:spcBef>
            <a:spcAft>
              <a:spcPts val="600"/>
            </a:spcAft>
            <a:buChar char="•"/>
          </a:pPr>
          <a:r>
            <a:rPr lang="en-US" sz="1500" kern="1200" dirty="0"/>
            <a:t>Long-term effects: development of an alcohol use disorder, health problems, increased risk for certain cancers</a:t>
          </a:r>
        </a:p>
      </dsp:txBody>
      <dsp:txXfrm>
        <a:off x="2376278" y="0"/>
        <a:ext cx="8706249" cy="1597725"/>
      </dsp:txXfrm>
    </dsp:sp>
    <dsp:sp modelId="{965ABDF9-1D0F-4ED9-A16F-70C53F102510}">
      <dsp:nvSpPr>
        <dsp:cNvPr id="0" name=""/>
        <dsp:cNvSpPr/>
      </dsp:nvSpPr>
      <dsp:spPr>
        <a:xfrm>
          <a:off x="1151946" y="1991124"/>
          <a:ext cx="2216505" cy="1278180"/>
        </a:xfrm>
        <a:prstGeom prst="roundRect">
          <a:avLst>
            <a:gd name="adj" fmla="val 10000"/>
          </a:avLst>
        </a:prstGeom>
        <a:solidFill>
          <a:schemeClr val="dk1">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C0F4080-82C7-4C18-ACF7-B3265DC34E68}">
      <dsp:nvSpPr>
        <dsp:cNvPr id="0" name=""/>
        <dsp:cNvSpPr/>
      </dsp:nvSpPr>
      <dsp:spPr>
        <a:xfrm>
          <a:off x="0" y="1781288"/>
          <a:ext cx="11082528" cy="154789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ts val="600"/>
            </a:spcAft>
            <a:buNone/>
          </a:pPr>
          <a:r>
            <a:rPr lang="en-US" sz="1600" b="0" i="0" kern="1200" dirty="0"/>
            <a:t>A powerfully addictive stimulant drug made from the leaves of the coca plant native to South America</a:t>
          </a:r>
          <a:endParaRPr lang="en-US" sz="1600" kern="1200" dirty="0"/>
        </a:p>
        <a:p>
          <a:pPr marL="114300" lvl="1" indent="-114300" algn="l" defTabSz="666750">
            <a:lnSpc>
              <a:spcPct val="100000"/>
            </a:lnSpc>
            <a:spcBef>
              <a:spcPct val="0"/>
            </a:spcBef>
            <a:spcAft>
              <a:spcPts val="600"/>
            </a:spcAft>
            <a:buChar char="•"/>
          </a:pPr>
          <a:r>
            <a:rPr lang="en-US" sz="1500" kern="1200" dirty="0"/>
            <a:t>Short-term effects: </a:t>
          </a:r>
          <a:r>
            <a:rPr lang="en-US" sz="1500" b="0" i="0" kern="1200" dirty="0"/>
            <a:t>Narrowed blood vessels, enlarged pupils, increased body temperature, heart rate, and blood pressure, headache, abdominal pain and nausea, euphoria</a:t>
          </a:r>
          <a:endParaRPr lang="en-US" sz="1500" kern="1200" dirty="0"/>
        </a:p>
        <a:p>
          <a:pPr marL="114300" lvl="1" indent="-114300" algn="l" defTabSz="666750">
            <a:lnSpc>
              <a:spcPct val="100000"/>
            </a:lnSpc>
            <a:spcBef>
              <a:spcPct val="0"/>
            </a:spcBef>
            <a:spcAft>
              <a:spcPts val="600"/>
            </a:spcAft>
            <a:buChar char="•"/>
          </a:pPr>
          <a:r>
            <a:rPr lang="en-US" sz="1500" kern="1200" dirty="0"/>
            <a:t>Long-term effects: </a:t>
          </a:r>
          <a:r>
            <a:rPr lang="en-US" sz="1500" b="0" i="0" kern="1200" dirty="0"/>
            <a:t>Loss of sense of smell, nosebleeds, nasal damage and trouble swallowing from snorting, infection and death of bowel tissue from decreased blood flow</a:t>
          </a:r>
          <a:endParaRPr lang="en-US" sz="1500" kern="1200" dirty="0"/>
        </a:p>
      </dsp:txBody>
      <dsp:txXfrm>
        <a:off x="2376278" y="1781288"/>
        <a:ext cx="8706249" cy="1547892"/>
      </dsp:txXfrm>
    </dsp:sp>
    <dsp:sp modelId="{1B8BFA5A-9AA1-465A-A3A7-EAFAE3802653}">
      <dsp:nvSpPr>
        <dsp:cNvPr id="0" name=""/>
        <dsp:cNvSpPr/>
      </dsp:nvSpPr>
      <dsp:spPr>
        <a:xfrm>
          <a:off x="8866022" y="3787055"/>
          <a:ext cx="2216505" cy="1278180"/>
        </a:xfrm>
        <a:prstGeom prst="roundRect">
          <a:avLst>
            <a:gd name="adj" fmla="val 1000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917A186-C040-494A-94E3-F95D4AE57A68}">
      <dsp:nvSpPr>
        <dsp:cNvPr id="0" name=""/>
        <dsp:cNvSpPr/>
      </dsp:nvSpPr>
      <dsp:spPr>
        <a:xfrm>
          <a:off x="0" y="3465163"/>
          <a:ext cx="11082528" cy="1597725"/>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ts val="600"/>
            </a:spcAft>
            <a:buNone/>
          </a:pPr>
          <a:r>
            <a:rPr lang="en-US" sz="1600" kern="1200" dirty="0"/>
            <a:t>An opioid drug made from morphine, a natural substance extracted from the seed pod of various opium poppy plants</a:t>
          </a:r>
        </a:p>
        <a:p>
          <a:pPr marL="114300" lvl="1" indent="-114300" algn="l" defTabSz="666750">
            <a:lnSpc>
              <a:spcPct val="100000"/>
            </a:lnSpc>
            <a:spcBef>
              <a:spcPct val="0"/>
            </a:spcBef>
            <a:spcAft>
              <a:spcPts val="600"/>
            </a:spcAft>
            <a:buChar char="•"/>
          </a:pPr>
          <a:r>
            <a:rPr lang="en-US" sz="1500" kern="1200" dirty="0"/>
            <a:t>Short-term effects: Euphoria, dry mouth, itching, nausea, vomiting, analgesia, slowed breathing and heart rate</a:t>
          </a:r>
        </a:p>
        <a:p>
          <a:pPr marL="114300" lvl="1" indent="-114300" algn="l" defTabSz="666750">
            <a:lnSpc>
              <a:spcPct val="100000"/>
            </a:lnSpc>
            <a:spcBef>
              <a:spcPct val="0"/>
            </a:spcBef>
            <a:spcAft>
              <a:spcPts val="600"/>
            </a:spcAft>
            <a:buChar char="•"/>
          </a:pPr>
          <a:r>
            <a:rPr lang="en-US" sz="1500" kern="1200" dirty="0"/>
            <a:t>Long-term effect: </a:t>
          </a:r>
          <a:r>
            <a:rPr lang="en-US" sz="1500" b="0" i="0" u="none" strike="noStrike" kern="1200" baseline="0" dirty="0">
              <a:solidFill>
                <a:schemeClr val="tx1"/>
              </a:solidFill>
              <a:latin typeface="+mn-lt"/>
              <a:ea typeface="+mn-ea"/>
              <a:cs typeface="+mn-cs"/>
            </a:rPr>
            <a:t>Collapsed veins, abscesses (swollen tissue with pus), infection of the lining and valves in the heart, constipation and stomach cramps, liver or kidney disease, pneumonia</a:t>
          </a:r>
          <a:endParaRPr lang="en-US" sz="1500" kern="1200" dirty="0"/>
        </a:p>
      </dsp:txBody>
      <dsp:txXfrm>
        <a:off x="2376278" y="3465163"/>
        <a:ext cx="8706249" cy="1597725"/>
      </dsp:txXfrm>
    </dsp:sp>
    <dsp:sp modelId="{DA8DD534-C3F1-45C6-8A4C-C0538078AF14}">
      <dsp:nvSpPr>
        <dsp:cNvPr id="0" name=""/>
        <dsp:cNvSpPr/>
      </dsp:nvSpPr>
      <dsp:spPr>
        <a:xfrm>
          <a:off x="10989035" y="5022097"/>
          <a:ext cx="93492" cy="43138"/>
        </a:xfrm>
        <a:prstGeom prst="roundRect">
          <a:avLst>
            <a:gd name="adj" fmla="val 10000"/>
          </a:avLst>
        </a:prstGeom>
        <a:solidFill>
          <a:schemeClr val="dk1">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A8F46-D9DB-403A-A502-D62B72B5B1B4}">
      <dsp:nvSpPr>
        <dsp:cNvPr id="0" name=""/>
        <dsp:cNvSpPr/>
      </dsp:nvSpPr>
      <dsp:spPr>
        <a:xfrm>
          <a:off x="0" y="0"/>
          <a:ext cx="11082528" cy="157235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ts val="600"/>
            </a:spcAft>
            <a:buNone/>
          </a:pPr>
          <a:r>
            <a:rPr lang="en-US" sz="1600" kern="1200" dirty="0"/>
            <a:t>A stimulant drug chemically related to amphetamine but with stronger effects on the central nervous system</a:t>
          </a:r>
          <a:endParaRPr lang="en-US" sz="1600" b="1" kern="1200" dirty="0"/>
        </a:p>
        <a:p>
          <a:pPr marL="114300" lvl="1" indent="-114300" algn="l" defTabSz="666750">
            <a:lnSpc>
              <a:spcPct val="100000"/>
            </a:lnSpc>
            <a:spcBef>
              <a:spcPct val="0"/>
            </a:spcBef>
            <a:spcAft>
              <a:spcPts val="600"/>
            </a:spcAft>
            <a:buChar char="•"/>
          </a:pPr>
          <a:r>
            <a:rPr lang="en-US" sz="1500" kern="1200" dirty="0"/>
            <a:t>Short-term effects: Increased wakefulness and physical activity, decreased appetite, increased breathing, heart rate, blood pressure, temperature, irregular heartbeat</a:t>
          </a:r>
        </a:p>
        <a:p>
          <a:pPr marL="114300" lvl="1" indent="-114300" algn="l" defTabSz="666750">
            <a:lnSpc>
              <a:spcPct val="100000"/>
            </a:lnSpc>
            <a:spcBef>
              <a:spcPct val="0"/>
            </a:spcBef>
            <a:spcAft>
              <a:spcPts val="600"/>
            </a:spcAft>
            <a:buChar char="•"/>
          </a:pPr>
          <a:r>
            <a:rPr lang="en-US" sz="1500" kern="1200" dirty="0"/>
            <a:t>Long-term effects: Anxiety, confusion, insomnia, mood problems, violent behavior, paranoia, hallucinations, delusions, weight loss</a:t>
          </a:r>
        </a:p>
      </dsp:txBody>
      <dsp:txXfrm>
        <a:off x="2373740" y="0"/>
        <a:ext cx="8708787" cy="1572353"/>
      </dsp:txXfrm>
    </dsp:sp>
    <dsp:sp modelId="{965ABDF9-1D0F-4ED9-A16F-70C53F102510}">
      <dsp:nvSpPr>
        <dsp:cNvPr id="0" name=""/>
        <dsp:cNvSpPr/>
      </dsp:nvSpPr>
      <dsp:spPr>
        <a:xfrm>
          <a:off x="1149409" y="1959504"/>
          <a:ext cx="2216505" cy="1257882"/>
        </a:xfrm>
        <a:prstGeom prst="roundRect">
          <a:avLst>
            <a:gd name="adj" fmla="val 10000"/>
          </a:avLst>
        </a:prstGeom>
        <a:solidFill>
          <a:schemeClr val="dk1">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C0F4080-82C7-4C18-ACF7-B3265DC34E68}">
      <dsp:nvSpPr>
        <dsp:cNvPr id="0" name=""/>
        <dsp:cNvSpPr/>
      </dsp:nvSpPr>
      <dsp:spPr>
        <a:xfrm>
          <a:off x="0" y="1753000"/>
          <a:ext cx="11082528" cy="152331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ts val="600"/>
            </a:spcAft>
            <a:buNone/>
          </a:pPr>
          <a:r>
            <a:rPr lang="en-US" sz="1600" kern="1200" dirty="0"/>
            <a:t>Made from the hemp plant, </a:t>
          </a:r>
          <a:r>
            <a:rPr lang="en-US" sz="1600" i="1" kern="1200" dirty="0"/>
            <a:t>Cannabis sativa</a:t>
          </a:r>
          <a:r>
            <a:rPr lang="en-US" sz="1600" kern="1200" dirty="0"/>
            <a:t>. The main psychoactive (mind-altering) </a:t>
          </a:r>
          <a:r>
            <a:rPr lang="en-US" sz="1600" kern="1200"/>
            <a:t>chemical </a:t>
          </a:r>
          <a:br>
            <a:rPr lang="en-US" sz="1600" kern="1200"/>
          </a:br>
          <a:r>
            <a:rPr lang="en-US" sz="1600" kern="1200"/>
            <a:t>in </a:t>
          </a:r>
          <a:r>
            <a:rPr lang="en-US" sz="1600" kern="1200" dirty="0"/>
            <a:t>marijuana is delta-9-tetrahydrocannabinol, or THC.</a:t>
          </a:r>
        </a:p>
        <a:p>
          <a:pPr marL="114300" lvl="1" indent="-114300" algn="l" defTabSz="666750">
            <a:lnSpc>
              <a:spcPct val="100000"/>
            </a:lnSpc>
            <a:spcBef>
              <a:spcPct val="0"/>
            </a:spcBef>
            <a:spcAft>
              <a:spcPts val="600"/>
            </a:spcAft>
            <a:buChar char="•"/>
          </a:pPr>
          <a:r>
            <a:rPr lang="en-US" sz="1500" kern="1200" dirty="0"/>
            <a:t>Short-term effects: Enhanced sensory perception and euphoria followed by drowsiness/relaxation; slowed reaction time; problems with balance and coordination</a:t>
          </a:r>
        </a:p>
        <a:p>
          <a:pPr marL="114300" lvl="1" indent="-114300" algn="l" defTabSz="666750">
            <a:lnSpc>
              <a:spcPct val="100000"/>
            </a:lnSpc>
            <a:spcBef>
              <a:spcPct val="0"/>
            </a:spcBef>
            <a:spcAft>
              <a:spcPts val="600"/>
            </a:spcAft>
            <a:buChar char="•"/>
          </a:pPr>
          <a:r>
            <a:rPr lang="en-US" sz="1500" kern="1200" dirty="0"/>
            <a:t>Long-term effects: Mental health problems, chronic cough, frequent respiratory infections</a:t>
          </a:r>
        </a:p>
      </dsp:txBody>
      <dsp:txXfrm>
        <a:off x="2373740" y="1753000"/>
        <a:ext cx="8708787" cy="1523311"/>
      </dsp:txXfrm>
    </dsp:sp>
    <dsp:sp modelId="{1B8BFA5A-9AA1-465A-A3A7-EAFAE3802653}">
      <dsp:nvSpPr>
        <dsp:cNvPr id="0" name=""/>
        <dsp:cNvSpPr/>
      </dsp:nvSpPr>
      <dsp:spPr>
        <a:xfrm>
          <a:off x="8866022" y="3726915"/>
          <a:ext cx="2216505" cy="1257882"/>
        </a:xfrm>
        <a:prstGeom prst="roundRect">
          <a:avLst>
            <a:gd name="adj" fmla="val 1000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917A186-C040-494A-94E3-F95D4AE57A68}">
      <dsp:nvSpPr>
        <dsp:cNvPr id="0" name=""/>
        <dsp:cNvSpPr/>
      </dsp:nvSpPr>
      <dsp:spPr>
        <a:xfrm>
          <a:off x="0" y="3412444"/>
          <a:ext cx="11082528" cy="157235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ts val="600"/>
            </a:spcAft>
            <a:buNone/>
          </a:pPr>
          <a:r>
            <a:rPr lang="en-US" sz="1600" kern="1200" dirty="0"/>
            <a:t>Pain relievers with an origin similar to that of heroin. Opioids can cause euphoria and are often used non-medically, leading to overdose deaths.</a:t>
          </a:r>
        </a:p>
        <a:p>
          <a:pPr marL="114300" lvl="1" indent="-114300" algn="l" defTabSz="666750">
            <a:lnSpc>
              <a:spcPct val="100000"/>
            </a:lnSpc>
            <a:spcBef>
              <a:spcPct val="0"/>
            </a:spcBef>
            <a:spcAft>
              <a:spcPts val="600"/>
            </a:spcAft>
            <a:buChar char="•"/>
          </a:pPr>
          <a:r>
            <a:rPr lang="en-US" sz="1500" kern="1200" dirty="0"/>
            <a:t>Short-term effects: Pain relief, drowsiness, nausea, constipation, euphoria, slowed breathing, death</a:t>
          </a:r>
        </a:p>
        <a:p>
          <a:pPr marL="114300" lvl="1" indent="-114300" algn="l" defTabSz="666750">
            <a:lnSpc>
              <a:spcPct val="100000"/>
            </a:lnSpc>
            <a:spcBef>
              <a:spcPct val="0"/>
            </a:spcBef>
            <a:spcAft>
              <a:spcPts val="600"/>
            </a:spcAft>
            <a:buChar char="•"/>
          </a:pPr>
          <a:r>
            <a:rPr lang="en-US" sz="1500" kern="1200" dirty="0"/>
            <a:t>Long-term effects: Increased risk of overdose or addiction if misused</a:t>
          </a:r>
        </a:p>
      </dsp:txBody>
      <dsp:txXfrm>
        <a:off x="2373740" y="3412444"/>
        <a:ext cx="8708787" cy="1572353"/>
      </dsp:txXfrm>
    </dsp:sp>
    <dsp:sp modelId="{DA8DD534-C3F1-45C6-8A4C-C0538078AF14}">
      <dsp:nvSpPr>
        <dsp:cNvPr id="0" name=""/>
        <dsp:cNvSpPr/>
      </dsp:nvSpPr>
      <dsp:spPr>
        <a:xfrm>
          <a:off x="10989035" y="4942344"/>
          <a:ext cx="93492" cy="42453"/>
        </a:xfrm>
        <a:prstGeom prst="roundRect">
          <a:avLst>
            <a:gd name="adj" fmla="val 10000"/>
          </a:avLst>
        </a:prstGeom>
        <a:solidFill>
          <a:schemeClr val="dk1">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195EB-4052-4E7B-B7BA-C11B65638DD4}">
      <dsp:nvSpPr>
        <dsp:cNvPr id="0" name=""/>
        <dsp:cNvSpPr/>
      </dsp:nvSpPr>
      <dsp:spPr>
        <a:xfrm>
          <a:off x="1946492" y="1375062"/>
          <a:ext cx="3224829" cy="3224829"/>
        </a:xfrm>
        <a:prstGeom prst="ellipse">
          <a:avLst/>
        </a:prstGeom>
        <a:solidFill>
          <a:srgbClr val="629DD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ysClr val="windowText" lastClr="000000"/>
              </a:solidFill>
              <a:latin typeface="Arial" panose="020B0604020202020204" pitchFamily="34" charset="0"/>
              <a:ea typeface="+mn-ea"/>
              <a:cs typeface="Arial" panose="020B0604020202020204" pitchFamily="34" charset="0"/>
            </a:rPr>
            <a:t>Parental substance use affects the whole family</a:t>
          </a:r>
        </a:p>
      </dsp:txBody>
      <dsp:txXfrm>
        <a:off x="2418757" y="1847327"/>
        <a:ext cx="2280299" cy="2280299"/>
      </dsp:txXfrm>
    </dsp:sp>
    <dsp:sp modelId="{7C759F77-98EC-4328-9A30-07207A476CE9}">
      <dsp:nvSpPr>
        <dsp:cNvPr id="0" name=""/>
        <dsp:cNvSpPr/>
      </dsp:nvSpPr>
      <dsp:spPr>
        <a:xfrm>
          <a:off x="2519574" y="-80012"/>
          <a:ext cx="1920821" cy="1934768"/>
        </a:xfrm>
        <a:prstGeom prst="ellipse">
          <a:avLst/>
        </a:prstGeom>
        <a:solidFill>
          <a:srgbClr val="297F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ea typeface="+mn-ea"/>
              <a:cs typeface="Arial" panose="020B0604020202020204" pitchFamily="34" charset="0"/>
            </a:rPr>
            <a:t>Developmental effect</a:t>
          </a:r>
        </a:p>
      </dsp:txBody>
      <dsp:txXfrm>
        <a:off x="2800872" y="203328"/>
        <a:ext cx="1358225" cy="1368088"/>
      </dsp:txXfrm>
    </dsp:sp>
    <dsp:sp modelId="{B54015A4-F97D-4764-A51D-F22B3A9E639A}">
      <dsp:nvSpPr>
        <dsp:cNvPr id="0" name=""/>
        <dsp:cNvSpPr/>
      </dsp:nvSpPr>
      <dsp:spPr>
        <a:xfrm>
          <a:off x="4773883" y="2181269"/>
          <a:ext cx="1612414" cy="1612414"/>
        </a:xfrm>
        <a:prstGeom prst="ellipse">
          <a:avLst/>
        </a:prstGeom>
        <a:solidFill>
          <a:srgbClr val="7F8FA9">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latin typeface="Arial" panose="020B0604020202020204" pitchFamily="34" charset="0"/>
              <a:ea typeface="+mn-ea"/>
              <a:cs typeface="Arial" panose="020B0604020202020204" pitchFamily="34" charset="0"/>
            </a:rPr>
            <a:t>Psycho-social effects </a:t>
          </a:r>
        </a:p>
      </dsp:txBody>
      <dsp:txXfrm>
        <a:off x="5010016" y="2417402"/>
        <a:ext cx="1140148" cy="1140148"/>
      </dsp:txXfrm>
    </dsp:sp>
    <dsp:sp modelId="{08585E6A-1EB2-40C1-8EE4-1D1C57FE5352}">
      <dsp:nvSpPr>
        <dsp:cNvPr id="0" name=""/>
        <dsp:cNvSpPr/>
      </dsp:nvSpPr>
      <dsp:spPr>
        <a:xfrm>
          <a:off x="2673777" y="4281375"/>
          <a:ext cx="1612414" cy="1612414"/>
        </a:xfrm>
        <a:prstGeom prst="ellipse">
          <a:avLst/>
        </a:prstGeom>
        <a:solidFill>
          <a:srgbClr val="5AA2AE">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latin typeface="Arial" panose="020B0604020202020204" pitchFamily="34" charset="0"/>
              <a:ea typeface="+mn-ea"/>
              <a:cs typeface="Arial" panose="020B0604020202020204" pitchFamily="34" charset="0"/>
            </a:rPr>
            <a:t>Effect on parenting </a:t>
          </a:r>
        </a:p>
      </dsp:txBody>
      <dsp:txXfrm>
        <a:off x="2909910" y="4517508"/>
        <a:ext cx="1140148" cy="1140148"/>
      </dsp:txXfrm>
    </dsp:sp>
    <dsp:sp modelId="{AFB2BE43-07AD-4AAB-AF98-66A25432807E}">
      <dsp:nvSpPr>
        <dsp:cNvPr id="0" name=""/>
        <dsp:cNvSpPr/>
      </dsp:nvSpPr>
      <dsp:spPr>
        <a:xfrm>
          <a:off x="573672" y="2181269"/>
          <a:ext cx="1612414" cy="1612414"/>
        </a:xfrm>
        <a:prstGeom prst="ellipse">
          <a:avLst/>
        </a:prstGeom>
        <a:solidFill>
          <a:srgbClr val="9D90A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latin typeface="Arial" panose="020B0604020202020204" pitchFamily="34" charset="0"/>
              <a:ea typeface="+mn-ea"/>
              <a:cs typeface="Arial" panose="020B0604020202020204" pitchFamily="34" charset="0"/>
            </a:rPr>
            <a:t>Generational effects </a:t>
          </a:r>
        </a:p>
      </dsp:txBody>
      <dsp:txXfrm>
        <a:off x="809805" y="2417402"/>
        <a:ext cx="1140148" cy="1140148"/>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242691"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defRPr>
            </a:lvl1pPr>
          </a:lstStyle>
          <a:p>
            <a:pPr>
              <a:defRPr/>
            </a:pPr>
            <a:endParaRPr lang="en-US"/>
          </a:p>
        </p:txBody>
      </p:sp>
      <p:sp>
        <p:nvSpPr>
          <p:cNvPr id="242692"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242693"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EF57FFBB-6AA8-4794-A480-B132BECE1DD9}" type="slidenum">
              <a:rPr lang="en-US"/>
              <a:pPr>
                <a:defRPr/>
              </a:pPr>
              <a:t>‹#›</a:t>
            </a:fld>
            <a:endParaRPr lang="en-US" dirty="0"/>
          </a:p>
        </p:txBody>
      </p:sp>
    </p:spTree>
    <p:extLst>
      <p:ext uri="{BB962C8B-B14F-4D97-AF65-F5344CB8AC3E}">
        <p14:creationId xmlns:p14="http://schemas.microsoft.com/office/powerpoint/2010/main" val="1812531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286723" name="Rectangle 3"/>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286725" name="Rectangle 5"/>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26" name="Rectangle 6"/>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286727" name="Rectangle 7"/>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03219E36-7B45-49AD-81B9-2C1D3D767E1F}" type="slidenum">
              <a:rPr lang="en-US"/>
              <a:pPr>
                <a:defRPr/>
              </a:pPr>
              <a:t>‹#›</a:t>
            </a:fld>
            <a:endParaRPr lang="en-US" dirty="0"/>
          </a:p>
        </p:txBody>
      </p:sp>
    </p:spTree>
    <p:extLst>
      <p:ext uri="{BB962C8B-B14F-4D97-AF65-F5344CB8AC3E}">
        <p14:creationId xmlns:p14="http://schemas.microsoft.com/office/powerpoint/2010/main" val="31184461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Geneva" charset="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Geneva" charset="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Geneva" charset="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Geneva" charset="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ubmed.ncbi.nlm.nih.gov/31347421/"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pubmed.ncbi.nlm.nih.gov/30134233/"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5757ADB2-E151-4FFC-A609-F67DD266C2CE}" type="slidenum">
              <a:rPr lang="en-US" sz="1200" smtClean="0"/>
              <a:pPr eaLnBrk="1" hangingPunct="1">
                <a:defRPr/>
              </a:pPr>
              <a:t>1</a:t>
            </a:fld>
            <a:endParaRPr lang="en-US" sz="1200" dirty="0"/>
          </a:p>
        </p:txBody>
      </p:sp>
      <p:sp>
        <p:nvSpPr>
          <p:cNvPr id="10243" name="Rectangle 2"/>
          <p:cNvSpPr>
            <a:spLocks noGrp="1" noRot="1" noChangeAspect="1" noChangeArrowheads="1" noTextEdit="1"/>
          </p:cNvSpPr>
          <p:nvPr>
            <p:ph type="sldImg"/>
          </p:nvPr>
        </p:nvSpPr>
        <p:spPr>
          <a:xfrm>
            <a:off x="330200" y="696913"/>
            <a:ext cx="6197600" cy="3486150"/>
          </a:xfrm>
          <a:ln/>
        </p:spPr>
      </p:sp>
      <p:sp>
        <p:nvSpPr>
          <p:cNvPr id="102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p>
        </p:txBody>
      </p:sp>
    </p:spTree>
    <p:extLst>
      <p:ext uri="{BB962C8B-B14F-4D97-AF65-F5344CB8AC3E}">
        <p14:creationId xmlns:p14="http://schemas.microsoft.com/office/powerpoint/2010/main" val="444784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Review these common drugs and their short- and long-term effects.</a:t>
            </a:r>
          </a:p>
          <a:p>
            <a:endParaRPr lang="en-US" dirty="0"/>
          </a:p>
          <a:p>
            <a:r>
              <a:rPr lang="en-US" b="1" dirty="0"/>
              <a:t>Methamphetamine </a:t>
            </a:r>
          </a:p>
          <a:p>
            <a:pPr marL="171450" indent="-171450">
              <a:buFont typeface="Arial" panose="020B0604020202020204" pitchFamily="34" charset="0"/>
              <a:buChar char="•"/>
            </a:pPr>
            <a:r>
              <a:rPr lang="en-US" dirty="0"/>
              <a:t>Street names for the drug include "speed," "meth," and "crank." </a:t>
            </a:r>
          </a:p>
          <a:p>
            <a:pPr marL="171450" indent="-171450">
              <a:buFont typeface="Arial" panose="020B0604020202020204" pitchFamily="34" charset="0"/>
              <a:buChar char="•"/>
            </a:pPr>
            <a:r>
              <a:rPr lang="en-US" dirty="0"/>
              <a:t>Methamphetamine is used in pill form or in powdered form by snorting or injecting. Crystallized methamphetamine known as "ice," "crystal," or "glass," is a </a:t>
            </a:r>
            <a:r>
              <a:rPr lang="en-US" dirty="0" err="1"/>
              <a:t>smokable</a:t>
            </a:r>
            <a:r>
              <a:rPr lang="en-US" dirty="0"/>
              <a:t> and more powerful form of the drug. 	</a:t>
            </a:r>
          </a:p>
          <a:p>
            <a:pPr marL="171450" indent="-171450">
              <a:buFont typeface="Arial" panose="020B0604020202020204" pitchFamily="34" charset="0"/>
              <a:buChar char="•"/>
            </a:pPr>
            <a:endParaRPr lang="en-US" dirty="0"/>
          </a:p>
          <a:p>
            <a:r>
              <a:rPr lang="en-US" b="1" dirty="0"/>
              <a:t>Marijuana </a:t>
            </a:r>
          </a:p>
          <a:p>
            <a:pPr marL="171450" indent="-171450">
              <a:buFont typeface="Arial" panose="020B0604020202020204" pitchFamily="34" charset="0"/>
              <a:buChar char="•"/>
            </a:pPr>
            <a:r>
              <a:rPr lang="en-US" dirty="0"/>
              <a:t>Marijuana is the most widely used drug in the United States and tends to be the first illegal drug teens use. It can be either smoked or swallowed. </a:t>
            </a:r>
          </a:p>
          <a:p>
            <a:r>
              <a:rPr lang="en-US" dirty="0"/>
              <a: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pPr/>
              <a:t>11</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202941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30200" y="696913"/>
            <a:ext cx="6197600" cy="3486150"/>
          </a:xfrm>
          <a:ln/>
        </p:spPr>
      </p:sp>
      <p:sp>
        <p:nvSpPr>
          <p:cNvPr id="57347" name="Notes Placeholder 2"/>
          <p:cNvSpPr>
            <a:spLocks noGrp="1"/>
          </p:cNvSpPr>
          <p:nvPr>
            <p:ph type="body" idx="1"/>
            <p:custDataLst>
              <p:tags r:id="rId1"/>
            </p:custDataLst>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https://pubmed.ncbi.nlm.nih.gov/22676718/</a:t>
            </a:r>
            <a:r>
              <a:rPr lang="sl-SI" dirty="0"/>
              <a:t> </a:t>
            </a:r>
            <a:br>
              <a:rPr lang="en-US" dirty="0"/>
            </a:br>
            <a:endParaRPr lang="en-US" dirty="0"/>
          </a:p>
        </p:txBody>
      </p:sp>
      <p:sp>
        <p:nvSpPr>
          <p:cNvPr id="5734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F4790AD1-A126-45DA-B52F-970ED63F7856}" type="slidenum">
              <a:rPr lang="en-US" sz="1200" smtClean="0">
                <a:solidFill>
                  <a:srgbClr val="000000"/>
                </a:solidFill>
                <a:latin typeface="Arial" pitchFamily="34" charset="0"/>
              </a:rPr>
              <a:pPr eaLnBrk="1" hangingPunct="1">
                <a:defRPr/>
              </a:pPr>
              <a:t>12</a:t>
            </a:fld>
            <a:endParaRPr lang="en-US" sz="1200" dirty="0">
              <a:solidFill>
                <a:srgbClr val="000000"/>
              </a:solidFill>
              <a:latin typeface="Arial" pitchFamily="34" charset="0"/>
            </a:endParaRPr>
          </a:p>
        </p:txBody>
      </p:sp>
    </p:spTree>
    <p:extLst>
      <p:ext uri="{BB962C8B-B14F-4D97-AF65-F5344CB8AC3E}">
        <p14:creationId xmlns:p14="http://schemas.microsoft.com/office/powerpoint/2010/main" val="4262911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 Slovar slovenskega knjižnega jezika</a:t>
            </a:r>
            <a:endParaRPr lang="en-GB" dirty="0"/>
          </a:p>
        </p:txBody>
      </p:sp>
      <p:sp>
        <p:nvSpPr>
          <p:cNvPr id="4" name="Označba mesta številke diapozitiva 3"/>
          <p:cNvSpPr>
            <a:spLocks noGrp="1"/>
          </p:cNvSpPr>
          <p:nvPr>
            <p:ph type="sldNum" sz="quarter" idx="10"/>
          </p:nvPr>
        </p:nvSpPr>
        <p:spPr/>
        <p:txBody>
          <a:bodyPr/>
          <a:lstStyle/>
          <a:p>
            <a:pPr>
              <a:defRPr/>
            </a:pPr>
            <a:fld id="{03219E36-7B45-49AD-81B9-2C1D3D767E1F}" type="slidenum">
              <a:rPr lang="en-US" smtClean="0"/>
              <a:pPr>
                <a:defRPr/>
              </a:pPr>
              <a:t>13</a:t>
            </a:fld>
            <a:endParaRPr lang="en-US" dirty="0"/>
          </a:p>
        </p:txBody>
      </p:sp>
    </p:spTree>
    <p:extLst>
      <p:ext uri="{BB962C8B-B14F-4D97-AF65-F5344CB8AC3E}">
        <p14:creationId xmlns:p14="http://schemas.microsoft.com/office/powerpoint/2010/main" val="2670821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Helvetica" pitchFamily="1" charset="0"/>
                <a:ea typeface="ＭＳ Ｐゴシック" pitchFamily="34" charset="-128"/>
              </a:defRPr>
            </a:lvl1pPr>
            <a:lvl2pPr marL="742950" indent="-285750" defTabSz="931863">
              <a:defRPr>
                <a:solidFill>
                  <a:schemeClr val="tx1"/>
                </a:solidFill>
                <a:latin typeface="Helvetica" pitchFamily="1" charset="0"/>
                <a:ea typeface="ＭＳ Ｐゴシック" pitchFamily="34" charset="-128"/>
              </a:defRPr>
            </a:lvl2pPr>
            <a:lvl3pPr marL="1143000" indent="-228600" defTabSz="931863">
              <a:defRPr>
                <a:solidFill>
                  <a:schemeClr val="tx1"/>
                </a:solidFill>
                <a:latin typeface="Helvetica" pitchFamily="1" charset="0"/>
                <a:ea typeface="ＭＳ Ｐゴシック" pitchFamily="34" charset="-128"/>
              </a:defRPr>
            </a:lvl3pPr>
            <a:lvl4pPr marL="1600200" indent="-228600" defTabSz="931863">
              <a:defRPr>
                <a:solidFill>
                  <a:schemeClr val="tx1"/>
                </a:solidFill>
                <a:latin typeface="Helvetica" pitchFamily="1" charset="0"/>
                <a:ea typeface="ＭＳ Ｐゴシック" pitchFamily="34" charset="-128"/>
              </a:defRPr>
            </a:lvl4pPr>
            <a:lvl5pPr marL="2057400" indent="-228600" defTabSz="931863">
              <a:defRPr>
                <a:solidFill>
                  <a:schemeClr val="tx1"/>
                </a:solidFill>
                <a:latin typeface="Helvetica" pitchFamily="1"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9pPr>
          </a:lstStyle>
          <a:p>
            <a:fld id="{0888C3D6-982B-4EB8-BE0D-75ACAB6A9D98}" type="slidenum">
              <a:rPr lang="en-US" altLang="sl-SI" smtClean="0"/>
              <a:pPr/>
              <a:t>17</a:t>
            </a:fld>
            <a:endParaRPr lang="en-US" altLang="sl-SI"/>
          </a:p>
        </p:txBody>
      </p:sp>
      <p:sp>
        <p:nvSpPr>
          <p:cNvPr id="175107" name="Rectangle 2"/>
          <p:cNvSpPr>
            <a:spLocks noGrp="1" noRot="1" noChangeAspect="1" noChangeArrowheads="1" noTextEdit="1"/>
          </p:cNvSpPr>
          <p:nvPr>
            <p:ph type="sldImg"/>
          </p:nvPr>
        </p:nvSpPr>
        <p:spPr>
          <a:xfrm>
            <a:off x="330200" y="696913"/>
            <a:ext cx="6197600" cy="3486150"/>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sl-SI" b="1">
                <a:latin typeface="Helvetica" pitchFamily="1" charset="0"/>
                <a:ea typeface="ＭＳ Ｐゴシック" pitchFamily="34" charset="-128"/>
              </a:rPr>
              <a:t>Research has identified a number of brain circuits that are affected by drug abuse and addiction</a:t>
            </a:r>
            <a:r>
              <a:rPr lang="en-US" altLang="sl-SI">
                <a:latin typeface="Helvetica" pitchFamily="1" charset="0"/>
                <a:ea typeface="ＭＳ Ｐゴシック" pitchFamily="34" charset="-128"/>
              </a:rPr>
              <a:t>.  The areas depicted contain the circuits that underlie feelings of reward, learning and memory, motivation and drive, and inhibitory control. Each of these brain areas and the behaviors they control must be considered when developing strategies to treat drug addiction.  </a:t>
            </a:r>
          </a:p>
          <a:p>
            <a:pPr eaLnBrk="1" hangingPunct="1"/>
            <a:endParaRPr lang="en-US" altLang="sl-SI" b="1">
              <a:latin typeface="Helvetica" pitchFamily="1" charset="0"/>
              <a:ea typeface="ＭＳ Ｐゴシック" pitchFamily="34" charset="-128"/>
            </a:endParaRPr>
          </a:p>
          <a:p>
            <a:pPr eaLnBrk="1" hangingPunct="1"/>
            <a:r>
              <a:rPr lang="en-US" altLang="sl-SI" b="1">
                <a:latin typeface="Helvetica" pitchFamily="1" charset="0"/>
                <a:ea typeface="ＭＳ Ｐゴシック" pitchFamily="34" charset="-128"/>
              </a:rPr>
              <a:t>Key:</a:t>
            </a:r>
          </a:p>
          <a:p>
            <a:pPr eaLnBrk="1" hangingPunct="1"/>
            <a:r>
              <a:rPr lang="en-US" altLang="sl-SI" b="1">
                <a:latin typeface="Helvetica" pitchFamily="1" charset="0"/>
                <a:ea typeface="ＭＳ Ｐゴシック" pitchFamily="34" charset="-128"/>
              </a:rPr>
              <a:t>PFC</a:t>
            </a:r>
            <a:r>
              <a:rPr lang="en-US" altLang="sl-SI">
                <a:latin typeface="Helvetica" pitchFamily="1" charset="0"/>
                <a:ea typeface="ＭＳ Ｐゴシック" pitchFamily="34" charset="-128"/>
              </a:rPr>
              <a:t> – prefrontal cortex; </a:t>
            </a:r>
            <a:r>
              <a:rPr lang="en-US" altLang="sl-SI" b="1">
                <a:latin typeface="Helvetica" pitchFamily="1" charset="0"/>
                <a:ea typeface="ＭＳ Ｐゴシック" pitchFamily="34" charset="-128"/>
              </a:rPr>
              <a:t>ACG</a:t>
            </a:r>
            <a:r>
              <a:rPr lang="en-US" altLang="sl-SI">
                <a:latin typeface="Helvetica" pitchFamily="1" charset="0"/>
                <a:ea typeface="ＭＳ Ｐゴシック" pitchFamily="34" charset="-128"/>
              </a:rPr>
              <a:t> – anterior cingulate gyrus; </a:t>
            </a:r>
            <a:r>
              <a:rPr lang="en-US" altLang="sl-SI" b="1">
                <a:latin typeface="Helvetica" pitchFamily="1" charset="0"/>
                <a:ea typeface="ＭＳ Ｐゴシック" pitchFamily="34" charset="-128"/>
              </a:rPr>
              <a:t>OFC</a:t>
            </a:r>
            <a:r>
              <a:rPr lang="en-US" altLang="sl-SI">
                <a:latin typeface="Helvetica" pitchFamily="1" charset="0"/>
                <a:ea typeface="ＭＳ Ｐゴシック" pitchFamily="34" charset="-128"/>
              </a:rPr>
              <a:t> – orbitofrontal cortex; </a:t>
            </a:r>
            <a:r>
              <a:rPr lang="en-US" altLang="sl-SI" b="1">
                <a:latin typeface="Helvetica" pitchFamily="1" charset="0"/>
                <a:ea typeface="ＭＳ Ｐゴシック" pitchFamily="34" charset="-128"/>
              </a:rPr>
              <a:t>SCC</a:t>
            </a:r>
            <a:r>
              <a:rPr lang="en-US" altLang="sl-SI">
                <a:latin typeface="Helvetica" pitchFamily="1" charset="0"/>
                <a:ea typeface="ＭＳ Ｐゴシック" pitchFamily="34" charset="-128"/>
              </a:rPr>
              <a:t> – subcallosal cortex; </a:t>
            </a:r>
            <a:r>
              <a:rPr lang="en-US" altLang="sl-SI" b="1">
                <a:latin typeface="Helvetica" pitchFamily="1" charset="0"/>
                <a:ea typeface="ＭＳ Ｐゴシック" pitchFamily="34" charset="-128"/>
              </a:rPr>
              <a:t>NAc</a:t>
            </a:r>
            <a:r>
              <a:rPr lang="en-US" altLang="sl-SI">
                <a:latin typeface="Helvetica" pitchFamily="1" charset="0"/>
                <a:ea typeface="ＭＳ Ｐゴシック" pitchFamily="34" charset="-128"/>
              </a:rPr>
              <a:t> – nucleus accumbens; </a:t>
            </a:r>
            <a:r>
              <a:rPr lang="en-US" altLang="sl-SI" b="1">
                <a:latin typeface="Helvetica" pitchFamily="1" charset="0"/>
                <a:ea typeface="ＭＳ Ｐゴシック" pitchFamily="34" charset="-128"/>
              </a:rPr>
              <a:t>VP</a:t>
            </a:r>
            <a:r>
              <a:rPr lang="en-US" altLang="sl-SI">
                <a:latin typeface="Helvetica" pitchFamily="1" charset="0"/>
                <a:ea typeface="ＭＳ Ｐゴシック" pitchFamily="34" charset="-128"/>
              </a:rPr>
              <a:t> – ventral pallidum; </a:t>
            </a:r>
            <a:r>
              <a:rPr lang="en-US" altLang="sl-SI" b="1">
                <a:latin typeface="Helvetica" pitchFamily="1" charset="0"/>
                <a:ea typeface="ＭＳ Ｐゴシック" pitchFamily="34" charset="-128"/>
              </a:rPr>
              <a:t>Hipp</a:t>
            </a:r>
            <a:r>
              <a:rPr lang="en-US" altLang="sl-SI">
                <a:latin typeface="Helvetica" pitchFamily="1" charset="0"/>
                <a:ea typeface="ＭＳ Ｐゴシック" pitchFamily="34" charset="-128"/>
              </a:rPr>
              <a:t> – hippocampus; </a:t>
            </a:r>
            <a:r>
              <a:rPr lang="en-US" altLang="sl-SI" b="1">
                <a:latin typeface="Helvetica" pitchFamily="1" charset="0"/>
                <a:ea typeface="ＭＳ Ｐゴシック" pitchFamily="34" charset="-128"/>
              </a:rPr>
              <a:t>Amyg</a:t>
            </a:r>
            <a:r>
              <a:rPr lang="en-US" altLang="sl-SI">
                <a:latin typeface="Helvetica" pitchFamily="1" charset="0"/>
                <a:ea typeface="ＭＳ Ｐゴシック" pitchFamily="34" charset="-128"/>
              </a:rPr>
              <a:t> – amygdala</a:t>
            </a:r>
          </a:p>
          <a:p>
            <a:pPr eaLnBrk="1" hangingPunct="1"/>
            <a:endParaRPr lang="en-US" altLang="sl-SI">
              <a:latin typeface="Helvetica" pitchFamily="1" charset="0"/>
              <a:ea typeface="ＭＳ Ｐゴシック" pitchFamily="34" charset="-128"/>
            </a:endParaRPr>
          </a:p>
        </p:txBody>
      </p:sp>
    </p:spTree>
    <p:extLst>
      <p:ext uri="{BB962C8B-B14F-4D97-AF65-F5344CB8AC3E}">
        <p14:creationId xmlns:p14="http://schemas.microsoft.com/office/powerpoint/2010/main" val="1252481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330200" y="696913"/>
            <a:ext cx="6197600" cy="3486150"/>
          </a:xfrm>
          <a:ln/>
        </p:spPr>
      </p:sp>
      <p:sp>
        <p:nvSpPr>
          <p:cNvPr id="71683" name="Notes Placeholder 2"/>
          <p:cNvSpPr>
            <a:spLocks noGrp="1"/>
          </p:cNvSpPr>
          <p:nvPr>
            <p:ph type="body" idx="1"/>
            <p:custDataLst>
              <p:tags r:id="rId1"/>
            </p:custDataLst>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Psychopharmacology2e-Fig-09-16-0.jpg</a:t>
            </a:r>
            <a:br>
              <a:rPr lang="en-US" dirty="0"/>
            </a:br>
            <a:endParaRPr lang="en-US" dirty="0"/>
          </a:p>
        </p:txBody>
      </p:sp>
      <p:sp>
        <p:nvSpPr>
          <p:cNvPr id="7168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13E84455-0DC9-4B7D-828E-65FA90139406}" type="slidenum">
              <a:rPr lang="en-US" sz="1200" smtClean="0">
                <a:solidFill>
                  <a:srgbClr val="000000"/>
                </a:solidFill>
                <a:latin typeface="Arial" pitchFamily="34" charset="0"/>
              </a:rPr>
              <a:pPr eaLnBrk="1" hangingPunct="1">
                <a:defRPr/>
              </a:pPr>
              <a:t>18</a:t>
            </a:fld>
            <a:endParaRPr lang="en-US" sz="1200" dirty="0">
              <a:solidFill>
                <a:srgbClr val="000000"/>
              </a:solidFill>
              <a:latin typeface="Arial" pitchFamily="34" charset="0"/>
            </a:endParaRPr>
          </a:p>
        </p:txBody>
      </p:sp>
    </p:spTree>
    <p:extLst>
      <p:ext uri="{BB962C8B-B14F-4D97-AF65-F5344CB8AC3E}">
        <p14:creationId xmlns:p14="http://schemas.microsoft.com/office/powerpoint/2010/main" val="2929756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 PET scan allows us to see how the brain uses glucose. Glucose provides energy to each neuron so that it can perform work. The scans show where the cocaine interferes with the brain's use of glucose—or its metabolic activity. The left scan is taken from a person who is not using cocaine. The red color shows the highest level of glucose utilization (yellow represents less utilization and blue shows the least). The right scan is taken from a person using cocaine. It shows that the brain cannot use glucose nearly as effectively. Note that there is less red than in the scan on the left, indicating less glucose utilization. There are many areas of the brain that have reduced metabolic activity. The continued reduction in the neurons' ability to use glucose (energy) results in disruption of many brain functions.</a:t>
            </a:r>
          </a:p>
          <a:p>
            <a:endParaRPr lang="en-US"/>
          </a:p>
          <a:p>
            <a:r>
              <a:rPr lang="en-US"/>
              <a:t>Key takeaway: There are changes in brain activity caused by substance use disorders that have an effect on a person’s judgment, decision making, behavior, and memory and learning. </a:t>
            </a:r>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pPr/>
              <a:t>19</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214582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Dopamine is a neurotransmitter that is released during a pleasurable experience to increase the likelihood of the experience being repeated. Substance use leads to the release of endorphins and other neurotransmitters, including dopamine, associated with the reward circuit in the brain. The continued release of dopamine associated with a pleasurable experience leads to changes in the brain that make it easier for the activity to be repeated. Over time, the brain starts to seek this experience. Activities associated with the pleasurable experience can trigger cravings even after substance use is stopped.</a:t>
            </a:r>
          </a:p>
          <a:p>
            <a:endParaRPr lang="en-US"/>
          </a:p>
          <a:p>
            <a:br>
              <a:rPr lang="en-US"/>
            </a:br>
            <a:endParaRPr lang="en-US"/>
          </a:p>
          <a:p>
            <a:endParaRPr lang="en-US" dirty="0"/>
          </a:p>
        </p:txBody>
      </p:sp>
      <p:sp>
        <p:nvSpPr>
          <p:cNvPr id="4" name="Slide Number Placeholder 3"/>
          <p:cNvSpPr>
            <a:spLocks noGrp="1"/>
          </p:cNvSpPr>
          <p:nvPr>
            <p:ph type="sldNum" sz="quarter" idx="10"/>
          </p:nvPr>
        </p:nvSpPr>
        <p:spPr/>
        <p:txBody>
          <a:bodyPr/>
          <a:lstStyle/>
          <a:p>
            <a:fld id="{24E52005-A562-4654-9A1C-268DD24D848F}" type="slidenum">
              <a:rPr lang="en-US" smtClean="0"/>
              <a:pPr/>
              <a:t>21</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35119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By altering neurotransmission, drugs can produce effects that make people want to use them repeatedly and induce health problems that can be long lasting.</a:t>
            </a:r>
          </a:p>
          <a:p>
            <a:r>
              <a:rPr lang="en-US" dirty="0"/>
              <a:t>The PET images show that repeated exposure to specific drugs depletes the brain's dopamine receptors, which are critical for one's ability to experience pleasure and reward.</a:t>
            </a:r>
          </a:p>
          <a:p>
            <a:r>
              <a:rPr lang="en-US" dirty="0"/>
              <a:t>These changes in the brain make it harder for people to stop using drugs.</a:t>
            </a:r>
          </a:p>
          <a:p>
            <a:endParaRPr lang="sl-SI" dirty="0"/>
          </a:p>
          <a:p>
            <a:r>
              <a:rPr lang="sl-SI" dirty="0"/>
              <a:t>Dopamin je </a:t>
            </a:r>
            <a:r>
              <a:rPr lang="sl-SI" dirty="0" err="1"/>
              <a:t>nevrotransmiter</a:t>
            </a:r>
            <a:r>
              <a:rPr lang="sl-SI" dirty="0"/>
              <a:t>, ki igra ključno vlogo v možganskem sistemu nagrajevanja in je tesno povezan z razvojem odvisnosti. Ko oseba uživa substanco ali se vključi v vedenje, ki sproži </a:t>
            </a:r>
            <a:r>
              <a:rPr lang="sl-SI" dirty="0" err="1"/>
              <a:t>sprošcanje</a:t>
            </a:r>
            <a:r>
              <a:rPr lang="sl-SI" dirty="0"/>
              <a:t> dopamina v </a:t>
            </a:r>
            <a:r>
              <a:rPr lang="sl-SI" dirty="0" err="1"/>
              <a:t>nucleus</a:t>
            </a:r>
            <a:r>
              <a:rPr lang="sl-SI" dirty="0"/>
              <a:t> </a:t>
            </a:r>
            <a:r>
              <a:rPr lang="sl-SI" dirty="0" err="1"/>
              <a:t>accumbens</a:t>
            </a:r>
            <a:r>
              <a:rPr lang="sl-SI" dirty="0"/>
              <a:t> in drugih delih </a:t>
            </a:r>
            <a:r>
              <a:rPr lang="sl-SI" dirty="0" err="1"/>
              <a:t>mezolimbičnega</a:t>
            </a:r>
            <a:r>
              <a:rPr lang="sl-SI" dirty="0"/>
              <a:t> sistema, doživlja občutek ugodja in zadovoljstva. Pri ponavljajoči se izpostavljenosti </a:t>
            </a:r>
            <a:r>
              <a:rPr lang="sl-SI" dirty="0" err="1"/>
              <a:t>addiktivnim</a:t>
            </a:r>
            <a:r>
              <a:rPr lang="sl-SI" dirty="0"/>
              <a:t> substancam (kot so droge, alkohol) ali vedenjem (kot so hazardne igre, uporaba družbenih medijev) se možganski sistemi prilagodijo - število dopaminskih receptorjev se zmanjša, prag za sproščanje dopamina se poveča, kar vodi v toleranco in potrebo po večjih dozah za dosego enakega učinka.</a:t>
            </a:r>
          </a:p>
          <a:p>
            <a:endParaRPr lang="sl-SI" dirty="0"/>
          </a:p>
          <a:p>
            <a:r>
              <a:rPr lang="sl-SI" dirty="0"/>
              <a:t>Pomembno je razumeti, da odvisnost ni zgolj posledica "šibke volje", ampak predstavlja kompleksno nevrobiološko motnjo, pri kateri pride do dolgotrajnih sprememb v možganski strukturi in funkciji. Prefrontalni korteks, ki je odgovoren za nadzor impulzov in odločanje, postane manj aktiven, medtem ko </a:t>
            </a:r>
            <a:r>
              <a:rPr lang="sl-SI" dirty="0" err="1"/>
              <a:t>amigdala</a:t>
            </a:r>
            <a:r>
              <a:rPr lang="sl-SI" dirty="0"/>
              <a:t>, povezana s stresnimi odzivi, postane preobčutljiva. Ta neravnovesje pojasnjuje, zakaj odvisne osebe kljub negativnim posledicam nadaljujejo z določenim vedenjem - sistem nagrajevanja je "ujet" v ciklu želje po kratkoročni olajšavi, kljub zavedanju o dolgoročnih škodljivih učinkih.</a:t>
            </a:r>
          </a:p>
          <a:p>
            <a:endParaRPr lang="en-US" dirty="0"/>
          </a:p>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pPr/>
              <a:t>23</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174421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Although a substance use disorder is a chronic, relapsing brain disease, there is hope. These images show the brain’s remarkable potential to recover, at least partially, after a long abstinence from drugs—in this case, methamphetamine.</a:t>
            </a:r>
          </a:p>
          <a:p>
            <a:pPr lvl="0"/>
            <a:endParaRPr lang="en-US" dirty="0"/>
          </a:p>
          <a:p>
            <a:pPr lvl="0"/>
            <a:r>
              <a:rPr lang="en-US" dirty="0"/>
              <a:t>You can see the image on the left of a person who is not using substances and compare the similarities after a period of abstinence from methamphetamine.  </a:t>
            </a:r>
          </a:p>
        </p:txBody>
      </p:sp>
      <p:sp>
        <p:nvSpPr>
          <p:cNvPr id="4" name="Slide Number Placeholder 3"/>
          <p:cNvSpPr>
            <a:spLocks noGrp="1"/>
          </p:cNvSpPr>
          <p:nvPr>
            <p:ph type="sldNum" sz="quarter" idx="10"/>
          </p:nvPr>
        </p:nvSpPr>
        <p:spPr/>
        <p:txBody>
          <a:bodyPr/>
          <a:lstStyle/>
          <a:p>
            <a:fld id="{A38EF11D-6412-49C2-94D2-C4063DD6BFEC}" type="slidenum">
              <a:rPr lang="en-US" smtClean="0"/>
              <a:pPr/>
              <a:t>24</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938112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330200" y="696913"/>
            <a:ext cx="6197600" cy="3486150"/>
          </a:xfrm>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l-SI" b="1">
                <a:latin typeface="Helvetica" pitchFamily="1" charset="0"/>
                <a:ea typeface="ＭＳ Ｐゴシック" pitchFamily="34" charset="-128"/>
              </a:rPr>
              <a:t>Genome wide analyses are being used to identify novel candidate genes that increase the risk for addiction.   </a:t>
            </a:r>
            <a:r>
              <a:rPr lang="en-US" altLang="sl-SI">
                <a:latin typeface="Helvetica" pitchFamily="1" charset="0"/>
                <a:ea typeface="ＭＳ Ｐゴシック" pitchFamily="34" charset="-128"/>
              </a:rPr>
              <a:t>This slide illustrates convergent findings from different laboratories identifiying a cluster of three nicotinic receptor subunit genes (</a:t>
            </a:r>
            <a:r>
              <a:rPr lang="en-US" altLang="sl-SI">
                <a:latin typeface="Helvetica" pitchFamily="1" charset="0"/>
                <a:ea typeface="ＭＳ Ｐゴシック" pitchFamily="34" charset="-128"/>
                <a:sym typeface="Symbol" pitchFamily="18" charset="2"/>
              </a:rPr>
              <a:t></a:t>
            </a:r>
            <a:r>
              <a:rPr lang="en-US" altLang="sl-SI">
                <a:latin typeface="Helvetica" pitchFamily="1" charset="0"/>
                <a:ea typeface="ＭＳ Ｐゴシック" pitchFamily="34" charset="-128"/>
              </a:rPr>
              <a:t>3 </a:t>
            </a:r>
            <a:r>
              <a:rPr lang="en-US" altLang="sl-SI">
                <a:latin typeface="Helvetica" pitchFamily="1" charset="0"/>
                <a:ea typeface="ＭＳ Ｐゴシック" pitchFamily="34" charset="-128"/>
                <a:sym typeface="Symbol" pitchFamily="18" charset="2"/>
              </a:rPr>
              <a:t></a:t>
            </a:r>
            <a:r>
              <a:rPr lang="en-US" altLang="sl-SI">
                <a:latin typeface="Helvetica" pitchFamily="1" charset="0"/>
                <a:ea typeface="ＭＳ Ｐゴシック" pitchFamily="34" charset="-128"/>
              </a:rPr>
              <a:t>5 </a:t>
            </a:r>
            <a:r>
              <a:rPr lang="en-US" altLang="sl-SI">
                <a:latin typeface="Helvetica" pitchFamily="1" charset="0"/>
                <a:ea typeface="ＭＳ Ｐゴシック" pitchFamily="34" charset="-128"/>
                <a:sym typeface="Symbol" pitchFamily="18" charset="2"/>
              </a:rPr>
              <a:t></a:t>
            </a:r>
            <a:r>
              <a:rPr lang="en-US" altLang="sl-SI">
                <a:latin typeface="Helvetica" pitchFamily="1" charset="0"/>
                <a:ea typeface="ＭＳ Ｐゴシック" pitchFamily="34" charset="-128"/>
              </a:rPr>
              <a:t>4) linked to smoking quantity, nicotine dependence, and the risk of two smoking-related diseases––lung cancer and peripheral arterial disease. This new information on genetic vulnerability also suggests novel targets for the development of medications to treat tobacco addiction and related diseases. </a:t>
            </a:r>
            <a:endParaRPr lang="en-US" altLang="sl-SI">
              <a:solidFill>
                <a:srgbClr val="0000FF"/>
              </a:solidFill>
              <a:latin typeface="Helvetica" pitchFamily="1" charset="0"/>
              <a:ea typeface="ＭＳ Ｐゴシック" pitchFamily="34" charset="-128"/>
            </a:endParaRPr>
          </a:p>
        </p:txBody>
      </p:sp>
    </p:spTree>
    <p:extLst>
      <p:ext uri="{BB962C8B-B14F-4D97-AF65-F5344CB8AC3E}">
        <p14:creationId xmlns:p14="http://schemas.microsoft.com/office/powerpoint/2010/main" val="4032903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GB" dirty="0"/>
          </a:p>
        </p:txBody>
      </p:sp>
      <p:sp>
        <p:nvSpPr>
          <p:cNvPr id="4" name="Označba mesta številke diapozitiva 3"/>
          <p:cNvSpPr>
            <a:spLocks noGrp="1"/>
          </p:cNvSpPr>
          <p:nvPr>
            <p:ph type="sldNum" sz="quarter" idx="10"/>
          </p:nvPr>
        </p:nvSpPr>
        <p:spPr/>
        <p:txBody>
          <a:bodyPr/>
          <a:lstStyle/>
          <a:p>
            <a:pPr>
              <a:defRPr/>
            </a:pPr>
            <a:fld id="{03219E36-7B45-49AD-81B9-2C1D3D767E1F}" type="slidenum">
              <a:rPr lang="en-US" smtClean="0"/>
              <a:pPr>
                <a:defRPr/>
              </a:pPr>
              <a:t>2</a:t>
            </a:fld>
            <a:endParaRPr lang="en-US" dirty="0"/>
          </a:p>
        </p:txBody>
      </p:sp>
    </p:spTree>
    <p:extLst>
      <p:ext uri="{BB962C8B-B14F-4D97-AF65-F5344CB8AC3E}">
        <p14:creationId xmlns:p14="http://schemas.microsoft.com/office/powerpoint/2010/main" val="156470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330200" y="696913"/>
            <a:ext cx="6197600" cy="3486150"/>
          </a:xfrm>
          <a:ln/>
        </p:spPr>
      </p:sp>
      <p:sp>
        <p:nvSpPr>
          <p:cNvPr id="65539" name="Notes Placeholder 2"/>
          <p:cNvSpPr>
            <a:spLocks noGrp="1"/>
          </p:cNvSpPr>
          <p:nvPr>
            <p:ph type="body" idx="1"/>
            <p:custDataLst>
              <p:tags r:id="rId1"/>
            </p:custDataLst>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Psychopharmacology2e-Fig-09-10-0.jpg</a:t>
            </a:r>
            <a:br>
              <a:rPr lang="en-US" dirty="0"/>
            </a:br>
            <a:endParaRPr lang="en-US" dirty="0"/>
          </a:p>
        </p:txBody>
      </p:sp>
      <p:sp>
        <p:nvSpPr>
          <p:cNvPr id="6554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A61DA6FB-D61D-45BE-B140-9D8649198E63}" type="slidenum">
              <a:rPr lang="en-US" sz="1200" smtClean="0">
                <a:solidFill>
                  <a:srgbClr val="000000"/>
                </a:solidFill>
                <a:latin typeface="Arial" pitchFamily="34" charset="0"/>
              </a:rPr>
              <a:pPr eaLnBrk="1" hangingPunct="1">
                <a:defRPr/>
              </a:pPr>
              <a:t>27</a:t>
            </a:fld>
            <a:endParaRPr lang="en-US" sz="1200" dirty="0">
              <a:solidFill>
                <a:srgbClr val="000000"/>
              </a:solidFill>
              <a:latin typeface="Arial" pitchFamily="34" charset="0"/>
            </a:endParaRPr>
          </a:p>
        </p:txBody>
      </p:sp>
    </p:spTree>
    <p:extLst>
      <p:ext uri="{BB962C8B-B14F-4D97-AF65-F5344CB8AC3E}">
        <p14:creationId xmlns:p14="http://schemas.microsoft.com/office/powerpoint/2010/main" val="585965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Biološki dejavniki:</a:t>
            </a:r>
          </a:p>
          <a:p>
            <a:r>
              <a:rPr kumimoji="1" lang="sl-SI" sz="1200" u="sng" kern="1200" dirty="0" err="1">
                <a:solidFill>
                  <a:schemeClr val="tx1"/>
                </a:solidFill>
                <a:effectLst/>
                <a:latin typeface="Arial" charset="0"/>
                <a:ea typeface="Geneva" charset="0"/>
                <a:cs typeface="+mn-cs"/>
                <a:hlinkClick r:id="rId3"/>
              </a:rPr>
              <a:t>Mental</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health</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and</a:t>
            </a:r>
            <a:r>
              <a:rPr kumimoji="1" lang="sl-SI" sz="1200" u="sng" kern="1200" dirty="0">
                <a:solidFill>
                  <a:schemeClr val="tx1"/>
                </a:solidFill>
                <a:effectLst/>
                <a:latin typeface="Arial" charset="0"/>
                <a:ea typeface="Geneva" charset="0"/>
                <a:cs typeface="+mn-cs"/>
                <a:hlinkClick r:id="rId3"/>
              </a:rPr>
              <a:t> drug </a:t>
            </a:r>
            <a:r>
              <a:rPr kumimoji="1" lang="sl-SI" sz="1200" u="sng" kern="1200" dirty="0" err="1">
                <a:solidFill>
                  <a:schemeClr val="tx1"/>
                </a:solidFill>
                <a:effectLst/>
                <a:latin typeface="Arial" charset="0"/>
                <a:ea typeface="Geneva" charset="0"/>
                <a:cs typeface="+mn-cs"/>
                <a:hlinkClick r:id="rId3"/>
              </a:rPr>
              <a:t>use</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severity</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the</a:t>
            </a:r>
            <a:r>
              <a:rPr kumimoji="1" lang="sl-SI" sz="1200" u="sng" kern="1200" dirty="0">
                <a:solidFill>
                  <a:schemeClr val="tx1"/>
                </a:solidFill>
                <a:effectLst/>
                <a:latin typeface="Arial" charset="0"/>
                <a:ea typeface="Geneva" charset="0"/>
                <a:cs typeface="+mn-cs"/>
                <a:hlinkClick r:id="rId3"/>
              </a:rPr>
              <a:t> role </a:t>
            </a:r>
            <a:r>
              <a:rPr kumimoji="1" lang="sl-SI" sz="1200" u="sng" kern="1200" dirty="0" err="1">
                <a:solidFill>
                  <a:schemeClr val="tx1"/>
                </a:solidFill>
                <a:effectLst/>
                <a:latin typeface="Arial" charset="0"/>
                <a:ea typeface="Geneva" charset="0"/>
                <a:cs typeface="+mn-cs"/>
                <a:hlinkClick r:id="rId3"/>
              </a:rPr>
              <a:t>of</a:t>
            </a:r>
            <a:r>
              <a:rPr kumimoji="1" lang="sl-SI" sz="1200" u="sng" kern="1200" dirty="0">
                <a:solidFill>
                  <a:schemeClr val="tx1"/>
                </a:solidFill>
                <a:effectLst/>
                <a:latin typeface="Arial" charset="0"/>
                <a:ea typeface="Geneva" charset="0"/>
                <a:cs typeface="+mn-cs"/>
                <a:hlinkClick r:id="rId3"/>
              </a:rPr>
              <a:t> substance P, </a:t>
            </a:r>
            <a:r>
              <a:rPr kumimoji="1" lang="sl-SI" sz="1200" u="sng" kern="1200" dirty="0" err="1">
                <a:solidFill>
                  <a:schemeClr val="tx1"/>
                </a:solidFill>
                <a:effectLst/>
                <a:latin typeface="Arial" charset="0"/>
                <a:ea typeface="Geneva" charset="0"/>
                <a:cs typeface="+mn-cs"/>
                <a:hlinkClick r:id="rId3"/>
              </a:rPr>
              <a:t>neuropeptide</a:t>
            </a:r>
            <a:r>
              <a:rPr kumimoji="1" lang="sl-SI" sz="1200" u="sng" kern="1200" dirty="0">
                <a:solidFill>
                  <a:schemeClr val="tx1"/>
                </a:solidFill>
                <a:effectLst/>
                <a:latin typeface="Arial" charset="0"/>
                <a:ea typeface="Geneva" charset="0"/>
                <a:cs typeface="+mn-cs"/>
                <a:hlinkClick r:id="rId3"/>
              </a:rPr>
              <a:t> Y, </a:t>
            </a:r>
            <a:r>
              <a:rPr kumimoji="1" lang="sl-SI" sz="1200" u="sng" kern="1200" dirty="0" err="1">
                <a:solidFill>
                  <a:schemeClr val="tx1"/>
                </a:solidFill>
                <a:effectLst/>
                <a:latin typeface="Arial" charset="0"/>
                <a:ea typeface="Geneva" charset="0"/>
                <a:cs typeface="+mn-cs"/>
                <a:hlinkClick r:id="rId3"/>
              </a:rPr>
              <a:t>self-reported</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childhood</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history</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of</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trauma</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parental</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bonding</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and</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current</a:t>
            </a:r>
            <a:r>
              <a:rPr kumimoji="1" lang="sl-SI" sz="1200" u="sng" kern="1200" dirty="0">
                <a:solidFill>
                  <a:schemeClr val="tx1"/>
                </a:solidFill>
                <a:effectLst/>
                <a:latin typeface="Arial" charset="0"/>
                <a:ea typeface="Geneva" charset="0"/>
                <a:cs typeface="+mn-cs"/>
                <a:hlinkClick r:id="rId3"/>
              </a:rPr>
              <a:t> </a:t>
            </a:r>
            <a:r>
              <a:rPr kumimoji="1" lang="sl-SI" sz="1200" u="sng" kern="1200" dirty="0" err="1">
                <a:solidFill>
                  <a:schemeClr val="tx1"/>
                </a:solidFill>
                <a:effectLst/>
                <a:latin typeface="Arial" charset="0"/>
                <a:ea typeface="Geneva" charset="0"/>
                <a:cs typeface="+mn-cs"/>
                <a:hlinkClick r:id="rId3"/>
              </a:rPr>
              <a:t>resiliency.</a:t>
            </a:r>
            <a:r>
              <a:rPr kumimoji="1" lang="sl-SI" sz="1200" kern="1200" dirty="0" err="1">
                <a:solidFill>
                  <a:schemeClr val="tx1"/>
                </a:solidFill>
                <a:effectLst/>
                <a:latin typeface="Arial" charset="0"/>
                <a:ea typeface="Geneva" charset="0"/>
                <a:cs typeface="+mn-cs"/>
              </a:rPr>
              <a:t>Roviš</a:t>
            </a:r>
            <a:r>
              <a:rPr kumimoji="1" lang="sl-SI" sz="1200" kern="1200" dirty="0">
                <a:solidFill>
                  <a:schemeClr val="tx1"/>
                </a:solidFill>
                <a:effectLst/>
                <a:latin typeface="Arial" charset="0"/>
                <a:ea typeface="Geneva" charset="0"/>
                <a:cs typeface="+mn-cs"/>
              </a:rPr>
              <a:t> D, </a:t>
            </a:r>
            <a:r>
              <a:rPr kumimoji="1" lang="sl-SI" sz="1200" kern="1200" dirty="0" err="1">
                <a:solidFill>
                  <a:schemeClr val="tx1"/>
                </a:solidFill>
                <a:effectLst/>
                <a:latin typeface="Arial" charset="0"/>
                <a:ea typeface="Geneva" charset="0"/>
                <a:cs typeface="+mn-cs"/>
              </a:rPr>
              <a:t>Vasiljev</a:t>
            </a:r>
            <a:r>
              <a:rPr kumimoji="1" lang="sl-SI" sz="1200" kern="1200" dirty="0">
                <a:solidFill>
                  <a:schemeClr val="tx1"/>
                </a:solidFill>
                <a:effectLst/>
                <a:latin typeface="Arial" charset="0"/>
                <a:ea typeface="Geneva" charset="0"/>
                <a:cs typeface="+mn-cs"/>
              </a:rPr>
              <a:t> V, Jenko-</a:t>
            </a:r>
            <a:r>
              <a:rPr kumimoji="1" lang="sl-SI" sz="1200" kern="1200" dirty="0" err="1">
                <a:solidFill>
                  <a:schemeClr val="tx1"/>
                </a:solidFill>
                <a:effectLst/>
                <a:latin typeface="Arial" charset="0"/>
                <a:ea typeface="Geneva" charset="0"/>
                <a:cs typeface="+mn-cs"/>
              </a:rPr>
              <a:t>Pražnikar</a:t>
            </a:r>
            <a:r>
              <a:rPr kumimoji="1" lang="sl-SI" sz="1200" kern="1200" dirty="0">
                <a:solidFill>
                  <a:schemeClr val="tx1"/>
                </a:solidFill>
                <a:effectLst/>
                <a:latin typeface="Arial" charset="0"/>
                <a:ea typeface="Geneva" charset="0"/>
                <a:cs typeface="+mn-cs"/>
              </a:rPr>
              <a:t> Z, Petelin A, Drevenšek G, </a:t>
            </a:r>
            <a:r>
              <a:rPr kumimoji="1" lang="sl-SI" sz="1200" kern="1200" dirty="0" err="1">
                <a:solidFill>
                  <a:schemeClr val="tx1"/>
                </a:solidFill>
                <a:effectLst/>
                <a:latin typeface="Arial" charset="0"/>
                <a:ea typeface="Geneva" charset="0"/>
                <a:cs typeface="+mn-cs"/>
              </a:rPr>
              <a:t>Peruč</a:t>
            </a:r>
            <a:r>
              <a:rPr kumimoji="1" lang="sl-SI" sz="1200" kern="1200" dirty="0">
                <a:solidFill>
                  <a:schemeClr val="tx1"/>
                </a:solidFill>
                <a:effectLst/>
                <a:latin typeface="Arial" charset="0"/>
                <a:ea typeface="Geneva" charset="0"/>
                <a:cs typeface="+mn-cs"/>
              </a:rPr>
              <a:t> D, Černelič-Bizjak M.J </a:t>
            </a:r>
            <a:r>
              <a:rPr kumimoji="1" lang="sl-SI" sz="1200" kern="1200" dirty="0" err="1">
                <a:solidFill>
                  <a:schemeClr val="tx1"/>
                </a:solidFill>
                <a:effectLst/>
                <a:latin typeface="Arial" charset="0"/>
                <a:ea typeface="Geneva" charset="0"/>
                <a:cs typeface="+mn-cs"/>
              </a:rPr>
              <a:t>Ment</a:t>
            </a:r>
            <a:r>
              <a:rPr kumimoji="1" lang="sl-SI" sz="1200" kern="1200" dirty="0">
                <a:solidFill>
                  <a:schemeClr val="tx1"/>
                </a:solidFill>
                <a:effectLst/>
                <a:latin typeface="Arial" charset="0"/>
                <a:ea typeface="Geneva" charset="0"/>
                <a:cs typeface="+mn-cs"/>
              </a:rPr>
              <a:t> </a:t>
            </a:r>
            <a:r>
              <a:rPr kumimoji="1" lang="sl-SI" sz="1200" kern="1200" dirty="0" err="1">
                <a:solidFill>
                  <a:schemeClr val="tx1"/>
                </a:solidFill>
                <a:effectLst/>
                <a:latin typeface="Arial" charset="0"/>
                <a:ea typeface="Geneva" charset="0"/>
                <a:cs typeface="+mn-cs"/>
              </a:rPr>
              <a:t>Health</a:t>
            </a:r>
            <a:r>
              <a:rPr kumimoji="1" lang="sl-SI" sz="1200" kern="1200" dirty="0">
                <a:solidFill>
                  <a:schemeClr val="tx1"/>
                </a:solidFill>
                <a:effectLst/>
                <a:latin typeface="Arial" charset="0"/>
                <a:ea typeface="Geneva" charset="0"/>
                <a:cs typeface="+mn-cs"/>
              </a:rPr>
              <a:t>. 2021 Feb;30(1):88-96. </a:t>
            </a:r>
            <a:r>
              <a:rPr kumimoji="1" lang="sl-SI" sz="1200" kern="1200" dirty="0" err="1">
                <a:solidFill>
                  <a:schemeClr val="tx1"/>
                </a:solidFill>
                <a:effectLst/>
                <a:latin typeface="Arial" charset="0"/>
                <a:ea typeface="Geneva" charset="0"/>
                <a:cs typeface="+mn-cs"/>
              </a:rPr>
              <a:t>doi</a:t>
            </a:r>
            <a:r>
              <a:rPr kumimoji="1" lang="sl-SI" sz="1200" kern="1200" dirty="0">
                <a:solidFill>
                  <a:schemeClr val="tx1"/>
                </a:solidFill>
                <a:effectLst/>
                <a:latin typeface="Arial" charset="0"/>
                <a:ea typeface="Geneva" charset="0"/>
                <a:cs typeface="+mn-cs"/>
              </a:rPr>
              <a:t>: 10.1080/09638237.2019.1644492. </a:t>
            </a:r>
          </a:p>
          <a:p>
            <a:endParaRPr lang="sl-SI" dirty="0"/>
          </a:p>
          <a:p>
            <a:r>
              <a:rPr lang="sl-SI" dirty="0"/>
              <a:t> </a:t>
            </a:r>
            <a:r>
              <a:rPr kumimoji="1" lang="sl-SI" sz="1200" u="none" strike="noStrike" kern="1200" dirty="0" err="1">
                <a:solidFill>
                  <a:schemeClr val="tx1"/>
                </a:solidFill>
                <a:effectLst/>
                <a:latin typeface="Arial" charset="0"/>
                <a:ea typeface="Geneva" charset="0"/>
                <a:cs typeface="+mn-cs"/>
                <a:hlinkClick r:id="rId4"/>
              </a:rPr>
              <a:t>Increased</a:t>
            </a:r>
            <a:r>
              <a:rPr kumimoji="1" lang="sl-SI" sz="1200" u="none" strike="noStrike" kern="1200" dirty="0">
                <a:solidFill>
                  <a:schemeClr val="tx1"/>
                </a:solidFill>
                <a:effectLst/>
                <a:latin typeface="Arial" charset="0"/>
                <a:ea typeface="Geneva" charset="0"/>
                <a:cs typeface="+mn-cs"/>
                <a:hlinkClick r:id="rId4"/>
              </a:rPr>
              <a:t> </a:t>
            </a:r>
            <a:r>
              <a:rPr kumimoji="1" lang="sl-SI" sz="1200" u="none" strike="noStrike" kern="1200" dirty="0" err="1">
                <a:solidFill>
                  <a:schemeClr val="tx1"/>
                </a:solidFill>
                <a:effectLst/>
                <a:latin typeface="Arial" charset="0"/>
                <a:ea typeface="Geneva" charset="0"/>
                <a:cs typeface="+mn-cs"/>
                <a:hlinkClick r:id="rId4"/>
              </a:rPr>
              <a:t>Risk-Taking</a:t>
            </a:r>
            <a:r>
              <a:rPr kumimoji="1" lang="sl-SI" sz="1200" u="none" strike="noStrike" kern="1200" dirty="0">
                <a:solidFill>
                  <a:schemeClr val="tx1"/>
                </a:solidFill>
                <a:effectLst/>
                <a:latin typeface="Arial" charset="0"/>
                <a:ea typeface="Geneva" charset="0"/>
                <a:cs typeface="+mn-cs"/>
                <a:hlinkClick r:id="rId4"/>
              </a:rPr>
              <a:t> </a:t>
            </a:r>
            <a:r>
              <a:rPr kumimoji="1" lang="sl-SI" sz="1200" u="none" strike="noStrike" kern="1200" dirty="0" err="1">
                <a:solidFill>
                  <a:schemeClr val="tx1"/>
                </a:solidFill>
                <a:effectLst/>
                <a:latin typeface="Arial" charset="0"/>
                <a:ea typeface="Geneva" charset="0"/>
                <a:cs typeface="+mn-cs"/>
                <a:hlinkClick r:id="rId4"/>
              </a:rPr>
              <a:t>Behaviour</a:t>
            </a:r>
            <a:r>
              <a:rPr kumimoji="1" lang="sl-SI" sz="1200" u="none" strike="noStrike" kern="1200" dirty="0">
                <a:solidFill>
                  <a:schemeClr val="tx1"/>
                </a:solidFill>
                <a:effectLst/>
                <a:latin typeface="Arial" charset="0"/>
                <a:ea typeface="Geneva" charset="0"/>
                <a:cs typeface="+mn-cs"/>
                <a:hlinkClick r:id="rId4"/>
              </a:rPr>
              <a:t> </a:t>
            </a:r>
            <a:r>
              <a:rPr kumimoji="1" lang="sl-SI" sz="1200" u="none" strike="noStrike" kern="1200" dirty="0" err="1">
                <a:solidFill>
                  <a:schemeClr val="tx1"/>
                </a:solidFill>
                <a:effectLst/>
                <a:latin typeface="Arial" charset="0"/>
                <a:ea typeface="Geneva" charset="0"/>
                <a:cs typeface="+mn-cs"/>
                <a:hlinkClick r:id="rId4"/>
              </a:rPr>
              <a:t>and</a:t>
            </a:r>
            <a:r>
              <a:rPr kumimoji="1" lang="sl-SI" sz="1200" u="none" strike="noStrike" kern="1200" dirty="0">
                <a:solidFill>
                  <a:schemeClr val="tx1"/>
                </a:solidFill>
                <a:effectLst/>
                <a:latin typeface="Arial" charset="0"/>
                <a:ea typeface="Geneva" charset="0"/>
                <a:cs typeface="+mn-cs"/>
                <a:hlinkClick r:id="rId4"/>
              </a:rPr>
              <a:t> </a:t>
            </a:r>
            <a:r>
              <a:rPr kumimoji="1" lang="sl-SI" sz="1200" u="none" strike="noStrike" kern="1200" dirty="0" err="1">
                <a:solidFill>
                  <a:schemeClr val="tx1"/>
                </a:solidFill>
                <a:effectLst/>
                <a:latin typeface="Arial" charset="0"/>
                <a:ea typeface="Geneva" charset="0"/>
                <a:cs typeface="+mn-cs"/>
                <a:hlinkClick r:id="rId4"/>
              </a:rPr>
              <a:t>Brain-Derived</a:t>
            </a:r>
            <a:r>
              <a:rPr kumimoji="1" lang="sl-SI" sz="1200" u="none" strike="noStrike" kern="1200" dirty="0">
                <a:solidFill>
                  <a:schemeClr val="tx1"/>
                </a:solidFill>
                <a:effectLst/>
                <a:latin typeface="Arial" charset="0"/>
                <a:ea typeface="Geneva" charset="0"/>
                <a:cs typeface="+mn-cs"/>
                <a:hlinkClick r:id="rId4"/>
              </a:rPr>
              <a:t> </a:t>
            </a:r>
            <a:r>
              <a:rPr kumimoji="1" lang="sl-SI" sz="1200" u="none" strike="noStrike" kern="1200" dirty="0" err="1">
                <a:solidFill>
                  <a:schemeClr val="tx1"/>
                </a:solidFill>
                <a:effectLst/>
                <a:latin typeface="Arial" charset="0"/>
                <a:ea typeface="Geneva" charset="0"/>
                <a:cs typeface="+mn-cs"/>
                <a:hlinkClick r:id="rId4"/>
              </a:rPr>
              <a:t>Neurotrophic</a:t>
            </a:r>
            <a:r>
              <a:rPr kumimoji="1" lang="sl-SI" sz="1200" u="none" strike="noStrike" kern="1200" dirty="0">
                <a:solidFill>
                  <a:schemeClr val="tx1"/>
                </a:solidFill>
                <a:effectLst/>
                <a:latin typeface="Arial" charset="0"/>
                <a:ea typeface="Geneva" charset="0"/>
                <a:cs typeface="+mn-cs"/>
                <a:hlinkClick r:id="rId4"/>
              </a:rPr>
              <a:t> </a:t>
            </a:r>
            <a:r>
              <a:rPr kumimoji="1" lang="sl-SI" sz="1200" u="none" strike="noStrike" kern="1200" dirty="0" err="1">
                <a:solidFill>
                  <a:schemeClr val="tx1"/>
                </a:solidFill>
                <a:effectLst/>
                <a:latin typeface="Arial" charset="0"/>
                <a:ea typeface="Geneva" charset="0"/>
                <a:cs typeface="+mn-cs"/>
                <a:hlinkClick r:id="rId4"/>
              </a:rPr>
              <a:t>Factor</a:t>
            </a:r>
            <a:r>
              <a:rPr kumimoji="1" lang="sl-SI" sz="1200" u="none" strike="noStrike" kern="1200" dirty="0">
                <a:solidFill>
                  <a:schemeClr val="tx1"/>
                </a:solidFill>
                <a:effectLst/>
                <a:latin typeface="Arial" charset="0"/>
                <a:ea typeface="Geneva" charset="0"/>
                <a:cs typeface="+mn-cs"/>
                <a:hlinkClick r:id="rId4"/>
              </a:rPr>
              <a:t> Val66Met </a:t>
            </a:r>
            <a:r>
              <a:rPr kumimoji="1" lang="sl-SI" sz="1200" u="none" strike="noStrike" kern="1200" dirty="0" err="1">
                <a:solidFill>
                  <a:schemeClr val="tx1"/>
                </a:solidFill>
                <a:effectLst/>
                <a:latin typeface="Arial" charset="0"/>
                <a:ea typeface="Geneva" charset="0"/>
                <a:cs typeface="+mn-cs"/>
                <a:hlinkClick r:id="rId4"/>
              </a:rPr>
              <a:t>Polymorphism</a:t>
            </a:r>
            <a:r>
              <a:rPr kumimoji="1" lang="sl-SI" sz="1200" u="none" strike="noStrike" kern="1200" dirty="0">
                <a:solidFill>
                  <a:schemeClr val="tx1"/>
                </a:solidFill>
                <a:effectLst/>
                <a:latin typeface="Arial" charset="0"/>
                <a:ea typeface="Geneva" charset="0"/>
                <a:cs typeface="+mn-cs"/>
                <a:hlinkClick r:id="rId4"/>
              </a:rPr>
              <a:t> </a:t>
            </a:r>
            <a:r>
              <a:rPr kumimoji="1" lang="sl-SI" sz="1200" u="none" strike="noStrike" kern="1200" dirty="0" err="1">
                <a:solidFill>
                  <a:schemeClr val="tx1"/>
                </a:solidFill>
                <a:effectLst/>
                <a:latin typeface="Arial" charset="0"/>
                <a:ea typeface="Geneva" charset="0"/>
                <a:cs typeface="+mn-cs"/>
                <a:hlinkClick r:id="rId4"/>
              </a:rPr>
              <a:t>Correlates</a:t>
            </a:r>
            <a:r>
              <a:rPr kumimoji="1" lang="sl-SI" sz="1200" u="none" strike="noStrike" kern="1200" dirty="0">
                <a:solidFill>
                  <a:schemeClr val="tx1"/>
                </a:solidFill>
                <a:effectLst/>
                <a:latin typeface="Arial" charset="0"/>
                <a:ea typeface="Geneva" charset="0"/>
                <a:cs typeface="+mn-cs"/>
                <a:hlinkClick r:id="rId4"/>
              </a:rPr>
              <a:t> to </a:t>
            </a:r>
            <a:r>
              <a:rPr kumimoji="1" lang="sl-SI" sz="1200" u="none" strike="noStrike" kern="1200" dirty="0" err="1">
                <a:solidFill>
                  <a:schemeClr val="tx1"/>
                </a:solidFill>
                <a:effectLst/>
                <a:latin typeface="Arial" charset="0"/>
                <a:ea typeface="Geneva" charset="0"/>
                <a:cs typeface="+mn-cs"/>
                <a:hlinkClick r:id="rId4"/>
              </a:rPr>
              <a:t>Decreased</a:t>
            </a:r>
            <a:r>
              <a:rPr kumimoji="1" lang="sl-SI" sz="1200" u="none" strike="noStrike" kern="1200" dirty="0">
                <a:solidFill>
                  <a:schemeClr val="tx1"/>
                </a:solidFill>
                <a:effectLst/>
                <a:latin typeface="Arial" charset="0"/>
                <a:ea typeface="Geneva" charset="0"/>
                <a:cs typeface="+mn-cs"/>
                <a:hlinkClick r:id="rId4"/>
              </a:rPr>
              <a:t> Serum </a:t>
            </a:r>
            <a:r>
              <a:rPr kumimoji="1" lang="sl-SI" sz="1200" u="none" strike="noStrike" kern="1200" dirty="0" err="1">
                <a:solidFill>
                  <a:schemeClr val="tx1"/>
                </a:solidFill>
                <a:effectLst/>
                <a:latin typeface="Arial" charset="0"/>
                <a:ea typeface="Geneva" charset="0"/>
                <a:cs typeface="+mn-cs"/>
                <a:hlinkClick r:id="rId4"/>
              </a:rPr>
              <a:t>Brain-Derived</a:t>
            </a:r>
            <a:r>
              <a:rPr kumimoji="1" lang="sl-SI" sz="1200" u="none" strike="noStrike" kern="1200" dirty="0">
                <a:solidFill>
                  <a:schemeClr val="tx1"/>
                </a:solidFill>
                <a:effectLst/>
                <a:latin typeface="Arial" charset="0"/>
                <a:ea typeface="Geneva" charset="0"/>
                <a:cs typeface="+mn-cs"/>
                <a:hlinkClick r:id="rId4"/>
              </a:rPr>
              <a:t> </a:t>
            </a:r>
            <a:r>
              <a:rPr kumimoji="1" lang="sl-SI" sz="1200" u="none" strike="noStrike" kern="1200" dirty="0" err="1">
                <a:solidFill>
                  <a:schemeClr val="tx1"/>
                </a:solidFill>
                <a:effectLst/>
                <a:latin typeface="Arial" charset="0"/>
                <a:ea typeface="Geneva" charset="0"/>
                <a:cs typeface="+mn-cs"/>
                <a:hlinkClick r:id="rId4"/>
              </a:rPr>
              <a:t>Neurotrophic</a:t>
            </a:r>
            <a:r>
              <a:rPr kumimoji="1" lang="sl-SI" sz="1200" u="none" strike="noStrike" kern="1200" dirty="0">
                <a:solidFill>
                  <a:schemeClr val="tx1"/>
                </a:solidFill>
                <a:effectLst/>
                <a:latin typeface="Arial" charset="0"/>
                <a:ea typeface="Geneva" charset="0"/>
                <a:cs typeface="+mn-cs"/>
                <a:hlinkClick r:id="rId4"/>
              </a:rPr>
              <a:t> </a:t>
            </a:r>
            <a:r>
              <a:rPr kumimoji="1" lang="sl-SI" sz="1200" u="none" strike="noStrike" kern="1200" dirty="0" err="1">
                <a:solidFill>
                  <a:schemeClr val="tx1"/>
                </a:solidFill>
                <a:effectLst/>
                <a:latin typeface="Arial" charset="0"/>
                <a:ea typeface="Geneva" charset="0"/>
                <a:cs typeface="+mn-cs"/>
                <a:hlinkClick r:id="rId4"/>
              </a:rPr>
              <a:t>Factor</a:t>
            </a:r>
            <a:r>
              <a:rPr kumimoji="1" lang="sl-SI" sz="1200" u="none" strike="noStrike" kern="1200" dirty="0">
                <a:solidFill>
                  <a:schemeClr val="tx1"/>
                </a:solidFill>
                <a:effectLst/>
                <a:latin typeface="Arial" charset="0"/>
                <a:ea typeface="Geneva" charset="0"/>
                <a:cs typeface="+mn-cs"/>
                <a:hlinkClick r:id="rId4"/>
              </a:rPr>
              <a:t> </a:t>
            </a:r>
            <a:r>
              <a:rPr kumimoji="1" lang="sl-SI" sz="1200" u="none" strike="noStrike" kern="1200" dirty="0" err="1">
                <a:solidFill>
                  <a:schemeClr val="tx1"/>
                </a:solidFill>
                <a:effectLst/>
                <a:latin typeface="Arial" charset="0"/>
                <a:ea typeface="Geneva" charset="0"/>
                <a:cs typeface="+mn-cs"/>
                <a:hlinkClick r:id="rId4"/>
              </a:rPr>
              <a:t>Level</a:t>
            </a:r>
            <a:r>
              <a:rPr kumimoji="1" lang="sl-SI" sz="1200" u="none" strike="noStrike" kern="1200" dirty="0">
                <a:solidFill>
                  <a:schemeClr val="tx1"/>
                </a:solidFill>
                <a:effectLst/>
                <a:latin typeface="Arial" charset="0"/>
                <a:ea typeface="Geneva" charset="0"/>
                <a:cs typeface="+mn-cs"/>
                <a:hlinkClick r:id="rId4"/>
              </a:rPr>
              <a:t> in Heroin </a:t>
            </a:r>
            <a:r>
              <a:rPr kumimoji="1" lang="sl-SI" sz="1200" u="none" strike="noStrike" kern="1200" dirty="0" err="1">
                <a:solidFill>
                  <a:schemeClr val="tx1"/>
                </a:solidFill>
                <a:effectLst/>
                <a:latin typeface="Arial" charset="0"/>
                <a:ea typeface="Geneva" charset="0"/>
                <a:cs typeface="+mn-cs"/>
                <a:hlinkClick r:id="rId4"/>
              </a:rPr>
              <a:t>Users.</a:t>
            </a:r>
            <a:r>
              <a:rPr kumimoji="1" lang="sl-SI" sz="1200" kern="1200" dirty="0" err="1">
                <a:solidFill>
                  <a:schemeClr val="tx1"/>
                </a:solidFill>
                <a:effectLst/>
                <a:latin typeface="Arial" charset="0"/>
                <a:ea typeface="Geneva" charset="0"/>
                <a:cs typeface="+mn-cs"/>
              </a:rPr>
              <a:t>Roviš</a:t>
            </a:r>
            <a:r>
              <a:rPr kumimoji="1" lang="sl-SI" sz="1200" kern="1200" dirty="0">
                <a:solidFill>
                  <a:schemeClr val="tx1"/>
                </a:solidFill>
                <a:effectLst/>
                <a:latin typeface="Arial" charset="0"/>
                <a:ea typeface="Geneva" charset="0"/>
                <a:cs typeface="+mn-cs"/>
              </a:rPr>
              <a:t> D, Černelič Bizjak M, </a:t>
            </a:r>
            <a:r>
              <a:rPr kumimoji="1" lang="sl-SI" sz="1200" kern="1200" dirty="0" err="1">
                <a:solidFill>
                  <a:schemeClr val="tx1"/>
                </a:solidFill>
                <a:effectLst/>
                <a:latin typeface="Arial" charset="0"/>
                <a:ea typeface="Geneva" charset="0"/>
                <a:cs typeface="+mn-cs"/>
              </a:rPr>
              <a:t>Vasiljev</a:t>
            </a:r>
            <a:r>
              <a:rPr kumimoji="1" lang="sl-SI" sz="1200" kern="1200" dirty="0">
                <a:solidFill>
                  <a:schemeClr val="tx1"/>
                </a:solidFill>
                <a:effectLst/>
                <a:latin typeface="Arial" charset="0"/>
                <a:ea typeface="Geneva" charset="0"/>
                <a:cs typeface="+mn-cs"/>
              </a:rPr>
              <a:t> </a:t>
            </a:r>
            <a:r>
              <a:rPr kumimoji="1" lang="sl-SI" sz="1200" kern="1200" dirty="0" err="1">
                <a:solidFill>
                  <a:schemeClr val="tx1"/>
                </a:solidFill>
                <a:effectLst/>
                <a:latin typeface="Arial" charset="0"/>
                <a:ea typeface="Geneva" charset="0"/>
                <a:cs typeface="+mn-cs"/>
              </a:rPr>
              <a:t>Marchesi</a:t>
            </a:r>
            <a:r>
              <a:rPr kumimoji="1" lang="sl-SI" sz="1200" kern="1200" dirty="0">
                <a:solidFill>
                  <a:schemeClr val="tx1"/>
                </a:solidFill>
                <a:effectLst/>
                <a:latin typeface="Arial" charset="0"/>
                <a:ea typeface="Geneva" charset="0"/>
                <a:cs typeface="+mn-cs"/>
              </a:rPr>
              <a:t> V, Petelin A, Jenuš T, Vidic S, Drevenšek G, Jenko </a:t>
            </a:r>
            <a:r>
              <a:rPr kumimoji="1" lang="sl-SI" sz="1200" kern="1200" dirty="0" err="1">
                <a:solidFill>
                  <a:schemeClr val="tx1"/>
                </a:solidFill>
                <a:effectLst/>
                <a:latin typeface="Arial" charset="0"/>
                <a:ea typeface="Geneva" charset="0"/>
                <a:cs typeface="+mn-cs"/>
              </a:rPr>
              <a:t>Pražnikar</a:t>
            </a:r>
            <a:r>
              <a:rPr kumimoji="1" lang="sl-SI" sz="1200" kern="1200" dirty="0">
                <a:solidFill>
                  <a:schemeClr val="tx1"/>
                </a:solidFill>
                <a:effectLst/>
                <a:latin typeface="Arial" charset="0"/>
                <a:ea typeface="Geneva" charset="0"/>
                <a:cs typeface="+mn-cs"/>
              </a:rPr>
              <a:t> </a:t>
            </a:r>
            <a:r>
              <a:rPr kumimoji="1" lang="sl-SI" sz="1200" kern="1200" dirty="0" err="1">
                <a:solidFill>
                  <a:schemeClr val="tx1"/>
                </a:solidFill>
                <a:effectLst/>
                <a:latin typeface="Arial" charset="0"/>
                <a:ea typeface="Geneva" charset="0"/>
                <a:cs typeface="+mn-cs"/>
              </a:rPr>
              <a:t>Z.Eur</a:t>
            </a:r>
            <a:r>
              <a:rPr kumimoji="1" lang="sl-SI" sz="1200" kern="1200" dirty="0">
                <a:solidFill>
                  <a:schemeClr val="tx1"/>
                </a:solidFill>
                <a:effectLst/>
                <a:latin typeface="Arial" charset="0"/>
                <a:ea typeface="Geneva" charset="0"/>
                <a:cs typeface="+mn-cs"/>
              </a:rPr>
              <a:t> </a:t>
            </a:r>
            <a:r>
              <a:rPr kumimoji="1" lang="sl-SI" sz="1200" kern="1200" dirty="0" err="1">
                <a:solidFill>
                  <a:schemeClr val="tx1"/>
                </a:solidFill>
                <a:effectLst/>
                <a:latin typeface="Arial" charset="0"/>
                <a:ea typeface="Geneva" charset="0"/>
                <a:cs typeface="+mn-cs"/>
              </a:rPr>
              <a:t>Addict</a:t>
            </a:r>
            <a:r>
              <a:rPr kumimoji="1" lang="sl-SI" sz="1200" kern="1200" dirty="0">
                <a:solidFill>
                  <a:schemeClr val="tx1"/>
                </a:solidFill>
                <a:effectLst/>
                <a:latin typeface="Arial" charset="0"/>
                <a:ea typeface="Geneva" charset="0"/>
                <a:cs typeface="+mn-cs"/>
              </a:rPr>
              <a:t> Res. 2018;24(4):189-200. </a:t>
            </a:r>
            <a:r>
              <a:rPr kumimoji="1" lang="sl-SI" sz="1200" kern="1200" dirty="0" err="1">
                <a:solidFill>
                  <a:schemeClr val="tx1"/>
                </a:solidFill>
                <a:effectLst/>
                <a:latin typeface="Arial" charset="0"/>
                <a:ea typeface="Geneva" charset="0"/>
                <a:cs typeface="+mn-cs"/>
              </a:rPr>
              <a:t>doi</a:t>
            </a:r>
            <a:r>
              <a:rPr kumimoji="1" lang="sl-SI" sz="1200" kern="1200" dirty="0">
                <a:solidFill>
                  <a:schemeClr val="tx1"/>
                </a:solidFill>
                <a:effectLst/>
                <a:latin typeface="Arial" charset="0"/>
                <a:ea typeface="Geneva" charset="0"/>
                <a:cs typeface="+mn-cs"/>
              </a:rPr>
              <a:t>: 10.1159/000492582. </a:t>
            </a:r>
          </a:p>
          <a:p>
            <a:endParaRPr lang="en-GB" dirty="0"/>
          </a:p>
        </p:txBody>
      </p:sp>
      <p:sp>
        <p:nvSpPr>
          <p:cNvPr id="4" name="Označba mesta številke diapozitiva 3"/>
          <p:cNvSpPr>
            <a:spLocks noGrp="1"/>
          </p:cNvSpPr>
          <p:nvPr>
            <p:ph type="sldNum" sz="quarter" idx="10"/>
          </p:nvPr>
        </p:nvSpPr>
        <p:spPr/>
        <p:txBody>
          <a:bodyPr/>
          <a:lstStyle/>
          <a:p>
            <a:pPr>
              <a:defRPr/>
            </a:pPr>
            <a:fld id="{03219E36-7B45-49AD-81B9-2C1D3D767E1F}" type="slidenum">
              <a:rPr lang="en-US" smtClean="0"/>
              <a:pPr>
                <a:defRPr/>
              </a:pPr>
              <a:t>28</a:t>
            </a:fld>
            <a:endParaRPr lang="en-US" dirty="0"/>
          </a:p>
        </p:txBody>
      </p:sp>
    </p:spTree>
    <p:extLst>
      <p:ext uri="{BB962C8B-B14F-4D97-AF65-F5344CB8AC3E}">
        <p14:creationId xmlns:p14="http://schemas.microsoft.com/office/powerpoint/2010/main" val="258235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algn="r" eaLnBrk="1" hangingPunct="1">
              <a:defRPr/>
            </a:pPr>
            <a:fld id="{4CF22C8E-13C4-4548-85C1-845A20243619}" type="slidenum">
              <a:rPr lang="en-US" sz="1200" smtClean="0"/>
              <a:pPr algn="r" eaLnBrk="1" hangingPunct="1">
                <a:defRPr/>
              </a:pPr>
              <a:t>30</a:t>
            </a:fld>
            <a:endParaRPr lang="en-US" sz="1200" dirty="0"/>
          </a:p>
        </p:txBody>
      </p:sp>
      <p:sp>
        <p:nvSpPr>
          <p:cNvPr id="56323" name="Rectangle 2"/>
          <p:cNvSpPr>
            <a:spLocks noGrp="1" noRot="1" noChangeAspect="1" noChangeArrowheads="1" noTextEdit="1"/>
          </p:cNvSpPr>
          <p:nvPr>
            <p:ph type="sldImg"/>
          </p:nvPr>
        </p:nvSpPr>
        <p:spPr>
          <a:xfrm>
            <a:off x="330200" y="696913"/>
            <a:ext cx="6197600" cy="3486150"/>
          </a:xfrm>
          <a:ln/>
        </p:spPr>
      </p:sp>
      <p:sp>
        <p:nvSpPr>
          <p:cNvPr id="5632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p>
        </p:txBody>
      </p:sp>
    </p:spTree>
    <p:extLst>
      <p:ext uri="{BB962C8B-B14F-4D97-AF65-F5344CB8AC3E}">
        <p14:creationId xmlns:p14="http://schemas.microsoft.com/office/powerpoint/2010/main" val="2147746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Helvetica" pitchFamily="1" charset="0"/>
                <a:ea typeface="ＭＳ Ｐゴシック" pitchFamily="34" charset="-128"/>
              </a:defRPr>
            </a:lvl1pPr>
            <a:lvl2pPr marL="742950" indent="-285750" defTabSz="931863">
              <a:defRPr>
                <a:solidFill>
                  <a:schemeClr val="tx1"/>
                </a:solidFill>
                <a:latin typeface="Helvetica" pitchFamily="1" charset="0"/>
                <a:ea typeface="ＭＳ Ｐゴシック" pitchFamily="34" charset="-128"/>
              </a:defRPr>
            </a:lvl2pPr>
            <a:lvl3pPr marL="1143000" indent="-228600" defTabSz="931863">
              <a:defRPr>
                <a:solidFill>
                  <a:schemeClr val="tx1"/>
                </a:solidFill>
                <a:latin typeface="Helvetica" pitchFamily="1" charset="0"/>
                <a:ea typeface="ＭＳ Ｐゴシック" pitchFamily="34" charset="-128"/>
              </a:defRPr>
            </a:lvl3pPr>
            <a:lvl4pPr marL="1600200" indent="-228600" defTabSz="931863">
              <a:defRPr>
                <a:solidFill>
                  <a:schemeClr val="tx1"/>
                </a:solidFill>
                <a:latin typeface="Helvetica" pitchFamily="1" charset="0"/>
                <a:ea typeface="ＭＳ Ｐゴシック" pitchFamily="34" charset="-128"/>
              </a:defRPr>
            </a:lvl4pPr>
            <a:lvl5pPr marL="2057400" indent="-228600" defTabSz="931863">
              <a:defRPr>
                <a:solidFill>
                  <a:schemeClr val="tx1"/>
                </a:solidFill>
                <a:latin typeface="Helvetica" pitchFamily="1"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9pPr>
          </a:lstStyle>
          <a:p>
            <a:fld id="{2AF1227A-BA60-450C-93D4-2DFAD7B600E6}" type="slidenum">
              <a:rPr lang="en-US" altLang="sl-SI">
                <a:solidFill>
                  <a:prstClr val="black"/>
                </a:solidFill>
              </a:rPr>
              <a:pPr/>
              <a:t>31</a:t>
            </a:fld>
            <a:endParaRPr lang="en-US" altLang="sl-SI">
              <a:solidFill>
                <a:prstClr val="black"/>
              </a:solidFill>
            </a:endParaRPr>
          </a:p>
        </p:txBody>
      </p:sp>
      <p:sp>
        <p:nvSpPr>
          <p:cNvPr id="191491" name="Rectangle 2"/>
          <p:cNvSpPr>
            <a:spLocks noGrp="1" noRot="1" noChangeAspect="1" noChangeArrowheads="1" noTextEdit="1"/>
          </p:cNvSpPr>
          <p:nvPr>
            <p:ph type="sldImg"/>
          </p:nvPr>
        </p:nvSpPr>
        <p:spPr>
          <a:xfrm>
            <a:off x="330200" y="696913"/>
            <a:ext cx="6197600" cy="3486150"/>
          </a:xfrm>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sl-SI" b="1">
                <a:latin typeface="Helvetica" pitchFamily="1" charset="0"/>
                <a:ea typeface="ＭＳ Ｐゴシック" pitchFamily="34" charset="-128"/>
              </a:rPr>
              <a:t>Many environmental factors also contribute to a person’s propensity to take drugs of abuse.  </a:t>
            </a:r>
            <a:r>
              <a:rPr lang="en-US" altLang="sl-SI">
                <a:latin typeface="Helvetica" pitchFamily="1" charset="0"/>
                <a:ea typeface="ＭＳ Ｐゴシック" pitchFamily="34" charset="-128"/>
              </a:rPr>
              <a:t>These include having a history of physical or sexual abuse, witnessing violence, or experiencing other kinds of stressors.  Drug availability is, of course, a primary environmental factor in contributing to drug abuse and addiction. </a:t>
            </a:r>
            <a:endParaRPr lang="en-US" altLang="sl-SI" b="1">
              <a:latin typeface="Helvetica" pitchFamily="1" charset="0"/>
              <a:ea typeface="ＭＳ Ｐゴシック" pitchFamily="34" charset="-128"/>
            </a:endParaRPr>
          </a:p>
        </p:txBody>
      </p:sp>
    </p:spTree>
    <p:extLst>
      <p:ext uri="{BB962C8B-B14F-4D97-AF65-F5344CB8AC3E}">
        <p14:creationId xmlns:p14="http://schemas.microsoft.com/office/powerpoint/2010/main" val="2417454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algn="r" eaLnBrk="1" hangingPunct="1">
              <a:defRPr/>
            </a:pPr>
            <a:fld id="{B101C7D5-87F5-4BEB-AB27-E0A71616DA32}" type="slidenum">
              <a:rPr lang="en-US" sz="1200" smtClean="0"/>
              <a:pPr algn="r" eaLnBrk="1" hangingPunct="1">
                <a:defRPr/>
              </a:pPr>
              <a:t>32</a:t>
            </a:fld>
            <a:endParaRPr lang="en-US" sz="1200" dirty="0"/>
          </a:p>
        </p:txBody>
      </p:sp>
      <p:sp>
        <p:nvSpPr>
          <p:cNvPr id="91139" name="Rectangle 2"/>
          <p:cNvSpPr>
            <a:spLocks noGrp="1" noRot="1" noChangeAspect="1" noChangeArrowheads="1" noTextEdit="1"/>
          </p:cNvSpPr>
          <p:nvPr>
            <p:ph type="sldImg"/>
          </p:nvPr>
        </p:nvSpPr>
        <p:spPr>
          <a:xfrm>
            <a:off x="330200" y="696913"/>
            <a:ext cx="6197600" cy="3486150"/>
          </a:xfrm>
          <a:ln/>
        </p:spPr>
      </p:sp>
      <p:sp>
        <p:nvSpPr>
          <p:cNvPr id="9114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p>
        </p:txBody>
      </p:sp>
    </p:spTree>
    <p:extLst>
      <p:ext uri="{BB962C8B-B14F-4D97-AF65-F5344CB8AC3E}">
        <p14:creationId xmlns:p14="http://schemas.microsoft.com/office/powerpoint/2010/main" val="1933124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330200" y="696913"/>
            <a:ext cx="6197600" cy="3486150"/>
          </a:xfrm>
          <a:ln/>
        </p:spPr>
      </p:sp>
      <p:sp>
        <p:nvSpPr>
          <p:cNvPr id="89091" name="Notes Placeholder 2"/>
          <p:cNvSpPr>
            <a:spLocks noGrp="1"/>
          </p:cNvSpPr>
          <p:nvPr>
            <p:ph type="body" idx="1"/>
            <p:custDataLst>
              <p:tags r:id="rId1"/>
            </p:custDataLst>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Psychopharmacology2e-Fig-09-22-0.jpg</a:t>
            </a:r>
            <a:br>
              <a:rPr lang="en-US" dirty="0"/>
            </a:br>
            <a:endParaRPr lang="en-US" dirty="0"/>
          </a:p>
        </p:txBody>
      </p:sp>
      <p:sp>
        <p:nvSpPr>
          <p:cNvPr id="8909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32CDFC0C-0EC0-40FB-A059-0882343349B7}" type="slidenum">
              <a:rPr lang="en-US" sz="1200" smtClean="0">
                <a:solidFill>
                  <a:srgbClr val="000000"/>
                </a:solidFill>
                <a:latin typeface="Arial" pitchFamily="34" charset="0"/>
              </a:rPr>
              <a:pPr eaLnBrk="1" hangingPunct="1">
                <a:defRPr/>
              </a:pPr>
              <a:t>33</a:t>
            </a:fld>
            <a:endParaRPr lang="en-US" sz="1200" dirty="0">
              <a:solidFill>
                <a:srgbClr val="000000"/>
              </a:solidFill>
              <a:latin typeface="Arial" pitchFamily="34" charset="0"/>
            </a:endParaRPr>
          </a:p>
        </p:txBody>
      </p:sp>
    </p:spTree>
    <p:extLst>
      <p:ext uri="{BB962C8B-B14F-4D97-AF65-F5344CB8AC3E}">
        <p14:creationId xmlns:p14="http://schemas.microsoft.com/office/powerpoint/2010/main" val="3525840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xfrm>
            <a:off x="330200" y="695325"/>
            <a:ext cx="6197600" cy="3486150"/>
          </a:xfrm>
          <a:ln/>
        </p:spPr>
      </p:sp>
      <p:sp>
        <p:nvSpPr>
          <p:cNvPr id="188419" name="Rectangle 3"/>
          <p:cNvSpPr>
            <a:spLocks noGrp="1" noChangeArrowheads="1"/>
          </p:cNvSpPr>
          <p:nvPr>
            <p:ph type="body" idx="1"/>
          </p:nvPr>
        </p:nvSpPr>
        <p:spPr>
          <a:xfrm>
            <a:off x="914711" y="4416425"/>
            <a:ext cx="5028579"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l-SI" b="1">
                <a:latin typeface="Helvetica" pitchFamily="1" charset="0"/>
                <a:ea typeface="ＭＳ Ｐゴシック" pitchFamily="34" charset="-128"/>
              </a:rPr>
              <a:t>What Other Biological Factors Contribute to Addiction—Comorbidity</a:t>
            </a:r>
            <a:r>
              <a:rPr lang="en-US" altLang="sl-SI" b="1">
                <a:solidFill>
                  <a:srgbClr val="FFFF00"/>
                </a:solidFill>
                <a:latin typeface="Helvetica" pitchFamily="1" charset="0"/>
                <a:ea typeface="ＭＳ Ｐゴシック" pitchFamily="34" charset="-128"/>
              </a:rPr>
              <a:t>.</a:t>
            </a:r>
            <a:r>
              <a:rPr lang="en-US" altLang="sl-SI" b="1" i="1">
                <a:solidFill>
                  <a:srgbClr val="FFFF00"/>
                </a:solidFill>
                <a:latin typeface="Helvetica" pitchFamily="1" charset="0"/>
                <a:ea typeface="ＭＳ Ｐゴシック" pitchFamily="34" charset="-128"/>
              </a:rPr>
              <a:t>  </a:t>
            </a:r>
            <a:r>
              <a:rPr lang="en-US" altLang="sl-SI">
                <a:latin typeface="Helvetica" pitchFamily="1" charset="0"/>
                <a:ea typeface="ＭＳ Ｐゴシック" pitchFamily="34" charset="-128"/>
              </a:rPr>
              <a:t>The prevalence of addiction to illicit drugs (left) and to nicotine (right) is higher in patients who also suffer from comorbid mental illnesses.  </a:t>
            </a:r>
          </a:p>
        </p:txBody>
      </p:sp>
    </p:spTree>
    <p:extLst>
      <p:ext uri="{BB962C8B-B14F-4D97-AF65-F5344CB8AC3E}">
        <p14:creationId xmlns:p14="http://schemas.microsoft.com/office/powerpoint/2010/main" val="144399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Helvetica" pitchFamily="1" charset="0"/>
                <a:ea typeface="ＭＳ Ｐゴシック" pitchFamily="34" charset="-128"/>
              </a:defRPr>
            </a:lvl1pPr>
            <a:lvl2pPr marL="742950" indent="-285750" defTabSz="931863">
              <a:defRPr>
                <a:solidFill>
                  <a:schemeClr val="tx1"/>
                </a:solidFill>
                <a:latin typeface="Helvetica" pitchFamily="1" charset="0"/>
                <a:ea typeface="ＭＳ Ｐゴシック" pitchFamily="34" charset="-128"/>
              </a:defRPr>
            </a:lvl2pPr>
            <a:lvl3pPr marL="1143000" indent="-228600" defTabSz="931863">
              <a:defRPr>
                <a:solidFill>
                  <a:schemeClr val="tx1"/>
                </a:solidFill>
                <a:latin typeface="Helvetica" pitchFamily="1" charset="0"/>
                <a:ea typeface="ＭＳ Ｐゴシック" pitchFamily="34" charset="-128"/>
              </a:defRPr>
            </a:lvl3pPr>
            <a:lvl4pPr marL="1600200" indent="-228600" defTabSz="931863">
              <a:defRPr>
                <a:solidFill>
                  <a:schemeClr val="tx1"/>
                </a:solidFill>
                <a:latin typeface="Helvetica" pitchFamily="1" charset="0"/>
                <a:ea typeface="ＭＳ Ｐゴシック" pitchFamily="34" charset="-128"/>
              </a:defRPr>
            </a:lvl4pPr>
            <a:lvl5pPr marL="2057400" indent="-228600" defTabSz="931863">
              <a:defRPr>
                <a:solidFill>
                  <a:schemeClr val="tx1"/>
                </a:solidFill>
                <a:latin typeface="Helvetica" pitchFamily="1"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9pPr>
          </a:lstStyle>
          <a:p>
            <a:fld id="{382ED3BD-0EA8-47AB-9BCA-11ED89F404CA}" type="slidenum">
              <a:rPr lang="en-US" altLang="sl-SI">
                <a:solidFill>
                  <a:prstClr val="black"/>
                </a:solidFill>
              </a:rPr>
              <a:pPr/>
              <a:t>35</a:t>
            </a:fld>
            <a:endParaRPr lang="en-US" altLang="sl-SI">
              <a:solidFill>
                <a:prstClr val="black"/>
              </a:solidFill>
            </a:endParaRPr>
          </a:p>
        </p:txBody>
      </p:sp>
      <p:sp>
        <p:nvSpPr>
          <p:cNvPr id="198659" name="Rectangle 2"/>
          <p:cNvSpPr>
            <a:spLocks noGrp="1" noRot="1" noChangeAspect="1" noChangeArrowheads="1" noTextEdit="1"/>
          </p:cNvSpPr>
          <p:nvPr>
            <p:ph type="sldImg"/>
          </p:nvPr>
        </p:nvSpPr>
        <p:spPr>
          <a:xfrm>
            <a:off x="330200" y="696913"/>
            <a:ext cx="6197600" cy="3486150"/>
          </a:xfrm>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sl-SI" b="1">
                <a:latin typeface="Helvetica" pitchFamily="1" charset="0"/>
                <a:ea typeface="ＭＳ Ｐゴシック" pitchFamily="34" charset="-128"/>
              </a:rPr>
              <a:t>Addiction requires treatment that addresses its complexity.</a:t>
            </a:r>
            <a:r>
              <a:rPr lang="en-US" altLang="sl-SI">
                <a:latin typeface="Helvetica" pitchFamily="1" charset="0"/>
                <a:ea typeface="ＭＳ Ｐゴシック" pitchFamily="34" charset="-128"/>
              </a:rPr>
              <a:t>  Substance abuse treatment should address the whole person and can include medications, behavioral therapies, and ancillary support services.</a:t>
            </a:r>
          </a:p>
        </p:txBody>
      </p:sp>
    </p:spTree>
    <p:extLst>
      <p:ext uri="{BB962C8B-B14F-4D97-AF65-F5344CB8AC3E}">
        <p14:creationId xmlns:p14="http://schemas.microsoft.com/office/powerpoint/2010/main" val="3942286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Helvetica" pitchFamily="1" charset="0"/>
                <a:ea typeface="ＭＳ Ｐゴシック" pitchFamily="34" charset="-128"/>
              </a:defRPr>
            </a:lvl1pPr>
            <a:lvl2pPr marL="742950" indent="-285750" defTabSz="931863">
              <a:defRPr>
                <a:solidFill>
                  <a:schemeClr val="tx1"/>
                </a:solidFill>
                <a:latin typeface="Helvetica" pitchFamily="1" charset="0"/>
                <a:ea typeface="ＭＳ Ｐゴシック" pitchFamily="34" charset="-128"/>
              </a:defRPr>
            </a:lvl2pPr>
            <a:lvl3pPr marL="1143000" indent="-228600" defTabSz="931863">
              <a:defRPr>
                <a:solidFill>
                  <a:schemeClr val="tx1"/>
                </a:solidFill>
                <a:latin typeface="Helvetica" pitchFamily="1" charset="0"/>
                <a:ea typeface="ＭＳ Ｐゴシック" pitchFamily="34" charset="-128"/>
              </a:defRPr>
            </a:lvl3pPr>
            <a:lvl4pPr marL="1600200" indent="-228600" defTabSz="931863">
              <a:defRPr>
                <a:solidFill>
                  <a:schemeClr val="tx1"/>
                </a:solidFill>
                <a:latin typeface="Helvetica" pitchFamily="1" charset="0"/>
                <a:ea typeface="ＭＳ Ｐゴシック" pitchFamily="34" charset="-128"/>
              </a:defRPr>
            </a:lvl4pPr>
            <a:lvl5pPr marL="2057400" indent="-228600" defTabSz="931863">
              <a:defRPr>
                <a:solidFill>
                  <a:schemeClr val="tx1"/>
                </a:solidFill>
                <a:latin typeface="Helvetica" pitchFamily="1"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Helvetica" pitchFamily="1" charset="0"/>
                <a:ea typeface="ＭＳ Ｐゴシック" pitchFamily="34" charset="-128"/>
              </a:defRPr>
            </a:lvl9pPr>
          </a:lstStyle>
          <a:p>
            <a:fld id="{80DB35B2-6CC9-4A2D-8839-36D2D27284BD}" type="slidenum">
              <a:rPr lang="en-US" altLang="sl-SI">
                <a:solidFill>
                  <a:prstClr val="black"/>
                </a:solidFill>
              </a:rPr>
              <a:pPr/>
              <a:t>36</a:t>
            </a:fld>
            <a:endParaRPr lang="en-US" altLang="sl-SI">
              <a:solidFill>
                <a:prstClr val="black"/>
              </a:solidFill>
            </a:endParaRPr>
          </a:p>
        </p:txBody>
      </p:sp>
      <p:sp>
        <p:nvSpPr>
          <p:cNvPr id="201731" name="Rectangle 2"/>
          <p:cNvSpPr>
            <a:spLocks noGrp="1" noRot="1" noChangeAspect="1" noChangeArrowheads="1" noTextEdit="1"/>
          </p:cNvSpPr>
          <p:nvPr>
            <p:ph type="sldImg"/>
          </p:nvPr>
        </p:nvSpPr>
        <p:spPr>
          <a:xfrm>
            <a:off x="330200" y="696913"/>
            <a:ext cx="6197600" cy="3486150"/>
          </a:xfrm>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sl-SI" b="1" dirty="0">
                <a:latin typeface="Helvetica" pitchFamily="1" charset="0"/>
                <a:ea typeface="ＭＳ Ｐゴシック" pitchFamily="34" charset="-128"/>
              </a:rPr>
              <a:t>Basic research has led to the identification of several potential medications for drug addiction.</a:t>
            </a:r>
            <a:r>
              <a:rPr lang="en-US" altLang="sl-SI" dirty="0">
                <a:latin typeface="Helvetica" pitchFamily="1" charset="0"/>
                <a:ea typeface="ＭＳ Ｐゴシック" pitchFamily="34" charset="-128"/>
              </a:rPr>
              <a:t>  In addition to already approved medications for treatment of opiate addiction (e.g., methadone, buprenorphine), new approaches that target different aspects of addiction are also being developed.  For example, the cannabinoid receptor system (CB1) is currently being targeted for medications to treat nicotine, alcohol and other drug addictions, as well as obesity.  Drug metabolism can also be a factor in addiction susceptibility by altering the pharmacokinetics and reinforcing effects of drugs.  Smokers who are poor metabolizers of nicotine smoke less and may be less vulnerable to addiction.  Medications can be developed to take advantage of that quality.  Finally, animal models of relapse have allowed testing of medications that inhibit triggers of drug seeking behavior, including stress.  </a:t>
            </a:r>
            <a:r>
              <a:rPr lang="en-US" altLang="sl-SI" dirty="0" err="1">
                <a:latin typeface="Helvetica" pitchFamily="1" charset="0"/>
                <a:ea typeface="ＭＳ Ｐゴシック" pitchFamily="34" charset="-128"/>
              </a:rPr>
              <a:t>Corticotropin</a:t>
            </a:r>
            <a:r>
              <a:rPr lang="en-US" altLang="sl-SI" dirty="0">
                <a:latin typeface="Helvetica" pitchFamily="1" charset="0"/>
                <a:ea typeface="ＭＳ Ｐゴシック" pitchFamily="34" charset="-128"/>
              </a:rPr>
              <a:t> releasing factor (CRF) antagonists are being explored as possible medications as they inhibit the stress response and the resultant drug seeking behavior.    </a:t>
            </a:r>
          </a:p>
        </p:txBody>
      </p:sp>
    </p:spTree>
    <p:extLst>
      <p:ext uri="{BB962C8B-B14F-4D97-AF65-F5344CB8AC3E}">
        <p14:creationId xmlns:p14="http://schemas.microsoft.com/office/powerpoint/2010/main" val="2516551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kumimoji="1" lang="sl-SI" sz="1200" b="1" i="0" kern="1200" dirty="0" err="1">
                <a:solidFill>
                  <a:schemeClr val="tx1"/>
                </a:solidFill>
                <a:effectLst/>
                <a:latin typeface="Arial" charset="0"/>
                <a:ea typeface="Geneva" charset="0"/>
                <a:cs typeface="+mn-cs"/>
              </a:rPr>
              <a:t>Effective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pharmacological</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therapies</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for</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addiction</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depend</a:t>
            </a:r>
            <a:r>
              <a:rPr kumimoji="1" lang="sl-SI" sz="1200" b="0" i="0" kern="1200" dirty="0">
                <a:solidFill>
                  <a:schemeClr val="tx1"/>
                </a:solidFill>
                <a:effectLst/>
                <a:latin typeface="Arial" charset="0"/>
                <a:ea typeface="Geneva" charset="0"/>
                <a:cs typeface="+mn-cs"/>
              </a:rPr>
              <a:t> on </a:t>
            </a:r>
            <a:r>
              <a:rPr kumimoji="1" lang="sl-SI" sz="1200" b="0" i="0" kern="1200" dirty="0" err="1">
                <a:solidFill>
                  <a:schemeClr val="tx1"/>
                </a:solidFill>
                <a:effectLst/>
                <a:latin typeface="Arial" charset="0"/>
                <a:ea typeface="Geneva" charset="0"/>
                <a:cs typeface="+mn-cs"/>
              </a:rPr>
              <a:t>the</a:t>
            </a:r>
            <a:r>
              <a:rPr kumimoji="1" lang="sl-SI" sz="1200" b="0" i="0" kern="1200" dirty="0">
                <a:solidFill>
                  <a:schemeClr val="tx1"/>
                </a:solidFill>
                <a:effectLst/>
                <a:latin typeface="Arial" charset="0"/>
                <a:ea typeface="Geneva" charset="0"/>
                <a:cs typeface="+mn-cs"/>
              </a:rPr>
              <a:t> substance </a:t>
            </a:r>
            <a:r>
              <a:rPr kumimoji="1" lang="sl-SI" sz="1200" b="0" i="0" kern="1200" dirty="0" err="1">
                <a:solidFill>
                  <a:schemeClr val="tx1"/>
                </a:solidFill>
                <a:effectLst/>
                <a:latin typeface="Arial" charset="0"/>
                <a:ea typeface="Geneva" charset="0"/>
                <a:cs typeface="+mn-cs"/>
              </a:rPr>
              <a:t>involved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For</a:t>
            </a:r>
            <a:r>
              <a:rPr kumimoji="1" lang="sl-SI" sz="1200" b="0" i="0" kern="1200" dirty="0">
                <a:solidFill>
                  <a:schemeClr val="tx1"/>
                </a:solidFill>
                <a:effectLst/>
                <a:latin typeface="Arial" charset="0"/>
                <a:ea typeface="Geneva" charset="0"/>
                <a:cs typeface="+mn-cs"/>
              </a:rPr>
              <a:t> </a:t>
            </a:r>
            <a:r>
              <a:rPr kumimoji="1" lang="sl-SI" sz="1200" b="1" i="0" kern="1200" dirty="0">
                <a:solidFill>
                  <a:schemeClr val="tx1"/>
                </a:solidFill>
                <a:effectLst/>
                <a:latin typeface="Arial" charset="0"/>
                <a:ea typeface="Geneva" charset="0"/>
                <a:cs typeface="+mn-cs"/>
              </a:rPr>
              <a:t>opioid </a:t>
            </a:r>
            <a:r>
              <a:rPr kumimoji="1" lang="sl-SI" sz="1200" b="1" i="0" kern="1200" dirty="0" err="1">
                <a:solidFill>
                  <a:schemeClr val="tx1"/>
                </a:solidFill>
                <a:effectLst/>
                <a:latin typeface="Arial" charset="0"/>
                <a:ea typeface="Geneva" charset="0"/>
                <a:cs typeface="+mn-cs"/>
              </a:rPr>
              <a:t>use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disorder</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the</a:t>
            </a:r>
            <a:r>
              <a:rPr kumimoji="1" lang="sl-SI" sz="1200" b="0" i="0" kern="1200" dirty="0">
                <a:solidFill>
                  <a:schemeClr val="tx1"/>
                </a:solidFill>
                <a:effectLst/>
                <a:latin typeface="Arial" charset="0"/>
                <a:ea typeface="Geneva" charset="0"/>
                <a:cs typeface="+mn-cs"/>
              </a:rPr>
              <a:t> most </a:t>
            </a:r>
            <a:r>
              <a:rPr kumimoji="1" lang="sl-SI" sz="1200" b="0" i="0" kern="1200" dirty="0" err="1">
                <a:solidFill>
                  <a:schemeClr val="tx1"/>
                </a:solidFill>
                <a:effectLst/>
                <a:latin typeface="Arial" charset="0"/>
                <a:ea typeface="Geneva" charset="0"/>
                <a:cs typeface="+mn-cs"/>
              </a:rPr>
              <a:t>effective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and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widely</a:t>
            </a:r>
            <a:r>
              <a:rPr kumimoji="1" lang="sl-SI" sz="1200" b="0" i="0" kern="1200" dirty="0">
                <a:solidFill>
                  <a:schemeClr val="tx1"/>
                </a:solidFill>
                <a:effectLst/>
                <a:latin typeface="Arial" charset="0"/>
                <a:ea typeface="Geneva" charset="0"/>
                <a:cs typeface="+mn-cs"/>
              </a:rPr>
              <a:t> used </a:t>
            </a:r>
            <a:r>
              <a:rPr kumimoji="1" lang="sl-SI" sz="1200" b="0" i="0" kern="1200" dirty="0" err="1">
                <a:solidFill>
                  <a:schemeClr val="tx1"/>
                </a:solidFill>
                <a:effectLst/>
                <a:latin typeface="Arial" charset="0"/>
                <a:ea typeface="Geneva" charset="0"/>
                <a:cs typeface="+mn-cs"/>
              </a:rPr>
              <a:t>medications</a:t>
            </a:r>
            <a:r>
              <a:rPr kumimoji="1" lang="sl-SI" sz="1200" b="0" i="0" kern="1200" dirty="0">
                <a:solidFill>
                  <a:schemeClr val="tx1"/>
                </a:solidFill>
                <a:effectLst/>
                <a:latin typeface="Arial" charset="0"/>
                <a:ea typeface="Geneva" charset="0"/>
                <a:cs typeface="+mn-cs"/>
              </a:rPr>
              <a:t> are </a:t>
            </a:r>
            <a:r>
              <a:rPr kumimoji="1" lang="sl-SI" sz="1200" b="1" i="0" kern="1200" dirty="0" err="1">
                <a:solidFill>
                  <a:schemeClr val="tx1"/>
                </a:solidFill>
                <a:effectLst/>
                <a:latin typeface="Arial" charset="0"/>
                <a:ea typeface="Geneva" charset="0"/>
                <a:cs typeface="+mn-cs"/>
              </a:rPr>
              <a:t>methadone</a:t>
            </a:r>
            <a:r>
              <a:rPr kumimoji="1" lang="sl-SI" sz="1200" b="0" i="0" kern="1200" dirty="0">
                <a:solidFill>
                  <a:schemeClr val="tx1"/>
                </a:solidFill>
                <a:effectLst/>
                <a:latin typeface="Arial" charset="0"/>
                <a:ea typeface="Geneva" charset="0"/>
                <a:cs typeface="+mn-cs"/>
              </a:rPr>
              <a:t> (a </a:t>
            </a:r>
            <a:r>
              <a:rPr kumimoji="1" lang="sl-SI" sz="1200" b="0" i="0" kern="1200" dirty="0" err="1">
                <a:solidFill>
                  <a:schemeClr val="tx1"/>
                </a:solidFill>
                <a:effectLst/>
                <a:latin typeface="Arial" charset="0"/>
                <a:ea typeface="Geneva" charset="0"/>
                <a:cs typeface="+mn-cs"/>
              </a:rPr>
              <a:t>full</a:t>
            </a:r>
            <a:r>
              <a:rPr kumimoji="1" lang="sl-SI" sz="1200" b="0" i="0" kern="1200" dirty="0">
                <a:solidFill>
                  <a:schemeClr val="tx1"/>
                </a:solidFill>
                <a:effectLst/>
                <a:latin typeface="Arial" charset="0"/>
                <a:ea typeface="Geneva" charset="0"/>
                <a:cs typeface="+mn-cs"/>
              </a:rPr>
              <a:t> opioid agonist), </a:t>
            </a:r>
            <a:r>
              <a:rPr kumimoji="1" lang="sl-SI" sz="1200" b="1" i="0" kern="1200" dirty="0" err="1">
                <a:solidFill>
                  <a:schemeClr val="tx1"/>
                </a:solidFill>
                <a:effectLst/>
                <a:latin typeface="Arial" charset="0"/>
                <a:ea typeface="Geneva" charset="0"/>
                <a:cs typeface="+mn-cs"/>
              </a:rPr>
              <a:t>buprenorphine</a:t>
            </a:r>
            <a:r>
              <a:rPr kumimoji="1" lang="sl-SI" sz="1200" b="0" i="0" kern="1200" dirty="0">
                <a:solidFill>
                  <a:schemeClr val="tx1"/>
                </a:solidFill>
                <a:effectLst/>
                <a:latin typeface="Arial" charset="0"/>
                <a:ea typeface="Geneva" charset="0"/>
                <a:cs typeface="+mn-cs"/>
              </a:rPr>
              <a:t> (a </a:t>
            </a:r>
            <a:r>
              <a:rPr kumimoji="1" lang="sl-SI" sz="1200" b="0" i="0" kern="1200" dirty="0" err="1">
                <a:solidFill>
                  <a:schemeClr val="tx1"/>
                </a:solidFill>
                <a:effectLst/>
                <a:latin typeface="Arial" charset="0"/>
                <a:ea typeface="Geneva" charset="0"/>
                <a:cs typeface="+mn-cs"/>
              </a:rPr>
              <a:t>partial</a:t>
            </a:r>
            <a:r>
              <a:rPr kumimoji="1" lang="sl-SI" sz="1200" b="0" i="0" kern="1200" dirty="0">
                <a:solidFill>
                  <a:schemeClr val="tx1"/>
                </a:solidFill>
                <a:effectLst/>
                <a:latin typeface="Arial" charset="0"/>
                <a:ea typeface="Geneva" charset="0"/>
                <a:cs typeface="+mn-cs"/>
              </a:rPr>
              <a:t> agonist), </a:t>
            </a:r>
            <a:r>
              <a:rPr kumimoji="1" lang="sl-SI" sz="1200" b="0" i="0" kern="1200" dirty="0" err="1">
                <a:solidFill>
                  <a:schemeClr val="tx1"/>
                </a:solidFill>
                <a:effectLst/>
                <a:latin typeface="Arial" charset="0"/>
                <a:ea typeface="Geneva" charset="0"/>
                <a:cs typeface="+mn-cs"/>
              </a:rPr>
              <a:t>and</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naltrexone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an</a:t>
            </a:r>
            <a:r>
              <a:rPr kumimoji="1" lang="sl-SI" sz="1200" b="0" i="0" kern="1200" dirty="0">
                <a:solidFill>
                  <a:schemeClr val="tx1"/>
                </a:solidFill>
                <a:effectLst/>
                <a:latin typeface="Arial" charset="0"/>
                <a:ea typeface="Geneva" charset="0"/>
                <a:cs typeface="+mn-cs"/>
              </a:rPr>
              <a:t> opioid antagonist). </a:t>
            </a:r>
            <a:r>
              <a:rPr kumimoji="1" lang="sl-SI" sz="1200" b="0" i="0" kern="1200" dirty="0" err="1">
                <a:solidFill>
                  <a:schemeClr val="tx1"/>
                </a:solidFill>
                <a:effectLst/>
                <a:latin typeface="Arial" charset="0"/>
                <a:ea typeface="Geneva" charset="0"/>
                <a:cs typeface="+mn-cs"/>
              </a:rPr>
              <a:t>Methadone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and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buprenorphine</a:t>
            </a:r>
            <a:r>
              <a:rPr kumimoji="1" lang="sl-SI" sz="1200" b="0" i="0" kern="1200" dirty="0">
                <a:solidFill>
                  <a:schemeClr val="tx1"/>
                </a:solidFill>
                <a:effectLst/>
                <a:latin typeface="Arial" charset="0"/>
                <a:ea typeface="Geneva" charset="0"/>
                <a:cs typeface="+mn-cs"/>
              </a:rPr>
              <a:t> are </a:t>
            </a:r>
            <a:r>
              <a:rPr kumimoji="1" lang="sl-SI" sz="1200" b="0" i="0" kern="1200" dirty="0" err="1">
                <a:solidFill>
                  <a:schemeClr val="tx1"/>
                </a:solidFill>
                <a:effectLst/>
                <a:latin typeface="Arial" charset="0"/>
                <a:ea typeface="Geneva" charset="0"/>
                <a:cs typeface="+mn-cs"/>
              </a:rPr>
              <a:t>first</a:t>
            </a:r>
            <a:r>
              <a:rPr kumimoji="1" lang="sl-SI" sz="1200" b="0" i="0" kern="1200" dirty="0">
                <a:solidFill>
                  <a:schemeClr val="tx1"/>
                </a:solidFill>
                <a:effectLst/>
                <a:latin typeface="Arial" charset="0"/>
                <a:ea typeface="Geneva" charset="0"/>
                <a:cs typeface="+mn-cs"/>
              </a:rPr>
              <a:t>-line </a:t>
            </a:r>
            <a:r>
              <a:rPr kumimoji="1" lang="sl-SI" sz="1200" b="0" i="0" kern="1200" dirty="0" err="1">
                <a:solidFill>
                  <a:schemeClr val="tx1"/>
                </a:solidFill>
                <a:effectLst/>
                <a:latin typeface="Arial" charset="0"/>
                <a:ea typeface="Geneva" charset="0"/>
                <a:cs typeface="+mn-cs"/>
              </a:rPr>
              <a:t>maintenance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therapies</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while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naltrexone</a:t>
            </a:r>
            <a:r>
              <a:rPr kumimoji="1" lang="sl-SI" sz="1200" b="0" i="0" kern="1200" dirty="0">
                <a:solidFill>
                  <a:schemeClr val="tx1"/>
                </a:solidFill>
                <a:effectLst/>
                <a:latin typeface="Arial" charset="0"/>
                <a:ea typeface="Geneva" charset="0"/>
                <a:cs typeface="+mn-cs"/>
              </a:rPr>
              <a:t> is used </a:t>
            </a:r>
            <a:r>
              <a:rPr kumimoji="1" lang="sl-SI" sz="1200" b="0" i="0" kern="1200" dirty="0" err="1">
                <a:solidFill>
                  <a:schemeClr val="tx1"/>
                </a:solidFill>
                <a:effectLst/>
                <a:latin typeface="Arial" charset="0"/>
                <a:ea typeface="Geneva" charset="0"/>
                <a:cs typeface="+mn-cs"/>
              </a:rPr>
              <a:t>for</a:t>
            </a:r>
            <a:r>
              <a:rPr kumimoji="1" lang="sl-SI" sz="1200" b="0" i="0" kern="1200" dirty="0">
                <a:solidFill>
                  <a:schemeClr val="tx1"/>
                </a:solidFill>
                <a:effectLst/>
                <a:latin typeface="Arial" charset="0"/>
                <a:ea typeface="Geneva" charset="0"/>
                <a:cs typeface="+mn-cs"/>
              </a:rPr>
              <a:t> relapse </a:t>
            </a:r>
            <a:r>
              <a:rPr kumimoji="1" lang="sl-SI" sz="1200" b="0" i="0" kern="1200" dirty="0" err="1">
                <a:solidFill>
                  <a:schemeClr val="tx1"/>
                </a:solidFill>
                <a:effectLst/>
                <a:latin typeface="Arial" charset="0"/>
                <a:ea typeface="Geneva" charset="0"/>
                <a:cs typeface="+mn-cs"/>
              </a:rPr>
              <a:t>prevention</a:t>
            </a:r>
            <a:r>
              <a:rPr kumimoji="1" lang="sl-SI" sz="1200" b="0" i="0" kern="1200" dirty="0">
                <a:solidFill>
                  <a:schemeClr val="tx1"/>
                </a:solidFill>
                <a:effectLst/>
                <a:latin typeface="Arial" charset="0"/>
                <a:ea typeface="Geneva" charset="0"/>
                <a:cs typeface="+mn-cs"/>
              </a:rPr>
              <a:t> in </a:t>
            </a:r>
            <a:r>
              <a:rPr kumimoji="1" lang="sl-SI" sz="1200" b="0" i="0" kern="1200" dirty="0" err="1">
                <a:solidFill>
                  <a:schemeClr val="tx1"/>
                </a:solidFill>
                <a:effectLst/>
                <a:latin typeface="Arial" charset="0"/>
                <a:ea typeface="Geneva" charset="0"/>
                <a:cs typeface="+mn-cs"/>
              </a:rPr>
              <a:t>patients</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who</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have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achieved</a:t>
            </a:r>
            <a:r>
              <a:rPr kumimoji="1" lang="sl-SI" sz="1200" b="0" i="0" kern="1200" dirty="0">
                <a:solidFill>
                  <a:schemeClr val="tx1"/>
                </a:solidFill>
                <a:effectLst/>
                <a:latin typeface="Arial" charset="0"/>
                <a:ea typeface="Geneva" charset="0"/>
                <a:cs typeface="+mn-cs"/>
              </a:rPr>
              <a:t> abstinence. </a:t>
            </a:r>
            <a:r>
              <a:rPr kumimoji="1" lang="sl-SI" sz="1200" b="1" i="0" kern="1200" dirty="0" err="1">
                <a:solidFill>
                  <a:schemeClr val="tx1"/>
                </a:solidFill>
                <a:effectLst/>
                <a:latin typeface="Arial" charset="0"/>
                <a:ea typeface="Geneva" charset="0"/>
                <a:cs typeface="+mn-cs"/>
              </a:rPr>
              <a:t>Naloxone</a:t>
            </a:r>
            <a:r>
              <a:rPr kumimoji="1" lang="sl-SI" sz="1200" b="0" i="0" kern="1200" dirty="0">
                <a:solidFill>
                  <a:schemeClr val="tx1"/>
                </a:solidFill>
                <a:effectLst/>
                <a:latin typeface="Arial" charset="0"/>
                <a:ea typeface="Geneva" charset="0"/>
                <a:cs typeface="+mn-cs"/>
              </a:rPr>
              <a:t> is used </a:t>
            </a:r>
            <a:r>
              <a:rPr kumimoji="1" lang="sl-SI" sz="1200" b="0" i="0" kern="1200" dirty="0" err="1">
                <a:solidFill>
                  <a:schemeClr val="tx1"/>
                </a:solidFill>
                <a:effectLst/>
                <a:latin typeface="Arial" charset="0"/>
                <a:ea typeface="Geneva" charset="0"/>
                <a:cs typeface="+mn-cs"/>
              </a:rPr>
              <a:t>for</a:t>
            </a:r>
            <a:r>
              <a:rPr kumimoji="1" lang="sl-SI" sz="1200" b="0" i="0" kern="1200" dirty="0">
                <a:solidFill>
                  <a:schemeClr val="tx1"/>
                </a:solidFill>
                <a:effectLst/>
                <a:latin typeface="Arial" charset="0"/>
                <a:ea typeface="Geneva" charset="0"/>
                <a:cs typeface="+mn-cs"/>
              </a:rPr>
              <a:t> opioid </a:t>
            </a:r>
            <a:r>
              <a:rPr kumimoji="1" lang="sl-SI" sz="1200" b="0" i="0" kern="1200" dirty="0" err="1">
                <a:solidFill>
                  <a:schemeClr val="tx1"/>
                </a:solidFill>
                <a:effectLst/>
                <a:latin typeface="Arial" charset="0"/>
                <a:ea typeface="Geneva" charset="0"/>
                <a:cs typeface="+mn-cs"/>
              </a:rPr>
              <a:t>overdose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reversal</a:t>
            </a:r>
            <a:r>
              <a:rPr kumimoji="1" lang="sl-SI" sz="1200" b="0" i="0" kern="1200" dirty="0">
                <a:solidFill>
                  <a:schemeClr val="tx1"/>
                </a:solidFill>
                <a:effectLst/>
                <a:latin typeface="Arial" charset="0"/>
                <a:ea typeface="Geneva" charset="0"/>
                <a:cs typeface="+mn-cs"/>
              </a:rPr>
              <a:t>, not </a:t>
            </a:r>
            <a:r>
              <a:rPr kumimoji="1" lang="sl-SI" sz="1200" b="0" i="0" kern="1200" dirty="0" err="1">
                <a:solidFill>
                  <a:schemeClr val="tx1"/>
                </a:solidFill>
                <a:effectLst/>
                <a:latin typeface="Arial" charset="0"/>
                <a:ea typeface="Geneva" charset="0"/>
                <a:cs typeface="+mn-cs"/>
              </a:rPr>
              <a:t>maintenance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therapy</a:t>
            </a:r>
            <a:r>
              <a:rPr kumimoji="1" lang="sl-SI" sz="1200" b="0" i="0" kern="1200" dirty="0">
                <a:solidFill>
                  <a:schemeClr val="tx1"/>
                </a:solidFill>
                <a:effectLst/>
                <a:latin typeface="Arial" charset="0"/>
                <a:ea typeface="Geneva" charset="0"/>
                <a:cs typeface="+mn-cs"/>
              </a:rPr>
              <a:t>.[1-2]</a:t>
            </a:r>
          </a:p>
          <a:p>
            <a:r>
              <a:rPr kumimoji="1" lang="sl-SI" sz="1200" b="0" i="0" kern="1200" dirty="0" err="1">
                <a:solidFill>
                  <a:schemeClr val="tx1"/>
                </a:solidFill>
                <a:effectLst/>
                <a:latin typeface="Arial" charset="0"/>
                <a:ea typeface="Geneva" charset="0"/>
                <a:cs typeface="+mn-cs"/>
              </a:rPr>
              <a:t>For</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alcohol</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use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disorder</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first</a:t>
            </a:r>
            <a:r>
              <a:rPr kumimoji="1" lang="sl-SI" sz="1200" b="0" i="0" kern="1200" dirty="0">
                <a:solidFill>
                  <a:schemeClr val="tx1"/>
                </a:solidFill>
                <a:effectLst/>
                <a:latin typeface="Arial" charset="0"/>
                <a:ea typeface="Geneva" charset="0"/>
                <a:cs typeface="+mn-cs"/>
              </a:rPr>
              <a:t>-line </a:t>
            </a:r>
            <a:r>
              <a:rPr kumimoji="1" lang="sl-SI" sz="1200" b="0" i="0" kern="1200" dirty="0" err="1">
                <a:solidFill>
                  <a:schemeClr val="tx1"/>
                </a:solidFill>
                <a:effectLst/>
                <a:latin typeface="Arial" charset="0"/>
                <a:ea typeface="Geneva" charset="0"/>
                <a:cs typeface="+mn-cs"/>
              </a:rPr>
              <a:t>pharmacotherapies</a:t>
            </a:r>
            <a:r>
              <a:rPr kumimoji="1" lang="sl-SI" sz="1200" b="0" i="0" kern="1200" dirty="0">
                <a:solidFill>
                  <a:schemeClr val="tx1"/>
                </a:solidFill>
                <a:effectLst/>
                <a:latin typeface="Arial" charset="0"/>
                <a:ea typeface="Geneva" charset="0"/>
                <a:cs typeface="+mn-cs"/>
              </a:rPr>
              <a:t> are </a:t>
            </a:r>
            <a:r>
              <a:rPr kumimoji="1" lang="sl-SI" sz="1200" b="1" i="0" kern="1200" dirty="0">
                <a:solidFill>
                  <a:schemeClr val="tx1"/>
                </a:solidFill>
                <a:effectLst/>
                <a:latin typeface="Arial" charset="0"/>
                <a:ea typeface="Geneva" charset="0"/>
                <a:cs typeface="+mn-cs"/>
              </a:rPr>
              <a:t>oral </a:t>
            </a:r>
            <a:r>
              <a:rPr kumimoji="1" lang="sl-SI" sz="1200" b="1" i="0" kern="1200" dirty="0" err="1">
                <a:solidFill>
                  <a:schemeClr val="tx1"/>
                </a:solidFill>
                <a:effectLst/>
                <a:latin typeface="Arial" charset="0"/>
                <a:ea typeface="Geneva" charset="0"/>
                <a:cs typeface="+mn-cs"/>
              </a:rPr>
              <a:t>naltrexone</a:t>
            </a:r>
            <a:r>
              <a:rPr kumimoji="1" lang="sl-SI" sz="1200" b="0" i="0" kern="1200" dirty="0">
                <a:solidFill>
                  <a:schemeClr val="tx1"/>
                </a:solidFill>
                <a:effectLst/>
                <a:latin typeface="Arial" charset="0"/>
                <a:ea typeface="Geneva" charset="0"/>
                <a:cs typeface="+mn-cs"/>
              </a:rPr>
              <a:t> (50 mg </a:t>
            </a:r>
            <a:r>
              <a:rPr kumimoji="1" lang="sl-SI" sz="1200" b="0" i="0" kern="1200" dirty="0" err="1">
                <a:solidFill>
                  <a:schemeClr val="tx1"/>
                </a:solidFill>
                <a:effectLst/>
                <a:latin typeface="Arial" charset="0"/>
                <a:ea typeface="Geneva" charset="0"/>
                <a:cs typeface="+mn-cs"/>
              </a:rPr>
              <a:t>daily</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or</a:t>
            </a:r>
            <a:r>
              <a:rPr kumimoji="1" lang="sl-SI" sz="1200" b="0" i="0" kern="1200" dirty="0">
                <a:solidFill>
                  <a:schemeClr val="tx1"/>
                </a:solidFill>
                <a:effectLst/>
                <a:latin typeface="Arial" charset="0"/>
                <a:ea typeface="Geneva" charset="0"/>
                <a:cs typeface="+mn-cs"/>
              </a:rPr>
              <a:t> 380 mg </a:t>
            </a:r>
            <a:r>
              <a:rPr kumimoji="1" lang="sl-SI" sz="1200" b="0" i="0" kern="1200" dirty="0" err="1">
                <a:solidFill>
                  <a:schemeClr val="tx1"/>
                </a:solidFill>
                <a:effectLst/>
                <a:latin typeface="Arial" charset="0"/>
                <a:ea typeface="Geneva" charset="0"/>
                <a:cs typeface="+mn-cs"/>
              </a:rPr>
              <a:t>monthly</a:t>
            </a:r>
            <a:r>
              <a:rPr kumimoji="1" lang="sl-SI" sz="1200" b="0" i="0" kern="1200" dirty="0">
                <a:solidFill>
                  <a:schemeClr val="tx1"/>
                </a:solidFill>
                <a:effectLst/>
                <a:latin typeface="Arial" charset="0"/>
                <a:ea typeface="Geneva" charset="0"/>
                <a:cs typeface="+mn-cs"/>
              </a:rPr>
              <a:t> IM) </a:t>
            </a:r>
            <a:r>
              <a:rPr kumimoji="1" lang="sl-SI" sz="1200" b="0" i="0" kern="1200" dirty="0" err="1">
                <a:solidFill>
                  <a:schemeClr val="tx1"/>
                </a:solidFill>
                <a:effectLst/>
                <a:latin typeface="Arial" charset="0"/>
                <a:ea typeface="Geneva" charset="0"/>
                <a:cs typeface="+mn-cs"/>
              </a:rPr>
              <a:t>and</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acamprosate</a:t>
            </a:r>
            <a:r>
              <a:rPr kumimoji="1" lang="sl-SI" sz="1200" b="0" i="0" kern="1200" dirty="0">
                <a:solidFill>
                  <a:schemeClr val="tx1"/>
                </a:solidFill>
                <a:effectLst/>
                <a:latin typeface="Arial" charset="0"/>
                <a:ea typeface="Geneva" charset="0"/>
                <a:cs typeface="+mn-cs"/>
              </a:rPr>
              <a:t> (666 mg </a:t>
            </a:r>
            <a:r>
              <a:rPr kumimoji="1" lang="sl-SI" sz="1200" b="0" i="0" kern="1200" dirty="0" err="1">
                <a:solidFill>
                  <a:schemeClr val="tx1"/>
                </a:solidFill>
                <a:effectLst/>
                <a:latin typeface="Arial" charset="0"/>
                <a:ea typeface="Geneva" charset="0"/>
                <a:cs typeface="+mn-cs"/>
              </a:rPr>
              <a:t>three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times</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daily</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both</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of</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which</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reduce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heavy</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drinking</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and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support</a:t>
            </a:r>
            <a:r>
              <a:rPr kumimoji="1" lang="sl-SI" sz="1200" b="0" i="0" kern="1200" dirty="0">
                <a:solidFill>
                  <a:schemeClr val="tx1"/>
                </a:solidFill>
                <a:effectLst/>
                <a:latin typeface="Arial" charset="0"/>
                <a:ea typeface="Geneva" charset="0"/>
                <a:cs typeface="+mn-cs"/>
              </a:rPr>
              <a:t> abstinence. </a:t>
            </a:r>
            <a:r>
              <a:rPr kumimoji="1" lang="sl-SI" sz="1200" b="1" i="0" kern="1200" dirty="0" err="1">
                <a:solidFill>
                  <a:schemeClr val="tx1"/>
                </a:solidFill>
                <a:effectLst/>
                <a:latin typeface="Arial" charset="0"/>
                <a:ea typeface="Geneva" charset="0"/>
                <a:cs typeface="+mn-cs"/>
              </a:rPr>
              <a:t>Disulfiram</a:t>
            </a:r>
            <a:r>
              <a:rPr kumimoji="1" lang="sl-SI" sz="1200" b="0" i="0" kern="1200" dirty="0">
                <a:solidFill>
                  <a:schemeClr val="tx1"/>
                </a:solidFill>
                <a:effectLst/>
                <a:latin typeface="Arial" charset="0"/>
                <a:ea typeface="Geneva" charset="0"/>
                <a:cs typeface="+mn-cs"/>
              </a:rPr>
              <a:t> is </a:t>
            </a:r>
            <a:r>
              <a:rPr kumimoji="1" lang="sl-SI" sz="1200" b="0" i="0" kern="1200" dirty="0" err="1">
                <a:solidFill>
                  <a:schemeClr val="tx1"/>
                </a:solidFill>
                <a:effectLst/>
                <a:latin typeface="Arial" charset="0"/>
                <a:ea typeface="Geneva" charset="0"/>
                <a:cs typeface="+mn-cs"/>
              </a:rPr>
              <a:t>effective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for</a:t>
            </a:r>
            <a:r>
              <a:rPr kumimoji="1" lang="sl-SI" sz="1200" b="0" i="0" kern="1200" dirty="0">
                <a:solidFill>
                  <a:schemeClr val="tx1"/>
                </a:solidFill>
                <a:effectLst/>
                <a:latin typeface="Arial" charset="0"/>
                <a:ea typeface="Geneva" charset="0"/>
                <a:cs typeface="+mn-cs"/>
              </a:rPr>
              <a:t> abstinence in </a:t>
            </a:r>
            <a:r>
              <a:rPr kumimoji="1" lang="sl-SI" sz="1200" b="0" i="0" kern="1200" dirty="0" err="1">
                <a:solidFill>
                  <a:schemeClr val="tx1"/>
                </a:solidFill>
                <a:effectLst/>
                <a:latin typeface="Arial" charset="0"/>
                <a:ea typeface="Geneva" charset="0"/>
                <a:cs typeface="+mn-cs"/>
              </a:rPr>
              <a:t>motivated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patients</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but</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requires</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supervised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administration</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and</a:t>
            </a:r>
            <a:r>
              <a:rPr kumimoji="1" lang="sl-SI" sz="1200" b="0" i="0" kern="1200" dirty="0">
                <a:solidFill>
                  <a:schemeClr val="tx1"/>
                </a:solidFill>
                <a:effectLst/>
                <a:latin typeface="Arial" charset="0"/>
                <a:ea typeface="Geneva" charset="0"/>
                <a:cs typeface="+mn-cs"/>
              </a:rPr>
              <a:t> is </a:t>
            </a:r>
            <a:r>
              <a:rPr kumimoji="1" lang="sl-SI" sz="1200" b="0" i="0" kern="1200" dirty="0" err="1">
                <a:solidFill>
                  <a:schemeClr val="tx1"/>
                </a:solidFill>
                <a:effectLst/>
                <a:latin typeface="Arial" charset="0"/>
                <a:ea typeface="Geneva" charset="0"/>
                <a:cs typeface="+mn-cs"/>
              </a:rPr>
              <a:t>contraindicated</a:t>
            </a:r>
            <a:r>
              <a:rPr kumimoji="1" lang="sl-SI" sz="1200" b="0" i="0" kern="1200" dirty="0">
                <a:solidFill>
                  <a:schemeClr val="tx1"/>
                </a:solidFill>
                <a:effectLst/>
                <a:latin typeface="Arial" charset="0"/>
                <a:ea typeface="Geneva" charset="0"/>
                <a:cs typeface="+mn-cs"/>
              </a:rPr>
              <a:t> in </a:t>
            </a:r>
            <a:r>
              <a:rPr kumimoji="1" lang="sl-SI" sz="1200" b="0" i="0" kern="1200" dirty="0" err="1">
                <a:solidFill>
                  <a:schemeClr val="tx1"/>
                </a:solidFill>
                <a:effectLst/>
                <a:latin typeface="Arial" charset="0"/>
                <a:ea typeface="Geneva" charset="0"/>
                <a:cs typeface="+mn-cs"/>
              </a:rPr>
              <a:t>advanced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liver</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disease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Second</a:t>
            </a:r>
            <a:r>
              <a:rPr kumimoji="1" lang="sl-SI" sz="1200" b="0" i="0" kern="1200" dirty="0">
                <a:solidFill>
                  <a:schemeClr val="tx1"/>
                </a:solidFill>
                <a:effectLst/>
                <a:latin typeface="Arial" charset="0"/>
                <a:ea typeface="Geneva" charset="0"/>
                <a:cs typeface="+mn-cs"/>
              </a:rPr>
              <a:t>-line </a:t>
            </a:r>
            <a:r>
              <a:rPr kumimoji="1" lang="sl-SI" sz="1200" b="0" i="0" kern="1200" dirty="0" err="1">
                <a:solidFill>
                  <a:schemeClr val="tx1"/>
                </a:solidFill>
                <a:effectLst/>
                <a:latin typeface="Arial" charset="0"/>
                <a:ea typeface="Geneva" charset="0"/>
                <a:cs typeface="+mn-cs"/>
              </a:rPr>
              <a:t>and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off-label</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options</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include</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topiramate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and</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gabapentin</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which</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have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shown</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efficacy</a:t>
            </a:r>
            <a:r>
              <a:rPr kumimoji="1" lang="sl-SI" sz="1200" b="0" i="0" kern="1200" dirty="0">
                <a:solidFill>
                  <a:schemeClr val="tx1"/>
                </a:solidFill>
                <a:effectLst/>
                <a:latin typeface="Arial" charset="0"/>
                <a:ea typeface="Geneva" charset="0"/>
                <a:cs typeface="+mn-cs"/>
              </a:rPr>
              <a:t> in </a:t>
            </a:r>
            <a:r>
              <a:rPr kumimoji="1" lang="sl-SI" sz="1200" b="0" i="0" kern="1200" dirty="0" err="1">
                <a:solidFill>
                  <a:schemeClr val="tx1"/>
                </a:solidFill>
                <a:effectLst/>
                <a:latin typeface="Arial" charset="0"/>
                <a:ea typeface="Geneva" charset="0"/>
                <a:cs typeface="+mn-cs"/>
              </a:rPr>
              <a:t>reducing</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drinking</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but</a:t>
            </a:r>
            <a:r>
              <a:rPr kumimoji="1" lang="sl-SI" sz="1200" b="0" i="0" kern="1200" dirty="0">
                <a:solidFill>
                  <a:schemeClr val="tx1"/>
                </a:solidFill>
                <a:effectLst/>
                <a:latin typeface="Arial" charset="0"/>
                <a:ea typeface="Geneva" charset="0"/>
                <a:cs typeface="+mn-cs"/>
              </a:rPr>
              <a:t> are not FDA-</a:t>
            </a:r>
            <a:r>
              <a:rPr kumimoji="1" lang="sl-SI" sz="1200" b="0" i="0" kern="1200" dirty="0" err="1">
                <a:solidFill>
                  <a:schemeClr val="tx1"/>
                </a:solidFill>
                <a:effectLst/>
                <a:latin typeface="Arial" charset="0"/>
                <a:ea typeface="Geneva" charset="0"/>
                <a:cs typeface="+mn-cs"/>
              </a:rPr>
              <a:t>approved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for</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this</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indication</a:t>
            </a:r>
            <a:r>
              <a:rPr kumimoji="1" lang="sl-SI" sz="1200" b="0" i="0" kern="1200" dirty="0">
                <a:solidFill>
                  <a:schemeClr val="tx1"/>
                </a:solidFill>
                <a:effectLst/>
                <a:latin typeface="Arial" charset="0"/>
                <a:ea typeface="Geneva" charset="0"/>
                <a:cs typeface="+mn-cs"/>
              </a:rPr>
              <a:t>.[3-6]</a:t>
            </a:r>
          </a:p>
          <a:p>
            <a:r>
              <a:rPr kumimoji="1" lang="sl-SI" sz="1200" b="0" i="0" kern="1200" dirty="0" err="1">
                <a:solidFill>
                  <a:schemeClr val="tx1"/>
                </a:solidFill>
                <a:effectLst/>
                <a:latin typeface="Arial" charset="0"/>
                <a:ea typeface="Geneva" charset="0"/>
                <a:cs typeface="+mn-cs"/>
              </a:rPr>
              <a:t>For</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nicotine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use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disorder</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nicotine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replacement</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therapy</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bupropion</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and</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varenicline</a:t>
            </a:r>
            <a:r>
              <a:rPr kumimoji="1" lang="sl-SI" sz="1200" b="0" i="0" kern="1200" dirty="0">
                <a:solidFill>
                  <a:schemeClr val="tx1"/>
                </a:solidFill>
                <a:effectLst/>
                <a:latin typeface="Arial" charset="0"/>
                <a:ea typeface="Geneva" charset="0"/>
                <a:cs typeface="+mn-cs"/>
              </a:rPr>
              <a:t> are FDA-</a:t>
            </a:r>
            <a:r>
              <a:rPr kumimoji="1" lang="sl-SI" sz="1200" b="0" i="0" kern="1200" dirty="0" err="1">
                <a:solidFill>
                  <a:schemeClr val="tx1"/>
                </a:solidFill>
                <a:effectLst/>
                <a:latin typeface="Arial" charset="0"/>
                <a:ea typeface="Geneva" charset="0"/>
                <a:cs typeface="+mn-cs"/>
              </a:rPr>
              <a:t>approved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and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effective</a:t>
            </a:r>
            <a:r>
              <a:rPr kumimoji="1" lang="sl-SI" sz="1200" b="0" i="0" kern="1200" dirty="0">
                <a:solidFill>
                  <a:schemeClr val="tx1"/>
                </a:solidFill>
                <a:effectLst/>
                <a:latin typeface="Arial" charset="0"/>
                <a:ea typeface="Geneva" charset="0"/>
                <a:cs typeface="+mn-cs"/>
              </a:rPr>
              <a:t>.[7]</a:t>
            </a:r>
          </a:p>
          <a:p>
            <a:r>
              <a:rPr kumimoji="1" lang="sl-SI" sz="1200" b="0" i="0" kern="1200" dirty="0" err="1">
                <a:solidFill>
                  <a:schemeClr val="tx1"/>
                </a:solidFill>
                <a:effectLst/>
                <a:latin typeface="Arial" charset="0"/>
                <a:ea typeface="Geneva" charset="0"/>
                <a:cs typeface="+mn-cs"/>
              </a:rPr>
              <a:t>For</a:t>
            </a:r>
            <a:r>
              <a:rPr kumimoji="1" lang="sl-SI" sz="1200" b="0" i="0" kern="1200" dirty="0">
                <a:solidFill>
                  <a:schemeClr val="tx1"/>
                </a:solidFill>
                <a:effectLst/>
                <a:latin typeface="Arial" charset="0"/>
                <a:ea typeface="Geneva" charset="0"/>
                <a:cs typeface="+mn-cs"/>
              </a:rPr>
              <a:t> </a:t>
            </a:r>
            <a:r>
              <a:rPr kumimoji="1" lang="sl-SI" sz="1200" b="1" i="0" kern="1200" dirty="0">
                <a:solidFill>
                  <a:schemeClr val="tx1"/>
                </a:solidFill>
                <a:effectLst/>
                <a:latin typeface="Arial" charset="0"/>
                <a:ea typeface="Geneva" charset="0"/>
                <a:cs typeface="+mn-cs"/>
              </a:rPr>
              <a:t>stimulant </a:t>
            </a:r>
            <a:r>
              <a:rPr kumimoji="1" lang="sl-SI" sz="1200" b="1" i="0" kern="1200" dirty="0" err="1">
                <a:solidFill>
                  <a:schemeClr val="tx1"/>
                </a:solidFill>
                <a:effectLst/>
                <a:latin typeface="Arial" charset="0"/>
                <a:ea typeface="Geneva" charset="0"/>
                <a:cs typeface="+mn-cs"/>
              </a:rPr>
              <a:t>use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disorders</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e.g</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methamphetamine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cocaine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there</a:t>
            </a:r>
            <a:r>
              <a:rPr kumimoji="1" lang="sl-SI" sz="1200" b="0" i="0" kern="1200" dirty="0">
                <a:solidFill>
                  <a:schemeClr val="tx1"/>
                </a:solidFill>
                <a:effectLst/>
                <a:latin typeface="Arial" charset="0"/>
                <a:ea typeface="Geneva" charset="0"/>
                <a:cs typeface="+mn-cs"/>
              </a:rPr>
              <a:t> are no FDA-</a:t>
            </a:r>
            <a:r>
              <a:rPr kumimoji="1" lang="sl-SI" sz="1200" b="0" i="0" kern="1200" dirty="0" err="1">
                <a:solidFill>
                  <a:schemeClr val="tx1"/>
                </a:solidFill>
                <a:effectLst/>
                <a:latin typeface="Arial" charset="0"/>
                <a:ea typeface="Geneva" charset="0"/>
                <a:cs typeface="+mn-cs"/>
              </a:rPr>
              <a:t>approved</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medications</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However</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the</a:t>
            </a:r>
            <a:r>
              <a:rPr kumimoji="1" lang="sl-SI" sz="1200" b="0" i="0" kern="1200" dirty="0">
                <a:solidFill>
                  <a:schemeClr val="tx1"/>
                </a:solidFill>
                <a:effectLst/>
                <a:latin typeface="Arial" charset="0"/>
                <a:ea typeface="Geneva" charset="0"/>
                <a:cs typeface="+mn-cs"/>
              </a:rPr>
              <a:t> 2024 ASAM/AAAP </a:t>
            </a:r>
            <a:r>
              <a:rPr kumimoji="1" lang="sl-SI" sz="1200" b="0" i="0" kern="1200" dirty="0" err="1">
                <a:solidFill>
                  <a:schemeClr val="tx1"/>
                </a:solidFill>
                <a:effectLst/>
                <a:latin typeface="Arial" charset="0"/>
                <a:ea typeface="Geneva" charset="0"/>
                <a:cs typeface="+mn-cs"/>
              </a:rPr>
              <a:t>guideline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conditionally</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recommends</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off-label</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use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of</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bupropion</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extended-release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naltrexone</a:t>
            </a:r>
            <a:r>
              <a:rPr kumimoji="1" lang="sl-SI" sz="1200" b="1" i="0" kern="1200" dirty="0">
                <a:solidFill>
                  <a:schemeClr val="tx1"/>
                </a:solidFill>
                <a:effectLst/>
                <a:latin typeface="Arial" charset="0"/>
                <a:ea typeface="Geneva" charset="0"/>
                <a:cs typeface="+mn-cs"/>
              </a:rPr>
              <a:t> plus </a:t>
            </a:r>
            <a:r>
              <a:rPr kumimoji="1" lang="sl-SI" sz="1200" b="1" i="0" kern="1200" dirty="0" err="1">
                <a:solidFill>
                  <a:schemeClr val="tx1"/>
                </a:solidFill>
                <a:effectLst/>
                <a:latin typeface="Arial" charset="0"/>
                <a:ea typeface="Geneva" charset="0"/>
                <a:cs typeface="+mn-cs"/>
              </a:rPr>
              <a:t>bupropion</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topiramate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and</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mirtazapine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for</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methamphetamine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use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disorder</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Psychostimulant</a:t>
            </a:r>
            <a:r>
              <a:rPr kumimoji="1" lang="sl-SI" sz="1200" b="0" i="0" kern="1200" dirty="0">
                <a:solidFill>
                  <a:schemeClr val="tx1"/>
                </a:solidFill>
                <a:effectLst/>
                <a:latin typeface="Arial" charset="0"/>
                <a:ea typeface="Geneva" charset="0"/>
                <a:cs typeface="+mn-cs"/>
              </a:rPr>
              <a:t> agonist </a:t>
            </a:r>
            <a:r>
              <a:rPr kumimoji="1" lang="sl-SI" sz="1200" b="0" i="0" kern="1200" dirty="0" err="1">
                <a:solidFill>
                  <a:schemeClr val="tx1"/>
                </a:solidFill>
                <a:effectLst/>
                <a:latin typeface="Arial" charset="0"/>
                <a:ea typeface="Geneva" charset="0"/>
                <a:cs typeface="+mn-cs"/>
              </a:rPr>
              <a:t>therapy</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e.g</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methylphenidate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may</a:t>
            </a:r>
            <a:r>
              <a:rPr kumimoji="1" lang="sl-SI" sz="1200" b="0" i="0" kern="1200" dirty="0">
                <a:solidFill>
                  <a:schemeClr val="tx1"/>
                </a:solidFill>
                <a:effectLst/>
                <a:latin typeface="Arial" charset="0"/>
                <a:ea typeface="Geneva" charset="0"/>
                <a:cs typeface="+mn-cs"/>
              </a:rPr>
              <a:t> be </a:t>
            </a:r>
            <a:r>
              <a:rPr kumimoji="1" lang="sl-SI" sz="1200" b="0" i="0" kern="1200" dirty="0" err="1">
                <a:solidFill>
                  <a:schemeClr val="tx1"/>
                </a:solidFill>
                <a:effectLst/>
                <a:latin typeface="Arial" charset="0"/>
                <a:ea typeface="Geneva" charset="0"/>
                <a:cs typeface="+mn-cs"/>
              </a:rPr>
              <a:t>considered</a:t>
            </a:r>
            <a:r>
              <a:rPr kumimoji="1" lang="sl-SI" sz="1200" b="0" i="0" kern="1200" dirty="0">
                <a:solidFill>
                  <a:schemeClr val="tx1"/>
                </a:solidFill>
                <a:effectLst/>
                <a:latin typeface="Arial" charset="0"/>
                <a:ea typeface="Geneva" charset="0"/>
                <a:cs typeface="+mn-cs"/>
              </a:rPr>
              <a:t> in </a:t>
            </a:r>
            <a:r>
              <a:rPr kumimoji="1" lang="sl-SI" sz="1200" b="0" i="0" kern="1200" dirty="0" err="1">
                <a:solidFill>
                  <a:schemeClr val="tx1"/>
                </a:solidFill>
                <a:effectLst/>
                <a:latin typeface="Arial" charset="0"/>
                <a:ea typeface="Geneva" charset="0"/>
                <a:cs typeface="+mn-cs"/>
              </a:rPr>
              <a:t>select</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cases</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by</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addiction</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specialists</a:t>
            </a:r>
            <a:r>
              <a:rPr kumimoji="1" lang="sl-SI" sz="1200" b="0" i="0" kern="1200" dirty="0">
                <a:solidFill>
                  <a:schemeClr val="tx1"/>
                </a:solidFill>
                <a:effectLst/>
                <a:latin typeface="Arial" charset="0"/>
                <a:ea typeface="Geneva" charset="0"/>
                <a:cs typeface="+mn-cs"/>
              </a:rPr>
              <a:t>.[8-9]</a:t>
            </a:r>
          </a:p>
          <a:p>
            <a:r>
              <a:rPr kumimoji="1" lang="sl-SI" sz="1200" b="0" i="0" kern="1200" dirty="0">
                <a:solidFill>
                  <a:schemeClr val="tx1"/>
                </a:solidFill>
                <a:effectLst/>
                <a:latin typeface="Arial" charset="0"/>
                <a:ea typeface="Geneva" charset="0"/>
                <a:cs typeface="+mn-cs"/>
              </a:rPr>
              <a:t>In </a:t>
            </a:r>
            <a:r>
              <a:rPr kumimoji="1" lang="sl-SI" sz="1200" b="0" i="0" kern="1200" dirty="0" err="1">
                <a:solidFill>
                  <a:schemeClr val="tx1"/>
                </a:solidFill>
                <a:effectLst/>
                <a:latin typeface="Arial" charset="0"/>
                <a:ea typeface="Geneva" charset="0"/>
                <a:cs typeface="+mn-cs"/>
              </a:rPr>
              <a:t>summary</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the</a:t>
            </a:r>
            <a:r>
              <a:rPr kumimoji="1" lang="sl-SI" sz="1200" b="0" i="0" kern="1200" dirty="0">
                <a:solidFill>
                  <a:schemeClr val="tx1"/>
                </a:solidFill>
                <a:effectLst/>
                <a:latin typeface="Arial" charset="0"/>
                <a:ea typeface="Geneva" charset="0"/>
                <a:cs typeface="+mn-cs"/>
              </a:rPr>
              <a:t> most </a:t>
            </a:r>
            <a:r>
              <a:rPr kumimoji="1" lang="sl-SI" sz="1200" b="0" i="0" kern="1200" dirty="0" err="1">
                <a:solidFill>
                  <a:schemeClr val="tx1"/>
                </a:solidFill>
                <a:effectLst/>
                <a:latin typeface="Arial" charset="0"/>
                <a:ea typeface="Geneva" charset="0"/>
                <a:cs typeface="+mn-cs"/>
              </a:rPr>
              <a:t>effective</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pharmacological</a:t>
            </a:r>
            <a:r>
              <a:rPr kumimoji="1" lang="sl-SI" sz="1200" b="0" i="0" kern="1200" dirty="0">
                <a:solidFill>
                  <a:schemeClr val="tx1"/>
                </a:solidFill>
                <a:effectLst/>
                <a:latin typeface="Arial" charset="0"/>
                <a:ea typeface="Geneva" charset="0"/>
                <a:cs typeface="+mn-cs"/>
              </a:rPr>
              <a:t> </a:t>
            </a:r>
            <a:r>
              <a:rPr kumimoji="1" lang="sl-SI" sz="1200" b="0" i="0" kern="1200" dirty="0" err="1">
                <a:solidFill>
                  <a:schemeClr val="tx1"/>
                </a:solidFill>
                <a:effectLst/>
                <a:latin typeface="Arial" charset="0"/>
                <a:ea typeface="Geneva" charset="0"/>
                <a:cs typeface="+mn-cs"/>
              </a:rPr>
              <a:t>therapies</a:t>
            </a:r>
            <a:r>
              <a:rPr kumimoji="1" lang="sl-SI" sz="1200" b="0" i="0" kern="1200" dirty="0">
                <a:solidFill>
                  <a:schemeClr val="tx1"/>
                </a:solidFill>
                <a:effectLst/>
                <a:latin typeface="Arial" charset="0"/>
                <a:ea typeface="Geneva" charset="0"/>
                <a:cs typeface="+mn-cs"/>
              </a:rPr>
              <a:t> are substance-</a:t>
            </a:r>
            <a:r>
              <a:rPr kumimoji="1" lang="sl-SI" sz="1200" b="0" i="0" kern="1200" dirty="0" err="1">
                <a:solidFill>
                  <a:schemeClr val="tx1"/>
                </a:solidFill>
                <a:effectLst/>
                <a:latin typeface="Arial" charset="0"/>
                <a:ea typeface="Geneva" charset="0"/>
                <a:cs typeface="+mn-cs"/>
              </a:rPr>
              <a:t>specific</a:t>
            </a:r>
            <a:r>
              <a:rPr kumimoji="1" lang="sl-SI" sz="1200" b="0"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methadone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buprenorphine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and</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naltrexone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for</a:t>
            </a:r>
            <a:r>
              <a:rPr kumimoji="1" lang="sl-SI" sz="1200" b="1" i="0" kern="1200" dirty="0">
                <a:solidFill>
                  <a:schemeClr val="tx1"/>
                </a:solidFill>
                <a:effectLst/>
                <a:latin typeface="Arial" charset="0"/>
                <a:ea typeface="Geneva" charset="0"/>
                <a:cs typeface="+mn-cs"/>
              </a:rPr>
              <a:t> opioid </a:t>
            </a:r>
            <a:r>
              <a:rPr kumimoji="1" lang="sl-SI" sz="1200" b="1" i="0" kern="1200" dirty="0" err="1">
                <a:solidFill>
                  <a:schemeClr val="tx1"/>
                </a:solidFill>
                <a:effectLst/>
                <a:latin typeface="Arial" charset="0"/>
                <a:ea typeface="Geneva" charset="0"/>
                <a:cs typeface="+mn-cs"/>
              </a:rPr>
              <a:t>use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disorder</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naltrexone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acamprosate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and</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disulfiram</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for</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alcohol</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use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disorder</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nicotine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replacement</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bupropion</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and</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varenicline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for</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nicotine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use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disorder</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and</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off-label</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bupropion</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naltrexone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topiramate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and</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mirtazapine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for</a:t>
            </a:r>
            <a:r>
              <a:rPr kumimoji="1" lang="sl-SI" sz="1200" b="1" i="0" kern="1200" dirty="0">
                <a:solidFill>
                  <a:schemeClr val="tx1"/>
                </a:solidFill>
                <a:effectLst/>
                <a:latin typeface="Arial" charset="0"/>
                <a:ea typeface="Geneva" charset="0"/>
                <a:cs typeface="+mn-cs"/>
              </a:rPr>
              <a:t> stimulant </a:t>
            </a:r>
            <a:r>
              <a:rPr kumimoji="1" lang="sl-SI" sz="1200" b="1" i="0" kern="1200" dirty="0" err="1">
                <a:solidFill>
                  <a:schemeClr val="tx1"/>
                </a:solidFill>
                <a:effectLst/>
                <a:latin typeface="Arial" charset="0"/>
                <a:ea typeface="Geneva" charset="0"/>
                <a:cs typeface="+mn-cs"/>
              </a:rPr>
              <a:t>use</a:t>
            </a:r>
            <a:r>
              <a:rPr kumimoji="1" lang="sl-SI" sz="1200" b="1" i="0" kern="1200" dirty="0">
                <a:solidFill>
                  <a:schemeClr val="tx1"/>
                </a:solidFill>
                <a:effectLst/>
                <a:latin typeface="Arial" charset="0"/>
                <a:ea typeface="Geneva" charset="0"/>
                <a:cs typeface="+mn-cs"/>
              </a:rPr>
              <a:t> </a:t>
            </a:r>
            <a:r>
              <a:rPr kumimoji="1" lang="sl-SI" sz="1200" b="1" i="0" kern="1200" dirty="0" err="1">
                <a:solidFill>
                  <a:schemeClr val="tx1"/>
                </a:solidFill>
                <a:effectLst/>
                <a:latin typeface="Arial" charset="0"/>
                <a:ea typeface="Geneva" charset="0"/>
                <a:cs typeface="+mn-cs"/>
              </a:rPr>
              <a:t>disorders</a:t>
            </a:r>
            <a:r>
              <a:rPr kumimoji="1" lang="sl-SI" sz="1200" b="0" i="0" kern="1200" dirty="0">
                <a:solidFill>
                  <a:schemeClr val="tx1"/>
                </a:solidFill>
                <a:effectLst/>
                <a:latin typeface="Arial" charset="0"/>
                <a:ea typeface="Geneva" charset="0"/>
                <a:cs typeface="+mn-cs"/>
              </a:rPr>
              <a:t>.[1-6][8-9]</a:t>
            </a:r>
          </a:p>
          <a:p>
            <a:endParaRPr lang="en-GB" dirty="0"/>
          </a:p>
        </p:txBody>
      </p:sp>
      <p:sp>
        <p:nvSpPr>
          <p:cNvPr id="4" name="Označba mesta številke diapozitiva 3"/>
          <p:cNvSpPr>
            <a:spLocks noGrp="1"/>
          </p:cNvSpPr>
          <p:nvPr>
            <p:ph type="sldNum" sz="quarter" idx="10"/>
          </p:nvPr>
        </p:nvSpPr>
        <p:spPr/>
        <p:txBody>
          <a:bodyPr/>
          <a:lstStyle/>
          <a:p>
            <a:pPr>
              <a:defRPr/>
            </a:pPr>
            <a:fld id="{03219E36-7B45-49AD-81B9-2C1D3D767E1F}" type="slidenum">
              <a:rPr lang="en-US" smtClean="0"/>
              <a:pPr>
                <a:defRPr/>
              </a:pPr>
              <a:t>44</a:t>
            </a:fld>
            <a:endParaRPr lang="en-US" dirty="0"/>
          </a:p>
        </p:txBody>
      </p:sp>
    </p:spTree>
    <p:extLst>
      <p:ext uri="{BB962C8B-B14F-4D97-AF65-F5344CB8AC3E}">
        <p14:creationId xmlns:p14="http://schemas.microsoft.com/office/powerpoint/2010/main" val="133692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8A57501B-AB01-4132-B5FF-EFDF17A4B133}" type="slidenum">
              <a:rPr lang="en-US" sz="1200" smtClean="0"/>
              <a:pPr eaLnBrk="1" hangingPunct="1">
                <a:defRPr/>
              </a:pPr>
              <a:t>3</a:t>
            </a:fld>
            <a:endParaRPr lang="en-US" sz="1200" dirty="0"/>
          </a:p>
        </p:txBody>
      </p:sp>
      <p:sp>
        <p:nvSpPr>
          <p:cNvPr id="11267" name="Rectangle 2"/>
          <p:cNvSpPr>
            <a:spLocks noGrp="1" noRot="1" noChangeAspect="1" noChangeArrowheads="1" noTextEdit="1"/>
          </p:cNvSpPr>
          <p:nvPr>
            <p:ph type="sldImg"/>
          </p:nvPr>
        </p:nvSpPr>
        <p:spPr>
          <a:xfrm>
            <a:off x="330200" y="696913"/>
            <a:ext cx="6197600" cy="3486150"/>
          </a:xfrm>
          <a:ln/>
        </p:spPr>
      </p:sp>
      <p:sp>
        <p:nvSpPr>
          <p:cNvPr id="1126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p>
        </p:txBody>
      </p:sp>
    </p:spTree>
    <p:extLst>
      <p:ext uri="{BB962C8B-B14F-4D97-AF65-F5344CB8AC3E}">
        <p14:creationId xmlns:p14="http://schemas.microsoft.com/office/powerpoint/2010/main" val="3286190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848C62A-2FF8-44C5-AC6A-6BB01A9B73B6}" type="slidenum">
              <a:rPr lang="en-US" altLang="sl-SI" sz="1200">
                <a:latin typeface="Arial" pitchFamily="34" charset="0"/>
              </a:rPr>
              <a:pPr/>
              <a:t>47</a:t>
            </a:fld>
            <a:endParaRPr lang="en-US" altLang="sl-SI" sz="1200">
              <a:latin typeface="Arial" pitchFamily="34" charset="0"/>
            </a:endParaRPr>
          </a:p>
        </p:txBody>
      </p:sp>
      <p:sp>
        <p:nvSpPr>
          <p:cNvPr id="56323"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8817E5F-2CED-4751-ACEA-1F444B78CEA0}" type="slidenum">
              <a:rPr lang="en-US" altLang="sl-SI" sz="1200"/>
              <a:pPr algn="r" eaLnBrk="1" hangingPunct="1"/>
              <a:t>47</a:t>
            </a:fld>
            <a:endParaRPr lang="en-US" altLang="sl-SI" sz="1200"/>
          </a:p>
        </p:txBody>
      </p:sp>
      <p:sp>
        <p:nvSpPr>
          <p:cNvPr id="56324" name="Rectangle 2"/>
          <p:cNvSpPr>
            <a:spLocks noGrp="1" noRot="1" noChangeAspect="1" noChangeArrowheads="1" noTextEdit="1"/>
          </p:cNvSpPr>
          <p:nvPr>
            <p:ph type="sldImg"/>
          </p:nvPr>
        </p:nvSpPr>
        <p:spPr>
          <a:xfrm>
            <a:off x="330200" y="696913"/>
            <a:ext cx="6197600" cy="3486150"/>
          </a:xfrm>
          <a:ln/>
        </p:spPr>
      </p:sp>
      <p:sp>
        <p:nvSpPr>
          <p:cNvPr id="56325" name="Rectangle 3"/>
          <p:cNvSpPr>
            <a:spLocks noGrp="1" noChangeArrowheads="1"/>
          </p:cNvSpPr>
          <p:nvPr>
            <p:ph type="body" idx="1"/>
          </p:nvPr>
        </p:nvSpPr>
        <p:spPr>
          <a:noFill/>
        </p:spPr>
        <p:txBody>
          <a:bodyPr/>
          <a:lstStyle/>
          <a:p>
            <a:pPr eaLnBrk="1" hangingPunct="1"/>
            <a:endParaRPr lang="sl-SI" altLang="sl-SI"/>
          </a:p>
        </p:txBody>
      </p:sp>
    </p:spTree>
    <p:extLst>
      <p:ext uri="{BB962C8B-B14F-4D97-AF65-F5344CB8AC3E}">
        <p14:creationId xmlns:p14="http://schemas.microsoft.com/office/powerpoint/2010/main" val="2628005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C9D4521-7A40-45B5-B67C-D00B314BDF72}" type="slidenum">
              <a:rPr lang="en-US" altLang="sl-SI" sz="1200">
                <a:latin typeface="Arial" pitchFamily="34" charset="0"/>
              </a:rPr>
              <a:pPr/>
              <a:t>48</a:t>
            </a:fld>
            <a:endParaRPr lang="en-US" altLang="sl-SI" sz="1200">
              <a:latin typeface="Arial" pitchFamily="34" charset="0"/>
            </a:endParaRPr>
          </a:p>
        </p:txBody>
      </p:sp>
      <p:sp>
        <p:nvSpPr>
          <p:cNvPr id="60419"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DAAB4F66-C488-475F-ADE9-B4868A8B9ABF}" type="slidenum">
              <a:rPr lang="en-US" altLang="sl-SI" sz="1200"/>
              <a:pPr algn="r" eaLnBrk="1" hangingPunct="1"/>
              <a:t>48</a:t>
            </a:fld>
            <a:endParaRPr lang="en-US" altLang="sl-SI" sz="1200"/>
          </a:p>
        </p:txBody>
      </p:sp>
      <p:sp>
        <p:nvSpPr>
          <p:cNvPr id="60420" name="Rectangle 2"/>
          <p:cNvSpPr>
            <a:spLocks noGrp="1" noRot="1" noChangeAspect="1" noChangeArrowheads="1" noTextEdit="1"/>
          </p:cNvSpPr>
          <p:nvPr>
            <p:ph type="sldImg"/>
          </p:nvPr>
        </p:nvSpPr>
        <p:spPr>
          <a:xfrm>
            <a:off x="330200" y="696913"/>
            <a:ext cx="6197600" cy="3486150"/>
          </a:xfrm>
          <a:ln/>
        </p:spPr>
      </p:sp>
      <p:sp>
        <p:nvSpPr>
          <p:cNvPr id="60421" name="Rectangle 3"/>
          <p:cNvSpPr>
            <a:spLocks noGrp="1" noChangeArrowheads="1"/>
          </p:cNvSpPr>
          <p:nvPr>
            <p:ph type="body" idx="1"/>
          </p:nvPr>
        </p:nvSpPr>
        <p:spPr>
          <a:noFill/>
        </p:spPr>
        <p:txBody>
          <a:bodyPr/>
          <a:lstStyle/>
          <a:p>
            <a:pPr eaLnBrk="1" hangingPunct="1"/>
            <a:r>
              <a:rPr lang="en-US" altLang="sl-SI" sz="400"/>
              <a:t>Center for Substance Abuse Treatment. </a:t>
            </a:r>
            <a:r>
              <a:rPr lang="en-US" altLang="sl-SI" sz="400" i="1"/>
              <a:t>Medication-Assisted Treatment for Opioid Addiction in Opioid Treatment Programs.</a:t>
            </a:r>
            <a:r>
              <a:rPr lang="en-US" altLang="sl-SI" sz="400"/>
              <a:t> Treatment Improvement Protocol (TIP) Series 43. DHHS Publication No. (SMA) 05-4048. Rockville, MD: Substance Abuse and Mental Health Services Administration, 2005.</a:t>
            </a:r>
          </a:p>
        </p:txBody>
      </p:sp>
    </p:spTree>
    <p:extLst>
      <p:ext uri="{BB962C8B-B14F-4D97-AF65-F5344CB8AC3E}">
        <p14:creationId xmlns:p14="http://schemas.microsoft.com/office/powerpoint/2010/main" val="784516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3C4CF78-3E13-4B00-89BE-72F3DDE6AAF2}" type="slidenum">
              <a:rPr lang="en-US" altLang="sl-SI" sz="1200">
                <a:latin typeface="Arial" pitchFamily="34" charset="0"/>
              </a:rPr>
              <a:pPr/>
              <a:t>49</a:t>
            </a:fld>
            <a:endParaRPr lang="en-US" altLang="sl-SI" sz="1200">
              <a:latin typeface="Arial" pitchFamily="34" charset="0"/>
            </a:endParaRPr>
          </a:p>
        </p:txBody>
      </p:sp>
      <p:sp>
        <p:nvSpPr>
          <p:cNvPr id="63491"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D4CFB3CD-CA2B-4483-B2D7-B4BAB2B748ED}" type="slidenum">
              <a:rPr lang="en-US" altLang="sl-SI" sz="1200"/>
              <a:pPr algn="r" eaLnBrk="1" hangingPunct="1"/>
              <a:t>49</a:t>
            </a:fld>
            <a:endParaRPr lang="en-US" altLang="sl-SI" sz="1200"/>
          </a:p>
        </p:txBody>
      </p:sp>
      <p:sp>
        <p:nvSpPr>
          <p:cNvPr id="63492" name="Rectangle 2"/>
          <p:cNvSpPr>
            <a:spLocks noGrp="1" noRot="1" noChangeAspect="1" noChangeArrowheads="1" noTextEdit="1"/>
          </p:cNvSpPr>
          <p:nvPr>
            <p:ph type="sldImg"/>
          </p:nvPr>
        </p:nvSpPr>
        <p:spPr>
          <a:xfrm>
            <a:off x="330200" y="696913"/>
            <a:ext cx="6197600" cy="3486150"/>
          </a:xfrm>
          <a:ln/>
        </p:spPr>
      </p:sp>
      <p:sp>
        <p:nvSpPr>
          <p:cNvPr id="76804" name="Rectangle 3"/>
          <p:cNvSpPr>
            <a:spLocks noGrp="1" noChangeArrowheads="1"/>
          </p:cNvSpPr>
          <p:nvPr>
            <p:ph type="body" idx="1"/>
          </p:nvPr>
        </p:nvSpPr>
        <p:spPr>
          <a:ln/>
        </p:spPr>
        <p:txBody>
          <a:bodyPr/>
          <a:lstStyle/>
          <a:p>
            <a:pPr eaLnBrk="1" hangingPunct="1">
              <a:defRPr/>
            </a:pPr>
            <a:r>
              <a:rPr lang="en-US" altLang="sl-SI" sz="700">
                <a:effectLst>
                  <a:outerShdw blurRad="38100" dist="38100" dir="2700000" algn="tl">
                    <a:srgbClr val="C0C0C0"/>
                  </a:outerShdw>
                </a:effectLst>
                <a:cs typeface="Times New Roman" pitchFamily="18" charset="0"/>
              </a:rPr>
              <a:t>McCance-Katz et al. 2009</a:t>
            </a:r>
          </a:p>
        </p:txBody>
      </p:sp>
    </p:spTree>
    <p:extLst>
      <p:ext uri="{BB962C8B-B14F-4D97-AF65-F5344CB8AC3E}">
        <p14:creationId xmlns:p14="http://schemas.microsoft.com/office/powerpoint/2010/main" val="3418169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8FE4ABA-3F45-4E33-8CB3-E25FA2384E37}" type="slidenum">
              <a:rPr lang="en-US" altLang="sl-SI" sz="1200">
                <a:latin typeface="Arial" pitchFamily="34" charset="0"/>
              </a:rPr>
              <a:pPr/>
              <a:t>50</a:t>
            </a:fld>
            <a:endParaRPr lang="en-US" altLang="sl-SI" sz="1200">
              <a:latin typeface="Arial" pitchFamily="34" charset="0"/>
            </a:endParaRPr>
          </a:p>
        </p:txBody>
      </p:sp>
      <p:sp>
        <p:nvSpPr>
          <p:cNvPr id="64515"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4BDE5B0-8612-448C-9FCF-9D50397E6E81}" type="slidenum">
              <a:rPr lang="en-US" altLang="sl-SI" sz="1200"/>
              <a:pPr algn="r" eaLnBrk="1" hangingPunct="1"/>
              <a:t>50</a:t>
            </a:fld>
            <a:endParaRPr lang="en-US" altLang="sl-SI" sz="1200"/>
          </a:p>
        </p:txBody>
      </p:sp>
      <p:sp>
        <p:nvSpPr>
          <p:cNvPr id="64516" name="Rectangle 2"/>
          <p:cNvSpPr>
            <a:spLocks noGrp="1" noRot="1" noChangeAspect="1" noChangeArrowheads="1" noTextEdit="1"/>
          </p:cNvSpPr>
          <p:nvPr>
            <p:ph type="sldImg"/>
          </p:nvPr>
        </p:nvSpPr>
        <p:spPr>
          <a:xfrm>
            <a:off x="330200" y="696913"/>
            <a:ext cx="6197600" cy="3486150"/>
          </a:xfrm>
          <a:ln/>
        </p:spPr>
      </p:sp>
      <p:sp>
        <p:nvSpPr>
          <p:cNvPr id="64517" name="Rectangle 3"/>
          <p:cNvSpPr>
            <a:spLocks noGrp="1" noChangeArrowheads="1"/>
          </p:cNvSpPr>
          <p:nvPr>
            <p:ph type="body" idx="1"/>
          </p:nvPr>
        </p:nvSpPr>
        <p:spPr>
          <a:noFill/>
        </p:spPr>
        <p:txBody>
          <a:bodyPr/>
          <a:lstStyle/>
          <a:p>
            <a:pPr eaLnBrk="1" hangingPunct="1"/>
            <a:r>
              <a:rPr lang="en-US" altLang="sl-SI" sz="400" b="1"/>
              <a:t>Center for Substance Abuse Treatment. </a:t>
            </a:r>
            <a:r>
              <a:rPr lang="en-US" altLang="sl-SI" sz="400" b="1" i="1"/>
              <a:t>Medication-Assisted Treatment for Opioid Addiction in Opioid Treatment Programs.</a:t>
            </a:r>
            <a:r>
              <a:rPr lang="en-US" altLang="sl-SI" sz="400" b="1"/>
              <a:t> Treatment Improvement Protocol (TIP) Series 43. DHHS Publication No. (SMA) 05-4048. Rockville, MD: Substance Abuse and Mental Health Services Administration, 2005.</a:t>
            </a:r>
          </a:p>
        </p:txBody>
      </p:sp>
    </p:spTree>
    <p:extLst>
      <p:ext uri="{BB962C8B-B14F-4D97-AF65-F5344CB8AC3E}">
        <p14:creationId xmlns:p14="http://schemas.microsoft.com/office/powerpoint/2010/main" val="3825352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7467FEC-576E-44E4-9289-345A97157982}" type="slidenum">
              <a:rPr lang="en-US" altLang="sl-SI" sz="1200">
                <a:latin typeface="Arial" pitchFamily="34" charset="0"/>
              </a:rPr>
              <a:pPr/>
              <a:t>51</a:t>
            </a:fld>
            <a:endParaRPr lang="en-US" altLang="sl-SI" sz="1200">
              <a:latin typeface="Arial" pitchFamily="34" charset="0"/>
            </a:endParaRPr>
          </a:p>
        </p:txBody>
      </p:sp>
      <p:sp>
        <p:nvSpPr>
          <p:cNvPr id="66563" name="Rectangle 2"/>
          <p:cNvSpPr>
            <a:spLocks noGrp="1" noRot="1" noChangeAspect="1" noChangeArrowheads="1" noTextEdit="1"/>
          </p:cNvSpPr>
          <p:nvPr>
            <p:ph type="sldImg"/>
          </p:nvPr>
        </p:nvSpPr>
        <p:spPr>
          <a:xfrm>
            <a:off x="330200" y="696913"/>
            <a:ext cx="6197600" cy="3486150"/>
          </a:xfrm>
          <a:ln/>
        </p:spPr>
      </p:sp>
      <p:sp>
        <p:nvSpPr>
          <p:cNvPr id="66564" name="Rectangle 3"/>
          <p:cNvSpPr>
            <a:spLocks noGrp="1" noChangeArrowheads="1"/>
          </p:cNvSpPr>
          <p:nvPr>
            <p:ph type="body" idx="1"/>
          </p:nvPr>
        </p:nvSpPr>
        <p:spPr>
          <a:xfrm>
            <a:off x="914400" y="4415790"/>
            <a:ext cx="5029200" cy="4183380"/>
          </a:xfrm>
          <a:noFill/>
        </p:spPr>
        <p:txBody>
          <a:bodyPr/>
          <a:lstStyle/>
          <a:p>
            <a:pPr eaLnBrk="1" hangingPunct="1"/>
            <a:endParaRPr lang="sl-SI" altLang="sl-SI"/>
          </a:p>
        </p:txBody>
      </p:sp>
    </p:spTree>
    <p:extLst>
      <p:ext uri="{BB962C8B-B14F-4D97-AF65-F5344CB8AC3E}">
        <p14:creationId xmlns:p14="http://schemas.microsoft.com/office/powerpoint/2010/main" val="497410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2CECD5A-CF44-49FD-9ECB-4BBBE5468400}" type="slidenum">
              <a:rPr lang="en-US" altLang="sl-SI"/>
              <a:pPr/>
              <a:t>54</a:t>
            </a:fld>
            <a:endParaRPr lang="en-US" altLang="sl-SI"/>
          </a:p>
        </p:txBody>
      </p:sp>
      <p:sp>
        <p:nvSpPr>
          <p:cNvPr id="61443" name="Rectangle 2"/>
          <p:cNvSpPr>
            <a:spLocks noGrp="1" noRot="1" noChangeAspect="1" noChangeArrowheads="1" noTextEdit="1"/>
          </p:cNvSpPr>
          <p:nvPr>
            <p:ph type="sldImg"/>
          </p:nvPr>
        </p:nvSpPr>
        <p:spPr>
          <a:xfrm>
            <a:off x="330200" y="696913"/>
            <a:ext cx="6197600" cy="3486150"/>
          </a:xfrm>
          <a:ln/>
        </p:spPr>
      </p:sp>
      <p:sp>
        <p:nvSpPr>
          <p:cNvPr id="61444" name="Rectangle 3"/>
          <p:cNvSpPr>
            <a:spLocks noGrp="1" noChangeArrowheads="1"/>
          </p:cNvSpPr>
          <p:nvPr>
            <p:ph type="body" idx="1"/>
          </p:nvPr>
        </p:nvSpPr>
        <p:spPr>
          <a:noFill/>
        </p:spPr>
        <p:txBody>
          <a:bodyPr/>
          <a:lstStyle/>
          <a:p>
            <a:pPr eaLnBrk="1" hangingPunct="1"/>
            <a:r>
              <a:rPr lang="en-US" altLang="sl-SI"/>
              <a:t>2. To ether reduce cue-induced craving or blunt the euphoric effect of subsequently administered cocaine.</a:t>
            </a:r>
          </a:p>
          <a:p>
            <a:pPr eaLnBrk="1" hangingPunct="1"/>
            <a:r>
              <a:rPr lang="en-US" altLang="sl-SI"/>
              <a:t>3. May help to reduce drive to self-medicate</a:t>
            </a:r>
          </a:p>
        </p:txBody>
      </p:sp>
    </p:spTree>
    <p:extLst>
      <p:ext uri="{BB962C8B-B14F-4D97-AF65-F5344CB8AC3E}">
        <p14:creationId xmlns:p14="http://schemas.microsoft.com/office/powerpoint/2010/main" val="2700328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slide summarizes the ways that parental substance use can affect the family. </a:t>
            </a:r>
          </a:p>
          <a:p>
            <a:r>
              <a:rPr lang="en-US" dirty="0"/>
              <a:t> </a:t>
            </a:r>
          </a:p>
          <a:p>
            <a:r>
              <a:rPr lang="en-US" b="1" dirty="0"/>
              <a:t>***Review highlights from the previous slides and ask participants if they have any other examples of effects of parental substance use on the family. </a:t>
            </a:r>
          </a:p>
        </p:txBody>
      </p:sp>
      <p:sp>
        <p:nvSpPr>
          <p:cNvPr id="4" name="Slide Number Placeholder 3"/>
          <p:cNvSpPr>
            <a:spLocks noGrp="1"/>
          </p:cNvSpPr>
          <p:nvPr>
            <p:ph type="sldNum" sz="quarter" idx="10"/>
          </p:nvPr>
        </p:nvSpPr>
        <p:spPr/>
        <p:txBody>
          <a:bodyPr/>
          <a:lstStyle/>
          <a:p>
            <a:fld id="{CFCAECDE-312E-477C-9E36-DED31127EE48}" type="slidenum">
              <a:rPr lang="en-US" smtClean="0"/>
              <a:pPr/>
              <a:t>62</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054053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 chronic nature of the disease means that relapsing is not only possible, but likely. Relapse rates (i.e., how often symptoms occur) for substance use disorder are similar to those for other well-characterized chronic medical illnesses such as diabetes, hypertension, and asthma, which also have both physiological and behavioral components.</a:t>
            </a:r>
          </a:p>
          <a:p>
            <a:endParaRPr lang="en-US"/>
          </a:p>
          <a:p>
            <a:endParaRPr lang="en-US" dirty="0"/>
          </a:p>
        </p:txBody>
      </p:sp>
      <p:sp>
        <p:nvSpPr>
          <p:cNvPr id="4" name="Slide Number Placeholder 3"/>
          <p:cNvSpPr>
            <a:spLocks noGrp="1"/>
          </p:cNvSpPr>
          <p:nvPr>
            <p:ph type="sldNum" sz="quarter" idx="10"/>
          </p:nvPr>
        </p:nvSpPr>
        <p:spPr/>
        <p:txBody>
          <a:bodyPr/>
          <a:lstStyle/>
          <a:p>
            <a:fld id="{59006C5F-995C-4C32-9A62-26C42C76768C}" type="slidenum">
              <a:rPr lang="en-US" smtClean="0"/>
              <a:pPr/>
              <a:t>63</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349063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When child welfare workers have concern that a parent may have a substance use disorder, they will need to refer the parent to substance use disorder treatment. This slide provides a general overview of the treatment process from assessment through ongoing support. </a:t>
            </a:r>
          </a:p>
          <a:p>
            <a:endParaRPr lang="en-US"/>
          </a:p>
          <a:p>
            <a:r>
              <a:rPr lang="en-US"/>
              <a:t> </a:t>
            </a:r>
            <a:endParaRPr lang="en-US" dirty="0"/>
          </a:p>
        </p:txBody>
      </p:sp>
      <p:sp>
        <p:nvSpPr>
          <p:cNvPr id="4" name="Slide Number Placeholder 3"/>
          <p:cNvSpPr>
            <a:spLocks noGrp="1"/>
          </p:cNvSpPr>
          <p:nvPr>
            <p:ph type="sldNum" sz="quarter" idx="10"/>
          </p:nvPr>
        </p:nvSpPr>
        <p:spPr/>
        <p:txBody>
          <a:bodyPr/>
          <a:lstStyle/>
          <a:p>
            <a:fld id="{AE586D5A-D47F-4C19-9E8B-22DE8F8E7FA7}" type="slidenum">
              <a:rPr lang="en-US" smtClean="0"/>
              <a:pPr/>
              <a:t>64</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722188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best treatment programs provide a combination of therapies and other services to meet the needs of the individual patient.</a:t>
            </a:r>
          </a:p>
          <a:p>
            <a:r>
              <a:rPr lang="en-US" dirty="0"/>
              <a:t> </a:t>
            </a:r>
          </a:p>
          <a:p>
            <a:r>
              <a:rPr lang="en-US" dirty="0"/>
              <a:t>Comprehensive treatment is not available in all communities. </a:t>
            </a:r>
          </a:p>
          <a:p>
            <a:r>
              <a:rPr lang="en-US" dirty="0"/>
              <a:t> </a:t>
            </a:r>
          </a:p>
          <a:p>
            <a:r>
              <a:rPr lang="en-US" b="1" dirty="0"/>
              <a:t>***Highlight your local treatment providers and the services they offer. Provide a resource list of local services to participants. </a:t>
            </a:r>
          </a:p>
        </p:txBody>
      </p:sp>
      <p:sp>
        <p:nvSpPr>
          <p:cNvPr id="4" name="Slide Number Placeholder 3"/>
          <p:cNvSpPr>
            <a:spLocks noGrp="1"/>
          </p:cNvSpPr>
          <p:nvPr>
            <p:ph type="sldNum" sz="quarter" idx="10"/>
          </p:nvPr>
        </p:nvSpPr>
        <p:spPr/>
        <p:txBody>
          <a:bodyPr/>
          <a:lstStyle/>
          <a:p>
            <a:fld id="{CF34A6E2-1780-4924-9497-DF7877FC2D45}" type="slidenum">
              <a:rPr lang="en-US" smtClean="0"/>
              <a:pPr/>
              <a:t>65</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285069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Families and child welfare agencies have been affected by multiple drug epidemics over the past several decades—cocaine in the late 1980s, methamphetamine in the early 2000s, and now opioids.  </a:t>
            </a:r>
          </a:p>
          <a:p>
            <a:endParaRPr lang="en-US"/>
          </a:p>
          <a:p>
            <a:r>
              <a:rPr lang="en-US"/>
              <a:t>Although drug epidemics may shift over time, the child welfare system continues to see families affected by substance use disorders.  </a:t>
            </a:r>
            <a:endParaRPr lang="en-US" dirty="0"/>
          </a:p>
        </p:txBody>
      </p:sp>
      <p:sp>
        <p:nvSpPr>
          <p:cNvPr id="4" name="Slide Number Placeholder 3"/>
          <p:cNvSpPr>
            <a:spLocks noGrp="1"/>
          </p:cNvSpPr>
          <p:nvPr>
            <p:ph type="sldNum" sz="quarter" idx="10"/>
          </p:nvPr>
        </p:nvSpPr>
        <p:spPr/>
        <p:txBody>
          <a:bodyPr/>
          <a:lstStyle/>
          <a:p>
            <a:fld id="{59006C5F-995C-4C32-9A62-26C42C76768C}" type="slidenum">
              <a:rPr lang="en-US" smtClean="0"/>
              <a:pPr/>
              <a:t>4</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759871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Notes Placeholder 2"/>
          <p:cNvSpPr>
            <a:spLocks noGrp="1"/>
          </p:cNvSpPr>
          <p:nvPr>
            <p:ph type="body" idx="1"/>
          </p:nvPr>
        </p:nvSpPr>
        <p:spPr/>
        <p:txBody>
          <a:bodyPr/>
          <a:lstStyle/>
          <a:p>
            <a:r>
              <a:rPr lang="en-US" dirty="0"/>
              <a:t>Because there are so many dimensions to substance use disorders and treatment, the National Institute on Drug Abuse (NIDA) has developed Principles of Effective Drug Addiction Treatment that speak to the many different facets of substance use disorder treatment. Effective treatment programs typically incorporate many components, each directed to a particular aspect of the illness and its consequences. Substance use disorder treatment must help the individual stop using drugs, maintain a drug-free lifestyle, and achieve productive functioning in the family, at work, and in society. Because a substance use disorder is a disease, most people cannot simply stop using drugs for a few days and be cured. Patients typically require long-term or repeated episodes of care to achieve the ultimate goal of sustained abstinence and recovery of their lives. Indeed, scientific research and clinical practice demonstrate the value of continuing care in treating addiction, with a variety of approaches having been tested and integrated in residential and community settings.</a:t>
            </a:r>
          </a:p>
          <a:p>
            <a:endParaRPr lang="en-US" altLang="en-US" dirty="0"/>
          </a:p>
          <a:p>
            <a:pPr marL="171450" indent="-171450">
              <a:buFont typeface="Arial" panose="020B0604020202020204" pitchFamily="34" charset="0"/>
              <a:buChar char="•"/>
            </a:pPr>
            <a:r>
              <a:rPr lang="en-US" b="1" dirty="0"/>
              <a:t>Addiction is a complex but treatable disease that affects brain function and behavior. </a:t>
            </a:r>
            <a:r>
              <a:rPr lang="en-US" dirty="0"/>
              <a:t>Drugs of abuse alter the brain’s structure and function, resulting in changes that persist long after drug use has ceased. This may explain why there is a risk for relapse even after long periods of abstinence and despite the potentially devastating consequences.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No single treatment is appropriate for everyone</a:t>
            </a:r>
            <a:r>
              <a:rPr lang="en-US" dirty="0"/>
              <a:t>. Treatment varies depending on the type of drug and the characteristics of the patients. Matching treatment settings, interventions, and services to an individual’s particular problems and needs is critical to his or her ultimate success in returning to productive functioning in the family, workplace, and society.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Treatment needs to be readily available</a:t>
            </a:r>
            <a:r>
              <a:rPr lang="en-US" dirty="0"/>
              <a:t>. Because individuals may be uncertain about entering treatment, taking advantage of available services the moment people are ready for treatment is critical. Potential patients can be lost if treatment is not immediately available or readily accessible. As with other chronic diseases, the earlier treatment is offered in the disease process, the greater the likelihood of positive outcomes.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Effective treatment attends to multiple needs of the individual, not just his or her drug abuse.</a:t>
            </a:r>
            <a:r>
              <a:rPr lang="en-US" dirty="0"/>
              <a:t> To be effective, treatment must address the individual’s substance use disorder and any associated medical, psychological, social, vocational, and legal problems. It is also important that treatment be appropriate to the individual’s age, gender, ethnicity, and culture.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Remaining in treatment for an adequate period of time is critical</a:t>
            </a:r>
            <a:r>
              <a:rPr lang="en-US" dirty="0"/>
              <a:t>. The appropriate duration for an individual depends on the type and degree of the patient’s substance use disorder and needs. Research indicates that most individuals need at least 3 months in treatment to significantly reduce or stop their drug use and that the best outcomes occur with longer durations of treatment. Recovery from a substance use disorder is a long-term process and frequently requires multiple episodes of treatment. As with other chronic illnesses, relapses can occur and should signal a need for treatment to be reinstated or adjusted. Because individuals often leave treatment prematurely, programs should include strategies to engage and keep patients in treatment.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Behavioral therapies—including individual, family, or group counseling—are the most commonly used forms of treatment. </a:t>
            </a:r>
            <a:r>
              <a:rPr lang="en-US" dirty="0"/>
              <a:t>Behavioral therapies vary in their focus and may involve addressing a patient’s motivation to change, providing incentives for abstinence, building skills to resist drug use, replacing drug-using activities with constructive and rewarding activities, improving problem-solving skills, and facilitating better interpersonal relationships. Also, participation in group therapy and other peer support programs during and following treatment can help maintain abstinence.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Medications are an important element of treatment for many patients, especially when combined with counseling and other behavioral therapies. </a:t>
            </a:r>
            <a:r>
              <a:rPr lang="en-US" dirty="0"/>
              <a:t>For example, methadone, buprenorphine, and naltrexone are effective in helping individuals using heroin or other opioids stabilize their lives and reduce their illicit drug use. </a:t>
            </a:r>
            <a:r>
              <a:rPr lang="en-US" dirty="0" err="1"/>
              <a:t>Acamprosate</a:t>
            </a:r>
            <a:r>
              <a:rPr lang="en-US" dirty="0"/>
              <a:t>, disulfiram, and naltrexone are medications approved for treating alcohol dependence. </a:t>
            </a:r>
          </a:p>
        </p:txBody>
      </p:sp>
      <p:sp>
        <p:nvSpPr>
          <p:cNvPr id="148484" name="Slide Number Placeholder 3"/>
          <p:cNvSpPr>
            <a:spLocks noGrp="1"/>
          </p:cNvSpPr>
          <p:nvPr>
            <p:ph type="sldNum" sz="quarter" idx="5"/>
          </p:nvPr>
        </p:nvSpPr>
        <p:spPr/>
        <p:txBody>
          <a:bodyPr/>
          <a:lstStyle/>
          <a:p>
            <a:fld id="{81B599B4-6B18-4CF7-960F-F6B46353B3B5}" type="slidenum">
              <a:rPr lang="en-US" smtClean="0"/>
              <a:pPr/>
              <a:t>66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04251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An individual's treatment and services plan must be assessed continually and modified as necessary to ensure that it meets his or her changing needs.</a:t>
            </a:r>
            <a:r>
              <a:rPr lang="en-US" dirty="0"/>
              <a:t> A patient may require varying combinations of services and treatment components during the course of treatment and recovery. In addition to counseling or psychotherapy, a patient may require medication, medical services, family therapy, parenting instruction, vocational rehabilitation, and/or social and legal services. For many patients, a continuing care approach provides the best results, with the treatment intensity varying according to a person’s changing needs.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Many individuals also have other mental disorders</a:t>
            </a:r>
            <a:r>
              <a:rPr lang="en-US" dirty="0"/>
              <a:t>. Because substance use disorders often co-occur with other mental disorders, patients presenting with one condition should be assessed for the other(s). And when these problems co-occur, treatment should address both (or all), including the use of medications as appropriate.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Medically assisted detoxification is only the first stage of addiction treatment and by itself does little to change long-term drug abuse. </a:t>
            </a:r>
            <a:r>
              <a:rPr lang="en-US" dirty="0"/>
              <a:t>Although medically assisted detoxification can safely manage the acute physical symptoms of withdrawal and can, for some, pave the way for effective long-term addiction treatment, detoxification alone is rarely sufficient to help addicted individuals achieve long-term abstinence. Thus, patients should be encouraged to continue substance use disorders treatment following detoxification. Motivational enhancement and incentive strategies, begun at initial patient intake, can improve treatment engagement.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Treatment does not need to be voluntary to be effective</a:t>
            </a:r>
            <a:r>
              <a:rPr lang="en-US" dirty="0"/>
              <a:t>. Sanctions or enticements from family, employment settings, and/or the criminal justice system can significantly increase treatment entry, retention rates, and the ultimate success of substance use disorder treatment interventions.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Drug use during treatment must be monitored continuously, as lapses during treatment do occur</a:t>
            </a:r>
            <a:r>
              <a:rPr lang="en-US" dirty="0"/>
              <a:t>. Knowing their drug use is being monitored can be a powerful incentive for patients and can help them withstand urges to use drugs. Monitoring also provides an early indication of a return to drug use, signaling a possible need to adjust an individual’s treatment plan to better meet his or her needs.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Treatment programs should test patients for the presence of HIV/AIDS, hepatitis B and C, tuberculosis, and other infectious diseases, as well as provide targeted risk-reduction counseling, linking patients to treatment if necessary. </a:t>
            </a:r>
            <a:r>
              <a:rPr lang="en-US" dirty="0"/>
              <a:t>Typically, substance use disorder treatment addresses some of the behaviors that put people at risk of infectious diseases. Targeted counseling focused on reducing infectious disease risk can help patients further reduce or avoid substance-related and other high-risk behaviors. Counseling can also help those who are already infected to manage their illness. Moreover, engaging in substance use disorder treatment can facilitate adherence to other medical treatments. Substance use disorder treatment facilities should provide onsite, rapid HIV testing rather than referrals to offsite testing—research shows that doing so increases the likelihood that patients will be tested and receive their test results. Treatment providers should also inform patients that highly active antiretroviral therapy (HAART) has proven effective in combating HIV, including among substance use disorder populations, and help link them to HIV treatment if they test positive.</a:t>
            </a:r>
          </a:p>
          <a:p>
            <a:pPr marL="171450" indent="-171450">
              <a:buFont typeface="Arial" panose="020B0604020202020204" pitchFamily="34" charset="0"/>
              <a:buChar char="•"/>
            </a:pPr>
            <a:endParaRPr lang="en-US" altLang="en-US" dirty="0"/>
          </a:p>
          <a:p>
            <a:endParaRPr lang="en-US" altLang="en-US" dirty="0"/>
          </a:p>
          <a:p>
            <a:endParaRPr lang="en-US" dirty="0"/>
          </a:p>
        </p:txBody>
      </p:sp>
      <p:sp>
        <p:nvSpPr>
          <p:cNvPr id="148484" name="Slide Number Placeholder 3"/>
          <p:cNvSpPr>
            <a:spLocks noGrp="1"/>
          </p:cNvSpPr>
          <p:nvPr>
            <p:ph type="sldNum" sz="quarter" idx="5"/>
          </p:nvPr>
        </p:nvSpPr>
        <p:spPr/>
        <p:txBody>
          <a:bodyPr/>
          <a:lstStyle/>
          <a:p>
            <a:endParaRPr lang="en-US" dirty="0"/>
          </a:p>
          <a:p>
            <a:fld id="{81B599B4-6B18-4CF7-960F-F6B46353B3B5}" type="slidenum">
              <a:rPr lang="en-US" smtClean="0"/>
              <a:pPr/>
              <a:t>67</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2239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p:cNvSpPr>
            <a:spLocks noGrp="1"/>
          </p:cNvSpPr>
          <p:nvPr>
            <p:ph type="body" idx="1"/>
          </p:nvPr>
        </p:nvSpPr>
        <p:spPr/>
        <p:txBody>
          <a:bodyPr/>
          <a:lstStyle/>
          <a:p>
            <a:pPr lvl="0"/>
            <a:r>
              <a:rPr lang="en-US" dirty="0"/>
              <a:t>When child welfare workers and substance use treatment providers working with families with substance use disorders recognize that substance </a:t>
            </a:r>
            <a:r>
              <a:rPr lang="en-US"/>
              <a:t>use</a:t>
            </a:r>
            <a:r>
              <a:rPr lang="en-US" baseline="0"/>
              <a:t> disorders are</a:t>
            </a:r>
            <a:r>
              <a:rPr lang="en-US"/>
              <a:t> a </a:t>
            </a:r>
            <a:r>
              <a:rPr lang="en-US" dirty="0"/>
              <a:t>brain disease rather than a personal failing or chosen behavior, it can help to reduce stigma. </a:t>
            </a:r>
          </a:p>
          <a:p>
            <a:pPr lvl="0"/>
            <a:endParaRPr lang="en-US" dirty="0"/>
          </a:p>
          <a:p>
            <a:pPr lvl="0"/>
            <a:r>
              <a:rPr lang="en-US" dirty="0"/>
              <a:t>Reducing stigma ensures that clients are seen as whole people. Child welfare workers and substance use treatment providers can identify client strengths and recognize opportunities to improve parenting and support the parent-child relationship so that families can stay together safely. </a:t>
            </a:r>
          </a:p>
          <a:p>
            <a:pPr lvl="0"/>
            <a:endParaRPr lang="en-US" dirty="0"/>
          </a:p>
          <a:p>
            <a:pPr lvl="0"/>
            <a:r>
              <a:rPr lang="en-US" dirty="0"/>
              <a:t>Viewing the family as a system requires a shift in thinking for child welfare workers who have traditionally focused on their mission of safety and well-being of the child, and substance use treatment providers, who traditionally have focused on treatment and recovery of the parent. Child safety and parental recovery are critically linked to one another and must be addressed holistically to ensure the best outcomes for the entire family. </a:t>
            </a:r>
          </a:p>
          <a:p>
            <a:endParaRPr lang="en-US" altLang="en-US" dirty="0"/>
          </a:p>
        </p:txBody>
      </p:sp>
      <p:sp>
        <p:nvSpPr>
          <p:cNvPr id="8090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3F217B-44E4-4F9A-AD5F-1158AC5A3CE3}" type="slidenum">
              <a:rPr lang="en-US" altLang="en-US" smtClean="0"/>
              <a:pPr/>
              <a:t>68</a:t>
            </a:fld>
            <a:endParaRPr lang="en-US" alt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207398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t>Family-centered treatment addresses the effects of substance use disorders on every family member. This treatment approach focuses on the needs and welfare of children within the context of their families and communities. Family-centered practice recognizes the strengths of family relationships and builds on these strengths to achieve optimal outcomes. </a:t>
            </a:r>
          </a:p>
          <a:p>
            <a:endParaRPr lang="en-US"/>
          </a:p>
          <a:p>
            <a:pPr lvl="0"/>
            <a:r>
              <a:rPr lang="en-US"/>
              <a:t>This slide displays the continuum of family-based services, which offers a framework for defining the approaches to family involvement in treatment services.</a:t>
            </a:r>
          </a:p>
          <a:p>
            <a:pPr lvl="0"/>
            <a:endParaRPr lang="en-US"/>
          </a:p>
          <a:p>
            <a:pPr lvl="0"/>
            <a:r>
              <a:rPr lang="en-US"/>
              <a:t>At a minimum, family-based services acknowledge the influence and importance of family, provide for family involvement, and address family issues in individual treatment plans. </a:t>
            </a:r>
          </a:p>
          <a:p>
            <a:pPr lvl="0"/>
            <a:endParaRPr lang="en-US"/>
          </a:p>
          <a:p>
            <a:pPr lvl="0"/>
            <a:r>
              <a:rPr lang="en-US"/>
              <a:t>The most comprehensive model of family-based services is the family-centered treatment model, in which each family member has an individual treatment plan and receives individual and family services. </a:t>
            </a:r>
          </a:p>
          <a:p>
            <a:endParaRPr lang="en-US"/>
          </a:p>
          <a:p>
            <a:endParaRPr lang="en-US" dirty="0"/>
          </a:p>
        </p:txBody>
      </p:sp>
      <p:sp>
        <p:nvSpPr>
          <p:cNvPr id="4" name="Slide Number Placeholder 3"/>
          <p:cNvSpPr>
            <a:spLocks noGrp="1"/>
          </p:cNvSpPr>
          <p:nvPr>
            <p:ph type="sldNum" sz="quarter" idx="10"/>
          </p:nvPr>
        </p:nvSpPr>
        <p:spPr/>
        <p:txBody>
          <a:bodyPr/>
          <a:lstStyle/>
          <a:p>
            <a:fld id="{61AA64E9-55D9-465D-837A-513327C7D3D5}" type="slidenum">
              <a:rPr lang="en-US" smtClean="0"/>
              <a:pPr/>
              <a:t>69</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831762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algn="r" eaLnBrk="1" hangingPunct="1">
              <a:defRPr/>
            </a:pPr>
            <a:fld id="{DF230604-2BAE-4373-AFE8-E54FAA959A8F}" type="slidenum">
              <a:rPr lang="en-US" sz="1200" smtClean="0"/>
              <a:pPr algn="r" eaLnBrk="1" hangingPunct="1">
                <a:defRPr/>
              </a:pPr>
              <a:t>5</a:t>
            </a:fld>
            <a:endParaRPr lang="en-US" sz="1200" dirty="0"/>
          </a:p>
        </p:txBody>
      </p:sp>
      <p:sp>
        <p:nvSpPr>
          <p:cNvPr id="82947" name="Rectangle 2"/>
          <p:cNvSpPr>
            <a:spLocks noGrp="1" noRot="1" noChangeAspect="1" noChangeArrowheads="1" noTextEdit="1"/>
          </p:cNvSpPr>
          <p:nvPr>
            <p:ph type="sldImg"/>
          </p:nvPr>
        </p:nvSpPr>
        <p:spPr>
          <a:xfrm>
            <a:off x="330200" y="696913"/>
            <a:ext cx="6197600" cy="3486150"/>
          </a:xfrm>
          <a:ln/>
        </p:spPr>
      </p:sp>
      <p:sp>
        <p:nvSpPr>
          <p:cNvPr id="8294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p>
        </p:txBody>
      </p:sp>
    </p:spTree>
    <p:extLst>
      <p:ext uri="{BB962C8B-B14F-4D97-AF65-F5344CB8AC3E}">
        <p14:creationId xmlns:p14="http://schemas.microsoft.com/office/powerpoint/2010/main" val="1791317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B7B64AAF-7C5C-4FC8-8625-235ECA460AB4}" type="slidenum">
              <a:rPr lang="en-US" sz="1200" smtClean="0"/>
              <a:pPr eaLnBrk="1" hangingPunct="1">
                <a:defRPr/>
              </a:pPr>
              <a:t>7</a:t>
            </a:fld>
            <a:endParaRPr lang="en-US" sz="1200" dirty="0"/>
          </a:p>
        </p:txBody>
      </p:sp>
      <p:sp>
        <p:nvSpPr>
          <p:cNvPr id="13315" name="Rectangle 2"/>
          <p:cNvSpPr>
            <a:spLocks noGrp="1" noRot="1" noChangeAspect="1" noChangeArrowheads="1" noTextEdit="1"/>
          </p:cNvSpPr>
          <p:nvPr>
            <p:ph type="sldImg"/>
          </p:nvPr>
        </p:nvSpPr>
        <p:spPr>
          <a:xfrm>
            <a:off x="330200" y="696913"/>
            <a:ext cx="6197600" cy="3486150"/>
          </a:xfrm>
          <a:ln/>
        </p:spPr>
      </p:sp>
      <p:sp>
        <p:nvSpPr>
          <p:cNvPr id="1331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p>
        </p:txBody>
      </p:sp>
    </p:spTree>
    <p:extLst>
      <p:ext uri="{BB962C8B-B14F-4D97-AF65-F5344CB8AC3E}">
        <p14:creationId xmlns:p14="http://schemas.microsoft.com/office/powerpoint/2010/main" val="2196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kumimoji="1" lang="en-US" sz="1200" b="1" i="0" kern="1200" dirty="0">
                <a:solidFill>
                  <a:schemeClr val="tx1"/>
                </a:solidFill>
                <a:effectLst/>
                <a:latin typeface="Arial" charset="0"/>
                <a:ea typeface="Geneva" charset="0"/>
                <a:cs typeface="+mn-cs"/>
              </a:rPr>
              <a:t>How does addiction start?</a:t>
            </a:r>
            <a:endParaRPr kumimoji="1" lang="en-US" sz="1200" b="0" i="0" kern="1200" dirty="0">
              <a:solidFill>
                <a:schemeClr val="tx1"/>
              </a:solidFill>
              <a:effectLst/>
              <a:latin typeface="Arial" charset="0"/>
              <a:ea typeface="Geneva" charset="0"/>
              <a:cs typeface="+mn-cs"/>
            </a:endParaRPr>
          </a:p>
          <a:p>
            <a:r>
              <a:rPr kumimoji="1" lang="en-US" sz="1200" b="0" i="0" kern="1200" dirty="0">
                <a:solidFill>
                  <a:schemeClr val="tx1"/>
                </a:solidFill>
                <a:effectLst/>
                <a:latin typeface="Arial" charset="0"/>
                <a:ea typeface="Geneva" charset="0"/>
                <a:cs typeface="+mn-cs"/>
              </a:rPr>
              <a:t>Most people who consume alcohol don’t have a couple drinks at a social event and then wake up an alcoholic the next day. Often, several circumstances have to line up that cause an individual to become addicted to drugs or alcohol. The multiple stages of addiction can occur over a short period of time, or take months or years to develop. The basic cycle an addicted individual goes through is as follows:</a:t>
            </a:r>
          </a:p>
          <a:p>
            <a:r>
              <a:rPr kumimoji="1" lang="en-US" sz="1200" b="1" i="0" kern="1200" dirty="0">
                <a:solidFill>
                  <a:schemeClr val="tx1"/>
                </a:solidFill>
                <a:effectLst/>
                <a:latin typeface="Arial" charset="0"/>
                <a:ea typeface="Geneva" charset="0"/>
                <a:cs typeface="+mn-cs"/>
              </a:rPr>
              <a:t>Initial Use</a:t>
            </a:r>
            <a:r>
              <a:rPr kumimoji="1" lang="en-US" sz="1200" b="0" i="0" kern="1200" dirty="0">
                <a:solidFill>
                  <a:schemeClr val="tx1"/>
                </a:solidFill>
                <a:effectLst/>
                <a:latin typeface="Arial" charset="0"/>
                <a:ea typeface="Geneva" charset="0"/>
                <a:cs typeface="+mn-cs"/>
              </a:rPr>
              <a:t> The cycle of addiction starts the user first comes into contact with a substance. There are many reasons why an individual might try the substance at the beginning; it could be prescription medication to manage pain, a social event where alcohol is present, or simply peer-pressure to use the substance to fit in with friends.</a:t>
            </a:r>
          </a:p>
          <a:p>
            <a:r>
              <a:rPr kumimoji="1" lang="en-US" sz="1200" b="1" i="0" kern="1200" dirty="0">
                <a:solidFill>
                  <a:schemeClr val="tx1"/>
                </a:solidFill>
                <a:effectLst/>
                <a:latin typeface="Arial" charset="0"/>
                <a:ea typeface="Geneva" charset="0"/>
                <a:cs typeface="+mn-cs"/>
              </a:rPr>
              <a:t>Abuse</a:t>
            </a:r>
            <a:r>
              <a:rPr kumimoji="1" lang="en-US" sz="1200" b="0" i="0" kern="1200" dirty="0">
                <a:solidFill>
                  <a:schemeClr val="tx1"/>
                </a:solidFill>
                <a:effectLst/>
                <a:latin typeface="Arial" charset="0"/>
                <a:ea typeface="Geneva" charset="0"/>
                <a:cs typeface="+mn-cs"/>
              </a:rPr>
              <a:t> The next stage of the addiction cycle is when an individual starts using a substance on a recurring improper basis. This could mean an individual starts to increase their alcohol consumption as a response to anxiety or stress, or they begin taking higher doses of pain medication without consulting their doctor. It can sometimes be hard to tell exactly when abuse starts to occur, but it can often be defined as the point when a substance is being used for a euphoric response or high instead of for the social aspect or its intended use.</a:t>
            </a:r>
          </a:p>
          <a:p>
            <a:r>
              <a:rPr kumimoji="1" lang="en-US" sz="1200" b="1" i="0" kern="1200" dirty="0">
                <a:solidFill>
                  <a:schemeClr val="tx1"/>
                </a:solidFill>
                <a:effectLst/>
                <a:latin typeface="Arial" charset="0"/>
                <a:ea typeface="Geneva" charset="0"/>
                <a:cs typeface="+mn-cs"/>
              </a:rPr>
              <a:t>Tolerance</a:t>
            </a:r>
            <a:endParaRPr kumimoji="1" lang="en-US" sz="1200" b="0" i="0" kern="1200" dirty="0">
              <a:solidFill>
                <a:schemeClr val="tx1"/>
              </a:solidFill>
              <a:effectLst/>
              <a:latin typeface="Arial" charset="0"/>
              <a:ea typeface="Geneva" charset="0"/>
              <a:cs typeface="+mn-cs"/>
            </a:endParaRPr>
          </a:p>
          <a:p>
            <a:r>
              <a:rPr kumimoji="1" lang="en-US" sz="1200" b="0" i="0" kern="1200" dirty="0">
                <a:solidFill>
                  <a:schemeClr val="tx1"/>
                </a:solidFill>
                <a:effectLst/>
                <a:latin typeface="Arial" charset="0"/>
                <a:ea typeface="Geneva" charset="0"/>
                <a:cs typeface="+mn-cs"/>
              </a:rPr>
              <a:t>When an individual abuses a substance over a long period of time, they begin to enter the next stage in the addiction cycle: Tolerance. In this stage, chemical changes in the brain start to occur. Some of these chemical changes cause the original dosage of a substance to no longer produce the same physical or mental effects the user has gotten used to. As a result, the user may increase the dosage or frequency of use of a substance to try to recapture the original euphoria or high. This may work for a while, but over time tolerance to the new increased dosage will inevitably occur. When this happens, the individual will increase the dosage again, which slowly creates a progression into heavy substance abuse.</a:t>
            </a:r>
          </a:p>
          <a:p>
            <a:r>
              <a:rPr kumimoji="1" lang="en-US" sz="1200" b="1" i="0" kern="1200" dirty="0">
                <a:solidFill>
                  <a:schemeClr val="tx1"/>
                </a:solidFill>
                <a:effectLst/>
                <a:latin typeface="Arial" charset="0"/>
                <a:ea typeface="Geneva" charset="0"/>
                <a:cs typeface="+mn-cs"/>
              </a:rPr>
              <a:t>Dependence</a:t>
            </a:r>
            <a:r>
              <a:rPr kumimoji="1" lang="en-US" sz="1200" b="0" i="0" kern="1200" dirty="0">
                <a:solidFill>
                  <a:schemeClr val="tx1"/>
                </a:solidFill>
                <a:effectLst/>
                <a:latin typeface="Arial" charset="0"/>
                <a:ea typeface="Geneva" charset="0"/>
                <a:cs typeface="+mn-cs"/>
              </a:rPr>
              <a:t> At a certain point, the body or brain becomes dependent on the having the substance to function properly, or for the user to feel “normal”.</a:t>
            </a:r>
          </a:p>
          <a:p>
            <a:r>
              <a:rPr kumimoji="1" lang="en-US" sz="1200" b="1" i="0" kern="1200" dirty="0">
                <a:solidFill>
                  <a:schemeClr val="tx1"/>
                </a:solidFill>
                <a:effectLst/>
                <a:latin typeface="Arial" charset="0"/>
                <a:ea typeface="Geneva" charset="0"/>
                <a:cs typeface="+mn-cs"/>
              </a:rPr>
              <a:t>Addiction</a:t>
            </a:r>
            <a:r>
              <a:rPr kumimoji="1" lang="en-US" sz="1200" b="0" i="0" kern="1200" dirty="0">
                <a:solidFill>
                  <a:schemeClr val="tx1"/>
                </a:solidFill>
                <a:effectLst/>
                <a:latin typeface="Arial" charset="0"/>
                <a:ea typeface="Geneva" charset="0"/>
                <a:cs typeface="+mn-cs"/>
              </a:rPr>
              <a:t> After long time use, an individual will finally reach the addiction stage. Addiction is defined by psychiatry.org as a complex chronic mental health disorder that is the result of compulsive substance use despite harmful consequences. An individual who has reached this stage will have an intense focus on using a certain substance to the point that it completely takes over their life. This means that an individual’s relationships, job, finances, overall mental and physical health and more can all be negatively impacted from their substance abuse.</a:t>
            </a:r>
          </a:p>
          <a:p>
            <a:r>
              <a:rPr kumimoji="1" lang="en-US" sz="1200" b="1" i="0" kern="1200" dirty="0">
                <a:solidFill>
                  <a:schemeClr val="tx1"/>
                </a:solidFill>
                <a:effectLst/>
                <a:latin typeface="Arial" charset="0"/>
                <a:ea typeface="Geneva" charset="0"/>
                <a:cs typeface="+mn-cs"/>
              </a:rPr>
              <a:t>Relapse</a:t>
            </a:r>
            <a:r>
              <a:rPr kumimoji="1" lang="en-US" sz="1200" b="0" i="0" kern="1200" dirty="0">
                <a:solidFill>
                  <a:schemeClr val="tx1"/>
                </a:solidFill>
                <a:effectLst/>
                <a:latin typeface="Arial" charset="0"/>
                <a:ea typeface="Geneva" charset="0"/>
                <a:cs typeface="+mn-cs"/>
              </a:rPr>
              <a:t> Eventually an addicted individual can come to realize the harmful or dangerous consequences of their substance abuse or grow tired of their life revolving around their addiction. This leads to an attempt to stop using. But sometimes withdrawal symptoms, certain triggers, or other factors in the individual’s life may cause them to relapse. A relapse is defined as a downward spiral back into the compulsive behavior of addiction.</a:t>
            </a:r>
            <a:endParaRPr kumimoji="1" lang="sl-SI" sz="1200" b="0" i="0" kern="1200" dirty="0">
              <a:solidFill>
                <a:schemeClr val="tx1"/>
              </a:solidFill>
              <a:effectLst/>
              <a:latin typeface="Arial" charset="0"/>
              <a:ea typeface="Geneva" charset="0"/>
              <a:cs typeface="+mn-cs"/>
            </a:endParaRPr>
          </a:p>
          <a:p>
            <a:endParaRPr kumimoji="1" lang="en-US" sz="1200" b="0" i="0" kern="1200" dirty="0">
              <a:solidFill>
                <a:schemeClr val="tx1"/>
              </a:solidFill>
              <a:effectLst/>
              <a:latin typeface="Arial" charset="0"/>
              <a:ea typeface="Geneva" charset="0"/>
              <a:cs typeface="+mn-cs"/>
            </a:endParaRPr>
          </a:p>
          <a:p>
            <a:r>
              <a:rPr kumimoji="1" lang="en-US" sz="1200" b="0" i="0" kern="1200" dirty="0">
                <a:solidFill>
                  <a:schemeClr val="tx1"/>
                </a:solidFill>
                <a:effectLst/>
                <a:latin typeface="Arial" charset="0"/>
                <a:ea typeface="Geneva" charset="0"/>
                <a:cs typeface="+mn-cs"/>
              </a:rPr>
              <a:t>The relapse stage can be a very long and painful process, and is considered the hardest and most mentally exhausting part of the addiction cycle. If an individual for whatever reason returns to using after trying to recover, they can experience extreme guilt and shame which can lead to an even more severe spiral than what the individual experienced prior to being sober. During this period an addicted individual can experience:</a:t>
            </a:r>
            <a:endParaRPr kumimoji="1" lang="sl-SI" sz="1200" b="0" i="0" kern="1200" dirty="0">
              <a:solidFill>
                <a:schemeClr val="tx1"/>
              </a:solidFill>
              <a:effectLst/>
              <a:latin typeface="Arial" charset="0"/>
              <a:ea typeface="Geneva" charset="0"/>
              <a:cs typeface="+mn-cs"/>
            </a:endParaRPr>
          </a:p>
          <a:p>
            <a:r>
              <a:rPr kumimoji="1" lang="en-US" sz="1200" b="0" i="0" kern="1200" dirty="0">
                <a:solidFill>
                  <a:schemeClr val="tx1"/>
                </a:solidFill>
                <a:effectLst/>
                <a:latin typeface="Arial" charset="0"/>
                <a:ea typeface="Geneva" charset="0"/>
                <a:cs typeface="+mn-cs"/>
              </a:rPr>
              <a:t>Destructive thoughts</a:t>
            </a:r>
          </a:p>
          <a:p>
            <a:r>
              <a:rPr kumimoji="1" lang="en-US" sz="1200" b="0" i="0" kern="1200" dirty="0">
                <a:solidFill>
                  <a:schemeClr val="tx1"/>
                </a:solidFill>
                <a:effectLst/>
                <a:latin typeface="Arial" charset="0"/>
                <a:ea typeface="Geneva" charset="0"/>
                <a:cs typeface="+mn-cs"/>
              </a:rPr>
              <a:t>Mood swings including the recurrence of depression or anxiety</a:t>
            </a:r>
          </a:p>
          <a:p>
            <a:r>
              <a:rPr kumimoji="1" lang="en-US" sz="1200" b="0" i="0" kern="1200" dirty="0">
                <a:solidFill>
                  <a:schemeClr val="tx1"/>
                </a:solidFill>
                <a:effectLst/>
                <a:latin typeface="Arial" charset="0"/>
                <a:ea typeface="Geneva" charset="0"/>
                <a:cs typeface="+mn-cs"/>
              </a:rPr>
              <a:t>Isolation from groups and activities</a:t>
            </a:r>
          </a:p>
          <a:p>
            <a:r>
              <a:rPr kumimoji="1" lang="en-US" sz="1200" b="0" i="0" kern="1200" dirty="0">
                <a:solidFill>
                  <a:schemeClr val="tx1"/>
                </a:solidFill>
                <a:effectLst/>
                <a:latin typeface="Arial" charset="0"/>
                <a:ea typeface="Geneva" charset="0"/>
                <a:cs typeface="+mn-cs"/>
              </a:rPr>
              <a:t>Compulsive behavior</a:t>
            </a:r>
          </a:p>
          <a:p>
            <a:r>
              <a:rPr kumimoji="1" lang="en-US" sz="1200" b="0" i="0" kern="1200" dirty="0">
                <a:solidFill>
                  <a:schemeClr val="tx1"/>
                </a:solidFill>
                <a:effectLst/>
                <a:latin typeface="Arial" charset="0"/>
                <a:ea typeface="Geneva" charset="0"/>
                <a:cs typeface="+mn-cs"/>
              </a:rPr>
              <a:t>Return to unhealthy behaviors and environments</a:t>
            </a:r>
          </a:p>
          <a:p>
            <a:r>
              <a:rPr kumimoji="1" lang="en-US" sz="1200" b="0" i="0" kern="1200" dirty="0">
                <a:solidFill>
                  <a:schemeClr val="tx1"/>
                </a:solidFill>
                <a:effectLst/>
                <a:latin typeface="Arial" charset="0"/>
                <a:ea typeface="Geneva" charset="0"/>
                <a:cs typeface="+mn-cs"/>
              </a:rPr>
              <a:t>During this stage an addicted individual can feel trapped in their addiction, depressed, alone and out of control. Fortunately, even in the most extreme cases it is possible to interrupt the cycle of addiction and relapse by getting professional treatment.</a:t>
            </a:r>
          </a:p>
          <a:p>
            <a:r>
              <a:rPr kumimoji="1" lang="en-US" sz="1200" b="1" i="0" kern="1200" dirty="0">
                <a:solidFill>
                  <a:schemeClr val="tx1"/>
                </a:solidFill>
                <a:effectLst/>
                <a:latin typeface="Arial" charset="0"/>
                <a:ea typeface="Geneva" charset="0"/>
                <a:cs typeface="+mn-cs"/>
              </a:rPr>
              <a:t>Source: https://americanaddictioncenters.org/the-addiction-cycle/</a:t>
            </a:r>
            <a:endParaRPr kumimoji="1" lang="en-US" sz="1200" b="0" i="0" kern="1200" dirty="0">
              <a:solidFill>
                <a:schemeClr val="tx1"/>
              </a:solidFill>
              <a:effectLst/>
              <a:latin typeface="Arial" charset="0"/>
              <a:ea typeface="Geneva" charset="0"/>
              <a:cs typeface="+mn-cs"/>
            </a:endParaRPr>
          </a:p>
          <a:p>
            <a:endParaRPr lang="en-GB" dirty="0"/>
          </a:p>
        </p:txBody>
      </p:sp>
      <p:sp>
        <p:nvSpPr>
          <p:cNvPr id="4" name="Označba mesta številke diapozitiva 3"/>
          <p:cNvSpPr>
            <a:spLocks noGrp="1"/>
          </p:cNvSpPr>
          <p:nvPr>
            <p:ph type="sldNum" sz="quarter" idx="10"/>
          </p:nvPr>
        </p:nvSpPr>
        <p:spPr/>
        <p:txBody>
          <a:bodyPr/>
          <a:lstStyle/>
          <a:p>
            <a:pPr>
              <a:defRPr/>
            </a:pPr>
            <a:fld id="{03219E36-7B45-49AD-81B9-2C1D3D767E1F}" type="slidenum">
              <a:rPr lang="en-US" smtClean="0"/>
              <a:pPr>
                <a:defRPr/>
              </a:pPr>
              <a:t>8</a:t>
            </a:fld>
            <a:endParaRPr lang="en-US" dirty="0"/>
          </a:p>
        </p:txBody>
      </p:sp>
    </p:spTree>
    <p:extLst>
      <p:ext uri="{BB962C8B-B14F-4D97-AF65-F5344CB8AC3E}">
        <p14:creationId xmlns:p14="http://schemas.microsoft.com/office/powerpoint/2010/main" val="42247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Stimulants 	</a:t>
            </a:r>
          </a:p>
          <a:p>
            <a:pPr marL="171450" indent="-171450">
              <a:buFont typeface="Arial" panose="020B0604020202020204" pitchFamily="34" charset="0"/>
              <a:buChar char="•"/>
            </a:pPr>
            <a:r>
              <a:rPr lang="en-US" dirty="0"/>
              <a:t>Examples of stimulants are </a:t>
            </a:r>
            <a:r>
              <a:rPr lang="en-US" dirty="0" err="1"/>
              <a:t>dextroamphetamine</a:t>
            </a:r>
            <a:r>
              <a:rPr lang="en-US" dirty="0"/>
              <a:t> (Dexedrine, </a:t>
            </a:r>
            <a:r>
              <a:rPr lang="en-US" dirty="0" err="1"/>
              <a:t>Dextrostat</a:t>
            </a:r>
            <a:r>
              <a:rPr lang="en-US" dirty="0"/>
              <a:t>, </a:t>
            </a:r>
            <a:r>
              <a:rPr lang="en-US" dirty="0" err="1"/>
              <a:t>ProCentra</a:t>
            </a:r>
            <a:r>
              <a:rPr lang="en-US" dirty="0"/>
              <a:t>), </a:t>
            </a:r>
            <a:r>
              <a:rPr lang="en-US" dirty="0" err="1"/>
              <a:t>lisdexamfetamine</a:t>
            </a:r>
            <a:r>
              <a:rPr lang="en-US" dirty="0"/>
              <a:t> (</a:t>
            </a:r>
            <a:r>
              <a:rPr lang="en-US" dirty="0" err="1"/>
              <a:t>Vyvanse</a:t>
            </a:r>
            <a:r>
              <a:rPr lang="en-US" dirty="0"/>
              <a:t>), methylphenidate (</a:t>
            </a:r>
            <a:r>
              <a:rPr lang="en-US" dirty="0" err="1"/>
              <a:t>Concerta</a:t>
            </a:r>
            <a:r>
              <a:rPr lang="en-US" dirty="0"/>
              <a:t>, </a:t>
            </a:r>
            <a:r>
              <a:rPr lang="en-US" dirty="0" err="1"/>
              <a:t>Daytrana</a:t>
            </a:r>
            <a:r>
              <a:rPr lang="en-US" dirty="0"/>
              <a:t>, </a:t>
            </a:r>
            <a:r>
              <a:rPr lang="en-US" dirty="0" err="1"/>
              <a:t>Methylin</a:t>
            </a:r>
            <a:r>
              <a:rPr lang="en-US" dirty="0"/>
              <a:t>, Ritalin), and the combination of amphetamine and </a:t>
            </a:r>
            <a:r>
              <a:rPr lang="en-US" dirty="0" err="1"/>
              <a:t>dextroamphetamine</a:t>
            </a:r>
            <a:r>
              <a:rPr lang="en-US" dirty="0"/>
              <a:t> (Adderall).	</a:t>
            </a:r>
          </a:p>
          <a:p>
            <a:pPr marL="171450" indent="-171450">
              <a:buFont typeface="Arial" panose="020B0604020202020204" pitchFamily="34" charset="0"/>
              <a:buChar char="•"/>
            </a:pPr>
            <a:r>
              <a:rPr lang="en-US" dirty="0"/>
              <a:t>High doses: dangerously high body temperature and irregular heartbeat; heart disease; seizures. 	</a:t>
            </a:r>
          </a:p>
          <a:p>
            <a:r>
              <a:rPr lang="en-US" dirty="0"/>
              <a:t>	</a:t>
            </a:r>
          </a:p>
          <a:p>
            <a:r>
              <a:rPr lang="en-US" b="1" dirty="0"/>
              <a:t>Central Nervous System Depressants </a:t>
            </a:r>
            <a:r>
              <a:rPr lang="en-US" dirty="0"/>
              <a:t>	</a:t>
            </a:r>
          </a:p>
          <a:p>
            <a:pPr marL="171450" indent="-171450">
              <a:buFont typeface="Arial" panose="020B0604020202020204" pitchFamily="34" charset="0"/>
              <a:buChar char="•"/>
            </a:pPr>
            <a:r>
              <a:rPr lang="en-US" dirty="0"/>
              <a:t>Examples include alcohol, Valium, Xanax, Librium, and barbiturates			</a:t>
            </a:r>
          </a:p>
          <a:p>
            <a:r>
              <a:rPr lang="en-US" b="1" dirty="0"/>
              <a:t>Hallucinogens </a:t>
            </a:r>
          </a:p>
          <a:p>
            <a:pPr marL="171450" indent="-171450">
              <a:buFont typeface="Arial" panose="020B0604020202020204" pitchFamily="34" charset="0"/>
              <a:buChar char="•"/>
            </a:pPr>
            <a:r>
              <a:rPr lang="en-US" dirty="0"/>
              <a:t>Examples of hallucinogens include ketamine, LSD, peyote, PCP, psilocybin, salvia, DMT, and </a:t>
            </a:r>
            <a:r>
              <a:rPr lang="en-US" dirty="0" err="1"/>
              <a:t>ayahuasca</a:t>
            </a:r>
            <a:r>
              <a:rPr lang="en-US" dirty="0"/>
              <a:t>. </a:t>
            </a:r>
          </a:p>
          <a:p>
            <a:pPr marL="171450" indent="-171450">
              <a:buFont typeface="Arial" panose="020B0604020202020204" pitchFamily="34" charset="0"/>
              <a:buChar char="•"/>
            </a:pPr>
            <a:r>
              <a:rPr lang="en-US" dirty="0"/>
              <a:t>Hallucinogens cause hallucinations. Their effects can last anywhere from 6 to 12 hours. 	</a:t>
            </a:r>
          </a:p>
          <a:p>
            <a:endParaRPr lang="en-US" dirty="0"/>
          </a:p>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pPr/>
              <a:t>9</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48838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Review these common drugs and their short- and long-term effects.</a:t>
            </a:r>
          </a:p>
          <a:p>
            <a:endParaRPr lang="en-US"/>
          </a:p>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pPr/>
              <a:t>10</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038396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5D778D"/>
        </a:solidFill>
        <a:effectLst/>
      </p:bgPr>
    </p:bg>
    <p:spTree>
      <p:nvGrpSpPr>
        <p:cNvPr id="1" name=""/>
        <p:cNvGrpSpPr/>
        <p:nvPr/>
      </p:nvGrpSpPr>
      <p:grpSpPr>
        <a:xfrm>
          <a:off x="0" y="0"/>
          <a:ext cx="0" cy="0"/>
          <a:chOff x="0" y="0"/>
          <a:chExt cx="0" cy="0"/>
        </a:xfrm>
      </p:grpSpPr>
      <p:sp>
        <p:nvSpPr>
          <p:cNvPr id="3106" name="Rectangle 34"/>
          <p:cNvSpPr>
            <a:spLocks noGrp="1" noChangeArrowheads="1"/>
          </p:cNvSpPr>
          <p:nvPr>
            <p:ph type="ctrTitle" sz="quarter"/>
          </p:nvPr>
        </p:nvSpPr>
        <p:spPr>
          <a:xfrm>
            <a:off x="508000" y="3190828"/>
            <a:ext cx="11277600" cy="923972"/>
          </a:xfrm>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lgn="ctr">
              <a:defRPr sz="5400" i="1">
                <a:latin typeface="Times New Roman" pitchFamily="18" charset="0"/>
              </a:defRPr>
            </a:lvl1pPr>
          </a:lstStyle>
          <a:p>
            <a:pPr lvl="0"/>
            <a:r>
              <a:rPr lang="en-US" noProof="0"/>
              <a:t>Click to edit Master title style</a:t>
            </a:r>
          </a:p>
        </p:txBody>
      </p:sp>
    </p:spTree>
    <p:extLst>
      <p:ext uri="{BB962C8B-B14F-4D97-AF65-F5344CB8AC3E}">
        <p14:creationId xmlns:p14="http://schemas.microsoft.com/office/powerpoint/2010/main" val="2322981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351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283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5433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a:xfrm>
            <a:off x="609600" y="1905000"/>
            <a:ext cx="10972800" cy="4114800"/>
          </a:xfrm>
          <a:prstGeom prst="rect">
            <a:avLst/>
          </a:prstGeo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Rectangle 7"/>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5" name="Rectangle 8"/>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sl-SI"/>
          </a:p>
        </p:txBody>
      </p:sp>
      <p:sp>
        <p:nvSpPr>
          <p:cNvPr id="6" name="Rectangle 9"/>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13B71651-C65A-4043-8F0A-66C3533EBA6C}" type="slidenum">
              <a:rPr lang="ar-SA"/>
              <a:pPr>
                <a:defRPr/>
              </a:pPr>
              <a:t>‹#›</a:t>
            </a:fld>
            <a:endParaRPr lang="sl-SI"/>
          </a:p>
        </p:txBody>
      </p:sp>
    </p:spTree>
    <p:extLst>
      <p:ext uri="{BB962C8B-B14F-4D97-AF65-F5344CB8AC3E}">
        <p14:creationId xmlns:p14="http://schemas.microsoft.com/office/powerpoint/2010/main" val="4010987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8354" name="Rectangle 2"/>
          <p:cNvSpPr>
            <a:spLocks noGrp="1" noChangeArrowheads="1"/>
          </p:cNvSpPr>
          <p:nvPr>
            <p:ph type="ctrTitle"/>
          </p:nvPr>
        </p:nvSpPr>
        <p:spPr>
          <a:xfrm>
            <a:off x="0" y="2514600"/>
            <a:ext cx="12192000" cy="914400"/>
          </a:xfrm>
        </p:spPr>
        <p:txBody>
          <a:bodyPr/>
          <a:lstStyle>
            <a:lvl1pPr algn="ctr">
              <a:defRPr sz="5400"/>
            </a:lvl1pPr>
          </a:lstStyle>
          <a:p>
            <a:r>
              <a:rPr lang="en-US"/>
              <a:t>Click to edit Master title style</a:t>
            </a:r>
          </a:p>
        </p:txBody>
      </p:sp>
      <p:sp>
        <p:nvSpPr>
          <p:cNvPr id="228355" name="Rectangle 3"/>
          <p:cNvSpPr>
            <a:spLocks noGrp="1" noChangeArrowheads="1"/>
          </p:cNvSpPr>
          <p:nvPr>
            <p:ph type="subTitle" idx="1"/>
          </p:nvPr>
        </p:nvSpPr>
        <p:spPr>
          <a:xfrm>
            <a:off x="0" y="3479800"/>
            <a:ext cx="12192000" cy="6350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D66095-114F-4B05-BAA9-B2E6B83D77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082405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C927999-F544-4481-96E9-AA32C782C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104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E2ED787-91D7-4482-9263-456133897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01415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752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752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40DDB1E-D22E-4D75-B875-5D516B4F75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16357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B047578C-D8CF-4729-9949-83F78FFA11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56969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61E4CD5-E7F0-4655-AF93-036BCD5D6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1537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1219200" y="1143000"/>
            <a:ext cx="975360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693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417B9DBF-B2A4-4AC1-9ACD-6798ECB77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12063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7E63845-8441-46F0-9525-7DB68FFA0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307274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8BF06A1-E99B-4197-A215-5F2FB6438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63945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7A2E1BF-5F15-4786-8FFF-5B1A2FAF5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3025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685800"/>
            <a:ext cx="2743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685800"/>
            <a:ext cx="8026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77D2CB5-05D2-45C7-9E99-1104D48DA5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31806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a:t>Click to edit Master title style</a:t>
            </a:r>
          </a:p>
        </p:txBody>
      </p:sp>
      <p:sp>
        <p:nvSpPr>
          <p:cNvPr id="3" name="Text Placeholder 2"/>
          <p:cNvSpPr>
            <a:spLocks noGrp="1"/>
          </p:cNvSpPr>
          <p:nvPr>
            <p:ph type="body" sz="half" idx="1"/>
          </p:nvPr>
        </p:nvSpPr>
        <p:spPr>
          <a:xfrm>
            <a:off x="1219200" y="1752600"/>
            <a:ext cx="5384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752600"/>
            <a:ext cx="5384800" cy="50292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CB1FF79-67DA-49A3-9564-1A5183A5E1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94438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685800"/>
            <a:ext cx="109728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185C0B5-966F-4957-8560-AF3F06FF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87332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a:t>Click to edit Master title style</a:t>
            </a:r>
          </a:p>
        </p:txBody>
      </p:sp>
      <p:sp>
        <p:nvSpPr>
          <p:cNvPr id="3" name="Chart Placeholder 2"/>
          <p:cNvSpPr>
            <a:spLocks noGrp="1"/>
          </p:cNvSpPr>
          <p:nvPr>
            <p:ph type="chart" idx="1"/>
          </p:nvPr>
        </p:nvSpPr>
        <p:spPr>
          <a:xfrm>
            <a:off x="1219200" y="1752600"/>
            <a:ext cx="10972800" cy="50292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833543C-B965-4131-8F50-9F0E6EF623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10849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a:t>Click to edit Master title style</a:t>
            </a:r>
          </a:p>
        </p:txBody>
      </p:sp>
      <p:sp>
        <p:nvSpPr>
          <p:cNvPr id="3" name="Text Placeholder 2"/>
          <p:cNvSpPr>
            <a:spLocks noGrp="1"/>
          </p:cNvSpPr>
          <p:nvPr>
            <p:ph type="body" sz="half" idx="1"/>
          </p:nvPr>
        </p:nvSpPr>
        <p:spPr>
          <a:xfrm>
            <a:off x="1219200" y="1752600"/>
            <a:ext cx="5384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807200" y="1752600"/>
            <a:ext cx="5384800" cy="50292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A59102E-6938-471C-A141-CA731945B0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1299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194904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577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37415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682763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52600"/>
            <a:ext cx="508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0"/>
            <a:ext cx="508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90073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7473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087254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78960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175582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276474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08551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533400"/>
            <a:ext cx="25908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533400"/>
            <a:ext cx="75692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333332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Rectangle 7"/>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5" name="Rectangle 8"/>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sl-SI"/>
          </a:p>
        </p:txBody>
      </p:sp>
      <p:sp>
        <p:nvSpPr>
          <p:cNvPr id="6" name="Rectangle 9"/>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13B71651-C65A-4043-8F0A-66C3533EBA6C}" type="slidenum">
              <a:rPr lang="ar-SA"/>
              <a:pPr>
                <a:defRPr/>
              </a:pPr>
              <a:t>‹#›</a:t>
            </a:fld>
            <a:endParaRPr lang="sl-SI"/>
          </a:p>
        </p:txBody>
      </p:sp>
    </p:spTree>
    <p:extLst>
      <p:ext uri="{BB962C8B-B14F-4D97-AF65-F5344CB8AC3E}">
        <p14:creationId xmlns:p14="http://schemas.microsoft.com/office/powerpoint/2010/main" val="41196640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8354" name="Rectangle 2"/>
          <p:cNvSpPr>
            <a:spLocks noGrp="1" noChangeArrowheads="1"/>
          </p:cNvSpPr>
          <p:nvPr>
            <p:ph type="ctrTitle"/>
          </p:nvPr>
        </p:nvSpPr>
        <p:spPr>
          <a:xfrm>
            <a:off x="0" y="2514600"/>
            <a:ext cx="12192000" cy="914400"/>
          </a:xfrm>
        </p:spPr>
        <p:txBody>
          <a:bodyPr/>
          <a:lstStyle>
            <a:lvl1pPr algn="ctr">
              <a:defRPr sz="5400"/>
            </a:lvl1pPr>
          </a:lstStyle>
          <a:p>
            <a:r>
              <a:rPr lang="en-US"/>
              <a:t>Click to edit Master title style</a:t>
            </a:r>
          </a:p>
        </p:txBody>
      </p:sp>
      <p:sp>
        <p:nvSpPr>
          <p:cNvPr id="228355" name="Rectangle 3"/>
          <p:cNvSpPr>
            <a:spLocks noGrp="1" noChangeArrowheads="1"/>
          </p:cNvSpPr>
          <p:nvPr>
            <p:ph type="subTitle" idx="1"/>
          </p:nvPr>
        </p:nvSpPr>
        <p:spPr>
          <a:xfrm>
            <a:off x="0" y="3479800"/>
            <a:ext cx="12192000" cy="6350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D66095-114F-4B05-BAA9-B2E6B83D77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57157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C927999-F544-4481-96E9-AA32C782C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51567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E2ED787-91D7-4482-9263-456133897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68200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752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752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40DDB1E-D22E-4D75-B875-5D516B4F75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619042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B047578C-D8CF-4729-9949-83F78FFA11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05970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61E4CD5-E7F0-4655-AF93-036BCD5D6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3032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417B9DBF-B2A4-4AC1-9ACD-6798ECB77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57292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7E63845-8441-46F0-9525-7DB68FFA0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0902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8BF06A1-E99B-4197-A215-5F2FB6438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80787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7A2E1BF-5F15-4786-8FFF-5B1A2FAF5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20030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1422400" y="1981200"/>
            <a:ext cx="5130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756400" y="1981200"/>
            <a:ext cx="5130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noChangeArrowheads="1"/>
          </p:cNvSpPr>
          <p:nvPr>
            <p:ph type="dt" sz="half" idx="10"/>
          </p:nvPr>
        </p:nvSpPr>
        <p:spPr>
          <a:xfrm>
            <a:off x="406400" y="6248400"/>
            <a:ext cx="2540000" cy="457200"/>
          </a:xfrm>
          <a:prstGeom prst="rect">
            <a:avLst/>
          </a:prstGeom>
          <a:ln/>
        </p:spPr>
        <p:txBody>
          <a:bodyPr/>
          <a:lstStyle>
            <a:lvl1pPr>
              <a:defRPr/>
            </a:lvl1pPr>
          </a:lstStyle>
          <a:p>
            <a:pPr>
              <a:defRPr/>
            </a:pPr>
            <a:endParaRPr lang="en-US" altLang="sl-SI"/>
          </a:p>
        </p:txBody>
      </p:sp>
      <p:sp>
        <p:nvSpPr>
          <p:cNvPr id="6" name="Footer Placeholder 5"/>
          <p:cNvSpPr>
            <a:spLocks noGrp="1" noChangeArrowheads="1"/>
          </p:cNvSpPr>
          <p:nvPr>
            <p:ph type="ftr" sz="quarter" idx="11"/>
          </p:nvPr>
        </p:nvSpPr>
        <p:spPr>
          <a:xfrm>
            <a:off x="4775200" y="6248400"/>
            <a:ext cx="3860800" cy="457200"/>
          </a:xfrm>
          <a:prstGeom prst="rect">
            <a:avLst/>
          </a:prstGeom>
          <a:ln/>
        </p:spPr>
        <p:txBody>
          <a:bodyPr/>
          <a:lstStyle>
            <a:lvl1pPr>
              <a:defRPr/>
            </a:lvl1pPr>
          </a:lstStyle>
          <a:p>
            <a:pPr>
              <a:defRPr/>
            </a:pPr>
            <a:endParaRPr lang="en-US" altLang="sl-SI"/>
          </a:p>
        </p:txBody>
      </p:sp>
      <p:sp>
        <p:nvSpPr>
          <p:cNvPr id="7" name="Slide Number Placeholder 6"/>
          <p:cNvSpPr>
            <a:spLocks noGrp="1" noChangeArrowheads="1"/>
          </p:cNvSpPr>
          <p:nvPr>
            <p:ph type="sldNum" sz="quarter" idx="12"/>
          </p:nvPr>
        </p:nvSpPr>
        <p:spPr>
          <a:xfrm>
            <a:off x="9347200" y="6248400"/>
            <a:ext cx="2540000" cy="457200"/>
          </a:xfrm>
          <a:prstGeom prst="rect">
            <a:avLst/>
          </a:prstGeom>
          <a:ln/>
        </p:spPr>
        <p:txBody>
          <a:bodyPr/>
          <a:lstStyle>
            <a:lvl1pPr>
              <a:defRPr/>
            </a:lvl1pPr>
          </a:lstStyle>
          <a:p>
            <a:pPr>
              <a:defRPr/>
            </a:pPr>
            <a:fld id="{786029C7-C48E-43F2-B9E1-71BC7D2F9117}" type="slidenum">
              <a:rPr lang="en-US" altLang="sl-SI"/>
              <a:pPr>
                <a:defRPr/>
              </a:pPr>
              <a:t>‹#›</a:t>
            </a:fld>
            <a:endParaRPr lang="en-US" altLang="sl-SI"/>
          </a:p>
        </p:txBody>
      </p:sp>
    </p:spTree>
    <p:extLst>
      <p:ext uri="{BB962C8B-B14F-4D97-AF65-F5344CB8AC3E}">
        <p14:creationId xmlns:p14="http://schemas.microsoft.com/office/powerpoint/2010/main" val="12849421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685800"/>
            <a:ext cx="2743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685800"/>
            <a:ext cx="8026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77D2CB5-05D2-45C7-9E99-1104D48DA5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04763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a:t>Click to edit Master title style</a:t>
            </a:r>
          </a:p>
        </p:txBody>
      </p:sp>
      <p:sp>
        <p:nvSpPr>
          <p:cNvPr id="3" name="Text Placeholder 2"/>
          <p:cNvSpPr>
            <a:spLocks noGrp="1"/>
          </p:cNvSpPr>
          <p:nvPr>
            <p:ph type="body" sz="half" idx="1"/>
          </p:nvPr>
        </p:nvSpPr>
        <p:spPr>
          <a:xfrm>
            <a:off x="1219200" y="1752600"/>
            <a:ext cx="5384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752600"/>
            <a:ext cx="5384800" cy="50292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CB1FF79-67DA-49A3-9564-1A5183A5E1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5242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685800"/>
            <a:ext cx="109728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185C0B5-966F-4957-8560-AF3F06FF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78239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a:t>Click to edit Master title style</a:t>
            </a:r>
          </a:p>
        </p:txBody>
      </p:sp>
      <p:sp>
        <p:nvSpPr>
          <p:cNvPr id="3" name="Chart Placeholder 2"/>
          <p:cNvSpPr>
            <a:spLocks noGrp="1"/>
          </p:cNvSpPr>
          <p:nvPr>
            <p:ph type="chart" idx="1"/>
          </p:nvPr>
        </p:nvSpPr>
        <p:spPr>
          <a:xfrm>
            <a:off x="1219200" y="1752600"/>
            <a:ext cx="10972800" cy="50292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833543C-B965-4131-8F50-9F0E6EF623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51292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a:t>Click to edit Master title style</a:t>
            </a:r>
          </a:p>
        </p:txBody>
      </p:sp>
      <p:sp>
        <p:nvSpPr>
          <p:cNvPr id="3" name="Text Placeholder 2"/>
          <p:cNvSpPr>
            <a:spLocks noGrp="1"/>
          </p:cNvSpPr>
          <p:nvPr>
            <p:ph type="body" sz="half" idx="1"/>
          </p:nvPr>
        </p:nvSpPr>
        <p:spPr>
          <a:xfrm>
            <a:off x="1219200" y="1752600"/>
            <a:ext cx="5384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807200" y="1752600"/>
            <a:ext cx="5384800" cy="50292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A59102E-6938-471C-A141-CA731945B0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91940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8354" name="Rectangle 2"/>
          <p:cNvSpPr>
            <a:spLocks noGrp="1" noChangeArrowheads="1"/>
          </p:cNvSpPr>
          <p:nvPr>
            <p:ph type="ctrTitle"/>
          </p:nvPr>
        </p:nvSpPr>
        <p:spPr>
          <a:xfrm>
            <a:off x="0" y="2514600"/>
            <a:ext cx="12192000" cy="914400"/>
          </a:xfrm>
        </p:spPr>
        <p:txBody>
          <a:bodyPr/>
          <a:lstStyle>
            <a:lvl1pPr algn="ctr">
              <a:defRPr sz="5400"/>
            </a:lvl1pPr>
          </a:lstStyle>
          <a:p>
            <a:r>
              <a:rPr lang="en-US"/>
              <a:t>Click to edit Master title style</a:t>
            </a:r>
          </a:p>
        </p:txBody>
      </p:sp>
      <p:sp>
        <p:nvSpPr>
          <p:cNvPr id="228355" name="Rectangle 3"/>
          <p:cNvSpPr>
            <a:spLocks noGrp="1" noChangeArrowheads="1"/>
          </p:cNvSpPr>
          <p:nvPr>
            <p:ph type="subTitle" idx="1"/>
          </p:nvPr>
        </p:nvSpPr>
        <p:spPr>
          <a:xfrm>
            <a:off x="0" y="3479800"/>
            <a:ext cx="12192000" cy="6350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D66095-114F-4B05-BAA9-B2E6B83D77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916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C927999-F544-4481-96E9-AA32C782C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77812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E2ED787-91D7-4482-9263-456133897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33751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752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752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40DDB1E-D22E-4D75-B875-5D516B4F75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495313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B047578C-D8CF-4729-9949-83F78FFA11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16460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22400" y="685800"/>
            <a:ext cx="10464800" cy="1143000"/>
          </a:xfrm>
        </p:spPr>
        <p:txBody>
          <a:bodyPr/>
          <a:lstStyle/>
          <a:p>
            <a:r>
              <a:rPr lang="en-US"/>
              <a:t>Click to edit Master title style</a:t>
            </a:r>
            <a:endParaRPr lang="sl-SI"/>
          </a:p>
        </p:txBody>
      </p:sp>
      <p:sp>
        <p:nvSpPr>
          <p:cNvPr id="3" name="Table Placeholder 2"/>
          <p:cNvSpPr>
            <a:spLocks noGrp="1"/>
          </p:cNvSpPr>
          <p:nvPr>
            <p:ph type="tbl" idx="1"/>
          </p:nvPr>
        </p:nvSpPr>
        <p:spPr>
          <a:xfrm>
            <a:off x="1422400" y="1981200"/>
            <a:ext cx="10464800" cy="4114800"/>
          </a:xfrm>
        </p:spPr>
        <p:txBody>
          <a:bodyPr/>
          <a:lstStyle/>
          <a:p>
            <a:pPr lvl="0"/>
            <a:endParaRPr lang="sl-SI" noProof="0"/>
          </a:p>
        </p:txBody>
      </p:sp>
      <p:sp>
        <p:nvSpPr>
          <p:cNvPr id="4" name="Rectangle 4"/>
          <p:cNvSpPr>
            <a:spLocks noGrp="1" noChangeArrowheads="1"/>
          </p:cNvSpPr>
          <p:nvPr>
            <p:ph type="dt" sz="half" idx="10"/>
          </p:nvPr>
        </p:nvSpPr>
        <p:spPr>
          <a:xfrm>
            <a:off x="406400" y="6248400"/>
            <a:ext cx="2540000" cy="457200"/>
          </a:xfrm>
          <a:prstGeom prst="rect">
            <a:avLst/>
          </a:prstGeom>
          <a:ln/>
        </p:spPr>
        <p:txBody>
          <a:bodyPr/>
          <a:lstStyle>
            <a:lvl1pPr>
              <a:defRPr/>
            </a:lvl1pPr>
          </a:lstStyle>
          <a:p>
            <a:pPr>
              <a:defRPr/>
            </a:pPr>
            <a:endParaRPr lang="en-US" altLang="sl-SI"/>
          </a:p>
        </p:txBody>
      </p:sp>
      <p:sp>
        <p:nvSpPr>
          <p:cNvPr id="5" name="Rectangle 5"/>
          <p:cNvSpPr>
            <a:spLocks noGrp="1" noChangeArrowheads="1"/>
          </p:cNvSpPr>
          <p:nvPr>
            <p:ph type="ftr" sz="quarter" idx="11"/>
          </p:nvPr>
        </p:nvSpPr>
        <p:spPr>
          <a:xfrm>
            <a:off x="4775200" y="6248400"/>
            <a:ext cx="3860800" cy="457200"/>
          </a:xfrm>
          <a:prstGeom prst="rect">
            <a:avLst/>
          </a:prstGeom>
          <a:ln/>
        </p:spPr>
        <p:txBody>
          <a:bodyPr/>
          <a:lstStyle>
            <a:lvl1pPr>
              <a:defRPr/>
            </a:lvl1pPr>
          </a:lstStyle>
          <a:p>
            <a:pPr>
              <a:defRPr/>
            </a:pPr>
            <a:endParaRPr lang="en-US" altLang="sl-SI"/>
          </a:p>
        </p:txBody>
      </p:sp>
      <p:sp>
        <p:nvSpPr>
          <p:cNvPr id="6" name="Rectangle 6"/>
          <p:cNvSpPr>
            <a:spLocks noGrp="1" noChangeArrowheads="1"/>
          </p:cNvSpPr>
          <p:nvPr>
            <p:ph type="sldNum" sz="quarter" idx="12"/>
          </p:nvPr>
        </p:nvSpPr>
        <p:spPr>
          <a:xfrm>
            <a:off x="9347200" y="6248400"/>
            <a:ext cx="2540000" cy="457200"/>
          </a:xfrm>
          <a:prstGeom prst="rect">
            <a:avLst/>
          </a:prstGeom>
          <a:ln/>
        </p:spPr>
        <p:txBody>
          <a:bodyPr/>
          <a:lstStyle>
            <a:lvl1pPr>
              <a:defRPr/>
            </a:lvl1pPr>
          </a:lstStyle>
          <a:p>
            <a:pPr>
              <a:defRPr/>
            </a:pPr>
            <a:fld id="{AB0ED83A-550E-411E-9EE9-A260AA796BFA}" type="slidenum">
              <a:rPr lang="en-US" altLang="sl-SI"/>
              <a:pPr>
                <a:defRPr/>
              </a:pPr>
              <a:t>‹#›</a:t>
            </a:fld>
            <a:endParaRPr lang="en-US" altLang="sl-SI"/>
          </a:p>
        </p:txBody>
      </p:sp>
    </p:spTree>
    <p:extLst>
      <p:ext uri="{BB962C8B-B14F-4D97-AF65-F5344CB8AC3E}">
        <p14:creationId xmlns:p14="http://schemas.microsoft.com/office/powerpoint/2010/main" val="39945862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61E4CD5-E7F0-4655-AF93-036BCD5D6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290474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417B9DBF-B2A4-4AC1-9ACD-6798ECB77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01312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7E63845-8441-46F0-9525-7DB68FFA0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4436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8BF06A1-E99B-4197-A215-5F2FB6438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7260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7A2E1BF-5F15-4786-8FFF-5B1A2FAF5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95518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685800"/>
            <a:ext cx="2743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685800"/>
            <a:ext cx="8026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77D2CB5-05D2-45C7-9E99-1104D48DA5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45050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a:t>Click to edit Master title style</a:t>
            </a:r>
          </a:p>
        </p:txBody>
      </p:sp>
      <p:sp>
        <p:nvSpPr>
          <p:cNvPr id="3" name="Text Placeholder 2"/>
          <p:cNvSpPr>
            <a:spLocks noGrp="1"/>
          </p:cNvSpPr>
          <p:nvPr>
            <p:ph type="body" sz="half" idx="1"/>
          </p:nvPr>
        </p:nvSpPr>
        <p:spPr>
          <a:xfrm>
            <a:off x="1219200" y="1752600"/>
            <a:ext cx="5384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752600"/>
            <a:ext cx="5384800" cy="50292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CB1FF79-67DA-49A3-9564-1A5183A5E1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81872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685800"/>
            <a:ext cx="109728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185C0B5-966F-4957-8560-AF3F06FF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165274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a:t>Click to edit Master title style</a:t>
            </a:r>
          </a:p>
        </p:txBody>
      </p:sp>
      <p:sp>
        <p:nvSpPr>
          <p:cNvPr id="3" name="Chart Placeholder 2"/>
          <p:cNvSpPr>
            <a:spLocks noGrp="1"/>
          </p:cNvSpPr>
          <p:nvPr>
            <p:ph type="chart" idx="1"/>
          </p:nvPr>
        </p:nvSpPr>
        <p:spPr>
          <a:xfrm>
            <a:off x="1219200" y="1752600"/>
            <a:ext cx="10972800" cy="50292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833543C-B965-4131-8F50-9F0E6EF623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01599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a:t>Click to edit Master title style</a:t>
            </a:r>
          </a:p>
        </p:txBody>
      </p:sp>
      <p:sp>
        <p:nvSpPr>
          <p:cNvPr id="3" name="Text Placeholder 2"/>
          <p:cNvSpPr>
            <a:spLocks noGrp="1"/>
          </p:cNvSpPr>
          <p:nvPr>
            <p:ph type="body" sz="half" idx="1"/>
          </p:nvPr>
        </p:nvSpPr>
        <p:spPr>
          <a:xfrm>
            <a:off x="1219200" y="1752600"/>
            <a:ext cx="5384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807200" y="1752600"/>
            <a:ext cx="5384800" cy="50292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A59102E-6938-471C-A141-CA731945B0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93107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347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1898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dirty="0"/>
          </a:p>
        </p:txBody>
      </p:sp>
    </p:spTree>
    <p:extLst>
      <p:ext uri="{BB962C8B-B14F-4D97-AF65-F5344CB8AC3E}">
        <p14:creationId xmlns:p14="http://schemas.microsoft.com/office/powerpoint/2010/main" val="2445832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6.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7.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9"/>
          <p:cNvSpPr>
            <a:spLocks noChangeArrowheads="1"/>
          </p:cNvSpPr>
          <p:nvPr userDrawn="1"/>
        </p:nvSpPr>
        <p:spPr bwMode="auto">
          <a:xfrm>
            <a:off x="0" y="1"/>
            <a:ext cx="12192000" cy="720725"/>
          </a:xfrm>
          <a:prstGeom prst="rect">
            <a:avLst/>
          </a:prstGeom>
          <a:solidFill>
            <a:srgbClr val="5D77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endParaRPr lang="sl-SI" altLang="sl-SI" sz="2400"/>
          </a:p>
        </p:txBody>
      </p:sp>
      <p:sp>
        <p:nvSpPr>
          <p:cNvPr id="1027" name="Rectangle 34"/>
          <p:cNvSpPr>
            <a:spLocks noGrp="1" noChangeArrowheads="1"/>
          </p:cNvSpPr>
          <p:nvPr>
            <p:ph type="title"/>
          </p:nvPr>
        </p:nvSpPr>
        <p:spPr bwMode="auto">
          <a:xfrm>
            <a:off x="0" y="76201"/>
            <a:ext cx="1219200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BEB72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39"/>
          <p:cNvSpPr>
            <a:spLocks noGrp="1" noChangeArrowheads="1"/>
          </p:cNvSpPr>
          <p:nvPr>
            <p:ph type="body" idx="1"/>
          </p:nvPr>
        </p:nvSpPr>
        <p:spPr bwMode="auto">
          <a:xfrm>
            <a:off x="1219200" y="1143000"/>
            <a:ext cx="9753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02" r:id="rId1"/>
    <p:sldLayoutId id="2147483697" r:id="rId2"/>
    <p:sldLayoutId id="2147483698" r:id="rId3"/>
    <p:sldLayoutId id="2147483704" r:id="rId4"/>
    <p:sldLayoutId id="2147483831" r:id="rId5"/>
    <p:sldLayoutId id="2147483832" r:id="rId6"/>
    <p:sldLayoutId id="2147483833" r:id="rId7"/>
    <p:sldLayoutId id="2147483834" r:id="rId8"/>
    <p:sldLayoutId id="2147483835" r:id="rId9"/>
  </p:sldLayoutIdLst>
  <p:txStyles>
    <p:titleStyle>
      <a:lvl1pPr algn="l" rtl="0" eaLnBrk="0" fontAlgn="base" hangingPunct="0">
        <a:spcBef>
          <a:spcPct val="0"/>
        </a:spcBef>
        <a:spcAft>
          <a:spcPct val="0"/>
        </a:spcAft>
        <a:defRPr sz="2400">
          <a:solidFill>
            <a:schemeClr val="bg1"/>
          </a:solidFill>
          <a:latin typeface="+mj-lt"/>
          <a:ea typeface="Geneva" charset="0"/>
          <a:cs typeface="+mj-cs"/>
        </a:defRPr>
      </a:lvl1pPr>
      <a:lvl2pPr algn="l" rtl="0" eaLnBrk="0" fontAlgn="base" hangingPunct="0">
        <a:spcBef>
          <a:spcPct val="0"/>
        </a:spcBef>
        <a:spcAft>
          <a:spcPct val="0"/>
        </a:spcAft>
        <a:defRPr sz="2400">
          <a:solidFill>
            <a:schemeClr val="bg1"/>
          </a:solidFill>
          <a:latin typeface="Arial" charset="0"/>
          <a:ea typeface="Geneva" charset="0"/>
        </a:defRPr>
      </a:lvl2pPr>
      <a:lvl3pPr algn="l" rtl="0" eaLnBrk="0" fontAlgn="base" hangingPunct="0">
        <a:spcBef>
          <a:spcPct val="0"/>
        </a:spcBef>
        <a:spcAft>
          <a:spcPct val="0"/>
        </a:spcAft>
        <a:defRPr sz="2400">
          <a:solidFill>
            <a:schemeClr val="bg1"/>
          </a:solidFill>
          <a:latin typeface="Arial" charset="0"/>
          <a:ea typeface="Geneva" charset="0"/>
        </a:defRPr>
      </a:lvl3pPr>
      <a:lvl4pPr algn="l" rtl="0" eaLnBrk="0" fontAlgn="base" hangingPunct="0">
        <a:spcBef>
          <a:spcPct val="0"/>
        </a:spcBef>
        <a:spcAft>
          <a:spcPct val="0"/>
        </a:spcAft>
        <a:defRPr sz="2400">
          <a:solidFill>
            <a:schemeClr val="bg1"/>
          </a:solidFill>
          <a:latin typeface="Arial" charset="0"/>
          <a:ea typeface="Geneva" charset="0"/>
        </a:defRPr>
      </a:lvl4pPr>
      <a:lvl5pPr algn="l" rtl="0" eaLnBrk="0" fontAlgn="base" hangingPunct="0">
        <a:spcBef>
          <a:spcPct val="0"/>
        </a:spcBef>
        <a:spcAft>
          <a:spcPct val="0"/>
        </a:spcAft>
        <a:defRPr sz="2400">
          <a:solidFill>
            <a:schemeClr val="bg1"/>
          </a:solidFill>
          <a:latin typeface="Arial" charset="0"/>
          <a:ea typeface="Geneva"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233363" indent="-233363" algn="l" rtl="0" eaLnBrk="0" fontAlgn="base" hangingPunct="0">
        <a:spcBef>
          <a:spcPct val="60000"/>
        </a:spcBef>
        <a:spcAft>
          <a:spcPct val="0"/>
        </a:spcAft>
        <a:buClr>
          <a:schemeClr val="bg2"/>
        </a:buClr>
        <a:buFont typeface="Arial" pitchFamily="34" charset="0"/>
        <a:buChar char="•"/>
        <a:defRPr sz="3200">
          <a:solidFill>
            <a:schemeClr val="bg2"/>
          </a:solidFill>
          <a:latin typeface="+mn-lt"/>
          <a:ea typeface="Geneva" charset="0"/>
          <a:cs typeface="+mn-cs"/>
        </a:defRPr>
      </a:lvl1pPr>
      <a:lvl2pPr marL="681038" indent="-227013" algn="l" rtl="0" eaLnBrk="0" fontAlgn="base" hangingPunct="0">
        <a:spcBef>
          <a:spcPct val="20000"/>
        </a:spcBef>
        <a:spcAft>
          <a:spcPct val="0"/>
        </a:spcAft>
        <a:buClr>
          <a:schemeClr val="bg2"/>
        </a:buClr>
        <a:buSzPct val="75000"/>
        <a:buFont typeface="Wingdings" pitchFamily="2" charset="2"/>
        <a:buChar char="§"/>
        <a:defRPr sz="3200">
          <a:solidFill>
            <a:schemeClr val="bg2"/>
          </a:solidFill>
          <a:latin typeface="+mn-lt"/>
          <a:ea typeface="Geneva" charset="0"/>
        </a:defRPr>
      </a:lvl2pPr>
      <a:lvl3pPr marL="1143000" indent="-228600" algn="l" rtl="0" eaLnBrk="0" fontAlgn="base" hangingPunct="0">
        <a:spcBef>
          <a:spcPct val="20000"/>
        </a:spcBef>
        <a:spcAft>
          <a:spcPct val="0"/>
        </a:spcAft>
        <a:buClr>
          <a:schemeClr val="bg2"/>
        </a:buClr>
        <a:buSzPct val="100000"/>
        <a:buFont typeface="Arial" pitchFamily="34" charset="0"/>
        <a:buChar char="•"/>
        <a:defRPr sz="3200">
          <a:solidFill>
            <a:schemeClr val="bg2"/>
          </a:solidFill>
          <a:latin typeface="+mn-lt"/>
          <a:ea typeface="Geneva" charset="0"/>
        </a:defRPr>
      </a:lvl3pPr>
      <a:lvl4pPr marL="1600200" indent="-228600" algn="l" rtl="0" eaLnBrk="0" fontAlgn="base" hangingPunct="0">
        <a:spcBef>
          <a:spcPct val="20000"/>
        </a:spcBef>
        <a:spcAft>
          <a:spcPct val="0"/>
        </a:spcAft>
        <a:buClr>
          <a:schemeClr val="bg2"/>
        </a:buClr>
        <a:buSzPct val="75000"/>
        <a:buFont typeface="Wingdings" pitchFamily="2" charset="2"/>
        <a:buChar char="§"/>
        <a:defRPr sz="3200">
          <a:solidFill>
            <a:schemeClr val="bg2"/>
          </a:solidFill>
          <a:latin typeface="+mn-lt"/>
          <a:ea typeface="Geneva" charset="0"/>
        </a:defRPr>
      </a:lvl4pPr>
      <a:lvl5pPr marL="2057400" indent="-228600" algn="l" rtl="0" eaLnBrk="0" fontAlgn="base" hangingPunct="0">
        <a:spcBef>
          <a:spcPct val="20000"/>
        </a:spcBef>
        <a:spcAft>
          <a:spcPct val="0"/>
        </a:spcAft>
        <a:buClr>
          <a:schemeClr val="bg2"/>
        </a:buClr>
        <a:buSzPct val="100000"/>
        <a:buFont typeface="Arial" pitchFamily="34" charset="0"/>
        <a:buChar char="•"/>
        <a:defRPr sz="3200">
          <a:solidFill>
            <a:schemeClr val="bg2"/>
          </a:solidFill>
          <a:latin typeface="+mn-lt"/>
          <a:ea typeface="Geneva" charset="0"/>
        </a:defRPr>
      </a:lvl5pPr>
      <a:lvl6pPr marL="25146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6pPr>
      <a:lvl7pPr marL="29718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7pPr>
      <a:lvl8pPr marL="34290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8pPr>
      <a:lvl9pPr marL="38862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0"/>
            <a:ext cx="12192000" cy="338138"/>
          </a:xfrm>
          <a:prstGeom prst="rect">
            <a:avLst/>
          </a:prstGeom>
          <a:solidFill>
            <a:srgbClr val="5D77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sl-SI"/>
              <a:t>Click to edit Master title style</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Lst>
  <p:txStyles>
    <p:titleStyle>
      <a:lvl1pPr algn="l" rtl="0" eaLnBrk="0" fontAlgn="base" hangingPunct="0">
        <a:spcBef>
          <a:spcPct val="0"/>
        </a:spcBef>
        <a:spcAft>
          <a:spcPct val="0"/>
        </a:spcAft>
        <a:defRPr sz="1600" kern="1200">
          <a:solidFill>
            <a:schemeClr val="bg1"/>
          </a:solidFill>
          <a:latin typeface="Arial" pitchFamily="34" charset="0"/>
          <a:ea typeface="Geneva" charset="0"/>
          <a:cs typeface="Arial" pitchFamily="34" charset="0"/>
        </a:defRPr>
      </a:lvl1pPr>
      <a:lvl2pPr algn="l" rtl="0" eaLnBrk="0" fontAlgn="base" hangingPunct="0">
        <a:spcBef>
          <a:spcPct val="0"/>
        </a:spcBef>
        <a:spcAft>
          <a:spcPct val="0"/>
        </a:spcAft>
        <a:defRPr sz="1600">
          <a:solidFill>
            <a:schemeClr val="bg1"/>
          </a:solidFill>
          <a:latin typeface="Arial" charset="0"/>
          <a:ea typeface="Geneva" charset="0"/>
          <a:cs typeface="Arial" charset="0"/>
        </a:defRPr>
      </a:lvl2pPr>
      <a:lvl3pPr algn="l" rtl="0" eaLnBrk="0" fontAlgn="base" hangingPunct="0">
        <a:spcBef>
          <a:spcPct val="0"/>
        </a:spcBef>
        <a:spcAft>
          <a:spcPct val="0"/>
        </a:spcAft>
        <a:defRPr sz="1600">
          <a:solidFill>
            <a:schemeClr val="bg1"/>
          </a:solidFill>
          <a:latin typeface="Arial" charset="0"/>
          <a:ea typeface="Geneva" charset="0"/>
          <a:cs typeface="Arial" charset="0"/>
        </a:defRPr>
      </a:lvl3pPr>
      <a:lvl4pPr algn="l" rtl="0" eaLnBrk="0" fontAlgn="base" hangingPunct="0">
        <a:spcBef>
          <a:spcPct val="0"/>
        </a:spcBef>
        <a:spcAft>
          <a:spcPct val="0"/>
        </a:spcAft>
        <a:defRPr sz="1600">
          <a:solidFill>
            <a:schemeClr val="bg1"/>
          </a:solidFill>
          <a:latin typeface="Arial" charset="0"/>
          <a:ea typeface="Geneva" charset="0"/>
          <a:cs typeface="Arial" charset="0"/>
        </a:defRPr>
      </a:lvl4pPr>
      <a:lvl5pPr algn="l" rtl="0" eaLnBrk="0" fontAlgn="base" hangingPunct="0">
        <a:spcBef>
          <a:spcPct val="0"/>
        </a:spcBef>
        <a:spcAft>
          <a:spcPct val="0"/>
        </a:spcAft>
        <a:defRPr sz="1600">
          <a:solidFill>
            <a:schemeClr val="bg1"/>
          </a:solidFill>
          <a:latin typeface="Arial" charset="0"/>
          <a:ea typeface="Geneva" charset="0"/>
          <a:cs typeface="Arial" charset="0"/>
        </a:defRPr>
      </a:lvl5pPr>
      <a:lvl6pPr marL="457200" algn="l" rtl="0" fontAlgn="base">
        <a:spcBef>
          <a:spcPct val="0"/>
        </a:spcBef>
        <a:spcAft>
          <a:spcPct val="0"/>
        </a:spcAft>
        <a:defRPr sz="1600">
          <a:solidFill>
            <a:schemeClr val="bg1"/>
          </a:solidFill>
          <a:latin typeface="Arial" charset="0"/>
          <a:cs typeface="Arial" charset="0"/>
        </a:defRPr>
      </a:lvl6pPr>
      <a:lvl7pPr marL="914400" algn="l" rtl="0" fontAlgn="base">
        <a:spcBef>
          <a:spcPct val="0"/>
        </a:spcBef>
        <a:spcAft>
          <a:spcPct val="0"/>
        </a:spcAft>
        <a:defRPr sz="1600">
          <a:solidFill>
            <a:schemeClr val="bg1"/>
          </a:solidFill>
          <a:latin typeface="Arial" charset="0"/>
          <a:cs typeface="Arial" charset="0"/>
        </a:defRPr>
      </a:lvl7pPr>
      <a:lvl8pPr marL="1371600" algn="l" rtl="0" fontAlgn="base">
        <a:spcBef>
          <a:spcPct val="0"/>
        </a:spcBef>
        <a:spcAft>
          <a:spcPct val="0"/>
        </a:spcAft>
        <a:defRPr sz="1600">
          <a:solidFill>
            <a:schemeClr val="bg1"/>
          </a:solidFill>
          <a:latin typeface="Arial" charset="0"/>
          <a:cs typeface="Arial" charset="0"/>
        </a:defRPr>
      </a:lvl8pPr>
      <a:lvl9pPr marL="1828800" algn="l" rtl="0" fontAlgn="base">
        <a:spcBef>
          <a:spcPct val="0"/>
        </a:spcBef>
        <a:spcAft>
          <a:spcPct val="0"/>
        </a:spcAft>
        <a:defRPr sz="16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Geneva" charset="0"/>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Geneva"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Geneva"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12192000" cy="363538"/>
          </a:xfrm>
          <a:prstGeom prst="rect">
            <a:avLst/>
          </a:prstGeom>
          <a:solidFill>
            <a:srgbClr val="5D77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73152" numCol="1" anchor="t" anchorCtr="0" compatLnSpc="1">
            <a:prstTxWarp prst="textNoShape">
              <a:avLst/>
            </a:prstTxWarp>
            <a:spAutoFit/>
          </a:bodyPr>
          <a:lstStyle/>
          <a:p>
            <a:pPr lvl="0"/>
            <a:r>
              <a:rPr lang="en-US" altLang="sl-SI"/>
              <a:t>Click to edit Master title style</a:t>
            </a:r>
          </a:p>
        </p:txBody>
      </p:sp>
    </p:spTree>
  </p:cSld>
  <p:clrMap bg1="lt1" tx1="dk1" bg2="lt2" tx2="dk2" accent1="accent1" accent2="accent2" accent3="accent3" accent4="accent4" accent5="accent5" accent6="accent6" hlink="hlink" folHlink="folHlink"/>
  <p:sldLayoutIdLst>
    <p:sldLayoutId id="2147483701" r:id="rId1"/>
    <p:sldLayoutId id="2147483705" r:id="rId2"/>
  </p:sldLayoutIdLst>
  <p:txStyles>
    <p:titleStyle>
      <a:lvl1pPr algn="l" rtl="0" eaLnBrk="0" fontAlgn="base" hangingPunct="0">
        <a:spcBef>
          <a:spcPct val="0"/>
        </a:spcBef>
        <a:spcAft>
          <a:spcPct val="0"/>
        </a:spcAft>
        <a:defRPr sz="1600">
          <a:solidFill>
            <a:schemeClr val="bg1"/>
          </a:solidFill>
          <a:latin typeface="+mj-lt"/>
          <a:ea typeface="Geneva" charset="0"/>
          <a:cs typeface="+mj-cs"/>
        </a:defRPr>
      </a:lvl1pPr>
      <a:lvl2pPr algn="l" rtl="0" eaLnBrk="0" fontAlgn="base" hangingPunct="0">
        <a:spcBef>
          <a:spcPct val="0"/>
        </a:spcBef>
        <a:spcAft>
          <a:spcPct val="0"/>
        </a:spcAft>
        <a:defRPr sz="1600">
          <a:solidFill>
            <a:schemeClr val="bg1"/>
          </a:solidFill>
          <a:latin typeface="Arial" charset="0"/>
          <a:ea typeface="Geneva" charset="0"/>
        </a:defRPr>
      </a:lvl2pPr>
      <a:lvl3pPr algn="l" rtl="0" eaLnBrk="0" fontAlgn="base" hangingPunct="0">
        <a:spcBef>
          <a:spcPct val="0"/>
        </a:spcBef>
        <a:spcAft>
          <a:spcPct val="0"/>
        </a:spcAft>
        <a:defRPr sz="1600">
          <a:solidFill>
            <a:schemeClr val="bg1"/>
          </a:solidFill>
          <a:latin typeface="Arial" charset="0"/>
          <a:ea typeface="Geneva" charset="0"/>
        </a:defRPr>
      </a:lvl3pPr>
      <a:lvl4pPr algn="l" rtl="0" eaLnBrk="0" fontAlgn="base" hangingPunct="0">
        <a:spcBef>
          <a:spcPct val="0"/>
        </a:spcBef>
        <a:spcAft>
          <a:spcPct val="0"/>
        </a:spcAft>
        <a:defRPr sz="1600">
          <a:solidFill>
            <a:schemeClr val="bg1"/>
          </a:solidFill>
          <a:latin typeface="Arial" charset="0"/>
          <a:ea typeface="Geneva" charset="0"/>
        </a:defRPr>
      </a:lvl4pPr>
      <a:lvl5pPr algn="l" rtl="0" eaLnBrk="0" fontAlgn="base" hangingPunct="0">
        <a:spcBef>
          <a:spcPct val="0"/>
        </a:spcBef>
        <a:spcAft>
          <a:spcPct val="0"/>
        </a:spcAft>
        <a:defRPr sz="1600">
          <a:solidFill>
            <a:schemeClr val="bg1"/>
          </a:solidFill>
          <a:latin typeface="Arial" charset="0"/>
          <a:ea typeface="Geneva" charset="0"/>
        </a:defRPr>
      </a:lvl5pPr>
      <a:lvl6pPr marL="457200" algn="l" rtl="0" fontAlgn="base">
        <a:spcBef>
          <a:spcPct val="0"/>
        </a:spcBef>
        <a:spcAft>
          <a:spcPct val="0"/>
        </a:spcAft>
        <a:defRPr sz="1600">
          <a:solidFill>
            <a:schemeClr val="bg1"/>
          </a:solidFill>
          <a:latin typeface="Arial" charset="0"/>
        </a:defRPr>
      </a:lvl6pPr>
      <a:lvl7pPr marL="914400" algn="l" rtl="0" fontAlgn="base">
        <a:spcBef>
          <a:spcPct val="0"/>
        </a:spcBef>
        <a:spcAft>
          <a:spcPct val="0"/>
        </a:spcAft>
        <a:defRPr sz="1600">
          <a:solidFill>
            <a:schemeClr val="bg1"/>
          </a:solidFill>
          <a:latin typeface="Arial" charset="0"/>
        </a:defRPr>
      </a:lvl7pPr>
      <a:lvl8pPr marL="1371600" algn="l" rtl="0" fontAlgn="base">
        <a:spcBef>
          <a:spcPct val="0"/>
        </a:spcBef>
        <a:spcAft>
          <a:spcPct val="0"/>
        </a:spcAft>
        <a:defRPr sz="1600">
          <a:solidFill>
            <a:schemeClr val="bg1"/>
          </a:solidFill>
          <a:latin typeface="Arial" charset="0"/>
        </a:defRPr>
      </a:lvl8pPr>
      <a:lvl9pPr marL="1828800" algn="l" rtl="0" fontAlgn="base">
        <a:spcBef>
          <a:spcPct val="0"/>
        </a:spcBef>
        <a:spcAft>
          <a:spcPct val="0"/>
        </a:spcAft>
        <a:defRPr sz="16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Geneva"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219200" y="1752600"/>
            <a:ext cx="1097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l-SI"/>
              <a:t>Click to edit Master text styles</a:t>
            </a:r>
          </a:p>
          <a:p>
            <a:pPr lvl="1"/>
            <a:r>
              <a:rPr lang="en-US" altLang="sl-SI"/>
              <a:t>Second level</a:t>
            </a:r>
          </a:p>
          <a:p>
            <a:pPr lvl="2"/>
            <a:r>
              <a:rPr lang="en-US" altLang="sl-SI"/>
              <a:t>Third level</a:t>
            </a:r>
          </a:p>
          <a:p>
            <a:pPr lvl="3"/>
            <a:r>
              <a:rPr lang="en-US" altLang="sl-SI"/>
              <a:t>Fourth level</a:t>
            </a:r>
          </a:p>
          <a:p>
            <a:pPr lvl="4"/>
            <a:r>
              <a:rPr lang="en-US" altLang="sl-SI"/>
              <a:t>Fifth level</a:t>
            </a:r>
          </a:p>
        </p:txBody>
      </p:sp>
      <p:sp>
        <p:nvSpPr>
          <p:cNvPr id="1027" name="Rectangle 3"/>
          <p:cNvSpPr>
            <a:spLocks noGrp="1" noChangeArrowheads="1"/>
          </p:cNvSpPr>
          <p:nvPr>
            <p:ph type="title"/>
          </p:nvPr>
        </p:nvSpPr>
        <p:spPr bwMode="auto">
          <a:xfrm>
            <a:off x="1219200" y="685800"/>
            <a:ext cx="1097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sl-SI"/>
              <a:t>Click to edit Master title style</a:t>
            </a:r>
          </a:p>
        </p:txBody>
      </p:sp>
      <p:sp>
        <p:nvSpPr>
          <p:cNvPr id="227332" name="Rectangle 4"/>
          <p:cNvSpPr>
            <a:spLocks noGrp="1" noChangeArrowheads="1"/>
          </p:cNvSpPr>
          <p:nvPr>
            <p:ph type="dt" sz="half" idx="2"/>
          </p:nvPr>
        </p:nvSpPr>
        <p:spPr bwMode="auto">
          <a:xfrm>
            <a:off x="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latin typeface="Helvetica" pitchFamily="34" charset="0"/>
                <a:ea typeface="ＭＳ Ｐゴシック" pitchFamily="1" charset="-128"/>
              </a:defRPr>
            </a:lvl1pPr>
          </a:lstStyle>
          <a:p>
            <a:pPr>
              <a:defRPr/>
            </a:pPr>
            <a:endParaRPr lang="en-US">
              <a:solidFill>
                <a:srgbClr val="000000"/>
              </a:solidFill>
            </a:endParaRPr>
          </a:p>
        </p:txBody>
      </p:sp>
      <p:sp>
        <p:nvSpPr>
          <p:cNvPr id="227333" name="Rectangle 5"/>
          <p:cNvSpPr>
            <a:spLocks noGrp="1" noChangeArrowheads="1"/>
          </p:cNvSpPr>
          <p:nvPr>
            <p:ph type="ftr" sz="quarter" idx="3"/>
          </p:nvPr>
        </p:nvSpPr>
        <p:spPr bwMode="auto">
          <a:xfrm>
            <a:off x="4165600" y="66294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a:latin typeface="Helvetica" pitchFamily="34" charset="0"/>
                <a:ea typeface="ＭＳ Ｐゴシック" pitchFamily="1" charset="-128"/>
              </a:defRPr>
            </a:lvl1pPr>
          </a:lstStyle>
          <a:p>
            <a:pPr>
              <a:defRPr/>
            </a:pPr>
            <a:endParaRPr lang="en-US">
              <a:solidFill>
                <a:srgbClr val="000000"/>
              </a:solidFill>
            </a:endParaRPr>
          </a:p>
        </p:txBody>
      </p:sp>
      <p:sp>
        <p:nvSpPr>
          <p:cNvPr id="227334" name="Rectangle 6"/>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a:latin typeface="Helvetica" pitchFamily="34" charset="0"/>
                <a:ea typeface="ＭＳ Ｐゴシック" pitchFamily="1" charset="-128"/>
              </a:defRPr>
            </a:lvl1pPr>
          </a:lstStyle>
          <a:p>
            <a:pPr>
              <a:defRPr/>
            </a:pPr>
            <a:fld id="{547D55A0-6EB0-4551-99F3-55AD72522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75738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ransition/>
  <p:txStyles>
    <p:titleStyle>
      <a:lvl1pPr algn="l" rtl="0" eaLnBrk="0" fontAlgn="base" hangingPunct="0">
        <a:spcBef>
          <a:spcPct val="0"/>
        </a:spcBef>
        <a:spcAft>
          <a:spcPct val="0"/>
        </a:spcAft>
        <a:defRPr sz="4400" b="1">
          <a:solidFill>
            <a:schemeClr val="tx2"/>
          </a:solidFill>
          <a:latin typeface="+mj-lt"/>
          <a:ea typeface="ＭＳ Ｐゴシック" pitchFamily="51" charset="-128"/>
          <a:cs typeface="ＭＳ Ｐゴシック" pitchFamily="51" charset="-128"/>
        </a:defRPr>
      </a:lvl1pPr>
      <a:lvl2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2pPr>
      <a:lvl3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3pPr>
      <a:lvl4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4pPr>
      <a:lvl5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5pPr>
      <a:lvl6pPr marL="457200" algn="l" rtl="0" fontAlgn="base">
        <a:spcBef>
          <a:spcPct val="0"/>
        </a:spcBef>
        <a:spcAft>
          <a:spcPct val="0"/>
        </a:spcAft>
        <a:defRPr sz="4400" b="1">
          <a:solidFill>
            <a:schemeClr val="tx2"/>
          </a:solidFill>
          <a:latin typeface="Helvetica" pitchFamily="57" charset="0"/>
        </a:defRPr>
      </a:lvl6pPr>
      <a:lvl7pPr marL="914400" algn="l" rtl="0" fontAlgn="base">
        <a:spcBef>
          <a:spcPct val="0"/>
        </a:spcBef>
        <a:spcAft>
          <a:spcPct val="0"/>
        </a:spcAft>
        <a:defRPr sz="4400" b="1">
          <a:solidFill>
            <a:schemeClr val="tx2"/>
          </a:solidFill>
          <a:latin typeface="Helvetica" pitchFamily="57" charset="0"/>
        </a:defRPr>
      </a:lvl7pPr>
      <a:lvl8pPr marL="1371600" algn="l" rtl="0" fontAlgn="base">
        <a:spcBef>
          <a:spcPct val="0"/>
        </a:spcBef>
        <a:spcAft>
          <a:spcPct val="0"/>
        </a:spcAft>
        <a:defRPr sz="4400" b="1">
          <a:solidFill>
            <a:schemeClr val="tx2"/>
          </a:solidFill>
          <a:latin typeface="Helvetica" pitchFamily="57" charset="0"/>
        </a:defRPr>
      </a:lvl8pPr>
      <a:lvl9pPr marL="1828800" algn="l" rtl="0" fontAlgn="base">
        <a:spcBef>
          <a:spcPct val="0"/>
        </a:spcBef>
        <a:spcAft>
          <a:spcPct val="0"/>
        </a:spcAft>
        <a:defRPr sz="4400" b="1">
          <a:solidFill>
            <a:schemeClr val="tx2"/>
          </a:solidFill>
          <a:latin typeface="Helvetica" pitchFamily="5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51" charset="-128"/>
          <a:cs typeface="ＭＳ Ｐゴシック" pitchFamily="51" charset="-128"/>
        </a:defRPr>
      </a:lvl1pPr>
      <a:lvl2pPr marL="742950" indent="-285750" algn="l" rtl="0" eaLnBrk="0" fontAlgn="base" hangingPunct="0">
        <a:spcBef>
          <a:spcPct val="20000"/>
        </a:spcBef>
        <a:spcAft>
          <a:spcPct val="0"/>
        </a:spcAft>
        <a:buFont typeface="Helvetica" pitchFamily="1" charset="0"/>
        <a:buChar char="–"/>
        <a:defRPr sz="2800">
          <a:solidFill>
            <a:schemeClr val="tx1"/>
          </a:solidFill>
          <a:latin typeface="+mn-lt"/>
          <a:ea typeface="ＭＳ Ｐゴシック" pitchFamily="57" charset="-128"/>
        </a:defRPr>
      </a:lvl2pPr>
      <a:lvl3pPr marL="1143000" indent="-228600" algn="l" rtl="0" eaLnBrk="0" fontAlgn="base" hangingPunct="0">
        <a:spcBef>
          <a:spcPct val="20000"/>
        </a:spcBef>
        <a:spcAft>
          <a:spcPct val="0"/>
        </a:spcAft>
        <a:buFont typeface="Helvetica" pitchFamily="1" charset="0"/>
        <a:buChar char="–"/>
        <a:defRPr sz="2400">
          <a:solidFill>
            <a:schemeClr val="tx1"/>
          </a:solidFill>
          <a:latin typeface="+mn-lt"/>
          <a:ea typeface="ＭＳ Ｐゴシック" pitchFamily="57" charset="-128"/>
        </a:defRPr>
      </a:lvl3pPr>
      <a:lvl4pPr marL="1600200" indent="-228600" algn="l" rtl="0" eaLnBrk="0" fontAlgn="base" hangingPunct="0">
        <a:spcBef>
          <a:spcPct val="20000"/>
        </a:spcBef>
        <a:spcAft>
          <a:spcPct val="0"/>
        </a:spcAft>
        <a:buFont typeface="Helvetica" pitchFamily="1" charset="0"/>
        <a:buChar char="–"/>
        <a:defRPr sz="2000">
          <a:solidFill>
            <a:schemeClr val="tx1"/>
          </a:solidFill>
          <a:latin typeface="+mn-lt"/>
          <a:ea typeface="ＭＳ Ｐゴシック" pitchFamily="57" charset="-128"/>
        </a:defRPr>
      </a:lvl4pPr>
      <a:lvl5pPr marL="2057400" indent="-228600" algn="l" rtl="0" eaLnBrk="0" fontAlgn="base" hangingPunct="0">
        <a:spcBef>
          <a:spcPct val="20000"/>
        </a:spcBef>
        <a:spcAft>
          <a:spcPct val="0"/>
        </a:spcAft>
        <a:buFont typeface="Helvetica" pitchFamily="1" charset="0"/>
        <a:buChar char="–"/>
        <a:defRPr sz="2000">
          <a:solidFill>
            <a:schemeClr val="tx1"/>
          </a:solidFill>
          <a:latin typeface="+mn-lt"/>
          <a:ea typeface="ＭＳ Ｐゴシック" pitchFamily="57" charset="-128"/>
        </a:defRPr>
      </a:lvl5pPr>
      <a:lvl6pPr marL="25146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6pPr>
      <a:lvl7pPr marL="29718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7pPr>
      <a:lvl8pPr marL="34290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8pPr>
      <a:lvl9pPr marL="38862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5334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sl-SI"/>
              <a:t>Click to edit Master title style</a:t>
            </a:r>
          </a:p>
        </p:txBody>
      </p:sp>
      <p:sp>
        <p:nvSpPr>
          <p:cNvPr id="2051" name="Rectangle 3"/>
          <p:cNvSpPr>
            <a:spLocks noGrp="1" noChangeArrowheads="1"/>
          </p:cNvSpPr>
          <p:nvPr>
            <p:ph type="body" idx="1"/>
          </p:nvPr>
        </p:nvSpPr>
        <p:spPr bwMode="auto">
          <a:xfrm>
            <a:off x="914400" y="1752600"/>
            <a:ext cx="10363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l-SI"/>
              <a:t>Click to edit Master text styles</a:t>
            </a:r>
          </a:p>
          <a:p>
            <a:pPr lvl="1"/>
            <a:r>
              <a:rPr lang="en-US" altLang="sl-SI"/>
              <a:t>Second level</a:t>
            </a:r>
          </a:p>
          <a:p>
            <a:pPr lvl="2"/>
            <a:r>
              <a:rPr lang="en-US" altLang="sl-SI"/>
              <a:t>Third level</a:t>
            </a:r>
          </a:p>
          <a:p>
            <a:pPr lvl="3"/>
            <a:r>
              <a:rPr lang="en-US" altLang="sl-SI"/>
              <a:t>Fourth level</a:t>
            </a:r>
          </a:p>
          <a:p>
            <a:pPr lvl="4"/>
            <a:r>
              <a:rPr lang="en-US" altLang="sl-SI"/>
              <a:t>Fifth level</a:t>
            </a:r>
          </a:p>
        </p:txBody>
      </p:sp>
    </p:spTree>
    <p:extLst>
      <p:ext uri="{BB962C8B-B14F-4D97-AF65-F5344CB8AC3E}">
        <p14:creationId xmlns:p14="http://schemas.microsoft.com/office/powerpoint/2010/main" val="1512168521"/>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xStyles>
    <p:titleStyle>
      <a:lvl1pPr algn="ctr" rtl="0" eaLnBrk="0" fontAlgn="base" hangingPunct="0">
        <a:spcBef>
          <a:spcPct val="0"/>
        </a:spcBef>
        <a:spcAft>
          <a:spcPct val="0"/>
        </a:spcAft>
        <a:defRPr sz="4400" b="1">
          <a:solidFill>
            <a:schemeClr val="tx2"/>
          </a:solidFill>
          <a:latin typeface="+mj-lt"/>
          <a:ea typeface="ＭＳ Ｐゴシック" pitchFamily="51" charset="-128"/>
          <a:cs typeface="ＭＳ Ｐゴシック" pitchFamily="51" charset="-128"/>
        </a:defRPr>
      </a:lvl1pPr>
      <a:lvl2pPr algn="ctr" rtl="0" eaLnBrk="0" fontAlgn="base" hangingPunct="0">
        <a:spcBef>
          <a:spcPct val="0"/>
        </a:spcBef>
        <a:spcAft>
          <a:spcPct val="0"/>
        </a:spcAft>
        <a:defRPr sz="4400" b="1">
          <a:solidFill>
            <a:schemeClr val="tx2"/>
          </a:solidFill>
          <a:latin typeface="Times New Roman" pitchFamily="57" charset="0"/>
          <a:ea typeface="ＭＳ Ｐゴシック" pitchFamily="51" charset="-128"/>
          <a:cs typeface="ＭＳ Ｐゴシック" pitchFamily="51" charset="-128"/>
        </a:defRPr>
      </a:lvl2pPr>
      <a:lvl3pPr algn="ctr" rtl="0" eaLnBrk="0" fontAlgn="base" hangingPunct="0">
        <a:spcBef>
          <a:spcPct val="0"/>
        </a:spcBef>
        <a:spcAft>
          <a:spcPct val="0"/>
        </a:spcAft>
        <a:defRPr sz="4400" b="1">
          <a:solidFill>
            <a:schemeClr val="tx2"/>
          </a:solidFill>
          <a:latin typeface="Times New Roman" pitchFamily="57" charset="0"/>
          <a:ea typeface="ＭＳ Ｐゴシック" pitchFamily="51" charset="-128"/>
          <a:cs typeface="ＭＳ Ｐゴシック" pitchFamily="51" charset="-128"/>
        </a:defRPr>
      </a:lvl3pPr>
      <a:lvl4pPr algn="ctr" rtl="0" eaLnBrk="0" fontAlgn="base" hangingPunct="0">
        <a:spcBef>
          <a:spcPct val="0"/>
        </a:spcBef>
        <a:spcAft>
          <a:spcPct val="0"/>
        </a:spcAft>
        <a:defRPr sz="4400" b="1">
          <a:solidFill>
            <a:schemeClr val="tx2"/>
          </a:solidFill>
          <a:latin typeface="Times New Roman" pitchFamily="57" charset="0"/>
          <a:ea typeface="ＭＳ Ｐゴシック" pitchFamily="51" charset="-128"/>
          <a:cs typeface="ＭＳ Ｐゴシック" pitchFamily="51" charset="-128"/>
        </a:defRPr>
      </a:lvl4pPr>
      <a:lvl5pPr algn="ctr" rtl="0" eaLnBrk="0" fontAlgn="base" hangingPunct="0">
        <a:spcBef>
          <a:spcPct val="0"/>
        </a:spcBef>
        <a:spcAft>
          <a:spcPct val="0"/>
        </a:spcAft>
        <a:defRPr sz="4400" b="1">
          <a:solidFill>
            <a:schemeClr val="tx2"/>
          </a:solidFill>
          <a:latin typeface="Times New Roman" pitchFamily="57" charset="0"/>
          <a:ea typeface="ＭＳ Ｐゴシック" pitchFamily="51" charset="-128"/>
          <a:cs typeface="ＭＳ Ｐゴシック" pitchFamily="51" charset="-128"/>
        </a:defRPr>
      </a:lvl5pPr>
      <a:lvl6pPr marL="457200" algn="ctr" rtl="0" fontAlgn="base">
        <a:spcBef>
          <a:spcPct val="0"/>
        </a:spcBef>
        <a:spcAft>
          <a:spcPct val="0"/>
        </a:spcAft>
        <a:defRPr sz="4400" b="1">
          <a:solidFill>
            <a:schemeClr val="tx2"/>
          </a:solidFill>
          <a:latin typeface="Times New Roman" pitchFamily="57" charset="0"/>
        </a:defRPr>
      </a:lvl6pPr>
      <a:lvl7pPr marL="914400" algn="ctr" rtl="0" fontAlgn="base">
        <a:spcBef>
          <a:spcPct val="0"/>
        </a:spcBef>
        <a:spcAft>
          <a:spcPct val="0"/>
        </a:spcAft>
        <a:defRPr sz="4400" b="1">
          <a:solidFill>
            <a:schemeClr val="tx2"/>
          </a:solidFill>
          <a:latin typeface="Times New Roman" pitchFamily="57" charset="0"/>
        </a:defRPr>
      </a:lvl7pPr>
      <a:lvl8pPr marL="1371600" algn="ctr" rtl="0" fontAlgn="base">
        <a:spcBef>
          <a:spcPct val="0"/>
        </a:spcBef>
        <a:spcAft>
          <a:spcPct val="0"/>
        </a:spcAft>
        <a:defRPr sz="4400" b="1">
          <a:solidFill>
            <a:schemeClr val="tx2"/>
          </a:solidFill>
          <a:latin typeface="Times New Roman" pitchFamily="57" charset="0"/>
        </a:defRPr>
      </a:lvl8pPr>
      <a:lvl9pPr marL="1828800" algn="ctr" rtl="0" fontAlgn="base">
        <a:spcBef>
          <a:spcPct val="0"/>
        </a:spcBef>
        <a:spcAft>
          <a:spcPct val="0"/>
        </a:spcAft>
        <a:defRPr sz="4400" b="1">
          <a:solidFill>
            <a:schemeClr val="tx2"/>
          </a:solidFill>
          <a:latin typeface="Times New Roman" pitchFamily="57" charset="0"/>
        </a:defRPr>
      </a:lvl9pPr>
    </p:titleStyle>
    <p:bodyStyle>
      <a:lvl1pPr marL="342900" indent="-342900" algn="l" rtl="0" eaLnBrk="0" fontAlgn="base" hangingPunct="0">
        <a:lnSpc>
          <a:spcPct val="90000"/>
        </a:lnSpc>
        <a:spcBef>
          <a:spcPct val="50000"/>
        </a:spcBef>
        <a:spcAft>
          <a:spcPct val="0"/>
        </a:spcAft>
        <a:buChar char="•"/>
        <a:defRPr sz="3200">
          <a:solidFill>
            <a:schemeClr val="tx1"/>
          </a:solidFill>
          <a:latin typeface="+mn-lt"/>
          <a:ea typeface="ＭＳ Ｐゴシック" pitchFamily="51" charset="-128"/>
          <a:cs typeface="ＭＳ Ｐゴシック" pitchFamily="51" charset="-128"/>
        </a:defRPr>
      </a:lvl1pPr>
      <a:lvl2pPr marL="742950" indent="-285750" algn="l" rtl="0" eaLnBrk="0" fontAlgn="base" hangingPunct="0">
        <a:lnSpc>
          <a:spcPct val="90000"/>
        </a:lnSpc>
        <a:spcBef>
          <a:spcPct val="50000"/>
        </a:spcBef>
        <a:spcAft>
          <a:spcPct val="0"/>
        </a:spcAft>
        <a:buChar char="–"/>
        <a:defRPr sz="2800">
          <a:solidFill>
            <a:schemeClr val="tx1"/>
          </a:solidFill>
          <a:latin typeface="+mn-lt"/>
          <a:ea typeface="ＭＳ Ｐゴシック" pitchFamily="57" charset="-128"/>
        </a:defRPr>
      </a:lvl2pPr>
      <a:lvl3pPr marL="1143000" indent="-228600" algn="l" rtl="0" eaLnBrk="0" fontAlgn="base" hangingPunct="0">
        <a:lnSpc>
          <a:spcPct val="90000"/>
        </a:lnSpc>
        <a:spcBef>
          <a:spcPct val="50000"/>
        </a:spcBef>
        <a:spcAft>
          <a:spcPct val="0"/>
        </a:spcAft>
        <a:buChar char="•"/>
        <a:defRPr sz="2400">
          <a:solidFill>
            <a:schemeClr val="tx1"/>
          </a:solidFill>
          <a:latin typeface="+mn-lt"/>
          <a:ea typeface="ＭＳ Ｐゴシック" pitchFamily="57" charset="-128"/>
        </a:defRPr>
      </a:lvl3pPr>
      <a:lvl4pPr marL="1600200" indent="-228600" algn="l" rtl="0" eaLnBrk="0" fontAlgn="base" hangingPunct="0">
        <a:lnSpc>
          <a:spcPct val="90000"/>
        </a:lnSpc>
        <a:spcBef>
          <a:spcPct val="50000"/>
        </a:spcBef>
        <a:spcAft>
          <a:spcPct val="0"/>
        </a:spcAft>
        <a:buChar char="–"/>
        <a:defRPr sz="2000">
          <a:solidFill>
            <a:schemeClr val="tx1"/>
          </a:solidFill>
          <a:latin typeface="+mn-lt"/>
          <a:ea typeface="ＭＳ Ｐゴシック" pitchFamily="57" charset="-128"/>
        </a:defRPr>
      </a:lvl4pPr>
      <a:lvl5pPr marL="2057400" indent="-228600" algn="l" rtl="0" eaLnBrk="0" fontAlgn="base" hangingPunct="0">
        <a:lnSpc>
          <a:spcPct val="90000"/>
        </a:lnSpc>
        <a:spcBef>
          <a:spcPct val="50000"/>
        </a:spcBef>
        <a:spcAft>
          <a:spcPct val="0"/>
        </a:spcAft>
        <a:buChar char="»"/>
        <a:defRPr sz="2000">
          <a:solidFill>
            <a:schemeClr val="tx1"/>
          </a:solidFill>
          <a:latin typeface="+mn-lt"/>
          <a:ea typeface="ＭＳ Ｐゴシック" pitchFamily="57" charset="-128"/>
        </a:defRPr>
      </a:lvl5pPr>
      <a:lvl6pPr marL="2514600" indent="-228600" algn="l" rtl="0" fontAlgn="base">
        <a:lnSpc>
          <a:spcPct val="90000"/>
        </a:lnSpc>
        <a:spcBef>
          <a:spcPct val="50000"/>
        </a:spcBef>
        <a:spcAft>
          <a:spcPct val="0"/>
        </a:spcAft>
        <a:buChar char="»"/>
        <a:defRPr sz="2000">
          <a:solidFill>
            <a:schemeClr val="tx1"/>
          </a:solidFill>
          <a:latin typeface="+mn-lt"/>
          <a:ea typeface="ＭＳ Ｐゴシック" pitchFamily="57" charset="-128"/>
        </a:defRPr>
      </a:lvl6pPr>
      <a:lvl7pPr marL="2971800" indent="-228600" algn="l" rtl="0" fontAlgn="base">
        <a:lnSpc>
          <a:spcPct val="90000"/>
        </a:lnSpc>
        <a:spcBef>
          <a:spcPct val="50000"/>
        </a:spcBef>
        <a:spcAft>
          <a:spcPct val="0"/>
        </a:spcAft>
        <a:buChar char="»"/>
        <a:defRPr sz="2000">
          <a:solidFill>
            <a:schemeClr val="tx1"/>
          </a:solidFill>
          <a:latin typeface="+mn-lt"/>
          <a:ea typeface="ＭＳ Ｐゴシック" pitchFamily="57" charset="-128"/>
        </a:defRPr>
      </a:lvl7pPr>
      <a:lvl8pPr marL="3429000" indent="-228600" algn="l" rtl="0" fontAlgn="base">
        <a:lnSpc>
          <a:spcPct val="90000"/>
        </a:lnSpc>
        <a:spcBef>
          <a:spcPct val="50000"/>
        </a:spcBef>
        <a:spcAft>
          <a:spcPct val="0"/>
        </a:spcAft>
        <a:buChar char="»"/>
        <a:defRPr sz="2000">
          <a:solidFill>
            <a:schemeClr val="tx1"/>
          </a:solidFill>
          <a:latin typeface="+mn-lt"/>
          <a:ea typeface="ＭＳ Ｐゴシック" pitchFamily="57" charset="-128"/>
        </a:defRPr>
      </a:lvl8pPr>
      <a:lvl9pPr marL="3886200" indent="-228600" algn="l" rtl="0" fontAlgn="base">
        <a:lnSpc>
          <a:spcPct val="90000"/>
        </a:lnSpc>
        <a:spcBef>
          <a:spcPct val="50000"/>
        </a:spcBef>
        <a:spcAft>
          <a:spcPct val="0"/>
        </a:spcAft>
        <a:buChar char="»"/>
        <a:defRPr sz="2000">
          <a:solidFill>
            <a:schemeClr val="tx1"/>
          </a:solidFill>
          <a:latin typeface="+mn-lt"/>
          <a:ea typeface="ＭＳ Ｐゴシック" pitchFamily="5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219200" y="1752600"/>
            <a:ext cx="1097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l-SI"/>
              <a:t>Click to edit Master text styles</a:t>
            </a:r>
          </a:p>
          <a:p>
            <a:pPr lvl="1"/>
            <a:r>
              <a:rPr lang="en-US" altLang="sl-SI"/>
              <a:t>Second level</a:t>
            </a:r>
          </a:p>
          <a:p>
            <a:pPr lvl="2"/>
            <a:r>
              <a:rPr lang="en-US" altLang="sl-SI"/>
              <a:t>Third level</a:t>
            </a:r>
          </a:p>
          <a:p>
            <a:pPr lvl="3"/>
            <a:r>
              <a:rPr lang="en-US" altLang="sl-SI"/>
              <a:t>Fourth level</a:t>
            </a:r>
          </a:p>
          <a:p>
            <a:pPr lvl="4"/>
            <a:r>
              <a:rPr lang="en-US" altLang="sl-SI"/>
              <a:t>Fifth level</a:t>
            </a:r>
          </a:p>
        </p:txBody>
      </p:sp>
      <p:sp>
        <p:nvSpPr>
          <p:cNvPr id="1027" name="Rectangle 3"/>
          <p:cNvSpPr>
            <a:spLocks noGrp="1" noChangeArrowheads="1"/>
          </p:cNvSpPr>
          <p:nvPr>
            <p:ph type="title"/>
          </p:nvPr>
        </p:nvSpPr>
        <p:spPr bwMode="auto">
          <a:xfrm>
            <a:off x="1219200" y="685800"/>
            <a:ext cx="1097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sl-SI"/>
              <a:t>Click to edit Master title style</a:t>
            </a:r>
          </a:p>
        </p:txBody>
      </p:sp>
      <p:sp>
        <p:nvSpPr>
          <p:cNvPr id="227332" name="Rectangle 4"/>
          <p:cNvSpPr>
            <a:spLocks noGrp="1" noChangeArrowheads="1"/>
          </p:cNvSpPr>
          <p:nvPr>
            <p:ph type="dt" sz="half" idx="2"/>
          </p:nvPr>
        </p:nvSpPr>
        <p:spPr bwMode="auto">
          <a:xfrm>
            <a:off x="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latin typeface="Helvetica" pitchFamily="34" charset="0"/>
                <a:ea typeface="ＭＳ Ｐゴシック" pitchFamily="1" charset="-128"/>
              </a:defRPr>
            </a:lvl1pPr>
          </a:lstStyle>
          <a:p>
            <a:pPr>
              <a:defRPr/>
            </a:pPr>
            <a:endParaRPr lang="en-US">
              <a:solidFill>
                <a:srgbClr val="000000"/>
              </a:solidFill>
            </a:endParaRPr>
          </a:p>
        </p:txBody>
      </p:sp>
      <p:sp>
        <p:nvSpPr>
          <p:cNvPr id="227333" name="Rectangle 5"/>
          <p:cNvSpPr>
            <a:spLocks noGrp="1" noChangeArrowheads="1"/>
          </p:cNvSpPr>
          <p:nvPr>
            <p:ph type="ftr" sz="quarter" idx="3"/>
          </p:nvPr>
        </p:nvSpPr>
        <p:spPr bwMode="auto">
          <a:xfrm>
            <a:off x="4165600" y="66294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a:latin typeface="Helvetica" pitchFamily="34" charset="0"/>
                <a:ea typeface="ＭＳ Ｐゴシック" pitchFamily="1" charset="-128"/>
              </a:defRPr>
            </a:lvl1pPr>
          </a:lstStyle>
          <a:p>
            <a:pPr>
              <a:defRPr/>
            </a:pPr>
            <a:endParaRPr lang="en-US">
              <a:solidFill>
                <a:srgbClr val="000000"/>
              </a:solidFill>
            </a:endParaRPr>
          </a:p>
        </p:txBody>
      </p:sp>
      <p:sp>
        <p:nvSpPr>
          <p:cNvPr id="227334" name="Rectangle 6"/>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a:latin typeface="Helvetica" pitchFamily="34" charset="0"/>
                <a:ea typeface="ＭＳ Ｐゴシック" pitchFamily="1" charset="-128"/>
              </a:defRPr>
            </a:lvl1pPr>
          </a:lstStyle>
          <a:p>
            <a:pPr>
              <a:defRPr/>
            </a:pPr>
            <a:fld id="{547D55A0-6EB0-4551-99F3-55AD72522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38155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transition/>
  <p:txStyles>
    <p:titleStyle>
      <a:lvl1pPr algn="l" rtl="0" eaLnBrk="0" fontAlgn="base" hangingPunct="0">
        <a:spcBef>
          <a:spcPct val="0"/>
        </a:spcBef>
        <a:spcAft>
          <a:spcPct val="0"/>
        </a:spcAft>
        <a:defRPr sz="4400" b="1">
          <a:solidFill>
            <a:schemeClr val="tx2"/>
          </a:solidFill>
          <a:latin typeface="+mj-lt"/>
          <a:ea typeface="ＭＳ Ｐゴシック" pitchFamily="51" charset="-128"/>
          <a:cs typeface="ＭＳ Ｐゴシック" pitchFamily="51" charset="-128"/>
        </a:defRPr>
      </a:lvl1pPr>
      <a:lvl2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2pPr>
      <a:lvl3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3pPr>
      <a:lvl4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4pPr>
      <a:lvl5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5pPr>
      <a:lvl6pPr marL="457200" algn="l" rtl="0" fontAlgn="base">
        <a:spcBef>
          <a:spcPct val="0"/>
        </a:spcBef>
        <a:spcAft>
          <a:spcPct val="0"/>
        </a:spcAft>
        <a:defRPr sz="4400" b="1">
          <a:solidFill>
            <a:schemeClr val="tx2"/>
          </a:solidFill>
          <a:latin typeface="Helvetica" pitchFamily="57" charset="0"/>
        </a:defRPr>
      </a:lvl6pPr>
      <a:lvl7pPr marL="914400" algn="l" rtl="0" fontAlgn="base">
        <a:spcBef>
          <a:spcPct val="0"/>
        </a:spcBef>
        <a:spcAft>
          <a:spcPct val="0"/>
        </a:spcAft>
        <a:defRPr sz="4400" b="1">
          <a:solidFill>
            <a:schemeClr val="tx2"/>
          </a:solidFill>
          <a:latin typeface="Helvetica" pitchFamily="57" charset="0"/>
        </a:defRPr>
      </a:lvl7pPr>
      <a:lvl8pPr marL="1371600" algn="l" rtl="0" fontAlgn="base">
        <a:spcBef>
          <a:spcPct val="0"/>
        </a:spcBef>
        <a:spcAft>
          <a:spcPct val="0"/>
        </a:spcAft>
        <a:defRPr sz="4400" b="1">
          <a:solidFill>
            <a:schemeClr val="tx2"/>
          </a:solidFill>
          <a:latin typeface="Helvetica" pitchFamily="57" charset="0"/>
        </a:defRPr>
      </a:lvl8pPr>
      <a:lvl9pPr marL="1828800" algn="l" rtl="0" fontAlgn="base">
        <a:spcBef>
          <a:spcPct val="0"/>
        </a:spcBef>
        <a:spcAft>
          <a:spcPct val="0"/>
        </a:spcAft>
        <a:defRPr sz="4400" b="1">
          <a:solidFill>
            <a:schemeClr val="tx2"/>
          </a:solidFill>
          <a:latin typeface="Helvetica" pitchFamily="5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51" charset="-128"/>
          <a:cs typeface="ＭＳ Ｐゴシック" pitchFamily="51" charset="-128"/>
        </a:defRPr>
      </a:lvl1pPr>
      <a:lvl2pPr marL="742950" indent="-285750" algn="l" rtl="0" eaLnBrk="0" fontAlgn="base" hangingPunct="0">
        <a:spcBef>
          <a:spcPct val="20000"/>
        </a:spcBef>
        <a:spcAft>
          <a:spcPct val="0"/>
        </a:spcAft>
        <a:buFont typeface="Helvetica" pitchFamily="1" charset="0"/>
        <a:buChar char="–"/>
        <a:defRPr sz="2800">
          <a:solidFill>
            <a:schemeClr val="tx1"/>
          </a:solidFill>
          <a:latin typeface="+mn-lt"/>
          <a:ea typeface="ＭＳ Ｐゴシック" pitchFamily="57" charset="-128"/>
        </a:defRPr>
      </a:lvl2pPr>
      <a:lvl3pPr marL="1143000" indent="-228600" algn="l" rtl="0" eaLnBrk="0" fontAlgn="base" hangingPunct="0">
        <a:spcBef>
          <a:spcPct val="20000"/>
        </a:spcBef>
        <a:spcAft>
          <a:spcPct val="0"/>
        </a:spcAft>
        <a:buFont typeface="Helvetica" pitchFamily="1" charset="0"/>
        <a:buChar char="–"/>
        <a:defRPr sz="2400">
          <a:solidFill>
            <a:schemeClr val="tx1"/>
          </a:solidFill>
          <a:latin typeface="+mn-lt"/>
          <a:ea typeface="ＭＳ Ｐゴシック" pitchFamily="57" charset="-128"/>
        </a:defRPr>
      </a:lvl3pPr>
      <a:lvl4pPr marL="1600200" indent="-228600" algn="l" rtl="0" eaLnBrk="0" fontAlgn="base" hangingPunct="0">
        <a:spcBef>
          <a:spcPct val="20000"/>
        </a:spcBef>
        <a:spcAft>
          <a:spcPct val="0"/>
        </a:spcAft>
        <a:buFont typeface="Helvetica" pitchFamily="1" charset="0"/>
        <a:buChar char="–"/>
        <a:defRPr sz="2000">
          <a:solidFill>
            <a:schemeClr val="tx1"/>
          </a:solidFill>
          <a:latin typeface="+mn-lt"/>
          <a:ea typeface="ＭＳ Ｐゴシック" pitchFamily="57" charset="-128"/>
        </a:defRPr>
      </a:lvl4pPr>
      <a:lvl5pPr marL="2057400" indent="-228600" algn="l" rtl="0" eaLnBrk="0" fontAlgn="base" hangingPunct="0">
        <a:spcBef>
          <a:spcPct val="20000"/>
        </a:spcBef>
        <a:spcAft>
          <a:spcPct val="0"/>
        </a:spcAft>
        <a:buFont typeface="Helvetica" pitchFamily="1" charset="0"/>
        <a:buChar char="–"/>
        <a:defRPr sz="2000">
          <a:solidFill>
            <a:schemeClr val="tx1"/>
          </a:solidFill>
          <a:latin typeface="+mn-lt"/>
          <a:ea typeface="ＭＳ Ｐゴシック" pitchFamily="57" charset="-128"/>
        </a:defRPr>
      </a:lvl5pPr>
      <a:lvl6pPr marL="25146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6pPr>
      <a:lvl7pPr marL="29718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7pPr>
      <a:lvl8pPr marL="34290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8pPr>
      <a:lvl9pPr marL="38862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219200" y="1752600"/>
            <a:ext cx="1097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l-SI"/>
              <a:t>Click to edit Master text styles</a:t>
            </a:r>
          </a:p>
          <a:p>
            <a:pPr lvl="1"/>
            <a:r>
              <a:rPr lang="en-US" altLang="sl-SI"/>
              <a:t>Second level</a:t>
            </a:r>
          </a:p>
          <a:p>
            <a:pPr lvl="2"/>
            <a:r>
              <a:rPr lang="en-US" altLang="sl-SI"/>
              <a:t>Third level</a:t>
            </a:r>
          </a:p>
          <a:p>
            <a:pPr lvl="3"/>
            <a:r>
              <a:rPr lang="en-US" altLang="sl-SI"/>
              <a:t>Fourth level</a:t>
            </a:r>
          </a:p>
          <a:p>
            <a:pPr lvl="4"/>
            <a:r>
              <a:rPr lang="en-US" altLang="sl-SI"/>
              <a:t>Fifth level</a:t>
            </a:r>
          </a:p>
        </p:txBody>
      </p:sp>
      <p:sp>
        <p:nvSpPr>
          <p:cNvPr id="1027" name="Rectangle 3"/>
          <p:cNvSpPr>
            <a:spLocks noGrp="1" noChangeArrowheads="1"/>
          </p:cNvSpPr>
          <p:nvPr>
            <p:ph type="title"/>
          </p:nvPr>
        </p:nvSpPr>
        <p:spPr bwMode="auto">
          <a:xfrm>
            <a:off x="1219200" y="685800"/>
            <a:ext cx="1097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sl-SI"/>
              <a:t>Click to edit Master title style</a:t>
            </a:r>
          </a:p>
        </p:txBody>
      </p:sp>
      <p:sp>
        <p:nvSpPr>
          <p:cNvPr id="227332" name="Rectangle 4"/>
          <p:cNvSpPr>
            <a:spLocks noGrp="1" noChangeArrowheads="1"/>
          </p:cNvSpPr>
          <p:nvPr>
            <p:ph type="dt" sz="half" idx="2"/>
          </p:nvPr>
        </p:nvSpPr>
        <p:spPr bwMode="auto">
          <a:xfrm>
            <a:off x="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latin typeface="Helvetica" pitchFamily="34" charset="0"/>
                <a:ea typeface="ＭＳ Ｐゴシック" pitchFamily="1" charset="-128"/>
              </a:defRPr>
            </a:lvl1pPr>
          </a:lstStyle>
          <a:p>
            <a:pPr>
              <a:defRPr/>
            </a:pPr>
            <a:endParaRPr lang="en-US">
              <a:solidFill>
                <a:srgbClr val="000000"/>
              </a:solidFill>
            </a:endParaRPr>
          </a:p>
        </p:txBody>
      </p:sp>
      <p:sp>
        <p:nvSpPr>
          <p:cNvPr id="227333" name="Rectangle 5"/>
          <p:cNvSpPr>
            <a:spLocks noGrp="1" noChangeArrowheads="1"/>
          </p:cNvSpPr>
          <p:nvPr>
            <p:ph type="ftr" sz="quarter" idx="3"/>
          </p:nvPr>
        </p:nvSpPr>
        <p:spPr bwMode="auto">
          <a:xfrm>
            <a:off x="4165600" y="66294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a:latin typeface="Helvetica" pitchFamily="34" charset="0"/>
                <a:ea typeface="ＭＳ Ｐゴシック" pitchFamily="1" charset="-128"/>
              </a:defRPr>
            </a:lvl1pPr>
          </a:lstStyle>
          <a:p>
            <a:pPr>
              <a:defRPr/>
            </a:pPr>
            <a:endParaRPr lang="en-US">
              <a:solidFill>
                <a:srgbClr val="000000"/>
              </a:solidFill>
            </a:endParaRPr>
          </a:p>
        </p:txBody>
      </p:sp>
      <p:sp>
        <p:nvSpPr>
          <p:cNvPr id="227334" name="Rectangle 6"/>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a:latin typeface="Helvetica" pitchFamily="34" charset="0"/>
                <a:ea typeface="ＭＳ Ｐゴシック" pitchFamily="1" charset="-128"/>
              </a:defRPr>
            </a:lvl1pPr>
          </a:lstStyle>
          <a:p>
            <a:pPr>
              <a:defRPr/>
            </a:pPr>
            <a:fld id="{547D55A0-6EB0-4551-99F3-55AD72522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19564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Lst>
  <p:transition/>
  <p:txStyles>
    <p:titleStyle>
      <a:lvl1pPr algn="l" rtl="0" eaLnBrk="0" fontAlgn="base" hangingPunct="0">
        <a:spcBef>
          <a:spcPct val="0"/>
        </a:spcBef>
        <a:spcAft>
          <a:spcPct val="0"/>
        </a:spcAft>
        <a:defRPr sz="4400" b="1">
          <a:solidFill>
            <a:schemeClr val="tx2"/>
          </a:solidFill>
          <a:latin typeface="+mj-lt"/>
          <a:ea typeface="ＭＳ Ｐゴシック" pitchFamily="51" charset="-128"/>
          <a:cs typeface="ＭＳ Ｐゴシック" pitchFamily="51" charset="-128"/>
        </a:defRPr>
      </a:lvl1pPr>
      <a:lvl2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2pPr>
      <a:lvl3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3pPr>
      <a:lvl4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4pPr>
      <a:lvl5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5pPr>
      <a:lvl6pPr marL="457200" algn="l" rtl="0" fontAlgn="base">
        <a:spcBef>
          <a:spcPct val="0"/>
        </a:spcBef>
        <a:spcAft>
          <a:spcPct val="0"/>
        </a:spcAft>
        <a:defRPr sz="4400" b="1">
          <a:solidFill>
            <a:schemeClr val="tx2"/>
          </a:solidFill>
          <a:latin typeface="Helvetica" pitchFamily="57" charset="0"/>
        </a:defRPr>
      </a:lvl6pPr>
      <a:lvl7pPr marL="914400" algn="l" rtl="0" fontAlgn="base">
        <a:spcBef>
          <a:spcPct val="0"/>
        </a:spcBef>
        <a:spcAft>
          <a:spcPct val="0"/>
        </a:spcAft>
        <a:defRPr sz="4400" b="1">
          <a:solidFill>
            <a:schemeClr val="tx2"/>
          </a:solidFill>
          <a:latin typeface="Helvetica" pitchFamily="57" charset="0"/>
        </a:defRPr>
      </a:lvl7pPr>
      <a:lvl8pPr marL="1371600" algn="l" rtl="0" fontAlgn="base">
        <a:spcBef>
          <a:spcPct val="0"/>
        </a:spcBef>
        <a:spcAft>
          <a:spcPct val="0"/>
        </a:spcAft>
        <a:defRPr sz="4400" b="1">
          <a:solidFill>
            <a:schemeClr val="tx2"/>
          </a:solidFill>
          <a:latin typeface="Helvetica" pitchFamily="57" charset="0"/>
        </a:defRPr>
      </a:lvl8pPr>
      <a:lvl9pPr marL="1828800" algn="l" rtl="0" fontAlgn="base">
        <a:spcBef>
          <a:spcPct val="0"/>
        </a:spcBef>
        <a:spcAft>
          <a:spcPct val="0"/>
        </a:spcAft>
        <a:defRPr sz="4400" b="1">
          <a:solidFill>
            <a:schemeClr val="tx2"/>
          </a:solidFill>
          <a:latin typeface="Helvetica" pitchFamily="5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51" charset="-128"/>
          <a:cs typeface="ＭＳ Ｐゴシック" pitchFamily="51" charset="-128"/>
        </a:defRPr>
      </a:lvl1pPr>
      <a:lvl2pPr marL="742950" indent="-285750" algn="l" rtl="0" eaLnBrk="0" fontAlgn="base" hangingPunct="0">
        <a:spcBef>
          <a:spcPct val="20000"/>
        </a:spcBef>
        <a:spcAft>
          <a:spcPct val="0"/>
        </a:spcAft>
        <a:buFont typeface="Helvetica" pitchFamily="1" charset="0"/>
        <a:buChar char="–"/>
        <a:defRPr sz="2800">
          <a:solidFill>
            <a:schemeClr val="tx1"/>
          </a:solidFill>
          <a:latin typeface="+mn-lt"/>
          <a:ea typeface="ＭＳ Ｐゴシック" pitchFamily="57" charset="-128"/>
        </a:defRPr>
      </a:lvl2pPr>
      <a:lvl3pPr marL="1143000" indent="-228600" algn="l" rtl="0" eaLnBrk="0" fontAlgn="base" hangingPunct="0">
        <a:spcBef>
          <a:spcPct val="20000"/>
        </a:spcBef>
        <a:spcAft>
          <a:spcPct val="0"/>
        </a:spcAft>
        <a:buFont typeface="Helvetica" pitchFamily="1" charset="0"/>
        <a:buChar char="–"/>
        <a:defRPr sz="2400">
          <a:solidFill>
            <a:schemeClr val="tx1"/>
          </a:solidFill>
          <a:latin typeface="+mn-lt"/>
          <a:ea typeface="ＭＳ Ｐゴシック" pitchFamily="57" charset="-128"/>
        </a:defRPr>
      </a:lvl3pPr>
      <a:lvl4pPr marL="1600200" indent="-228600" algn="l" rtl="0" eaLnBrk="0" fontAlgn="base" hangingPunct="0">
        <a:spcBef>
          <a:spcPct val="20000"/>
        </a:spcBef>
        <a:spcAft>
          <a:spcPct val="0"/>
        </a:spcAft>
        <a:buFont typeface="Helvetica" pitchFamily="1" charset="0"/>
        <a:buChar char="–"/>
        <a:defRPr sz="2000">
          <a:solidFill>
            <a:schemeClr val="tx1"/>
          </a:solidFill>
          <a:latin typeface="+mn-lt"/>
          <a:ea typeface="ＭＳ Ｐゴシック" pitchFamily="57" charset="-128"/>
        </a:defRPr>
      </a:lvl4pPr>
      <a:lvl5pPr marL="2057400" indent="-228600" algn="l" rtl="0" eaLnBrk="0" fontAlgn="base" hangingPunct="0">
        <a:spcBef>
          <a:spcPct val="20000"/>
        </a:spcBef>
        <a:spcAft>
          <a:spcPct val="0"/>
        </a:spcAft>
        <a:buFont typeface="Helvetica" pitchFamily="1" charset="0"/>
        <a:buChar char="–"/>
        <a:defRPr sz="2000">
          <a:solidFill>
            <a:schemeClr val="tx1"/>
          </a:solidFill>
          <a:latin typeface="+mn-lt"/>
          <a:ea typeface="ＭＳ Ｐゴシック" pitchFamily="57" charset="-128"/>
        </a:defRPr>
      </a:lvl5pPr>
      <a:lvl6pPr marL="25146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6pPr>
      <a:lvl7pPr marL="29718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7pPr>
      <a:lvl8pPr marL="34290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8pPr>
      <a:lvl9pPr marL="38862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28.xml"/><Relationship Id="rId1" Type="http://schemas.openxmlformats.org/officeDocument/2006/relationships/slideLayout" Target="../slideLayouts/slideLayout61.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49.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0.jpeg"/><Relationship Id="rId7" Type="http://schemas.openxmlformats.org/officeDocument/2006/relationships/diagramColors" Target="../diagrams/colors4.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09600" y="228600"/>
            <a:ext cx="7391400" cy="3078408"/>
          </a:xfrm>
        </p:spPr>
        <p:txBody>
          <a:bodyPr/>
          <a:lstStyle/>
          <a:p>
            <a:pPr algn="l" eaLnBrk="1" hangingPunct="1">
              <a:defRPr/>
            </a:pPr>
            <a:r>
              <a:rPr lang="sl-SI" dirty="0">
                <a:latin typeface="Times New Roman" charset="0"/>
              </a:rPr>
              <a:t>Zdravljenje odvisnosti </a:t>
            </a:r>
            <a:br>
              <a:rPr lang="sl-SI" dirty="0">
                <a:latin typeface="Times New Roman" charset="0"/>
              </a:rPr>
            </a:br>
            <a:r>
              <a:rPr lang="sl-SI" dirty="0">
                <a:latin typeface="Times New Roman" charset="0"/>
              </a:rPr>
              <a:t>…. in zasvojenost</a:t>
            </a:r>
            <a:br>
              <a:rPr lang="sl-SI" dirty="0">
                <a:latin typeface="Times New Roman" charset="0"/>
              </a:rPr>
            </a:br>
            <a:br>
              <a:rPr lang="sl-SI">
                <a:latin typeface="Times New Roman" charset="0"/>
              </a:rPr>
            </a:br>
            <a:r>
              <a:rPr lang="sl-SI" sz="3200">
                <a:latin typeface="Times New Roman" charset="0"/>
              </a:rPr>
              <a:t>2025/26</a:t>
            </a:r>
            <a:endParaRPr lang="en-US" sz="3200" dirty="0">
              <a:latin typeface="Times New Roman"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895600"/>
            <a:ext cx="6818237" cy="3476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2"/>
          <p:cNvSpPr/>
          <p:nvPr/>
        </p:nvSpPr>
        <p:spPr>
          <a:xfrm>
            <a:off x="9754137" y="4322362"/>
            <a:ext cx="2148288" cy="1041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78740" rIns="118110" bIns="78740" numCol="1" spcCol="1270" anchor="ctr" anchorCtr="0">
            <a:noAutofit/>
          </a:bodyPr>
          <a:lstStyle/>
          <a:p>
            <a:pPr algn="ctr" defTabSz="2755900">
              <a:lnSpc>
                <a:spcPct val="90000"/>
              </a:lnSpc>
              <a:spcBef>
                <a:spcPct val="0"/>
              </a:spcBef>
              <a:spcAft>
                <a:spcPct val="35000"/>
              </a:spcAft>
            </a:pPr>
            <a:endParaRPr lang="en-US" sz="6200" dirty="0">
              <a:solidFill>
                <a:prstClr val="white"/>
              </a:solidFill>
            </a:endParaRPr>
          </a:p>
        </p:txBody>
      </p:sp>
      <p:sp>
        <p:nvSpPr>
          <p:cNvPr id="11" name="TextBox 10"/>
          <p:cNvSpPr txBox="1"/>
          <p:nvPr/>
        </p:nvSpPr>
        <p:spPr>
          <a:xfrm>
            <a:off x="4353922" y="6428232"/>
            <a:ext cx="7614635" cy="307777"/>
          </a:xfrm>
          <a:prstGeom prst="rect">
            <a:avLst/>
          </a:prstGeom>
          <a:noFill/>
        </p:spPr>
        <p:txBody>
          <a:bodyPr wrap="square" rtlCol="0">
            <a:spAutoFit/>
          </a:bodyPr>
          <a:lstStyle/>
          <a:p>
            <a:r>
              <a:rPr lang="en-US" sz="1400" dirty="0"/>
              <a:t>(National Institute on Alcohol Abuse and Alcoholism; National Institute on Drug Abuse, 2018a)</a:t>
            </a:r>
          </a:p>
        </p:txBody>
      </p:sp>
      <p:sp>
        <p:nvSpPr>
          <p:cNvPr id="9" name="Title 1">
            <a:extLst>
              <a:ext uri="{FF2B5EF4-FFF2-40B4-BE49-F238E27FC236}">
                <a16:creationId xmlns:a16="http://schemas.microsoft.com/office/drawing/2014/main" id="{77628F8B-8768-4347-B392-4E7AED027224}"/>
              </a:ext>
            </a:extLst>
          </p:cNvPr>
          <p:cNvSpPr txBox="1">
            <a:spLocks/>
          </p:cNvSpPr>
          <p:nvPr/>
        </p:nvSpPr>
        <p:spPr>
          <a:xfrm>
            <a:off x="0" y="0"/>
            <a:ext cx="12192000" cy="1219200"/>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endParaRPr lang="en-US" altLang="en-US" sz="3600" dirty="0">
              <a:solidFill>
                <a:prstClr val="white"/>
              </a:solidFill>
            </a:endParaRPr>
          </a:p>
        </p:txBody>
      </p:sp>
      <p:grpSp>
        <p:nvGrpSpPr>
          <p:cNvPr id="10" name="Group 9">
            <a:extLst>
              <a:ext uri="{FF2B5EF4-FFF2-40B4-BE49-F238E27FC236}">
                <a16:creationId xmlns:a16="http://schemas.microsoft.com/office/drawing/2014/main" id="{26F0EE66-05B4-4157-83D5-1E7CA07CE82E}"/>
              </a:ext>
            </a:extLst>
          </p:cNvPr>
          <p:cNvGrpSpPr/>
          <p:nvPr/>
        </p:nvGrpSpPr>
        <p:grpSpPr>
          <a:xfrm>
            <a:off x="739458" y="1353379"/>
            <a:ext cx="11082528" cy="5065236"/>
            <a:chOff x="739458" y="1193718"/>
            <a:chExt cx="10467594" cy="5065236"/>
          </a:xfrm>
        </p:grpSpPr>
        <p:graphicFrame>
          <p:nvGraphicFramePr>
            <p:cNvPr id="12" name="Diagram 11">
              <a:extLst>
                <a:ext uri="{FF2B5EF4-FFF2-40B4-BE49-F238E27FC236}">
                  <a16:creationId xmlns:a16="http://schemas.microsoft.com/office/drawing/2014/main" id="{53B20E07-9005-4FFB-BE83-BDBBBAA04AEC}"/>
                </a:ext>
              </a:extLst>
            </p:cNvPr>
            <p:cNvGraphicFramePr/>
            <p:nvPr>
              <p:extLst/>
            </p:nvPr>
          </p:nvGraphicFramePr>
          <p:xfrm>
            <a:off x="739458" y="1193718"/>
            <a:ext cx="10467594" cy="5065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2D169C4F-82EC-4A99-ABF7-B9129DA1E7AF}"/>
                </a:ext>
              </a:extLst>
            </p:cNvPr>
            <p:cNvSpPr txBox="1"/>
            <p:nvPr/>
          </p:nvSpPr>
          <p:spPr>
            <a:xfrm>
              <a:off x="829966" y="1670891"/>
              <a:ext cx="1781743"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Alcohol</a:t>
              </a:r>
            </a:p>
          </p:txBody>
        </p:sp>
        <p:sp>
          <p:nvSpPr>
            <p:cNvPr id="15" name="TextBox 14">
              <a:extLst>
                <a:ext uri="{FF2B5EF4-FFF2-40B4-BE49-F238E27FC236}">
                  <a16:creationId xmlns:a16="http://schemas.microsoft.com/office/drawing/2014/main" id="{CBE2AC3D-AB9F-4737-AF7F-A28988B2ED84}"/>
                </a:ext>
              </a:extLst>
            </p:cNvPr>
            <p:cNvSpPr txBox="1"/>
            <p:nvPr/>
          </p:nvSpPr>
          <p:spPr>
            <a:xfrm>
              <a:off x="829966" y="3553894"/>
              <a:ext cx="2274656"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Cocaine</a:t>
              </a:r>
            </a:p>
          </p:txBody>
        </p:sp>
        <p:sp>
          <p:nvSpPr>
            <p:cNvPr id="16" name="TextBox 15">
              <a:extLst>
                <a:ext uri="{FF2B5EF4-FFF2-40B4-BE49-F238E27FC236}">
                  <a16:creationId xmlns:a16="http://schemas.microsoft.com/office/drawing/2014/main" id="{338FE5A0-6B10-448B-B3B9-5FD7D1416D88}"/>
                </a:ext>
              </a:extLst>
            </p:cNvPr>
            <p:cNvSpPr txBox="1"/>
            <p:nvPr/>
          </p:nvSpPr>
          <p:spPr>
            <a:xfrm>
              <a:off x="829966" y="5296569"/>
              <a:ext cx="2365163"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Heroin</a:t>
              </a:r>
            </a:p>
          </p:txBody>
        </p:sp>
      </p:grpSp>
      <p:sp>
        <p:nvSpPr>
          <p:cNvPr id="2" name="Title 1"/>
          <p:cNvSpPr>
            <a:spLocks noGrp="1"/>
          </p:cNvSpPr>
          <p:nvPr>
            <p:ph type="title"/>
          </p:nvPr>
        </p:nvSpPr>
        <p:spPr/>
        <p:txBody>
          <a:bodyPr>
            <a:normAutofit/>
          </a:bodyPr>
          <a:lstStyle/>
          <a:p>
            <a:r>
              <a:rPr lang="en-US" altLang="en-US" sz="3200" dirty="0">
                <a:solidFill>
                  <a:prstClr val="white"/>
                </a:solidFill>
              </a:rPr>
              <a:t>Common Drugs</a:t>
            </a:r>
            <a:endParaRPr lang="en-US" sz="3200" dirty="0"/>
          </a:p>
        </p:txBody>
      </p:sp>
    </p:spTree>
    <p:extLst>
      <p:ext uri="{BB962C8B-B14F-4D97-AF65-F5344CB8AC3E}">
        <p14:creationId xmlns:p14="http://schemas.microsoft.com/office/powerpoint/2010/main" val="2249924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2"/>
          <p:cNvSpPr/>
          <p:nvPr/>
        </p:nvSpPr>
        <p:spPr>
          <a:xfrm>
            <a:off x="10222103" y="6654095"/>
            <a:ext cx="2148288" cy="1041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78740" rIns="118110" bIns="78740" numCol="1" spcCol="1270" anchor="ctr" anchorCtr="0">
            <a:noAutofit/>
          </a:bodyPr>
          <a:lstStyle/>
          <a:p>
            <a:pPr algn="ctr" defTabSz="2755900">
              <a:lnSpc>
                <a:spcPct val="90000"/>
              </a:lnSpc>
              <a:spcBef>
                <a:spcPct val="0"/>
              </a:spcBef>
              <a:spcAft>
                <a:spcPct val="35000"/>
              </a:spcAft>
            </a:pPr>
            <a:endParaRPr lang="en-US" sz="6200" dirty="0">
              <a:solidFill>
                <a:prstClr val="white"/>
              </a:solidFill>
            </a:endParaRPr>
          </a:p>
        </p:txBody>
      </p:sp>
      <p:sp>
        <p:nvSpPr>
          <p:cNvPr id="11" name="TextBox 10"/>
          <p:cNvSpPr txBox="1"/>
          <p:nvPr/>
        </p:nvSpPr>
        <p:spPr>
          <a:xfrm>
            <a:off x="8465664" y="6428232"/>
            <a:ext cx="3626571" cy="307777"/>
          </a:xfrm>
          <a:prstGeom prst="rect">
            <a:avLst/>
          </a:prstGeom>
          <a:noFill/>
        </p:spPr>
        <p:txBody>
          <a:bodyPr wrap="square" rtlCol="0">
            <a:spAutoFit/>
          </a:bodyPr>
          <a:lstStyle/>
          <a:p>
            <a:r>
              <a:rPr lang="en-US" sz="1400" dirty="0"/>
              <a:t>(National Institute on Drug Abuse, 2018a)</a:t>
            </a:r>
          </a:p>
        </p:txBody>
      </p:sp>
      <p:grpSp>
        <p:nvGrpSpPr>
          <p:cNvPr id="2" name="Group 1">
            <a:extLst>
              <a:ext uri="{FF2B5EF4-FFF2-40B4-BE49-F238E27FC236}">
                <a16:creationId xmlns:a16="http://schemas.microsoft.com/office/drawing/2014/main" id="{764FD1E1-2DEB-4EF1-ABC9-752B38238FAD}"/>
              </a:ext>
            </a:extLst>
          </p:cNvPr>
          <p:cNvGrpSpPr/>
          <p:nvPr/>
        </p:nvGrpSpPr>
        <p:grpSpPr>
          <a:xfrm>
            <a:off x="739458" y="1353372"/>
            <a:ext cx="11082528" cy="4984798"/>
            <a:chOff x="739458" y="1193718"/>
            <a:chExt cx="10467594" cy="5065236"/>
          </a:xfrm>
        </p:grpSpPr>
        <p:graphicFrame>
          <p:nvGraphicFramePr>
            <p:cNvPr id="10" name="Diagram 9">
              <a:extLst>
                <a:ext uri="{FF2B5EF4-FFF2-40B4-BE49-F238E27FC236}">
                  <a16:creationId xmlns:a16="http://schemas.microsoft.com/office/drawing/2014/main" id="{785EA358-A05F-45CA-832A-1669961A571A}"/>
                </a:ext>
              </a:extLst>
            </p:cNvPr>
            <p:cNvGraphicFramePr/>
            <p:nvPr>
              <p:extLst/>
            </p:nvPr>
          </p:nvGraphicFramePr>
          <p:xfrm>
            <a:off x="739458" y="1193718"/>
            <a:ext cx="10467594" cy="5065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39831D44-9B4C-4CD9-AD0B-B078DDF469B6}"/>
                </a:ext>
              </a:extLst>
            </p:cNvPr>
            <p:cNvSpPr txBox="1"/>
            <p:nvPr/>
          </p:nvSpPr>
          <p:spPr>
            <a:xfrm>
              <a:off x="829966" y="1670891"/>
              <a:ext cx="2145463"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Methamphetamine</a:t>
              </a:r>
            </a:p>
          </p:txBody>
        </p:sp>
        <p:sp>
          <p:nvSpPr>
            <p:cNvPr id="18" name="TextBox 17">
              <a:extLst>
                <a:ext uri="{FF2B5EF4-FFF2-40B4-BE49-F238E27FC236}">
                  <a16:creationId xmlns:a16="http://schemas.microsoft.com/office/drawing/2014/main" id="{A709A6D2-CD57-4E38-82CA-B482C3813315}"/>
                </a:ext>
              </a:extLst>
            </p:cNvPr>
            <p:cNvSpPr txBox="1"/>
            <p:nvPr/>
          </p:nvSpPr>
          <p:spPr>
            <a:xfrm>
              <a:off x="829966" y="3553894"/>
              <a:ext cx="2274656"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Marijuana</a:t>
              </a:r>
            </a:p>
          </p:txBody>
        </p:sp>
        <p:sp>
          <p:nvSpPr>
            <p:cNvPr id="20" name="TextBox 19">
              <a:extLst>
                <a:ext uri="{FF2B5EF4-FFF2-40B4-BE49-F238E27FC236}">
                  <a16:creationId xmlns:a16="http://schemas.microsoft.com/office/drawing/2014/main" id="{CC8FC870-F211-4FAC-B284-52967A6B8E95}"/>
                </a:ext>
              </a:extLst>
            </p:cNvPr>
            <p:cNvSpPr txBox="1"/>
            <p:nvPr/>
          </p:nvSpPr>
          <p:spPr>
            <a:xfrm>
              <a:off x="829966" y="5296569"/>
              <a:ext cx="2365163"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Opioids</a:t>
              </a:r>
            </a:p>
          </p:txBody>
        </p:sp>
      </p:grpSp>
      <p:sp>
        <p:nvSpPr>
          <p:cNvPr id="21" name="Title 1">
            <a:extLst>
              <a:ext uri="{FF2B5EF4-FFF2-40B4-BE49-F238E27FC236}">
                <a16:creationId xmlns:a16="http://schemas.microsoft.com/office/drawing/2014/main" id="{31838F18-93E4-45B1-82F8-E60A579AB0EC}"/>
              </a:ext>
            </a:extLst>
          </p:cNvPr>
          <p:cNvSpPr txBox="1">
            <a:spLocks/>
          </p:cNvSpPr>
          <p:nvPr/>
        </p:nvSpPr>
        <p:spPr>
          <a:xfrm>
            <a:off x="0" y="0"/>
            <a:ext cx="12192000" cy="1219200"/>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endParaRPr lang="en-US" altLang="en-US" sz="3600" dirty="0">
              <a:solidFill>
                <a:prstClr val="white"/>
              </a:solidFill>
            </a:endParaRPr>
          </a:p>
        </p:txBody>
      </p:sp>
      <p:sp>
        <p:nvSpPr>
          <p:cNvPr id="5" name="Title 4"/>
          <p:cNvSpPr>
            <a:spLocks noGrp="1"/>
          </p:cNvSpPr>
          <p:nvPr>
            <p:ph type="title"/>
          </p:nvPr>
        </p:nvSpPr>
        <p:spPr/>
        <p:txBody>
          <a:bodyPr>
            <a:normAutofit/>
          </a:bodyPr>
          <a:lstStyle/>
          <a:p>
            <a:r>
              <a:rPr lang="en-US" altLang="en-US" sz="3200" dirty="0">
                <a:solidFill>
                  <a:prstClr val="white"/>
                </a:solidFill>
              </a:rPr>
              <a:t>Common Drugs </a:t>
            </a:r>
            <a:endParaRPr lang="en-US" sz="3200" dirty="0"/>
          </a:p>
        </p:txBody>
      </p:sp>
    </p:spTree>
    <p:extLst>
      <p:ext uri="{BB962C8B-B14F-4D97-AF65-F5344CB8AC3E}">
        <p14:creationId xmlns:p14="http://schemas.microsoft.com/office/powerpoint/2010/main" val="1874008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5129" y="16329"/>
            <a:ext cx="7785100" cy="69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ka 1"/>
          <p:cNvPicPr>
            <a:picLocks noChangeAspect="1"/>
          </p:cNvPicPr>
          <p:nvPr/>
        </p:nvPicPr>
        <p:blipFill>
          <a:blip r:embed="rId4"/>
          <a:stretch>
            <a:fillRect/>
          </a:stretch>
        </p:blipFill>
        <p:spPr>
          <a:xfrm>
            <a:off x="16041" y="725551"/>
            <a:ext cx="4174959" cy="6171981"/>
          </a:xfrm>
          <a:prstGeom prst="rect">
            <a:avLst/>
          </a:prstGeom>
        </p:spPr>
      </p:pic>
      <p:sp>
        <p:nvSpPr>
          <p:cNvPr id="3" name="Pravokotnik 2"/>
          <p:cNvSpPr/>
          <p:nvPr/>
        </p:nvSpPr>
        <p:spPr>
          <a:xfrm>
            <a:off x="16041" y="219222"/>
            <a:ext cx="2236894" cy="338554"/>
          </a:xfrm>
          <a:prstGeom prst="rect">
            <a:avLst/>
          </a:prstGeom>
        </p:spPr>
        <p:txBody>
          <a:bodyPr wrap="none">
            <a:spAutoFit/>
          </a:bodyPr>
          <a:lstStyle/>
          <a:p>
            <a:r>
              <a:rPr lang="en-GB" sz="1600" dirty="0"/>
              <a:t>10.1186/2042-6410-3-14</a:t>
            </a:r>
          </a:p>
        </p:txBody>
      </p:sp>
    </p:spTree>
    <p:extLst>
      <p:ext uri="{BB962C8B-B14F-4D97-AF65-F5344CB8AC3E}">
        <p14:creationId xmlns:p14="http://schemas.microsoft.com/office/powerpoint/2010/main" val="3195714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aobljeni pravokotnik 1"/>
          <p:cNvSpPr/>
          <p:nvPr/>
        </p:nvSpPr>
        <p:spPr bwMode="auto">
          <a:xfrm>
            <a:off x="5562600" y="2322775"/>
            <a:ext cx="2743200" cy="725225"/>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pic>
        <p:nvPicPr>
          <p:cNvPr id="47108" name="Picture 4"/>
          <p:cNvPicPr>
            <a:picLocks noChangeAspect="1" noChangeArrowheads="1"/>
          </p:cNvPicPr>
          <p:nvPr/>
        </p:nvPicPr>
        <p:blipFill>
          <a:blip r:embed="rId3" cstate="print"/>
          <a:srcRect/>
          <a:stretch>
            <a:fillRect/>
          </a:stretch>
        </p:blipFill>
        <p:spPr bwMode="auto">
          <a:xfrm>
            <a:off x="8448174" y="4168105"/>
            <a:ext cx="2819401" cy="2613695"/>
          </a:xfrm>
          <a:prstGeom prst="rect">
            <a:avLst/>
          </a:prstGeom>
          <a:noFill/>
          <a:ln w="9525">
            <a:noFill/>
            <a:miter lim="800000"/>
            <a:headEnd/>
            <a:tailEnd/>
          </a:ln>
        </p:spPr>
      </p:pic>
      <p:sp>
        <p:nvSpPr>
          <p:cNvPr id="13" name="Rectangle 3"/>
          <p:cNvSpPr>
            <a:spLocks noGrp="1"/>
          </p:cNvSpPr>
          <p:nvPr/>
        </p:nvSpPr>
        <p:spPr bwMode="auto">
          <a:xfrm>
            <a:off x="190500" y="947729"/>
            <a:ext cx="8229600" cy="5834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pPr>
            <a:r>
              <a:rPr lang="sl-SI" b="1" i="1" dirty="0">
                <a:latin typeface="Arial" pitchFamily="34" charset="0"/>
              </a:rPr>
              <a:t>SSKJ***</a:t>
            </a:r>
            <a:r>
              <a:rPr lang="sl-SI" dirty="0">
                <a:latin typeface="Arial" pitchFamily="34" charset="0"/>
              </a:rPr>
              <a:t>: </a:t>
            </a:r>
            <a:r>
              <a:rPr lang="sl-SI" b="1" dirty="0">
                <a:solidFill>
                  <a:srgbClr val="FF0000"/>
                </a:solidFill>
                <a:latin typeface="Arial" pitchFamily="34" charset="0"/>
              </a:rPr>
              <a:t>Zasvojenost</a:t>
            </a:r>
            <a:r>
              <a:rPr lang="sl-SI" dirty="0">
                <a:solidFill>
                  <a:srgbClr val="FF0000"/>
                </a:solidFill>
                <a:latin typeface="Arial" pitchFamily="34" charset="0"/>
              </a:rPr>
              <a:t> </a:t>
            </a:r>
          </a:p>
          <a:p>
            <a:pPr eaLnBrk="1" hangingPunct="1">
              <a:lnSpc>
                <a:spcPct val="90000"/>
              </a:lnSpc>
            </a:pPr>
            <a:r>
              <a:rPr lang="sl-SI" sz="2400" dirty="0">
                <a:latin typeface="Arial" pitchFamily="34" charset="0"/>
              </a:rPr>
              <a:t>(nanaša se na psihotropne učinkovine) </a:t>
            </a:r>
          </a:p>
          <a:p>
            <a:pPr eaLnBrk="1" hangingPunct="1">
              <a:lnSpc>
                <a:spcPct val="90000"/>
              </a:lnSpc>
            </a:pPr>
            <a:r>
              <a:rPr lang="sl-SI" sz="2800" dirty="0">
                <a:latin typeface="Arial" pitchFamily="34" charset="0"/>
              </a:rPr>
              <a:t>je </a:t>
            </a:r>
            <a:r>
              <a:rPr lang="sl-SI" sz="2800" u="sng" dirty="0">
                <a:latin typeface="Arial" pitchFamily="34" charset="0"/>
              </a:rPr>
              <a:t>stanje zasvojenega človeka</a:t>
            </a:r>
            <a:r>
              <a:rPr lang="sl-SI" sz="2800" dirty="0">
                <a:latin typeface="Arial" pitchFamily="34" charset="0"/>
              </a:rPr>
              <a:t>. </a:t>
            </a:r>
            <a:endParaRPr lang="sl-SI" sz="2800" dirty="0">
              <a:solidFill>
                <a:srgbClr val="FF0066"/>
              </a:solidFill>
              <a:latin typeface="Arial" pitchFamily="34" charset="0"/>
            </a:endParaRPr>
          </a:p>
          <a:p>
            <a:pPr eaLnBrk="1" hangingPunct="1">
              <a:lnSpc>
                <a:spcPct val="90000"/>
              </a:lnSpc>
              <a:buFont typeface="Arial" pitchFamily="34" charset="0"/>
              <a:buNone/>
            </a:pPr>
            <a:r>
              <a:rPr lang="sl-SI" dirty="0">
                <a:latin typeface="Arial" pitchFamily="34" charset="0"/>
              </a:rPr>
              <a:t>							</a:t>
            </a:r>
            <a:r>
              <a:rPr lang="sl-SI" sz="2400" dirty="0">
                <a:latin typeface="Arial" pitchFamily="34" charset="0"/>
              </a:rPr>
              <a:t>(ang. </a:t>
            </a:r>
            <a:r>
              <a:rPr lang="sl-SI" sz="2400" b="1" dirty="0" err="1">
                <a:solidFill>
                  <a:srgbClr val="0070C0"/>
                </a:solidFill>
                <a:latin typeface="Arial" pitchFamily="34" charset="0"/>
              </a:rPr>
              <a:t>Addiction</a:t>
            </a:r>
            <a:r>
              <a:rPr lang="sl-SI" sz="2400" dirty="0">
                <a:latin typeface="Arial" pitchFamily="34" charset="0"/>
              </a:rPr>
              <a:t>)</a:t>
            </a:r>
          </a:p>
          <a:p>
            <a:pPr eaLnBrk="1" hangingPunct="1">
              <a:lnSpc>
                <a:spcPct val="90000"/>
              </a:lnSpc>
            </a:pPr>
            <a:r>
              <a:rPr lang="sl-SI" dirty="0">
                <a:latin typeface="Arial" pitchFamily="34" charset="0"/>
              </a:rPr>
              <a:t>Definicija: </a:t>
            </a:r>
          </a:p>
          <a:p>
            <a:pPr lvl="1" eaLnBrk="1" hangingPunct="1">
              <a:lnSpc>
                <a:spcPct val="90000"/>
              </a:lnSpc>
            </a:pPr>
            <a:r>
              <a:rPr lang="sl-SI" b="1" dirty="0">
                <a:solidFill>
                  <a:schemeClr val="accent2">
                    <a:lumMod val="75000"/>
                  </a:schemeClr>
                </a:solidFill>
                <a:latin typeface="Arial" pitchFamily="34" charset="0"/>
              </a:rPr>
              <a:t>Prekomerni odziv </a:t>
            </a:r>
            <a:r>
              <a:rPr lang="sl-SI" b="1" u="sng" dirty="0" err="1">
                <a:solidFill>
                  <a:schemeClr val="accent2">
                    <a:lumMod val="75000"/>
                  </a:schemeClr>
                </a:solidFill>
                <a:latin typeface="Arial" pitchFamily="34" charset="0"/>
              </a:rPr>
              <a:t>nagrajevalnega</a:t>
            </a:r>
            <a:r>
              <a:rPr lang="sl-SI" b="1" u="sng" dirty="0">
                <a:solidFill>
                  <a:schemeClr val="accent2">
                    <a:lumMod val="75000"/>
                  </a:schemeClr>
                </a:solidFill>
                <a:latin typeface="Arial" pitchFamily="34" charset="0"/>
              </a:rPr>
              <a:t> sistema </a:t>
            </a:r>
            <a:r>
              <a:rPr lang="sl-SI" dirty="0">
                <a:solidFill>
                  <a:schemeClr val="accent2">
                    <a:lumMod val="75000"/>
                  </a:schemeClr>
                </a:solidFill>
                <a:latin typeface="Arial" pitchFamily="34" charset="0"/>
              </a:rPr>
              <a:t>možganov </a:t>
            </a:r>
            <a:r>
              <a:rPr lang="sl-SI" sz="2000" dirty="0">
                <a:latin typeface="Arial" pitchFamily="34" charset="0"/>
              </a:rPr>
              <a:t>(po zaužitju psihotropne učinkovine, aktivnosti)</a:t>
            </a:r>
            <a:r>
              <a:rPr lang="sl-SI" dirty="0">
                <a:latin typeface="Arial" pitchFamily="34" charset="0"/>
              </a:rPr>
              <a:t>,</a:t>
            </a:r>
          </a:p>
          <a:p>
            <a:pPr lvl="1" eaLnBrk="1" hangingPunct="1">
              <a:lnSpc>
                <a:spcPct val="90000"/>
              </a:lnSpc>
            </a:pPr>
            <a:r>
              <a:rPr lang="sl-SI" b="1" dirty="0">
                <a:solidFill>
                  <a:srgbClr val="9933FF"/>
                </a:solidFill>
                <a:latin typeface="Arial" pitchFamily="34" charset="0"/>
              </a:rPr>
              <a:t>Hlepenje</a:t>
            </a:r>
            <a:r>
              <a:rPr lang="sl-SI" dirty="0">
                <a:latin typeface="Arial" pitchFamily="34" charset="0"/>
              </a:rPr>
              <a:t>, navezanost na učinkovino </a:t>
            </a:r>
            <a:r>
              <a:rPr lang="sl-SI" dirty="0">
                <a:latin typeface="Arial" pitchFamily="34" charset="0"/>
                <a:sym typeface="Wingdings" pitchFamily="2" charset="2"/>
              </a:rPr>
              <a:t> </a:t>
            </a:r>
            <a:r>
              <a:rPr lang="sl-SI" sz="2400" dirty="0">
                <a:latin typeface="Arial" pitchFamily="34" charset="0"/>
                <a:sym typeface="Wingdings" pitchFamily="2" charset="2"/>
              </a:rPr>
              <a:t>psihonevrobiološka prilagoditev na učinkovino</a:t>
            </a:r>
            <a:r>
              <a:rPr lang="sl-SI" sz="2400" dirty="0">
                <a:latin typeface="Arial" pitchFamily="34" charset="0"/>
              </a:rPr>
              <a:t>,</a:t>
            </a:r>
            <a:endParaRPr lang="sl-SI" dirty="0">
              <a:latin typeface="Arial" pitchFamily="34" charset="0"/>
            </a:endParaRPr>
          </a:p>
          <a:p>
            <a:pPr lvl="1" eaLnBrk="1" hangingPunct="1">
              <a:lnSpc>
                <a:spcPct val="90000"/>
              </a:lnSpc>
            </a:pPr>
            <a:r>
              <a:rPr lang="sl-SI" dirty="0">
                <a:latin typeface="Arial" pitchFamily="34" charset="0"/>
              </a:rPr>
              <a:t>Motnje </a:t>
            </a:r>
            <a:r>
              <a:rPr lang="sl-SI" dirty="0">
                <a:solidFill>
                  <a:srgbClr val="FF0000"/>
                </a:solidFill>
                <a:latin typeface="Arial" pitchFamily="34" charset="0"/>
              </a:rPr>
              <a:t>motivacije</a:t>
            </a:r>
            <a:r>
              <a:rPr lang="sl-SI" dirty="0">
                <a:latin typeface="Arial" pitchFamily="34" charset="0"/>
              </a:rPr>
              <a:t>, spomina, </a:t>
            </a:r>
            <a:r>
              <a:rPr lang="sl-SI" u="sng" dirty="0">
                <a:latin typeface="Arial" pitchFamily="34" charset="0"/>
              </a:rPr>
              <a:t>čustvovanja</a:t>
            </a:r>
            <a:r>
              <a:rPr lang="sl-SI" dirty="0">
                <a:latin typeface="Arial" pitchFamily="34" charset="0"/>
              </a:rPr>
              <a:t>, </a:t>
            </a:r>
          </a:p>
          <a:p>
            <a:pPr lvl="1" eaLnBrk="1" hangingPunct="1">
              <a:lnSpc>
                <a:spcPct val="90000"/>
              </a:lnSpc>
            </a:pPr>
            <a:r>
              <a:rPr lang="sl-SI" dirty="0">
                <a:latin typeface="Arial" pitchFamily="34" charset="0"/>
              </a:rPr>
              <a:t>Nekontrolirano </a:t>
            </a:r>
            <a:r>
              <a:rPr lang="sl-SI" b="1" dirty="0">
                <a:latin typeface="Arial" pitchFamily="34" charset="0"/>
              </a:rPr>
              <a:t>uživanje</a:t>
            </a:r>
            <a:r>
              <a:rPr lang="sl-SI" dirty="0">
                <a:latin typeface="Arial" pitchFamily="34" charset="0"/>
              </a:rPr>
              <a:t> kljub škodi,</a:t>
            </a:r>
          </a:p>
          <a:p>
            <a:pPr lvl="1" eaLnBrk="1" hangingPunct="1">
              <a:lnSpc>
                <a:spcPct val="90000"/>
              </a:lnSpc>
            </a:pPr>
            <a:r>
              <a:rPr lang="sl-SI" sz="2400" dirty="0">
                <a:latin typeface="Arial" pitchFamily="34" charset="0"/>
              </a:rPr>
              <a:t>Brez učinkovine razdražljivost, tesnobnost, </a:t>
            </a:r>
            <a:r>
              <a:rPr lang="sl-SI" sz="2400" dirty="0" err="1">
                <a:latin typeface="Arial" pitchFamily="34" charset="0"/>
              </a:rPr>
              <a:t>disforija</a:t>
            </a:r>
            <a:endParaRPr lang="sl-SI" sz="2400" dirty="0">
              <a:latin typeface="Arial" pitchFamily="34" charset="0"/>
            </a:endParaRPr>
          </a:p>
        </p:txBody>
      </p:sp>
      <p:pic>
        <p:nvPicPr>
          <p:cNvPr id="47107" name="Picture 3"/>
          <p:cNvPicPr>
            <a:picLocks noChangeAspect="1" noChangeArrowheads="1"/>
          </p:cNvPicPr>
          <p:nvPr/>
        </p:nvPicPr>
        <p:blipFill>
          <a:blip r:embed="rId4" cstate="print"/>
          <a:srcRect/>
          <a:stretch>
            <a:fillRect/>
          </a:stretch>
        </p:blipFill>
        <p:spPr bwMode="auto">
          <a:xfrm>
            <a:off x="8420100" y="716279"/>
            <a:ext cx="3543300" cy="3212992"/>
          </a:xfrm>
          <a:prstGeom prst="rect">
            <a:avLst/>
          </a:prstGeom>
          <a:noFill/>
          <a:ln w="9525">
            <a:noFill/>
            <a:miter lim="800000"/>
            <a:headEnd/>
            <a:tailEnd/>
          </a:ln>
        </p:spPr>
      </p:pic>
      <p:sp>
        <p:nvSpPr>
          <p:cNvPr id="7" name="Rectangle 2"/>
          <p:cNvSpPr>
            <a:spLocks noGrp="1" noChangeArrowheads="1"/>
          </p:cNvSpPr>
          <p:nvPr>
            <p:ph type="title"/>
          </p:nvPr>
        </p:nvSpPr>
        <p:spPr>
          <a:xfrm>
            <a:off x="1524000" y="76201"/>
            <a:ext cx="9144000" cy="533400"/>
          </a:xfrm>
        </p:spPr>
        <p:txBody>
          <a:bodyPr/>
          <a:lstStyle/>
          <a:p>
            <a:pPr eaLnBrk="1" hangingPunct="1">
              <a:defRPr/>
            </a:pPr>
            <a:r>
              <a:rPr lang="sl-SI" dirty="0"/>
              <a:t>Zasvojenost – definicija (ponovitev)</a:t>
            </a:r>
            <a:endParaRPr lang="en-US" dirty="0"/>
          </a:p>
        </p:txBody>
      </p:sp>
    </p:spTree>
    <p:extLst>
      <p:ext uri="{BB962C8B-B14F-4D97-AF65-F5344CB8AC3E}">
        <p14:creationId xmlns:p14="http://schemas.microsoft.com/office/powerpoint/2010/main" val="4075467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aobljeni pravokotnik 1"/>
          <p:cNvSpPr/>
          <p:nvPr/>
        </p:nvSpPr>
        <p:spPr bwMode="auto">
          <a:xfrm>
            <a:off x="2819400" y="2438400"/>
            <a:ext cx="4648200" cy="722949"/>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7" name="Rectangle 3"/>
          <p:cNvSpPr>
            <a:spLocks noGrp="1"/>
          </p:cNvSpPr>
          <p:nvPr/>
        </p:nvSpPr>
        <p:spPr bwMode="auto">
          <a:xfrm>
            <a:off x="152400" y="1215442"/>
            <a:ext cx="8667258"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sl-SI" sz="3600" dirty="0">
                <a:latin typeface="Arial" pitchFamily="34" charset="0"/>
              </a:rPr>
              <a:t>Odvisnost</a:t>
            </a:r>
          </a:p>
          <a:p>
            <a:pPr lvl="1" eaLnBrk="1" hangingPunct="1"/>
            <a:r>
              <a:rPr lang="sl-SI" sz="3200" dirty="0">
                <a:latin typeface="Arial" pitchFamily="34" charset="0"/>
              </a:rPr>
              <a:t>Od učinkovine, ki zasvaja </a:t>
            </a:r>
          </a:p>
          <a:p>
            <a:pPr lvl="1" eaLnBrk="1" hangingPunct="1">
              <a:buFont typeface="Arial" pitchFamily="34" charset="0"/>
              <a:buNone/>
            </a:pPr>
            <a:r>
              <a:rPr lang="sl-SI" sz="3200" dirty="0">
                <a:latin typeface="Arial" pitchFamily="34" charset="0"/>
              </a:rPr>
              <a:t>				(</a:t>
            </a:r>
            <a:r>
              <a:rPr lang="sl-SI" sz="2400" dirty="0">
                <a:latin typeface="Arial" pitchFamily="34" charset="0"/>
              </a:rPr>
              <a:t>ang. Substance </a:t>
            </a:r>
            <a:r>
              <a:rPr lang="sl-SI" sz="2400" b="1" dirty="0" err="1">
                <a:solidFill>
                  <a:srgbClr val="0070C0"/>
                </a:solidFill>
                <a:latin typeface="Arial" pitchFamily="34" charset="0"/>
              </a:rPr>
              <a:t>Dependence</a:t>
            </a:r>
            <a:r>
              <a:rPr lang="sl-SI" sz="3200" dirty="0">
                <a:latin typeface="Arial" pitchFamily="34" charset="0"/>
              </a:rPr>
              <a:t>)</a:t>
            </a:r>
          </a:p>
          <a:p>
            <a:pPr eaLnBrk="1" hangingPunct="1"/>
            <a:r>
              <a:rPr lang="sl-SI" sz="3600" u="sng" dirty="0"/>
              <a:t>Prilagoditev</a:t>
            </a:r>
            <a:r>
              <a:rPr lang="sl-SI" sz="3600" dirty="0"/>
              <a:t> bioloških odgovorov na specifično učinkovino:</a:t>
            </a:r>
          </a:p>
          <a:p>
            <a:pPr lvl="1" eaLnBrk="1" hangingPunct="1"/>
            <a:r>
              <a:rPr lang="sl-SI" sz="3200" b="1" dirty="0" err="1">
                <a:solidFill>
                  <a:srgbClr val="00B050"/>
                </a:solidFill>
              </a:rPr>
              <a:t>Nevroadaptivne</a:t>
            </a:r>
            <a:r>
              <a:rPr lang="sl-SI" sz="3200" dirty="0">
                <a:solidFill>
                  <a:srgbClr val="00B050"/>
                </a:solidFill>
              </a:rPr>
              <a:t> </a:t>
            </a:r>
            <a:r>
              <a:rPr lang="sl-SI" sz="3200" dirty="0"/>
              <a:t>spremembe,</a:t>
            </a:r>
          </a:p>
          <a:p>
            <a:pPr lvl="1" eaLnBrk="1" hangingPunct="1"/>
            <a:r>
              <a:rPr lang="sl-SI" sz="3200" b="1" dirty="0">
                <a:solidFill>
                  <a:schemeClr val="accent2">
                    <a:lumMod val="75000"/>
                  </a:schemeClr>
                </a:solidFill>
                <a:latin typeface="Arial" pitchFamily="34" charset="0"/>
              </a:rPr>
              <a:t>toleranca</a:t>
            </a:r>
            <a:r>
              <a:rPr lang="sl-SI" sz="3200" dirty="0">
                <a:solidFill>
                  <a:schemeClr val="accent2">
                    <a:lumMod val="75000"/>
                  </a:schemeClr>
                </a:solidFill>
                <a:latin typeface="Arial" pitchFamily="34" charset="0"/>
              </a:rPr>
              <a:t> </a:t>
            </a:r>
            <a:r>
              <a:rPr lang="sl-SI" sz="3200" dirty="0">
                <a:latin typeface="Arial" pitchFamily="34" charset="0"/>
              </a:rPr>
              <a:t>na učinkovino (večanje odmerka),</a:t>
            </a:r>
          </a:p>
          <a:p>
            <a:pPr lvl="1" eaLnBrk="1" hangingPunct="1"/>
            <a:r>
              <a:rPr lang="sl-SI" sz="3200" b="1" dirty="0" err="1">
                <a:solidFill>
                  <a:srgbClr val="C00000"/>
                </a:solidFill>
                <a:latin typeface="Arial" pitchFamily="34" charset="0"/>
              </a:rPr>
              <a:t>odtegnitveni</a:t>
            </a:r>
            <a:r>
              <a:rPr lang="sl-SI" sz="3200" b="1" dirty="0">
                <a:solidFill>
                  <a:srgbClr val="C00000"/>
                </a:solidFill>
                <a:latin typeface="Arial" pitchFamily="34" charset="0"/>
              </a:rPr>
              <a:t> sindrom</a:t>
            </a:r>
            <a:r>
              <a:rPr lang="sl-SI" sz="3200" dirty="0">
                <a:latin typeface="Arial" pitchFamily="34" charset="0"/>
              </a:rPr>
              <a:t>.</a:t>
            </a:r>
          </a:p>
        </p:txBody>
      </p:sp>
      <p:pic>
        <p:nvPicPr>
          <p:cNvPr id="58370" name="Picture 2" descr="https://encrypted-tbn1.gstatic.com/images?q=tbn:ANd9GcRv1WKAQABjD7nKAtJpPefuXR7uwFWzypX0T_qEVzejyfcZUlTDlQ"/>
          <p:cNvPicPr>
            <a:picLocks noChangeAspect="1" noChangeArrowheads="1"/>
          </p:cNvPicPr>
          <p:nvPr/>
        </p:nvPicPr>
        <p:blipFill>
          <a:blip r:embed="rId2" cstate="print"/>
          <a:srcRect/>
          <a:stretch>
            <a:fillRect/>
          </a:stretch>
        </p:blipFill>
        <p:spPr bwMode="auto">
          <a:xfrm>
            <a:off x="8553981" y="772977"/>
            <a:ext cx="3617966" cy="2246949"/>
          </a:xfrm>
          <a:prstGeom prst="rect">
            <a:avLst/>
          </a:prstGeom>
          <a:noFill/>
        </p:spPr>
      </p:pic>
      <p:sp>
        <p:nvSpPr>
          <p:cNvPr id="6" name="Rectangle 2"/>
          <p:cNvSpPr txBox="1">
            <a:spLocks noChangeArrowheads="1"/>
          </p:cNvSpPr>
          <p:nvPr/>
        </p:nvSpPr>
        <p:spPr bwMode="auto">
          <a:xfrm>
            <a:off x="1524000" y="76201"/>
            <a:ext cx="914400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BEB72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2075" tIns="46038" rIns="92075" bIns="46038" numCol="1" anchor="b" anchorCtr="0" compatLnSpc="1">
            <a:prstTxWarp prst="textNoShape">
              <a:avLst/>
            </a:prstTxWarp>
          </a:bodyPr>
          <a:lstStyle/>
          <a:p>
            <a:pPr>
              <a:defRPr/>
            </a:pPr>
            <a:r>
              <a:rPr lang="sl-SI" kern="0" dirty="0">
                <a:solidFill>
                  <a:schemeClr val="bg1"/>
                </a:solidFill>
                <a:latin typeface="+mj-lt"/>
                <a:ea typeface="Geneva" charset="0"/>
                <a:cs typeface="+mj-cs"/>
              </a:rPr>
              <a:t>ODVISNOST - definicija</a:t>
            </a:r>
            <a:endParaRPr lang="en-US" kern="0" dirty="0">
              <a:solidFill>
                <a:schemeClr val="bg1"/>
              </a:solidFill>
              <a:latin typeface="+mj-lt"/>
              <a:ea typeface="Geneva" charset="0"/>
              <a:cs typeface="+mj-cs"/>
            </a:endParaRPr>
          </a:p>
        </p:txBody>
      </p:sp>
      <p:pic>
        <p:nvPicPr>
          <p:cNvPr id="3" name="Slika 2"/>
          <p:cNvPicPr>
            <a:picLocks noChangeAspect="1"/>
          </p:cNvPicPr>
          <p:nvPr/>
        </p:nvPicPr>
        <p:blipFill>
          <a:blip r:embed="rId3"/>
          <a:stretch>
            <a:fillRect/>
          </a:stretch>
        </p:blipFill>
        <p:spPr>
          <a:xfrm>
            <a:off x="7938926" y="3048000"/>
            <a:ext cx="4291173" cy="3801979"/>
          </a:xfrm>
          <a:prstGeom prst="rect">
            <a:avLst/>
          </a:prstGeom>
        </p:spPr>
      </p:pic>
      <p:sp>
        <p:nvSpPr>
          <p:cNvPr id="4" name="Pravokotnik 3"/>
          <p:cNvSpPr/>
          <p:nvPr/>
        </p:nvSpPr>
        <p:spPr>
          <a:xfrm>
            <a:off x="3519326" y="6296239"/>
            <a:ext cx="4419600" cy="584775"/>
          </a:xfrm>
          <a:prstGeom prst="rect">
            <a:avLst/>
          </a:prstGeom>
        </p:spPr>
        <p:txBody>
          <a:bodyPr wrap="square">
            <a:spAutoFit/>
          </a:bodyPr>
          <a:lstStyle/>
          <a:p>
            <a:r>
              <a:rPr lang="en-US" sz="1600" dirty="0"/>
              <a:t>Drug Dependence and Addiction: Neural Substrates</a:t>
            </a:r>
          </a:p>
          <a:p>
            <a:r>
              <a:rPr lang="en-US" sz="1600" dirty="0"/>
              <a:t>David Self, 1 Feb 2004</a:t>
            </a:r>
            <a:endParaRPr lang="en-GB" sz="1600" dirty="0"/>
          </a:p>
        </p:txBody>
      </p:sp>
    </p:spTree>
    <p:extLst>
      <p:ext uri="{BB962C8B-B14F-4D97-AF65-F5344CB8AC3E}">
        <p14:creationId xmlns:p14="http://schemas.microsoft.com/office/powerpoint/2010/main" val="2300289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aobljeni pravokotnik 3"/>
          <p:cNvSpPr/>
          <p:nvPr/>
        </p:nvSpPr>
        <p:spPr bwMode="auto">
          <a:xfrm>
            <a:off x="152400" y="4343400"/>
            <a:ext cx="8763000" cy="1371600"/>
          </a:xfrm>
          <a:prstGeom prst="roundRect">
            <a:avLst/>
          </a:prstGeom>
          <a:solidFill>
            <a:srgbClr val="CCFFF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3" name="Zaobljeni pravokotnik 2"/>
          <p:cNvSpPr/>
          <p:nvPr/>
        </p:nvSpPr>
        <p:spPr bwMode="auto">
          <a:xfrm>
            <a:off x="152400" y="942975"/>
            <a:ext cx="9525000" cy="1343025"/>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2" name="Naslov 1"/>
          <p:cNvSpPr>
            <a:spLocks noGrp="1"/>
          </p:cNvSpPr>
          <p:nvPr>
            <p:ph type="title"/>
          </p:nvPr>
        </p:nvSpPr>
        <p:spPr>
          <a:xfrm>
            <a:off x="533400" y="228600"/>
            <a:ext cx="6588224" cy="546100"/>
          </a:xfrm>
        </p:spPr>
        <p:txBody>
          <a:bodyPr/>
          <a:lstStyle/>
          <a:p>
            <a:pPr algn="ctr"/>
            <a:r>
              <a:rPr lang="sl-SI" sz="3600" dirty="0">
                <a:latin typeface="Arial" pitchFamily="34" charset="0"/>
              </a:rPr>
              <a:t>Zasvojenost </a:t>
            </a:r>
            <a:r>
              <a:rPr lang="sl-SI" sz="5400" b="1" dirty="0"/>
              <a:t>↔</a:t>
            </a:r>
            <a:r>
              <a:rPr lang="sl-SI" dirty="0"/>
              <a:t> </a:t>
            </a:r>
            <a:r>
              <a:rPr lang="sl-SI" sz="3600" dirty="0">
                <a:latin typeface="Arial" pitchFamily="34" charset="0"/>
              </a:rPr>
              <a:t>odvisnost</a:t>
            </a:r>
            <a:endParaRPr lang="sl-SI" dirty="0"/>
          </a:p>
        </p:txBody>
      </p:sp>
      <p:sp>
        <p:nvSpPr>
          <p:cNvPr id="5" name="Rectangle 3"/>
          <p:cNvSpPr>
            <a:spLocks noGrp="1"/>
          </p:cNvSpPr>
          <p:nvPr/>
        </p:nvSpPr>
        <p:spPr bwMode="auto">
          <a:xfrm>
            <a:off x="152400" y="942975"/>
            <a:ext cx="9982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600"/>
              </a:spcBef>
            </a:pPr>
            <a:r>
              <a:rPr lang="sl-SI" sz="2800" b="1" u="sng" dirty="0">
                <a:solidFill>
                  <a:srgbClr val="FF0000"/>
                </a:solidFill>
              </a:rPr>
              <a:t>Zasvojenost</a:t>
            </a:r>
            <a:r>
              <a:rPr lang="sl-SI" sz="2800" dirty="0">
                <a:solidFill>
                  <a:srgbClr val="FF0000"/>
                </a:solidFill>
              </a:rPr>
              <a:t> </a:t>
            </a:r>
            <a:r>
              <a:rPr lang="sl-SI" sz="2800" dirty="0"/>
              <a:t>je kronična, psihonevrobiološka motnja delovanja </a:t>
            </a:r>
            <a:r>
              <a:rPr lang="sl-SI" sz="2800" u="sng" dirty="0"/>
              <a:t>nagrajevalnega sistema možganov</a:t>
            </a:r>
            <a:r>
              <a:rPr lang="sl-SI" sz="2800" dirty="0"/>
              <a:t>, pogojena z </a:t>
            </a:r>
            <a:r>
              <a:rPr lang="sl-SI" sz="2800" b="1" dirty="0"/>
              <a:t>genetskimi, psihosocialnimi, okoljskimi </a:t>
            </a:r>
            <a:r>
              <a:rPr lang="sl-SI" sz="2800" dirty="0"/>
              <a:t>dejavniki. Opredeljujejo jo: </a:t>
            </a:r>
          </a:p>
          <a:p>
            <a:pPr lvl="1" eaLnBrk="1" hangingPunct="1">
              <a:spcBef>
                <a:spcPts val="600"/>
              </a:spcBef>
            </a:pPr>
            <a:r>
              <a:rPr lang="sl-SI" sz="2400" dirty="0"/>
              <a:t>Nezmožnost </a:t>
            </a:r>
            <a:r>
              <a:rPr lang="sl-SI" sz="2400" b="1" dirty="0">
                <a:solidFill>
                  <a:srgbClr val="C00000"/>
                </a:solidFill>
              </a:rPr>
              <a:t>samokontrole</a:t>
            </a:r>
            <a:r>
              <a:rPr lang="sl-SI" sz="2400" dirty="0">
                <a:solidFill>
                  <a:srgbClr val="C00000"/>
                </a:solidFill>
              </a:rPr>
              <a:t> </a:t>
            </a:r>
            <a:r>
              <a:rPr lang="sl-SI" sz="2400" dirty="0"/>
              <a:t>pri uporabi učinkovine/aktivnosti, </a:t>
            </a:r>
          </a:p>
          <a:p>
            <a:pPr lvl="1" eaLnBrk="1" hangingPunct="1">
              <a:spcBef>
                <a:spcPts val="600"/>
              </a:spcBef>
            </a:pPr>
            <a:r>
              <a:rPr lang="sl-SI" sz="2400" b="1" dirty="0">
                <a:solidFill>
                  <a:srgbClr val="C00000"/>
                </a:solidFill>
              </a:rPr>
              <a:t>kompulzivna</a:t>
            </a:r>
            <a:r>
              <a:rPr lang="sl-SI" sz="2400" dirty="0">
                <a:solidFill>
                  <a:srgbClr val="C00000"/>
                </a:solidFill>
              </a:rPr>
              <a:t> </a:t>
            </a:r>
            <a:r>
              <a:rPr lang="sl-SI" sz="2400" dirty="0"/>
              <a:t>uporaba učinkovin / aktivnosti, kljub povzročeni škodi,</a:t>
            </a:r>
          </a:p>
          <a:p>
            <a:pPr lvl="1" eaLnBrk="1" hangingPunct="1">
              <a:spcBef>
                <a:spcPts val="600"/>
              </a:spcBef>
            </a:pPr>
            <a:r>
              <a:rPr lang="sl-SI" sz="2400" b="1" dirty="0">
                <a:solidFill>
                  <a:srgbClr val="FF0000"/>
                </a:solidFill>
              </a:rPr>
              <a:t>Hlepenje</a:t>
            </a:r>
            <a:r>
              <a:rPr lang="sl-SI" sz="2400" dirty="0"/>
              <a:t> po učinkovini / aktivnosti. </a:t>
            </a:r>
          </a:p>
          <a:p>
            <a:pPr eaLnBrk="1" hangingPunct="1">
              <a:spcBef>
                <a:spcPts val="600"/>
              </a:spcBef>
            </a:pPr>
            <a:r>
              <a:rPr lang="sl-SI" sz="2800" b="1" u="sng" dirty="0">
                <a:solidFill>
                  <a:srgbClr val="0070C0"/>
                </a:solidFill>
              </a:rPr>
              <a:t>Odvisnost</a:t>
            </a:r>
            <a:r>
              <a:rPr lang="sl-SI" sz="2800" dirty="0">
                <a:solidFill>
                  <a:srgbClr val="0070C0"/>
                </a:solidFill>
              </a:rPr>
              <a:t> </a:t>
            </a:r>
            <a:r>
              <a:rPr lang="sl-SI" sz="2800" dirty="0"/>
              <a:t>je stanje </a:t>
            </a:r>
            <a:r>
              <a:rPr lang="sl-SI" sz="2800" dirty="0">
                <a:solidFill>
                  <a:schemeClr val="accent2">
                    <a:lumMod val="75000"/>
                  </a:schemeClr>
                </a:solidFill>
              </a:rPr>
              <a:t>prilagoditve nevrofizioloških in bioloških procesov</a:t>
            </a:r>
            <a:r>
              <a:rPr lang="sl-SI" sz="2800" b="1" dirty="0">
                <a:solidFill>
                  <a:schemeClr val="accent2">
                    <a:lumMod val="75000"/>
                  </a:schemeClr>
                </a:solidFill>
              </a:rPr>
              <a:t> </a:t>
            </a:r>
            <a:r>
              <a:rPr lang="sl-SI" sz="2800" b="1" dirty="0"/>
              <a:t>na uporabo droge</a:t>
            </a:r>
            <a:r>
              <a:rPr lang="sl-SI" sz="2800" dirty="0"/>
              <a:t>, ki se kaže s specifičnim </a:t>
            </a:r>
            <a:r>
              <a:rPr lang="sl-SI" sz="2800" dirty="0" err="1"/>
              <a:t>odtegnitvenim</a:t>
            </a:r>
            <a:r>
              <a:rPr lang="sl-SI" sz="2800" dirty="0"/>
              <a:t> sindromom. </a:t>
            </a:r>
            <a:endParaRPr lang="sl-SI" sz="2400" dirty="0"/>
          </a:p>
          <a:p>
            <a:pPr lvl="1" algn="r" eaLnBrk="1" hangingPunct="1">
              <a:spcBef>
                <a:spcPts val="600"/>
              </a:spcBef>
              <a:buNone/>
            </a:pPr>
            <a:r>
              <a:rPr lang="sl-SI" sz="1400" dirty="0"/>
              <a:t>Am J </a:t>
            </a:r>
            <a:r>
              <a:rPr lang="sl-SI" sz="1400" dirty="0" err="1"/>
              <a:t>Psychiatry</a:t>
            </a:r>
            <a:r>
              <a:rPr lang="sl-SI" sz="1400" dirty="0"/>
              <a:t> 163:2014-a, November 2006</a:t>
            </a:r>
          </a:p>
          <a:p>
            <a:pPr lvl="1" eaLnBrk="1" hangingPunct="1">
              <a:spcBef>
                <a:spcPts val="600"/>
              </a:spcBef>
              <a:buNone/>
            </a:pPr>
            <a:r>
              <a:rPr lang="sl-SI" dirty="0">
                <a:solidFill>
                  <a:srgbClr val="2F1F6B"/>
                </a:solidFill>
              </a:rPr>
              <a:t>Odvisnost kot del fenomena zasvojenosti</a:t>
            </a:r>
            <a:r>
              <a:rPr lang="sl-SI" dirty="0">
                <a:solidFill>
                  <a:srgbClr val="00B050"/>
                </a:solidFill>
              </a:rPr>
              <a:t>.</a:t>
            </a:r>
            <a:r>
              <a:rPr lang="sl-SI" dirty="0">
                <a:solidFill>
                  <a:srgbClr val="00B050"/>
                </a:solidFill>
                <a:latin typeface="Arial" pitchFamily="34" charset="0"/>
              </a:rPr>
              <a:t> </a:t>
            </a:r>
          </a:p>
        </p:txBody>
      </p:sp>
      <p:pic>
        <p:nvPicPr>
          <p:cNvPr id="49153" name="Picture 1"/>
          <p:cNvPicPr>
            <a:picLocks noChangeAspect="1" noChangeArrowheads="1"/>
          </p:cNvPicPr>
          <p:nvPr/>
        </p:nvPicPr>
        <p:blipFill>
          <a:blip r:embed="rId2" cstate="print"/>
          <a:srcRect/>
          <a:stretch>
            <a:fillRect/>
          </a:stretch>
        </p:blipFill>
        <p:spPr bwMode="auto">
          <a:xfrm>
            <a:off x="9772650" y="0"/>
            <a:ext cx="2419350" cy="1885950"/>
          </a:xfrm>
          <a:prstGeom prst="rect">
            <a:avLst/>
          </a:prstGeom>
          <a:noFill/>
          <a:ln w="9525">
            <a:noFill/>
            <a:miter lim="800000"/>
            <a:headEnd/>
            <a:tailEnd/>
          </a:ln>
        </p:spPr>
      </p:pic>
    </p:spTree>
    <p:extLst>
      <p:ext uri="{BB962C8B-B14F-4D97-AF65-F5344CB8AC3E}">
        <p14:creationId xmlns:p14="http://schemas.microsoft.com/office/powerpoint/2010/main" val="240990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ltLang="en-US" dirty="0"/>
              <a:t>Zasvojenost in tvegana vedenja</a:t>
            </a:r>
            <a:endParaRPr lang="sl-SI" dirty="0"/>
          </a:p>
        </p:txBody>
      </p:sp>
      <p:sp>
        <p:nvSpPr>
          <p:cNvPr id="3" name="Content Placeholder 2"/>
          <p:cNvSpPr>
            <a:spLocks noGrp="1"/>
          </p:cNvSpPr>
          <p:nvPr>
            <p:ph idx="1"/>
          </p:nvPr>
        </p:nvSpPr>
        <p:spPr>
          <a:xfrm>
            <a:off x="914400" y="1143000"/>
            <a:ext cx="10058400" cy="5486400"/>
          </a:xfrm>
        </p:spPr>
        <p:txBody>
          <a:bodyPr/>
          <a:lstStyle/>
          <a:p>
            <a:pPr eaLnBrk="1" hangingPunct="1"/>
            <a:r>
              <a:rPr lang="sl-SI" altLang="en-US" sz="3600" b="1" dirty="0"/>
              <a:t>Zasvojenost</a:t>
            </a:r>
            <a:r>
              <a:rPr lang="sl-SI" altLang="en-US" sz="3600" dirty="0"/>
              <a:t> ni navada</a:t>
            </a:r>
            <a:r>
              <a:rPr lang="en-US" altLang="en-US" sz="3600" dirty="0"/>
              <a:t>, </a:t>
            </a:r>
            <a:r>
              <a:rPr lang="sl-SI" altLang="en-US" sz="3600" dirty="0"/>
              <a:t>ponavljanje ugodnih početij</a:t>
            </a:r>
            <a:r>
              <a:rPr lang="en-US" altLang="en-US" sz="3600" dirty="0"/>
              <a:t>.</a:t>
            </a:r>
          </a:p>
          <a:p>
            <a:pPr eaLnBrk="1" hangingPunct="1"/>
            <a:r>
              <a:rPr lang="sl-SI" altLang="en-US" sz="3600" b="1" dirty="0"/>
              <a:t>Navada</a:t>
            </a:r>
            <a:r>
              <a:rPr lang="sl-SI" altLang="en-US" sz="3600" dirty="0"/>
              <a:t> </a:t>
            </a:r>
            <a:r>
              <a:rPr lang="en-US" altLang="en-US" sz="3600" dirty="0"/>
              <a:t>– </a:t>
            </a:r>
            <a:r>
              <a:rPr lang="sl-SI" altLang="en-US" sz="3600" dirty="0"/>
              <a:t>ponavljajoče vedenje, pri katerem so ponavljanja nezavedna.</a:t>
            </a:r>
            <a:endParaRPr lang="en-US" altLang="en-US" sz="3600" dirty="0"/>
          </a:p>
          <a:p>
            <a:pPr eaLnBrk="1" hangingPunct="1"/>
            <a:r>
              <a:rPr lang="sl-SI" altLang="en-US" sz="3600" b="1" dirty="0"/>
              <a:t>Kompulzija</a:t>
            </a:r>
            <a:r>
              <a:rPr lang="sl-SI" altLang="en-US" sz="3600" dirty="0"/>
              <a:t> </a:t>
            </a:r>
            <a:r>
              <a:rPr lang="en-US" altLang="en-US" sz="3600" dirty="0"/>
              <a:t>– </a:t>
            </a:r>
            <a:r>
              <a:rPr lang="sl-SI" altLang="en-US" sz="3600" dirty="0">
                <a:solidFill>
                  <a:srgbClr val="FF0000"/>
                </a:solidFill>
              </a:rPr>
              <a:t>navada ponavljanja ob neugodnem odzivu</a:t>
            </a:r>
            <a:r>
              <a:rPr lang="sl-SI" altLang="en-US" sz="3600" dirty="0"/>
              <a:t>, odsotnosti vedenjskega odziva oz. vedenjske kontrole</a:t>
            </a:r>
            <a:r>
              <a:rPr lang="en-US" altLang="en-US" sz="3600" dirty="0"/>
              <a:t>, </a:t>
            </a:r>
            <a:r>
              <a:rPr lang="sl-SI" altLang="en-US" sz="3600" dirty="0"/>
              <a:t>takrat se ponavljanje in navada pretvorita v zasvojenost.</a:t>
            </a:r>
            <a:endParaRPr lang="en-US" altLang="en-US" sz="3600" dirty="0"/>
          </a:p>
          <a:p>
            <a:endParaRPr lang="sl-SI" sz="3600" dirty="0"/>
          </a:p>
        </p:txBody>
      </p:sp>
    </p:spTree>
    <p:extLst>
      <p:ext uri="{BB962C8B-B14F-4D97-AF65-F5344CB8AC3E}">
        <p14:creationId xmlns:p14="http://schemas.microsoft.com/office/powerpoint/2010/main" val="2205314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4"/>
          <p:cNvSpPr txBox="1">
            <a:spLocks noChangeArrowheads="1"/>
          </p:cNvSpPr>
          <p:nvPr/>
        </p:nvSpPr>
        <p:spPr bwMode="auto">
          <a:xfrm>
            <a:off x="1524000" y="200026"/>
            <a:ext cx="9144000"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1" hangingPunct="1">
              <a:lnSpc>
                <a:spcPct val="85000"/>
              </a:lnSpc>
              <a:spcBef>
                <a:spcPct val="0"/>
              </a:spcBef>
              <a:buFontTx/>
              <a:buNone/>
            </a:pPr>
            <a:r>
              <a:rPr lang="sl-SI" altLang="sl-SI" sz="2800" dirty="0">
                <a:solidFill>
                  <a:schemeClr val="bg1"/>
                </a:solidFill>
                <a:latin typeface="+mn-lt"/>
                <a:ea typeface="Osaka" pitchFamily="1" charset="-128"/>
              </a:rPr>
              <a:t>Možganske poti vključene v zlorabo drog</a:t>
            </a:r>
            <a:endParaRPr lang="en-US" altLang="sl-SI" sz="2800" dirty="0">
              <a:solidFill>
                <a:schemeClr val="bg1"/>
              </a:solidFill>
              <a:latin typeface="+mn-lt"/>
              <a:ea typeface="Osaka" pitchFamily="1" charset="-128"/>
            </a:endParaRPr>
          </a:p>
        </p:txBody>
      </p:sp>
      <p:sp>
        <p:nvSpPr>
          <p:cNvPr id="97283" name="Rectangle 5"/>
          <p:cNvSpPr>
            <a:spLocks noChangeArrowheads="1"/>
          </p:cNvSpPr>
          <p:nvPr/>
        </p:nvSpPr>
        <p:spPr bwMode="auto">
          <a:xfrm>
            <a:off x="7462839" y="5516563"/>
            <a:ext cx="73977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endParaRPr lang="sl-SI" altLang="sl-SI" sz="1800"/>
          </a:p>
        </p:txBody>
      </p:sp>
      <p:sp>
        <p:nvSpPr>
          <p:cNvPr id="97284" name="Rectangle 6"/>
          <p:cNvSpPr>
            <a:spLocks noChangeArrowheads="1"/>
          </p:cNvSpPr>
          <p:nvPr/>
        </p:nvSpPr>
        <p:spPr bwMode="auto">
          <a:xfrm>
            <a:off x="3740150" y="5510213"/>
            <a:ext cx="47386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endParaRPr lang="sl-SI" altLang="sl-SI" sz="1800"/>
          </a:p>
        </p:txBody>
      </p:sp>
      <p:pic>
        <p:nvPicPr>
          <p:cNvPr id="9728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406" y="731473"/>
            <a:ext cx="8114566" cy="612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8" descr="white ni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6950" y="6502400"/>
            <a:ext cx="642938"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17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095" y="24063"/>
            <a:ext cx="7211265" cy="455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985883"/>
            <a:ext cx="3810000" cy="2585323"/>
          </a:xfrm>
          <a:prstGeom prst="rect">
            <a:avLst/>
          </a:prstGeom>
          <a:noFill/>
        </p:spPr>
        <p:txBody>
          <a:bodyPr wrap="square" rtlCol="0">
            <a:spAutoFit/>
          </a:bodyPr>
          <a:lstStyle/>
          <a:p>
            <a:r>
              <a:rPr lang="sl-SI" sz="1800" dirty="0"/>
              <a:t>AMG – amigdala</a:t>
            </a:r>
          </a:p>
          <a:p>
            <a:r>
              <a:rPr lang="sl-SI" sz="1800" dirty="0"/>
              <a:t>ARC – arkuatno jedro hipotalamusa</a:t>
            </a:r>
          </a:p>
          <a:p>
            <a:r>
              <a:rPr lang="sl-SI" sz="1800" dirty="0"/>
              <a:t>BNST – bazalno jedro striae terminalis</a:t>
            </a:r>
          </a:p>
          <a:p>
            <a:r>
              <a:rPr lang="sl-SI" sz="1800" dirty="0"/>
              <a:t>DMT – dorzomediano jedro talamusa</a:t>
            </a:r>
          </a:p>
          <a:p>
            <a:r>
              <a:rPr lang="sl-SI" sz="1800" dirty="0"/>
              <a:t>LC – locus coeruleus</a:t>
            </a:r>
          </a:p>
          <a:p>
            <a:r>
              <a:rPr lang="sl-SI" sz="1800" dirty="0"/>
              <a:t>LH – lateralni hipotalamus</a:t>
            </a:r>
          </a:p>
          <a:p>
            <a:r>
              <a:rPr lang="sl-SI" sz="1800" dirty="0"/>
              <a:t>SNr – subst. Nigra</a:t>
            </a:r>
          </a:p>
          <a:p>
            <a:endParaRPr lang="sl-SI" sz="1800" dirty="0"/>
          </a:p>
          <a:p>
            <a:r>
              <a:rPr lang="sl-SI" sz="1800" dirty="0"/>
              <a:t> </a:t>
            </a:r>
          </a:p>
        </p:txBody>
      </p:sp>
      <p:sp>
        <p:nvSpPr>
          <p:cNvPr id="5" name="Rectangle 3"/>
          <p:cNvSpPr txBox="1">
            <a:spLocks noChangeArrowheads="1"/>
          </p:cNvSpPr>
          <p:nvPr/>
        </p:nvSpPr>
        <p:spPr>
          <a:xfrm>
            <a:off x="0" y="4495800"/>
            <a:ext cx="12192000"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Geneva"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defRPr/>
            </a:pPr>
            <a:r>
              <a:rPr lang="sl-SI" sz="2800" b="1" kern="0" dirty="0" err="1"/>
              <a:t>Nagrajevalni</a:t>
            </a:r>
            <a:r>
              <a:rPr lang="sl-SI" sz="2800" b="1" kern="0" dirty="0"/>
              <a:t> krog</a:t>
            </a:r>
            <a:r>
              <a:rPr lang="en-US" sz="2800" kern="0" dirty="0"/>
              <a:t>: </a:t>
            </a:r>
            <a:r>
              <a:rPr lang="sl-SI" sz="2800" u="sng" kern="0" dirty="0" err="1"/>
              <a:t>nevralni</a:t>
            </a:r>
            <a:r>
              <a:rPr lang="sl-SI" sz="2800" u="sng" kern="0" dirty="0"/>
              <a:t> krog</a:t>
            </a:r>
            <a:r>
              <a:rPr lang="sl-SI" sz="2800" kern="0" dirty="0"/>
              <a:t>, odgovoren za akutno nagrajevanje in </a:t>
            </a:r>
            <a:r>
              <a:rPr lang="sl-SI" sz="2800" kern="0" dirty="0" err="1"/>
              <a:t>ojačane</a:t>
            </a:r>
            <a:r>
              <a:rPr lang="sl-SI" sz="2800" kern="0" dirty="0"/>
              <a:t> učinke drog</a:t>
            </a:r>
            <a:r>
              <a:rPr lang="en-US" sz="2800" kern="0" dirty="0"/>
              <a:t>.</a:t>
            </a:r>
          </a:p>
          <a:p>
            <a:pPr eaLnBrk="1" hangingPunct="1">
              <a:buFontTx/>
              <a:buNone/>
              <a:defRPr/>
            </a:pPr>
            <a:r>
              <a:rPr lang="sl-SI" sz="2800" kern="0" dirty="0">
                <a:latin typeface="PalatinoLT-Roman" charset="0"/>
              </a:rPr>
              <a:t>Slike </a:t>
            </a:r>
            <a:r>
              <a:rPr lang="sl-SI" sz="2800" kern="0" dirty="0" err="1">
                <a:latin typeface="PalatinoLT-Roman" charset="0"/>
              </a:rPr>
              <a:t>možgan</a:t>
            </a:r>
            <a:r>
              <a:rPr lang="sl-SI" sz="2800" kern="0" dirty="0">
                <a:latin typeface="PalatinoLT-Roman" charset="0"/>
              </a:rPr>
              <a:t> so pokazale podobnost </a:t>
            </a:r>
            <a:r>
              <a:rPr lang="sl-SI" sz="2800" kern="0" dirty="0" err="1">
                <a:latin typeface="PalatinoLT-Roman" charset="0"/>
              </a:rPr>
              <a:t>nagrajevalnega</a:t>
            </a:r>
            <a:r>
              <a:rPr lang="sl-SI" sz="2800" kern="0" dirty="0">
                <a:latin typeface="PalatinoLT-Roman" charset="0"/>
              </a:rPr>
              <a:t> kroga človeških možganov z živalskimi. Oboji so aktivirani z drogami in vedenjsko pogojenimi nagradami</a:t>
            </a:r>
            <a:r>
              <a:rPr lang="en-US" sz="2800" kern="0" dirty="0">
                <a:latin typeface="PalatinoLT-Roman" charset="0"/>
              </a:rPr>
              <a:t>.</a:t>
            </a:r>
          </a:p>
        </p:txBody>
      </p:sp>
    </p:spTree>
    <p:extLst>
      <p:ext uri="{BB962C8B-B14F-4D97-AF65-F5344CB8AC3E}">
        <p14:creationId xmlns:p14="http://schemas.microsoft.com/office/powerpoint/2010/main" val="2152979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ain scan showing one scan image of a &quot;control&quot; brain activity and the second showing a brain scan on a cocaine us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020" y="1295402"/>
            <a:ext cx="7706951" cy="51328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08571" y="6428232"/>
            <a:ext cx="3578629" cy="307777"/>
          </a:xfrm>
          <a:prstGeom prst="rect">
            <a:avLst/>
          </a:prstGeom>
          <a:noFill/>
        </p:spPr>
        <p:txBody>
          <a:bodyPr wrap="square" rtlCol="0">
            <a:spAutoFit/>
          </a:bodyPr>
          <a:lstStyle/>
          <a:p>
            <a:r>
              <a:rPr lang="en-US" sz="1400" dirty="0"/>
              <a:t>(National Institute on Drug Abuse, 2007)</a:t>
            </a:r>
          </a:p>
        </p:txBody>
      </p:sp>
      <p:sp>
        <p:nvSpPr>
          <p:cNvPr id="10" name="Title 1">
            <a:extLst>
              <a:ext uri="{FF2B5EF4-FFF2-40B4-BE49-F238E27FC236}">
                <a16:creationId xmlns:a16="http://schemas.microsoft.com/office/drawing/2014/main" id="{0A2A785E-7B6D-48DF-9105-55E3D23A0CAF}"/>
              </a:ext>
            </a:extLst>
          </p:cNvPr>
          <p:cNvSpPr txBox="1">
            <a:spLocks/>
          </p:cNvSpPr>
          <p:nvPr/>
        </p:nvSpPr>
        <p:spPr>
          <a:xfrm>
            <a:off x="0" y="0"/>
            <a:ext cx="12192000" cy="1219200"/>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endParaRPr lang="en-US" sz="3600" dirty="0"/>
          </a:p>
        </p:txBody>
      </p:sp>
      <p:sp>
        <p:nvSpPr>
          <p:cNvPr id="2" name="Title 1"/>
          <p:cNvSpPr>
            <a:spLocks noGrp="1"/>
          </p:cNvSpPr>
          <p:nvPr>
            <p:ph type="title"/>
          </p:nvPr>
        </p:nvSpPr>
        <p:spPr/>
        <p:txBody>
          <a:bodyPr>
            <a:normAutofit/>
          </a:bodyPr>
          <a:lstStyle/>
          <a:p>
            <a:r>
              <a:rPr lang="sl-SI" sz="3200" dirty="0"/>
              <a:t>Učinki kokaina v možganih</a:t>
            </a:r>
            <a:endParaRPr lang="en-US" sz="3200" dirty="0"/>
          </a:p>
        </p:txBody>
      </p:sp>
    </p:spTree>
    <p:extLst>
      <p:ext uri="{BB962C8B-B14F-4D97-AF65-F5344CB8AC3E}">
        <p14:creationId xmlns:p14="http://schemas.microsoft.com/office/powerpoint/2010/main" val="1512001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600" dirty="0"/>
              <a:t>Motnja motivacije in nevrobiološka adaptacija</a:t>
            </a:r>
            <a:endParaRPr lang="en-GB" sz="3600" dirty="0"/>
          </a:p>
        </p:txBody>
      </p:sp>
      <p:sp>
        <p:nvSpPr>
          <p:cNvPr id="3" name="Označba mesta vsebine 2"/>
          <p:cNvSpPr>
            <a:spLocks noGrp="1"/>
          </p:cNvSpPr>
          <p:nvPr>
            <p:ph sz="quarter" idx="10"/>
          </p:nvPr>
        </p:nvSpPr>
        <p:spPr>
          <a:xfrm>
            <a:off x="304800" y="914400"/>
            <a:ext cx="11353800" cy="5486400"/>
          </a:xfrm>
        </p:spPr>
        <p:txBody>
          <a:bodyPr/>
          <a:lstStyle/>
          <a:p>
            <a:r>
              <a:rPr lang="en-GB" sz="2800" dirty="0" err="1">
                <a:solidFill>
                  <a:srgbClr val="C00000"/>
                </a:solidFill>
              </a:rPr>
              <a:t>Zasvojenost</a:t>
            </a:r>
            <a:r>
              <a:rPr lang="en-GB" sz="2800" dirty="0">
                <a:solidFill>
                  <a:srgbClr val="C00000"/>
                </a:solidFill>
              </a:rPr>
              <a:t> je </a:t>
            </a:r>
            <a:r>
              <a:rPr lang="sl-SI" sz="2800" dirty="0">
                <a:solidFill>
                  <a:srgbClr val="C00000"/>
                </a:solidFill>
              </a:rPr>
              <a:t>motnja </a:t>
            </a:r>
            <a:r>
              <a:rPr lang="en-GB" sz="2800" b="1" u="sng" dirty="0" err="1">
                <a:solidFill>
                  <a:srgbClr val="C00000"/>
                </a:solidFill>
              </a:rPr>
              <a:t>možgan</a:t>
            </a:r>
            <a:r>
              <a:rPr lang="sl-SI" sz="2800" b="1" u="sng" dirty="0" err="1">
                <a:solidFill>
                  <a:srgbClr val="C00000"/>
                </a:solidFill>
              </a:rPr>
              <a:t>skega</a:t>
            </a:r>
            <a:r>
              <a:rPr lang="sl-SI" sz="2800" b="1" u="sng" dirty="0">
                <a:solidFill>
                  <a:srgbClr val="C00000"/>
                </a:solidFill>
              </a:rPr>
              <a:t> </a:t>
            </a:r>
            <a:r>
              <a:rPr lang="sl-SI" sz="2800" b="1" u="sng" dirty="0" err="1">
                <a:solidFill>
                  <a:srgbClr val="C00000"/>
                </a:solidFill>
              </a:rPr>
              <a:t>nagrajevalnega</a:t>
            </a:r>
            <a:r>
              <a:rPr lang="sl-SI" sz="2800" b="1" u="sng" dirty="0">
                <a:solidFill>
                  <a:srgbClr val="C00000"/>
                </a:solidFill>
              </a:rPr>
              <a:t> sistema</a:t>
            </a:r>
          </a:p>
          <a:p>
            <a:pPr marL="0" indent="0">
              <a:buNone/>
            </a:pPr>
            <a:r>
              <a:rPr lang="sl-SI" sz="2800" dirty="0"/>
              <a:t>	</a:t>
            </a:r>
            <a:r>
              <a:rPr lang="en-GB" sz="2800" dirty="0" err="1"/>
              <a:t>Razumevanje</a:t>
            </a:r>
            <a:r>
              <a:rPr lang="en-GB" sz="2800" dirty="0"/>
              <a:t> </a:t>
            </a:r>
            <a:r>
              <a:rPr lang="en-GB" sz="2800" dirty="0" err="1"/>
              <a:t>strukture</a:t>
            </a:r>
            <a:r>
              <a:rPr lang="en-GB" sz="2800" dirty="0"/>
              <a:t> in </a:t>
            </a:r>
            <a:r>
              <a:rPr lang="sl-SI" sz="2800" dirty="0"/>
              <a:t>signalnih poti</a:t>
            </a:r>
            <a:r>
              <a:rPr lang="en-GB" sz="2800" dirty="0"/>
              <a:t> s </a:t>
            </a:r>
            <a:r>
              <a:rPr lang="sl-SI" sz="2800" dirty="0"/>
              <a:t>s</a:t>
            </a:r>
            <a:r>
              <a:rPr lang="en-GB" sz="2800" dirty="0" err="1"/>
              <a:t>premembami</a:t>
            </a:r>
            <a:r>
              <a:rPr lang="en-GB" sz="2800" dirty="0"/>
              <a:t> v </a:t>
            </a:r>
            <a:r>
              <a:rPr lang="en-GB" sz="2800" dirty="0" err="1"/>
              <a:t>možganih</a:t>
            </a:r>
            <a:r>
              <a:rPr lang="sl-SI" sz="2800" dirty="0"/>
              <a:t> </a:t>
            </a:r>
            <a:r>
              <a:rPr lang="sl-SI" sz="2800" dirty="0">
                <a:sym typeface="Wingdings" panose="05000000000000000000" pitchFamily="2" charset="2"/>
              </a:rPr>
              <a:t> hedonistični center</a:t>
            </a:r>
            <a:r>
              <a:rPr lang="en-GB" sz="2800" dirty="0"/>
              <a:t>.</a:t>
            </a:r>
            <a:endParaRPr lang="sl-SI" sz="2800" dirty="0"/>
          </a:p>
          <a:p>
            <a:pPr marL="0" indent="0">
              <a:buNone/>
            </a:pPr>
            <a:r>
              <a:rPr lang="en-GB" sz="2800" dirty="0"/>
              <a:t>• </a:t>
            </a:r>
            <a:r>
              <a:rPr lang="sl-SI" sz="2800" dirty="0">
                <a:solidFill>
                  <a:srgbClr val="0070C0"/>
                </a:solidFill>
              </a:rPr>
              <a:t>Odvisnost</a:t>
            </a:r>
            <a:r>
              <a:rPr lang="en-GB" sz="2800" dirty="0">
                <a:solidFill>
                  <a:srgbClr val="0070C0"/>
                </a:solidFill>
              </a:rPr>
              <a:t> je </a:t>
            </a:r>
            <a:r>
              <a:rPr lang="en-GB" sz="2800" dirty="0" err="1">
                <a:solidFill>
                  <a:srgbClr val="0070C0"/>
                </a:solidFill>
              </a:rPr>
              <a:t>kronično</a:t>
            </a:r>
            <a:r>
              <a:rPr lang="en-GB" sz="2800" dirty="0">
                <a:solidFill>
                  <a:srgbClr val="0070C0"/>
                </a:solidFill>
              </a:rPr>
              <a:t> </a:t>
            </a:r>
            <a:r>
              <a:rPr lang="en-GB" sz="2800" dirty="0" err="1">
                <a:solidFill>
                  <a:srgbClr val="0070C0"/>
                </a:solidFill>
              </a:rPr>
              <a:t>stanje</a:t>
            </a:r>
            <a:r>
              <a:rPr lang="sl-SI" sz="2800" dirty="0">
                <a:solidFill>
                  <a:srgbClr val="0070C0"/>
                </a:solidFill>
              </a:rPr>
              <a:t>! Možgansko omrežje je stabilizirano!</a:t>
            </a:r>
          </a:p>
          <a:p>
            <a:pPr marL="0" indent="0">
              <a:buNone/>
            </a:pPr>
            <a:r>
              <a:rPr lang="sl-SI" sz="2800" dirty="0"/>
              <a:t>	</a:t>
            </a:r>
            <a:r>
              <a:rPr lang="en-GB" sz="2800" dirty="0" err="1"/>
              <a:t>Prepozna</a:t>
            </a:r>
            <a:r>
              <a:rPr lang="sl-SI" sz="2800" dirty="0"/>
              <a:t>vanje</a:t>
            </a:r>
            <a:r>
              <a:rPr lang="en-GB" sz="2800" dirty="0"/>
              <a:t> </a:t>
            </a:r>
            <a:r>
              <a:rPr lang="en-GB" sz="2800" dirty="0" err="1"/>
              <a:t>podobnosti</a:t>
            </a:r>
            <a:r>
              <a:rPr lang="en-GB" sz="2800" dirty="0"/>
              <a:t> </a:t>
            </a:r>
            <a:r>
              <a:rPr lang="en-GB" sz="2800" dirty="0" err="1"/>
              <a:t>zasvojenosti</a:t>
            </a:r>
            <a:r>
              <a:rPr lang="en-GB" sz="2800" dirty="0"/>
              <a:t> in drug</a:t>
            </a:r>
            <a:r>
              <a:rPr lang="sl-SI" sz="2800" dirty="0"/>
              <a:t>ih kroničnih stanj </a:t>
            </a:r>
          </a:p>
          <a:p>
            <a:pPr marL="0" indent="0">
              <a:buNone/>
            </a:pPr>
            <a:r>
              <a:rPr lang="en-GB" sz="2800" dirty="0"/>
              <a:t>• </a:t>
            </a:r>
            <a:r>
              <a:rPr lang="en-GB" sz="2800" dirty="0" err="1">
                <a:solidFill>
                  <a:srgbClr val="00B050"/>
                </a:solidFill>
              </a:rPr>
              <a:t>Odvisnost</a:t>
            </a:r>
            <a:r>
              <a:rPr lang="en-GB" sz="2800" dirty="0">
                <a:solidFill>
                  <a:srgbClr val="00B050"/>
                </a:solidFill>
              </a:rPr>
              <a:t> je </a:t>
            </a:r>
            <a:r>
              <a:rPr lang="en-GB" sz="2800" dirty="0" err="1">
                <a:solidFill>
                  <a:srgbClr val="00B050"/>
                </a:solidFill>
              </a:rPr>
              <a:t>mogoče</a:t>
            </a:r>
            <a:r>
              <a:rPr lang="en-GB" sz="2800" dirty="0">
                <a:solidFill>
                  <a:srgbClr val="00B050"/>
                </a:solidFill>
              </a:rPr>
              <a:t> </a:t>
            </a:r>
            <a:r>
              <a:rPr lang="en-GB" sz="2800" dirty="0" err="1">
                <a:solidFill>
                  <a:srgbClr val="00B050"/>
                </a:solidFill>
              </a:rPr>
              <a:t>zdraviti</a:t>
            </a:r>
            <a:r>
              <a:rPr lang="en-GB" sz="2800" dirty="0">
                <a:solidFill>
                  <a:srgbClr val="00B050"/>
                </a:solidFill>
              </a:rPr>
              <a:t> in </a:t>
            </a:r>
            <a:r>
              <a:rPr lang="en-GB" sz="2800" dirty="0" err="1">
                <a:solidFill>
                  <a:srgbClr val="00B050"/>
                </a:solidFill>
              </a:rPr>
              <a:t>preprečiti</a:t>
            </a:r>
            <a:endParaRPr lang="sl-SI" sz="2800" dirty="0">
              <a:solidFill>
                <a:srgbClr val="00B050"/>
              </a:solidFill>
            </a:endParaRPr>
          </a:p>
          <a:p>
            <a:pPr marL="0" indent="0">
              <a:buNone/>
            </a:pPr>
            <a:r>
              <a:rPr lang="en-GB" sz="2800" dirty="0"/>
              <a:t>–</a:t>
            </a:r>
            <a:r>
              <a:rPr lang="en-GB" sz="2800" dirty="0" err="1"/>
              <a:t>trenutna</a:t>
            </a:r>
            <a:r>
              <a:rPr lang="en-GB" sz="2800" dirty="0"/>
              <a:t> </a:t>
            </a:r>
            <a:r>
              <a:rPr lang="en-GB" sz="2800" dirty="0" err="1"/>
              <a:t>priporočila</a:t>
            </a:r>
            <a:r>
              <a:rPr lang="en-GB" sz="2800" dirty="0"/>
              <a:t> </a:t>
            </a:r>
            <a:r>
              <a:rPr lang="en-GB" sz="2800" dirty="0" err="1"/>
              <a:t>za</a:t>
            </a:r>
            <a:r>
              <a:rPr lang="en-GB" sz="2800" dirty="0"/>
              <a:t> </a:t>
            </a:r>
            <a:r>
              <a:rPr lang="sl-SI" sz="2800" dirty="0"/>
              <a:t>obravnavo </a:t>
            </a:r>
            <a:r>
              <a:rPr lang="en-GB" sz="2800" dirty="0" err="1"/>
              <a:t>zasvojenost</a:t>
            </a:r>
            <a:r>
              <a:rPr lang="sl-SI" sz="2800" dirty="0"/>
              <a:t>i</a:t>
            </a:r>
            <a:r>
              <a:rPr lang="en-GB" sz="2800" dirty="0"/>
              <a:t> </a:t>
            </a:r>
            <a:r>
              <a:rPr lang="en-GB" sz="2800" dirty="0" err="1"/>
              <a:t>kot</a:t>
            </a:r>
            <a:r>
              <a:rPr lang="en-GB" sz="2800" dirty="0"/>
              <a:t> </a:t>
            </a:r>
            <a:r>
              <a:rPr lang="en-GB" sz="2800" u="sng" dirty="0" err="1">
                <a:solidFill>
                  <a:srgbClr val="FF0000"/>
                </a:solidFill>
              </a:rPr>
              <a:t>kroničn</a:t>
            </a:r>
            <a:r>
              <a:rPr lang="sl-SI" sz="2800" u="sng" dirty="0">
                <a:solidFill>
                  <a:srgbClr val="FF0000"/>
                </a:solidFill>
              </a:rPr>
              <a:t>ega</a:t>
            </a:r>
            <a:r>
              <a:rPr lang="en-GB" sz="2800" u="sng" dirty="0">
                <a:solidFill>
                  <a:srgbClr val="FF0000"/>
                </a:solidFill>
              </a:rPr>
              <a:t> </a:t>
            </a:r>
            <a:r>
              <a:rPr lang="sl-SI" sz="2800" u="sng" dirty="0">
                <a:solidFill>
                  <a:srgbClr val="FF0000"/>
                </a:solidFill>
              </a:rPr>
              <a:t>stanja</a:t>
            </a:r>
            <a:r>
              <a:rPr lang="en-GB" sz="2800" dirty="0"/>
              <a:t>.</a:t>
            </a:r>
            <a:endParaRPr lang="sl-SI" sz="2800" dirty="0"/>
          </a:p>
          <a:p>
            <a:pPr marL="0" indent="0">
              <a:buNone/>
            </a:pPr>
            <a:r>
              <a:rPr lang="en-GB" sz="2800" dirty="0"/>
              <a:t>–</a:t>
            </a:r>
            <a:r>
              <a:rPr lang="sl-SI" sz="2800" dirty="0"/>
              <a:t>p</a:t>
            </a:r>
            <a:r>
              <a:rPr lang="en-GB" sz="2800" dirty="0" err="1"/>
              <a:t>reprečite</a:t>
            </a:r>
            <a:r>
              <a:rPr lang="sl-SI" sz="2800" dirty="0"/>
              <a:t>v</a:t>
            </a:r>
            <a:r>
              <a:rPr lang="en-GB" sz="2800" dirty="0"/>
              <a:t> </a:t>
            </a:r>
            <a:r>
              <a:rPr lang="en-GB" sz="2800" dirty="0" err="1"/>
              <a:t>posledic</a:t>
            </a:r>
            <a:r>
              <a:rPr lang="en-GB" sz="2800" dirty="0"/>
              <a:t> </a:t>
            </a:r>
            <a:r>
              <a:rPr lang="en-GB" sz="2800" dirty="0" err="1"/>
              <a:t>za</a:t>
            </a:r>
            <a:r>
              <a:rPr lang="en-GB" sz="2800" dirty="0"/>
              <a:t> </a:t>
            </a:r>
            <a:r>
              <a:rPr lang="en-GB" sz="2800" dirty="0" err="1"/>
              <a:t>zdravje</a:t>
            </a:r>
            <a:r>
              <a:rPr lang="en-GB" sz="2800" dirty="0"/>
              <a:t> z </a:t>
            </a:r>
            <a:r>
              <a:rPr lang="en-GB" sz="2800" b="1" dirty="0" err="1">
                <a:solidFill>
                  <a:srgbClr val="92D050"/>
                </a:solidFill>
              </a:rPr>
              <a:t>iz</a:t>
            </a:r>
            <a:r>
              <a:rPr lang="sl-SI" sz="2800" b="1" dirty="0">
                <a:solidFill>
                  <a:srgbClr val="92D050"/>
                </a:solidFill>
              </a:rPr>
              <a:t>biro </a:t>
            </a:r>
            <a:r>
              <a:rPr lang="en-GB" sz="2800" b="1" dirty="0" err="1">
                <a:solidFill>
                  <a:srgbClr val="92D050"/>
                </a:solidFill>
              </a:rPr>
              <a:t>zdravega</a:t>
            </a:r>
            <a:r>
              <a:rPr lang="en-GB" sz="2800" b="1" dirty="0">
                <a:solidFill>
                  <a:srgbClr val="92D050"/>
                </a:solidFill>
              </a:rPr>
              <a:t> </a:t>
            </a:r>
            <a:r>
              <a:rPr lang="en-GB" sz="2800" b="1" dirty="0" err="1">
                <a:solidFill>
                  <a:srgbClr val="92D050"/>
                </a:solidFill>
              </a:rPr>
              <a:t>načina</a:t>
            </a:r>
            <a:r>
              <a:rPr lang="en-GB" sz="2800" b="1" dirty="0">
                <a:solidFill>
                  <a:srgbClr val="92D050"/>
                </a:solidFill>
              </a:rPr>
              <a:t> </a:t>
            </a:r>
            <a:r>
              <a:rPr lang="en-GB" sz="2800" b="1" dirty="0" err="1">
                <a:solidFill>
                  <a:srgbClr val="92D050"/>
                </a:solidFill>
              </a:rPr>
              <a:t>življenja</a:t>
            </a:r>
            <a:r>
              <a:rPr lang="en-GB" sz="2800" dirty="0"/>
              <a:t>.</a:t>
            </a:r>
          </a:p>
        </p:txBody>
      </p:sp>
    </p:spTree>
    <p:extLst>
      <p:ext uri="{BB962C8B-B14F-4D97-AF65-F5344CB8AC3E}">
        <p14:creationId xmlns:p14="http://schemas.microsoft.com/office/powerpoint/2010/main" val="3338387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24000" y="116632"/>
            <a:ext cx="9144000" cy="569168"/>
          </a:xfrm>
        </p:spPr>
        <p:txBody>
          <a:bodyPr/>
          <a:lstStyle/>
          <a:p>
            <a:pPr algn="ctr"/>
            <a:r>
              <a:rPr lang="sl-SI" dirty="0">
                <a:latin typeface="Arial" pitchFamily="34" charset="0"/>
              </a:rPr>
              <a:t>Sistem nagrajevanja in nevrofiziološko </a:t>
            </a:r>
            <a:r>
              <a:rPr lang="sl-SI" dirty="0" err="1">
                <a:latin typeface="Arial" pitchFamily="34" charset="0"/>
              </a:rPr>
              <a:t>ojačanje</a:t>
            </a:r>
            <a:endParaRPr lang="sl-SI" dirty="0"/>
          </a:p>
        </p:txBody>
      </p:sp>
      <p:pic>
        <p:nvPicPr>
          <p:cNvPr id="4" name="Picture 9"/>
          <p:cNvPicPr>
            <a:picLocks noChangeAspect="1" noChangeArrowheads="1"/>
          </p:cNvPicPr>
          <p:nvPr/>
        </p:nvPicPr>
        <p:blipFill>
          <a:blip r:embed="rId2" cstate="print"/>
          <a:srcRect/>
          <a:stretch>
            <a:fillRect/>
          </a:stretch>
        </p:blipFill>
        <p:spPr bwMode="auto">
          <a:xfrm>
            <a:off x="7467600" y="850900"/>
            <a:ext cx="4626496" cy="5130837"/>
          </a:xfrm>
          <a:prstGeom prst="rect">
            <a:avLst/>
          </a:prstGeom>
          <a:noFill/>
          <a:ln w="9525">
            <a:noFill/>
            <a:miter lim="800000"/>
            <a:headEnd/>
            <a:tailEnd/>
          </a:ln>
        </p:spPr>
      </p:pic>
      <p:sp>
        <p:nvSpPr>
          <p:cNvPr id="7" name="Rectangle 8"/>
          <p:cNvSpPr>
            <a:spLocks noChangeArrowheads="1"/>
          </p:cNvSpPr>
          <p:nvPr/>
        </p:nvSpPr>
        <p:spPr bwMode="auto">
          <a:xfrm>
            <a:off x="152400" y="850900"/>
            <a:ext cx="7467600" cy="5473700"/>
          </a:xfrm>
          <a:prstGeom prst="rect">
            <a:avLst/>
          </a:prstGeom>
          <a:noFill/>
          <a:ln w="9525">
            <a:noFill/>
            <a:miter lim="800000"/>
            <a:headEnd/>
            <a:tailEnd/>
          </a:ln>
        </p:spPr>
        <p:txBody>
          <a:bodyPr/>
          <a:lstStyle>
            <a:defPPr>
              <a:defRPr lang="sl-SI"/>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342900" indent="-342900">
              <a:lnSpc>
                <a:spcPct val="80000"/>
              </a:lnSpc>
              <a:spcBef>
                <a:spcPct val="20000"/>
              </a:spcBef>
            </a:pPr>
            <a:endParaRPr lang="sl-SI" dirty="0">
              <a:latin typeface="+mn-lt"/>
            </a:endParaRPr>
          </a:p>
          <a:p>
            <a:pPr marL="342900" indent="-342900">
              <a:lnSpc>
                <a:spcPct val="80000"/>
              </a:lnSpc>
              <a:spcBef>
                <a:spcPct val="20000"/>
              </a:spcBef>
              <a:buFont typeface="Arial" pitchFamily="34" charset="0"/>
              <a:buChar char="•"/>
            </a:pPr>
            <a:r>
              <a:rPr lang="sl-SI" dirty="0">
                <a:latin typeface="+mn-lt"/>
              </a:rPr>
              <a:t>Snovi, ki povzročajo zasvojenost, povzročijo sproščanje DA iz </a:t>
            </a:r>
            <a:r>
              <a:rPr lang="sl-SI" b="1" dirty="0">
                <a:solidFill>
                  <a:srgbClr val="00CC00"/>
                </a:solidFill>
                <a:latin typeface="+mn-lt"/>
              </a:rPr>
              <a:t>VTA</a:t>
            </a:r>
          </a:p>
          <a:p>
            <a:pPr marL="342900" indent="-342900">
              <a:lnSpc>
                <a:spcPct val="80000"/>
              </a:lnSpc>
              <a:spcBef>
                <a:spcPct val="20000"/>
              </a:spcBef>
              <a:buFont typeface="Arial" pitchFamily="34" charset="0"/>
              <a:buChar char="•"/>
            </a:pPr>
            <a:endParaRPr lang="sl-SI" sz="900" dirty="0">
              <a:latin typeface="+mn-lt"/>
            </a:endParaRPr>
          </a:p>
          <a:p>
            <a:pPr marL="342900" indent="-342900">
              <a:lnSpc>
                <a:spcPct val="80000"/>
              </a:lnSpc>
              <a:spcBef>
                <a:spcPct val="20000"/>
              </a:spcBef>
              <a:buFont typeface="Arial" pitchFamily="34" charset="0"/>
              <a:buChar char="•"/>
            </a:pPr>
            <a:r>
              <a:rPr lang="sl-SI" dirty="0">
                <a:latin typeface="+mn-lt"/>
              </a:rPr>
              <a:t>DA v </a:t>
            </a:r>
            <a:r>
              <a:rPr lang="sl-SI" b="1" dirty="0">
                <a:solidFill>
                  <a:srgbClr val="9933FF"/>
                </a:solidFill>
                <a:latin typeface="+mn-lt"/>
              </a:rPr>
              <a:t>N. </a:t>
            </a:r>
            <a:r>
              <a:rPr lang="sl-SI" b="1" dirty="0" err="1">
                <a:solidFill>
                  <a:srgbClr val="9933FF"/>
                </a:solidFill>
                <a:latin typeface="+mn-lt"/>
              </a:rPr>
              <a:t>accumbens</a:t>
            </a:r>
            <a:r>
              <a:rPr lang="sl-SI" b="1" dirty="0">
                <a:solidFill>
                  <a:srgbClr val="9933FF"/>
                </a:solidFill>
                <a:latin typeface="+mn-lt"/>
              </a:rPr>
              <a:t> </a:t>
            </a:r>
            <a:r>
              <a:rPr lang="sl-SI" dirty="0">
                <a:latin typeface="+mn-lt"/>
              </a:rPr>
              <a:t>vodi v </a:t>
            </a:r>
            <a:r>
              <a:rPr lang="sl-SI" i="1" dirty="0">
                <a:latin typeface="+mn-lt"/>
              </a:rPr>
              <a:t>pozitivno </a:t>
            </a:r>
            <a:r>
              <a:rPr lang="sl-SI" i="1" dirty="0" err="1">
                <a:latin typeface="+mn-lt"/>
              </a:rPr>
              <a:t>ojačanje</a:t>
            </a:r>
            <a:r>
              <a:rPr lang="sl-SI" i="1" dirty="0">
                <a:latin typeface="+mn-lt"/>
              </a:rPr>
              <a:t> </a:t>
            </a:r>
            <a:r>
              <a:rPr lang="sl-SI" i="1" dirty="0">
                <a:latin typeface="+mn-lt"/>
                <a:sym typeface="Wingdings" pitchFamily="2" charset="2"/>
              </a:rPr>
              <a:t> </a:t>
            </a:r>
            <a:r>
              <a:rPr lang="sl-SI" b="1" i="1" dirty="0">
                <a:solidFill>
                  <a:srgbClr val="FF0000"/>
                </a:solidFill>
                <a:latin typeface="+mn-lt"/>
                <a:sym typeface="Wingdings" pitchFamily="2" charset="2"/>
              </a:rPr>
              <a:t>evforično</a:t>
            </a:r>
            <a:r>
              <a:rPr lang="sl-SI" i="1" dirty="0">
                <a:latin typeface="+mn-lt"/>
                <a:sym typeface="Wingdings" pitchFamily="2" charset="2"/>
              </a:rPr>
              <a:t> vzburjenje</a:t>
            </a:r>
          </a:p>
          <a:p>
            <a:pPr marL="342900" indent="-342900">
              <a:lnSpc>
                <a:spcPct val="80000"/>
              </a:lnSpc>
              <a:spcBef>
                <a:spcPct val="20000"/>
              </a:spcBef>
              <a:buFont typeface="Arial" pitchFamily="34" charset="0"/>
              <a:buChar char="•"/>
            </a:pPr>
            <a:endParaRPr lang="sl-SI" sz="900" dirty="0">
              <a:latin typeface="+mn-lt"/>
            </a:endParaRPr>
          </a:p>
          <a:p>
            <a:pPr marL="342900" indent="-342900">
              <a:lnSpc>
                <a:spcPct val="80000"/>
              </a:lnSpc>
              <a:spcBef>
                <a:spcPct val="20000"/>
              </a:spcBef>
              <a:buFont typeface="Arial" pitchFamily="34" charset="0"/>
              <a:buChar char="•"/>
            </a:pPr>
            <a:r>
              <a:rPr lang="sl-SI" i="1" u="sng" dirty="0">
                <a:solidFill>
                  <a:srgbClr val="C00000"/>
                </a:solidFill>
                <a:latin typeface="+mn-lt"/>
              </a:rPr>
              <a:t>Negativno </a:t>
            </a:r>
            <a:r>
              <a:rPr lang="sl-SI" i="1" u="sng" dirty="0" err="1">
                <a:solidFill>
                  <a:srgbClr val="C00000"/>
                </a:solidFill>
                <a:latin typeface="+mn-lt"/>
              </a:rPr>
              <a:t>ojačanje</a:t>
            </a:r>
            <a:r>
              <a:rPr lang="sl-SI" i="1" u="sng" dirty="0">
                <a:solidFill>
                  <a:srgbClr val="C00000"/>
                </a:solidFill>
                <a:latin typeface="+mn-lt"/>
              </a:rPr>
              <a:t> </a:t>
            </a:r>
            <a:r>
              <a:rPr lang="sl-SI" dirty="0">
                <a:latin typeface="+mn-lt"/>
              </a:rPr>
              <a:t>(vzpostavitev norm. emocionalnega tonusa</a:t>
            </a:r>
            <a:r>
              <a:rPr lang="sl-SI" i="1" dirty="0">
                <a:latin typeface="+mn-lt"/>
              </a:rPr>
              <a:t>)</a:t>
            </a:r>
          </a:p>
          <a:p>
            <a:pPr marL="342900" indent="-342900">
              <a:lnSpc>
                <a:spcPct val="80000"/>
              </a:lnSpc>
              <a:spcBef>
                <a:spcPct val="20000"/>
              </a:spcBef>
              <a:buFont typeface="Arial" pitchFamily="34" charset="0"/>
              <a:buChar char="•"/>
            </a:pPr>
            <a:endParaRPr lang="sl-SI" sz="900" i="1" dirty="0">
              <a:latin typeface="+mn-lt"/>
            </a:endParaRPr>
          </a:p>
          <a:p>
            <a:pPr marL="342900" indent="-342900">
              <a:lnSpc>
                <a:spcPct val="80000"/>
              </a:lnSpc>
              <a:spcBef>
                <a:spcPct val="20000"/>
              </a:spcBef>
              <a:buFont typeface="Arial" pitchFamily="34" charset="0"/>
              <a:buChar char="•"/>
            </a:pPr>
            <a:r>
              <a:rPr lang="sl-SI" dirty="0">
                <a:latin typeface="+mn-lt"/>
              </a:rPr>
              <a:t>kronično jemanje zdravila </a:t>
            </a:r>
            <a:r>
              <a:rPr lang="sl-SI" dirty="0">
                <a:latin typeface="+mn-lt"/>
                <a:sym typeface="Wingdings" pitchFamily="2" charset="2"/>
              </a:rPr>
              <a:t></a:t>
            </a:r>
            <a:r>
              <a:rPr lang="sl-SI" dirty="0">
                <a:latin typeface="+mn-lt"/>
              </a:rPr>
              <a:t> </a:t>
            </a:r>
            <a:r>
              <a:rPr lang="sl-SI" b="1" dirty="0" err="1">
                <a:solidFill>
                  <a:srgbClr val="00CC00"/>
                </a:solidFill>
                <a:latin typeface="+mn-lt"/>
              </a:rPr>
              <a:t>nevroadaptivne</a:t>
            </a:r>
            <a:r>
              <a:rPr lang="sl-SI" dirty="0">
                <a:solidFill>
                  <a:srgbClr val="00CC00"/>
                </a:solidFill>
                <a:latin typeface="+mn-lt"/>
              </a:rPr>
              <a:t> </a:t>
            </a:r>
            <a:r>
              <a:rPr lang="sl-SI" dirty="0">
                <a:latin typeface="+mn-lt"/>
              </a:rPr>
              <a:t>spremembe </a:t>
            </a:r>
            <a:r>
              <a:rPr lang="sl-SI" dirty="0">
                <a:latin typeface="+mn-lt"/>
                <a:sym typeface="Wingdings" pitchFamily="2" charset="2"/>
              </a:rPr>
              <a:t></a:t>
            </a:r>
            <a:r>
              <a:rPr lang="sl-SI" dirty="0">
                <a:latin typeface="+mn-lt"/>
              </a:rPr>
              <a:t> odvisnost od zdravila</a:t>
            </a:r>
          </a:p>
          <a:p>
            <a:pPr marL="342900" indent="-342900">
              <a:lnSpc>
                <a:spcPct val="80000"/>
              </a:lnSpc>
              <a:spcBef>
                <a:spcPct val="20000"/>
              </a:spcBef>
              <a:buFont typeface="Arial" pitchFamily="34" charset="0"/>
              <a:buChar char="•"/>
            </a:pPr>
            <a:endParaRPr lang="sl-SI" sz="900" dirty="0">
              <a:latin typeface="+mn-lt"/>
            </a:endParaRPr>
          </a:p>
          <a:p>
            <a:pPr marL="342900" indent="-342900">
              <a:lnSpc>
                <a:spcPct val="80000"/>
              </a:lnSpc>
              <a:spcBef>
                <a:spcPct val="20000"/>
              </a:spcBef>
              <a:buFont typeface="Arial" pitchFamily="34" charset="0"/>
              <a:buChar char="•"/>
            </a:pPr>
            <a:r>
              <a:rPr lang="sl-SI" dirty="0">
                <a:latin typeface="+mn-lt"/>
              </a:rPr>
              <a:t>organizem se privadi na učinkovino </a:t>
            </a:r>
            <a:r>
              <a:rPr lang="sl-SI" i="1" dirty="0">
                <a:latin typeface="+mn-lt"/>
              </a:rPr>
              <a:t>(</a:t>
            </a:r>
            <a:r>
              <a:rPr lang="sl-SI" b="1" i="1" dirty="0">
                <a:solidFill>
                  <a:srgbClr val="5D778D"/>
                </a:solidFill>
                <a:latin typeface="+mn-lt"/>
              </a:rPr>
              <a:t>toleranca</a:t>
            </a:r>
            <a:r>
              <a:rPr lang="sl-SI" i="1" dirty="0">
                <a:latin typeface="+mn-lt"/>
              </a:rPr>
              <a:t>)</a:t>
            </a:r>
          </a:p>
          <a:p>
            <a:pPr marL="342900" indent="-342900">
              <a:lnSpc>
                <a:spcPct val="80000"/>
              </a:lnSpc>
              <a:spcBef>
                <a:spcPct val="20000"/>
              </a:spcBef>
              <a:buFont typeface="Arial" pitchFamily="34" charset="0"/>
              <a:buChar char="•"/>
            </a:pPr>
            <a:endParaRPr lang="sl-SI" sz="900" i="1" dirty="0">
              <a:latin typeface="+mn-lt"/>
            </a:endParaRPr>
          </a:p>
          <a:p>
            <a:pPr marL="342900" indent="-342900">
              <a:lnSpc>
                <a:spcPct val="80000"/>
              </a:lnSpc>
              <a:spcBef>
                <a:spcPct val="20000"/>
              </a:spcBef>
              <a:buFont typeface="Arial" pitchFamily="34" charset="0"/>
              <a:buChar char="•"/>
            </a:pPr>
            <a:r>
              <a:rPr lang="sl-SI" dirty="0">
                <a:latin typeface="+mn-lt"/>
              </a:rPr>
              <a:t>potreben je večji odmerek zdravila za doseg </a:t>
            </a:r>
            <a:r>
              <a:rPr lang="sl-SI" dirty="0">
                <a:solidFill>
                  <a:srgbClr val="FF9900"/>
                </a:solidFill>
                <a:latin typeface="+mn-lt"/>
              </a:rPr>
              <a:t>evforičnega</a:t>
            </a:r>
            <a:r>
              <a:rPr lang="sl-SI" dirty="0">
                <a:latin typeface="+mn-lt"/>
              </a:rPr>
              <a:t> stanja – </a:t>
            </a:r>
            <a:r>
              <a:rPr lang="sl-SI" i="1" dirty="0">
                <a:latin typeface="+mn-lt"/>
              </a:rPr>
              <a:t>povišana stopnja </a:t>
            </a:r>
            <a:r>
              <a:rPr lang="sl-SI" i="1" u="sng" dirty="0">
                <a:latin typeface="+mn-lt"/>
              </a:rPr>
              <a:t>pozitivnega </a:t>
            </a:r>
            <a:r>
              <a:rPr lang="sl-SI" i="1" u="sng" dirty="0" err="1">
                <a:latin typeface="+mn-lt"/>
              </a:rPr>
              <a:t>ojačanja</a:t>
            </a:r>
            <a:endParaRPr lang="sl-SI" i="1" u="sng" dirty="0">
              <a:latin typeface="+mn-lt"/>
            </a:endParaRPr>
          </a:p>
          <a:p>
            <a:pPr marL="342900" indent="-342900">
              <a:lnSpc>
                <a:spcPct val="80000"/>
              </a:lnSpc>
              <a:spcBef>
                <a:spcPct val="20000"/>
              </a:spcBef>
              <a:buFont typeface="Arial" pitchFamily="34" charset="0"/>
              <a:buChar char="•"/>
            </a:pPr>
            <a:endParaRPr lang="sl-SI" sz="900" i="1" dirty="0">
              <a:latin typeface="+mn-lt"/>
            </a:endParaRPr>
          </a:p>
          <a:p>
            <a:pPr marL="342900" indent="-342900">
              <a:lnSpc>
                <a:spcPct val="80000"/>
              </a:lnSpc>
              <a:spcBef>
                <a:spcPct val="20000"/>
              </a:spcBef>
              <a:buFont typeface="Arial" pitchFamily="34" charset="0"/>
              <a:buChar char="•"/>
            </a:pPr>
            <a:r>
              <a:rPr lang="sl-SI" dirty="0">
                <a:latin typeface="+mn-lt"/>
              </a:rPr>
              <a:t>Prekinitev jemanja zdravila</a:t>
            </a:r>
            <a:r>
              <a:rPr lang="sl-SI" dirty="0">
                <a:latin typeface="+mn-lt"/>
                <a:sym typeface="Wingdings" pitchFamily="2" charset="2"/>
              </a:rPr>
              <a:t></a:t>
            </a:r>
            <a:r>
              <a:rPr lang="sl-SI" dirty="0">
                <a:latin typeface="+mn-lt"/>
              </a:rPr>
              <a:t> </a:t>
            </a:r>
            <a:r>
              <a:rPr lang="sl-SI" dirty="0" err="1">
                <a:solidFill>
                  <a:srgbClr val="FF0000"/>
                </a:solidFill>
                <a:latin typeface="+mn-lt"/>
              </a:rPr>
              <a:t>odtegnitveni</a:t>
            </a:r>
            <a:r>
              <a:rPr lang="sl-SI" dirty="0">
                <a:solidFill>
                  <a:srgbClr val="FF0000"/>
                </a:solidFill>
                <a:latin typeface="+mn-lt"/>
              </a:rPr>
              <a:t> sindrom</a:t>
            </a:r>
          </a:p>
        </p:txBody>
      </p:sp>
    </p:spTree>
    <p:extLst>
      <p:ext uri="{BB962C8B-B14F-4D97-AF65-F5344CB8AC3E}">
        <p14:creationId xmlns:p14="http://schemas.microsoft.com/office/powerpoint/2010/main" val="1789641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err="1"/>
              <a:t>Dopamin</a:t>
            </a:r>
            <a:r>
              <a:rPr lang="en-US" sz="3200" dirty="0"/>
              <a:t> </a:t>
            </a:r>
            <a:r>
              <a:rPr lang="sl-SI" sz="3200" dirty="0"/>
              <a:t>in zloraba „drog“ (substance </a:t>
            </a:r>
            <a:r>
              <a:rPr lang="sl-SI" sz="3200" dirty="0" err="1"/>
              <a:t>use</a:t>
            </a:r>
            <a:r>
              <a:rPr lang="sl-SI" sz="3200" dirty="0"/>
              <a:t> </a:t>
            </a:r>
            <a:r>
              <a:rPr lang="sl-SI" sz="3200" dirty="0" err="1"/>
              <a:t>disorder</a:t>
            </a:r>
            <a:r>
              <a:rPr lang="sl-SI" sz="3200" dirty="0"/>
              <a:t>)</a:t>
            </a:r>
            <a:endParaRPr lang="en-US" sz="3200" dirty="0"/>
          </a:p>
        </p:txBody>
      </p:sp>
      <p:sp>
        <p:nvSpPr>
          <p:cNvPr id="2" name="TextBox 1"/>
          <p:cNvSpPr txBox="1"/>
          <p:nvPr/>
        </p:nvSpPr>
        <p:spPr>
          <a:xfrm>
            <a:off x="8323863" y="6428232"/>
            <a:ext cx="3458095" cy="307777"/>
          </a:xfrm>
          <a:prstGeom prst="rect">
            <a:avLst/>
          </a:prstGeom>
          <a:noFill/>
        </p:spPr>
        <p:txBody>
          <a:bodyPr wrap="square" rtlCol="0">
            <a:spAutoFit/>
          </a:bodyPr>
          <a:lstStyle/>
          <a:p>
            <a:r>
              <a:rPr lang="en-US" sz="1400" dirty="0"/>
              <a:t>(National Institute on Drug Abuse, </a:t>
            </a:r>
            <a:r>
              <a:rPr lang="en-US" sz="1400"/>
              <a:t>2018b)</a:t>
            </a:r>
            <a:endParaRPr lang="en-US" dirty="0"/>
          </a:p>
        </p:txBody>
      </p:sp>
      <p:sp>
        <p:nvSpPr>
          <p:cNvPr id="5" name="Pravokotnik 4"/>
          <p:cNvSpPr/>
          <p:nvPr/>
        </p:nvSpPr>
        <p:spPr>
          <a:xfrm>
            <a:off x="304800" y="838200"/>
            <a:ext cx="11887200" cy="6186309"/>
          </a:xfrm>
          <a:prstGeom prst="rect">
            <a:avLst/>
          </a:prstGeom>
        </p:spPr>
        <p:txBody>
          <a:bodyPr wrap="square">
            <a:spAutoFit/>
          </a:bodyPr>
          <a:lstStyle/>
          <a:p>
            <a:r>
              <a:rPr lang="sl-SI" sz="3600" dirty="0"/>
              <a:t>Živčni prenašalec</a:t>
            </a:r>
            <a:r>
              <a:rPr lang="en-US" sz="3600" dirty="0"/>
              <a:t>, </a:t>
            </a:r>
            <a:r>
              <a:rPr lang="en-US" sz="3600" dirty="0" err="1"/>
              <a:t>ki</a:t>
            </a:r>
            <a:r>
              <a:rPr lang="en-US" sz="3600" dirty="0"/>
              <a:t> se </a:t>
            </a:r>
            <a:r>
              <a:rPr lang="en-US" sz="3600" dirty="0" err="1"/>
              <a:t>sprosti</a:t>
            </a:r>
            <a:r>
              <a:rPr lang="en-US" sz="3600" dirty="0"/>
              <a:t> med </a:t>
            </a:r>
            <a:r>
              <a:rPr lang="en-US" sz="3600" dirty="0" err="1"/>
              <a:t>prijetn</a:t>
            </a:r>
            <a:r>
              <a:rPr lang="sl-SI" sz="3600" dirty="0" err="1"/>
              <a:t>im</a:t>
            </a:r>
            <a:r>
              <a:rPr lang="sl-SI" sz="3600" dirty="0"/>
              <a:t> doživljanjem</a:t>
            </a:r>
            <a:r>
              <a:rPr lang="en-US" sz="3600" dirty="0"/>
              <a:t>.</a:t>
            </a:r>
            <a:endParaRPr lang="sl-SI" sz="3600" dirty="0"/>
          </a:p>
          <a:p>
            <a:endParaRPr lang="sl-SI" sz="3600" dirty="0"/>
          </a:p>
          <a:p>
            <a:r>
              <a:rPr lang="sl-SI" sz="3600" dirty="0"/>
              <a:t>P</a:t>
            </a:r>
            <a:r>
              <a:rPr lang="en-US" sz="3600" dirty="0" err="1"/>
              <a:t>ovezan</a:t>
            </a:r>
            <a:r>
              <a:rPr lang="en-US" sz="3600" dirty="0"/>
              <a:t> </a:t>
            </a:r>
            <a:r>
              <a:rPr lang="sl-SI" sz="3600" dirty="0"/>
              <a:t>je </a:t>
            </a:r>
            <a:r>
              <a:rPr lang="en-US" sz="3600" dirty="0"/>
              <a:t>z </a:t>
            </a:r>
            <a:r>
              <a:rPr lang="en-US" sz="3600" dirty="0" err="1"/>
              <a:t>možganskim</a:t>
            </a:r>
            <a:r>
              <a:rPr lang="en-US" sz="3600" dirty="0"/>
              <a:t> </a:t>
            </a:r>
            <a:r>
              <a:rPr lang="en-US" sz="3600" dirty="0" err="1"/>
              <a:t>nagrajeva</a:t>
            </a:r>
            <a:r>
              <a:rPr lang="sl-SI" sz="3600" dirty="0" err="1"/>
              <a:t>lnim</a:t>
            </a:r>
            <a:r>
              <a:rPr lang="sl-SI" sz="3600" dirty="0"/>
              <a:t> omrežjem</a:t>
            </a:r>
            <a:r>
              <a:rPr lang="en-US" sz="3600" dirty="0"/>
              <a:t>.</a:t>
            </a:r>
            <a:endParaRPr lang="sl-SI" sz="3600" dirty="0"/>
          </a:p>
          <a:p>
            <a:endParaRPr lang="sl-SI" sz="3600" dirty="0"/>
          </a:p>
          <a:p>
            <a:r>
              <a:rPr lang="en-US" sz="3600" dirty="0" err="1"/>
              <a:t>Deluje</a:t>
            </a:r>
            <a:r>
              <a:rPr lang="en-US" sz="3600" dirty="0"/>
              <a:t> </a:t>
            </a:r>
            <a:r>
              <a:rPr lang="en-US" sz="3600" dirty="0" err="1"/>
              <a:t>tako</a:t>
            </a:r>
            <a:r>
              <a:rPr lang="en-US" sz="3600" dirty="0"/>
              <a:t>, da </a:t>
            </a:r>
            <a:r>
              <a:rPr lang="en-US" sz="3600" dirty="0" err="1"/>
              <a:t>krepi</a:t>
            </a:r>
            <a:r>
              <a:rPr lang="en-US" sz="3600" dirty="0"/>
              <a:t> </a:t>
            </a:r>
            <a:r>
              <a:rPr lang="en-US" sz="3600" dirty="0" err="1"/>
              <a:t>prijetna</a:t>
            </a:r>
            <a:r>
              <a:rPr lang="en-US" sz="3600" dirty="0"/>
              <a:t> </a:t>
            </a:r>
            <a:r>
              <a:rPr lang="en-US" sz="3600" dirty="0" err="1"/>
              <a:t>vedenja.Vodi</a:t>
            </a:r>
            <a:r>
              <a:rPr lang="en-US" sz="3600" dirty="0"/>
              <a:t> do </a:t>
            </a:r>
            <a:r>
              <a:rPr lang="en-US" sz="3600" dirty="0" err="1"/>
              <a:t>nevronskih</a:t>
            </a:r>
            <a:r>
              <a:rPr lang="en-US" sz="3600" dirty="0"/>
              <a:t> </a:t>
            </a:r>
            <a:r>
              <a:rPr lang="en-US" sz="3600" dirty="0" err="1"/>
              <a:t>sprememb</a:t>
            </a:r>
            <a:r>
              <a:rPr lang="en-US" sz="3600" dirty="0"/>
              <a:t>, </a:t>
            </a:r>
            <a:r>
              <a:rPr lang="en-US" sz="3600" dirty="0" err="1"/>
              <a:t>ki</a:t>
            </a:r>
            <a:r>
              <a:rPr lang="en-US" sz="3600" dirty="0"/>
              <a:t> </a:t>
            </a:r>
            <a:r>
              <a:rPr lang="en-US" sz="3600" dirty="0" err="1"/>
              <a:t>pomagajo</a:t>
            </a:r>
            <a:r>
              <a:rPr lang="en-US" sz="3600" dirty="0"/>
              <a:t> </a:t>
            </a:r>
            <a:r>
              <a:rPr lang="en-US" sz="3600" dirty="0" err="1"/>
              <a:t>oblikovati</a:t>
            </a:r>
            <a:r>
              <a:rPr lang="en-US" sz="3600" dirty="0"/>
              <a:t> </a:t>
            </a:r>
            <a:r>
              <a:rPr lang="en-US" sz="3600" dirty="0" err="1"/>
              <a:t>navade</a:t>
            </a:r>
            <a:r>
              <a:rPr lang="en-US" sz="3600" dirty="0"/>
              <a:t>.</a:t>
            </a:r>
            <a:endParaRPr lang="sl-SI" sz="3600" dirty="0"/>
          </a:p>
          <a:p>
            <a:endParaRPr lang="sl-SI" sz="3600" dirty="0"/>
          </a:p>
          <a:p>
            <a:r>
              <a:rPr lang="en-US" sz="3600" dirty="0" err="1"/>
              <a:t>Sprošča</a:t>
            </a:r>
            <a:r>
              <a:rPr lang="en-US" sz="3600" dirty="0"/>
              <a:t> se med </a:t>
            </a:r>
            <a:r>
              <a:rPr lang="en-US" sz="3600" dirty="0" err="1"/>
              <a:t>uporabo</a:t>
            </a:r>
            <a:r>
              <a:rPr lang="en-US" sz="3600" dirty="0"/>
              <a:t> </a:t>
            </a:r>
            <a:r>
              <a:rPr lang="en-US" sz="3600" dirty="0" err="1"/>
              <a:t>snovi</a:t>
            </a:r>
            <a:r>
              <a:rPr lang="en-US" sz="3600" dirty="0"/>
              <a:t> in ​​</a:t>
            </a:r>
            <a:r>
              <a:rPr lang="en-US" sz="3600" dirty="0" err="1"/>
              <a:t>krepi</a:t>
            </a:r>
            <a:r>
              <a:rPr lang="en-US" sz="3600" dirty="0"/>
              <a:t> </a:t>
            </a:r>
            <a:r>
              <a:rPr lang="en-US" sz="3600" dirty="0" err="1"/>
              <a:t>povezavo</a:t>
            </a:r>
            <a:r>
              <a:rPr lang="en-US" sz="3600" dirty="0"/>
              <a:t> med </a:t>
            </a:r>
            <a:r>
              <a:rPr lang="sl-SI" sz="3600" dirty="0"/>
              <a:t>uživanjem </a:t>
            </a:r>
            <a:r>
              <a:rPr lang="en-US" sz="3600" dirty="0" err="1"/>
              <a:t>sno</a:t>
            </a:r>
            <a:r>
              <a:rPr lang="sl-SI" sz="3600" dirty="0"/>
              <a:t>vi</a:t>
            </a:r>
            <a:r>
              <a:rPr lang="en-US" sz="3600" dirty="0"/>
              <a:t> in </a:t>
            </a:r>
            <a:r>
              <a:rPr lang="en-US" sz="3600" dirty="0" err="1"/>
              <a:t>prijetn</a:t>
            </a:r>
            <a:r>
              <a:rPr lang="sl-SI" sz="3600" dirty="0" err="1"/>
              <a:t>im</a:t>
            </a:r>
            <a:r>
              <a:rPr lang="en-US" sz="3600" dirty="0"/>
              <a:t> </a:t>
            </a:r>
            <a:r>
              <a:rPr lang="sl-SI" sz="3600" dirty="0"/>
              <a:t>doživljanjem</a:t>
            </a:r>
            <a:r>
              <a:rPr lang="en-US" sz="3600" dirty="0"/>
              <a:t>.</a:t>
            </a:r>
            <a:endParaRPr lang="sl-SI" sz="3600" dirty="0"/>
          </a:p>
          <a:p>
            <a:r>
              <a:rPr lang="en-US" sz="3600" dirty="0" err="1"/>
              <a:t>Usposobi</a:t>
            </a:r>
            <a:r>
              <a:rPr lang="en-US" sz="3600" dirty="0"/>
              <a:t> </a:t>
            </a:r>
            <a:r>
              <a:rPr lang="en-US" sz="3600" dirty="0" err="1"/>
              <a:t>možgane</a:t>
            </a:r>
            <a:r>
              <a:rPr lang="en-US" sz="3600" dirty="0"/>
              <a:t> </a:t>
            </a:r>
            <a:r>
              <a:rPr lang="en-US" sz="3600" dirty="0" err="1"/>
              <a:t>za</a:t>
            </a:r>
            <a:r>
              <a:rPr lang="en-US" sz="3600" dirty="0"/>
              <a:t> </a:t>
            </a:r>
            <a:r>
              <a:rPr lang="en-US" sz="3600" dirty="0" err="1"/>
              <a:t>ponavljanje</a:t>
            </a:r>
            <a:r>
              <a:rPr lang="en-US" sz="3600" dirty="0"/>
              <a:t> </a:t>
            </a:r>
            <a:r>
              <a:rPr lang="en-US" sz="3600" dirty="0" err="1"/>
              <a:t>prijetne</a:t>
            </a:r>
            <a:r>
              <a:rPr lang="en-US" sz="3600" dirty="0"/>
              <a:t> </a:t>
            </a:r>
            <a:r>
              <a:rPr lang="en-US" sz="3600" dirty="0" err="1"/>
              <a:t>izkušnje</a:t>
            </a:r>
            <a:r>
              <a:rPr lang="en-US" sz="3600" dirty="0"/>
              <a:t>.</a:t>
            </a:r>
            <a:endParaRPr lang="sl-SI" sz="3600" dirty="0"/>
          </a:p>
          <a:p>
            <a:endParaRPr lang="en-US" sz="3600" dirty="0"/>
          </a:p>
        </p:txBody>
      </p:sp>
    </p:spTree>
    <p:extLst>
      <p:ext uri="{BB962C8B-B14F-4D97-AF65-F5344CB8AC3E}">
        <p14:creationId xmlns:p14="http://schemas.microsoft.com/office/powerpoint/2010/main" val="3450031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755361" y="0"/>
            <a:ext cx="10681275" cy="6858000"/>
          </a:xfrm>
          <a:prstGeom prst="rect">
            <a:avLst/>
          </a:prstGeom>
        </p:spPr>
      </p:pic>
    </p:spTree>
    <p:extLst>
      <p:ext uri="{BB962C8B-B14F-4D97-AF65-F5344CB8AC3E}">
        <p14:creationId xmlns:p14="http://schemas.microsoft.com/office/powerpoint/2010/main" val="2187059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rain scans showing repeated exposure to various drugs including cocaine, meth, alcohol and heroin in contrast to control brain scan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867" y="1329268"/>
            <a:ext cx="4822892" cy="5047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399353" y="6428232"/>
            <a:ext cx="1313412" cy="307777"/>
          </a:xfrm>
          <a:prstGeom prst="rect">
            <a:avLst/>
          </a:prstGeom>
          <a:noFill/>
        </p:spPr>
        <p:txBody>
          <a:bodyPr wrap="square" rtlCol="0">
            <a:spAutoFit/>
          </a:bodyPr>
          <a:lstStyle/>
          <a:p>
            <a:r>
              <a:rPr lang="en-US" sz="1400" dirty="0"/>
              <a:t>(Davis, 2007)</a:t>
            </a:r>
          </a:p>
        </p:txBody>
      </p:sp>
      <p:sp>
        <p:nvSpPr>
          <p:cNvPr id="7" name="Title 1">
            <a:extLst>
              <a:ext uri="{FF2B5EF4-FFF2-40B4-BE49-F238E27FC236}">
                <a16:creationId xmlns:a16="http://schemas.microsoft.com/office/drawing/2014/main" id="{600ADE9B-F383-4C2C-96DB-E29746084B96}"/>
              </a:ext>
            </a:extLst>
          </p:cNvPr>
          <p:cNvSpPr txBox="1">
            <a:spLocks/>
          </p:cNvSpPr>
          <p:nvPr/>
        </p:nvSpPr>
        <p:spPr>
          <a:xfrm>
            <a:off x="0" y="0"/>
            <a:ext cx="12192000" cy="1219200"/>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endParaRPr lang="en-US" sz="3600" dirty="0"/>
          </a:p>
        </p:txBody>
      </p:sp>
      <p:sp>
        <p:nvSpPr>
          <p:cNvPr id="2" name="Title 1"/>
          <p:cNvSpPr>
            <a:spLocks noGrp="1"/>
          </p:cNvSpPr>
          <p:nvPr>
            <p:ph type="title"/>
          </p:nvPr>
        </p:nvSpPr>
        <p:spPr/>
        <p:txBody>
          <a:bodyPr>
            <a:normAutofit/>
          </a:bodyPr>
          <a:lstStyle/>
          <a:p>
            <a:r>
              <a:rPr lang="en-US" sz="3200" dirty="0" err="1"/>
              <a:t>Dopamin</a:t>
            </a:r>
            <a:r>
              <a:rPr lang="sl-SI" sz="3200" dirty="0"/>
              <a:t>ski</a:t>
            </a:r>
            <a:r>
              <a:rPr lang="en-US" sz="3200" dirty="0"/>
              <a:t> </a:t>
            </a:r>
            <a:r>
              <a:rPr lang="sl-SI" sz="3200" dirty="0"/>
              <a:t>r</a:t>
            </a:r>
            <a:r>
              <a:rPr lang="en-US" sz="3200" dirty="0" err="1"/>
              <a:t>eceptor</a:t>
            </a:r>
            <a:r>
              <a:rPr lang="sl-SI" sz="3200" dirty="0"/>
              <a:t>ji pri odvisnosti</a:t>
            </a:r>
            <a:endParaRPr lang="en-US" sz="3200" dirty="0"/>
          </a:p>
        </p:txBody>
      </p:sp>
      <p:sp>
        <p:nvSpPr>
          <p:cNvPr id="4" name="Pravokotnik 3"/>
          <p:cNvSpPr/>
          <p:nvPr/>
        </p:nvSpPr>
        <p:spPr>
          <a:xfrm>
            <a:off x="381000" y="1524000"/>
            <a:ext cx="5562600" cy="5262979"/>
          </a:xfrm>
          <a:prstGeom prst="rect">
            <a:avLst/>
          </a:prstGeom>
        </p:spPr>
        <p:txBody>
          <a:bodyPr wrap="square">
            <a:spAutoFit/>
          </a:bodyPr>
          <a:lstStyle/>
          <a:p>
            <a:r>
              <a:rPr lang="en-GB" sz="2800" dirty="0" err="1"/>
              <a:t>Ko</a:t>
            </a:r>
            <a:r>
              <a:rPr lang="en-GB" sz="2800" dirty="0"/>
              <a:t> </a:t>
            </a:r>
            <a:r>
              <a:rPr lang="en-GB" sz="2800" dirty="0" err="1"/>
              <a:t>oseba</a:t>
            </a:r>
            <a:r>
              <a:rPr lang="en-GB" sz="2800" dirty="0"/>
              <a:t> </a:t>
            </a:r>
            <a:r>
              <a:rPr lang="en-GB" sz="2800" dirty="0" err="1"/>
              <a:t>uživa</a:t>
            </a:r>
            <a:r>
              <a:rPr lang="en-GB" sz="2800" dirty="0"/>
              <a:t> </a:t>
            </a:r>
            <a:r>
              <a:rPr lang="en-GB" sz="2800" dirty="0" err="1"/>
              <a:t>substanco</a:t>
            </a:r>
            <a:r>
              <a:rPr lang="en-GB" sz="2800" dirty="0"/>
              <a:t> </a:t>
            </a:r>
            <a:r>
              <a:rPr lang="en-GB" sz="2800" dirty="0" err="1"/>
              <a:t>ali</a:t>
            </a:r>
            <a:r>
              <a:rPr lang="en-GB" sz="2800" dirty="0"/>
              <a:t> se </a:t>
            </a:r>
            <a:r>
              <a:rPr lang="en-GB" sz="2800" dirty="0" err="1"/>
              <a:t>vključi</a:t>
            </a:r>
            <a:r>
              <a:rPr lang="en-GB" sz="2800" dirty="0"/>
              <a:t> v </a:t>
            </a:r>
            <a:r>
              <a:rPr lang="en-GB" sz="2800" dirty="0" err="1"/>
              <a:t>vedenje</a:t>
            </a:r>
            <a:r>
              <a:rPr lang="en-GB" sz="2800" dirty="0"/>
              <a:t>, </a:t>
            </a:r>
            <a:r>
              <a:rPr lang="en-GB" sz="2800" dirty="0" err="1"/>
              <a:t>ki</a:t>
            </a:r>
            <a:r>
              <a:rPr lang="en-GB" sz="2800" dirty="0"/>
              <a:t> </a:t>
            </a:r>
            <a:r>
              <a:rPr lang="en-GB" sz="2800" dirty="0" err="1"/>
              <a:t>sproži</a:t>
            </a:r>
            <a:r>
              <a:rPr lang="en-GB" sz="2800" dirty="0"/>
              <a:t> </a:t>
            </a:r>
            <a:r>
              <a:rPr lang="en-GB" sz="2800" dirty="0" err="1"/>
              <a:t>sproš</a:t>
            </a:r>
            <a:r>
              <a:rPr lang="sl-SI" sz="2800" dirty="0"/>
              <a:t>č</a:t>
            </a:r>
            <a:r>
              <a:rPr lang="en-GB" sz="2800" dirty="0" err="1"/>
              <a:t>anje</a:t>
            </a:r>
            <a:r>
              <a:rPr lang="en-GB" sz="2800" dirty="0"/>
              <a:t> </a:t>
            </a:r>
            <a:r>
              <a:rPr lang="en-GB" sz="2800" dirty="0" err="1"/>
              <a:t>dopamina</a:t>
            </a:r>
            <a:r>
              <a:rPr lang="en-GB" sz="2800" dirty="0"/>
              <a:t> v </a:t>
            </a:r>
            <a:r>
              <a:rPr lang="en-GB" sz="2800" b="1" dirty="0">
                <a:solidFill>
                  <a:schemeClr val="accent2">
                    <a:lumMod val="75000"/>
                  </a:schemeClr>
                </a:solidFill>
              </a:rPr>
              <a:t>nucleus </a:t>
            </a:r>
            <a:r>
              <a:rPr lang="en-GB" sz="2800" b="1" dirty="0" err="1">
                <a:solidFill>
                  <a:schemeClr val="accent2">
                    <a:lumMod val="75000"/>
                  </a:schemeClr>
                </a:solidFill>
              </a:rPr>
              <a:t>accumbens</a:t>
            </a:r>
            <a:r>
              <a:rPr lang="en-GB" sz="2800" dirty="0"/>
              <a:t>, </a:t>
            </a:r>
            <a:r>
              <a:rPr lang="en-GB" sz="2800" dirty="0" err="1"/>
              <a:t>doživlja</a:t>
            </a:r>
            <a:r>
              <a:rPr lang="en-GB" sz="2800" dirty="0"/>
              <a:t> </a:t>
            </a:r>
            <a:r>
              <a:rPr lang="en-GB" sz="2800" dirty="0" err="1"/>
              <a:t>občutek</a:t>
            </a:r>
            <a:r>
              <a:rPr lang="en-GB" sz="2800" dirty="0"/>
              <a:t> </a:t>
            </a:r>
            <a:r>
              <a:rPr lang="en-GB" sz="2800" dirty="0" err="1"/>
              <a:t>ugodja</a:t>
            </a:r>
            <a:r>
              <a:rPr lang="en-GB" sz="2800" dirty="0"/>
              <a:t>. </a:t>
            </a:r>
            <a:r>
              <a:rPr lang="en-GB" sz="2800" dirty="0" err="1"/>
              <a:t>Pri</a:t>
            </a:r>
            <a:r>
              <a:rPr lang="en-GB" sz="2800" dirty="0"/>
              <a:t> </a:t>
            </a:r>
            <a:r>
              <a:rPr lang="en-GB" sz="2800" dirty="0" err="1"/>
              <a:t>ponavljajoči</a:t>
            </a:r>
            <a:r>
              <a:rPr lang="en-GB" sz="2800" dirty="0"/>
              <a:t> se </a:t>
            </a:r>
            <a:r>
              <a:rPr lang="en-GB" sz="2800" dirty="0" err="1"/>
              <a:t>izpostavljenosti</a:t>
            </a:r>
            <a:r>
              <a:rPr lang="en-GB" sz="2800" dirty="0"/>
              <a:t> </a:t>
            </a:r>
            <a:r>
              <a:rPr lang="sl-SI" sz="2800" dirty="0"/>
              <a:t>„odvisniškim“</a:t>
            </a:r>
            <a:r>
              <a:rPr lang="en-GB" sz="2800" dirty="0"/>
              <a:t> </a:t>
            </a:r>
            <a:r>
              <a:rPr lang="sl-SI" sz="2800" dirty="0"/>
              <a:t>snovem </a:t>
            </a:r>
            <a:r>
              <a:rPr lang="en-GB" sz="2800" dirty="0" err="1"/>
              <a:t>ali</a:t>
            </a:r>
            <a:r>
              <a:rPr lang="en-GB" sz="2800" dirty="0"/>
              <a:t> </a:t>
            </a:r>
            <a:r>
              <a:rPr lang="en-GB" sz="2800" dirty="0" err="1"/>
              <a:t>vedenjem</a:t>
            </a:r>
            <a:r>
              <a:rPr lang="en-GB" sz="2800" dirty="0"/>
              <a:t> se </a:t>
            </a:r>
            <a:r>
              <a:rPr lang="en-GB" sz="2800" dirty="0" err="1"/>
              <a:t>možganski</a:t>
            </a:r>
            <a:r>
              <a:rPr lang="en-GB" sz="2800" dirty="0"/>
              <a:t> </a:t>
            </a:r>
            <a:r>
              <a:rPr lang="en-GB" sz="2800" dirty="0" err="1"/>
              <a:t>sistemi</a:t>
            </a:r>
            <a:r>
              <a:rPr lang="en-GB" sz="2800" dirty="0"/>
              <a:t> </a:t>
            </a:r>
            <a:r>
              <a:rPr lang="en-GB" sz="2800" dirty="0" err="1"/>
              <a:t>prilagodijo</a:t>
            </a:r>
            <a:r>
              <a:rPr lang="en-GB" sz="2800" dirty="0"/>
              <a:t> - </a:t>
            </a:r>
            <a:r>
              <a:rPr lang="en-GB" sz="2800" dirty="0" err="1"/>
              <a:t>število</a:t>
            </a:r>
            <a:r>
              <a:rPr lang="en-GB" sz="2800" dirty="0"/>
              <a:t> </a:t>
            </a:r>
            <a:r>
              <a:rPr lang="en-GB" sz="2800" dirty="0" err="1"/>
              <a:t>dopaminskih</a:t>
            </a:r>
            <a:r>
              <a:rPr lang="en-GB" sz="2800" dirty="0"/>
              <a:t> </a:t>
            </a:r>
            <a:r>
              <a:rPr lang="en-GB" sz="2800" dirty="0" err="1"/>
              <a:t>receptorjev</a:t>
            </a:r>
            <a:r>
              <a:rPr lang="en-GB" sz="2800" dirty="0"/>
              <a:t> se </a:t>
            </a:r>
            <a:r>
              <a:rPr lang="en-GB" sz="2800" dirty="0" err="1"/>
              <a:t>zmanjša</a:t>
            </a:r>
            <a:r>
              <a:rPr lang="en-GB" sz="2800" dirty="0"/>
              <a:t>, </a:t>
            </a:r>
            <a:r>
              <a:rPr lang="en-GB" sz="2800" dirty="0" err="1"/>
              <a:t>prag</a:t>
            </a:r>
            <a:r>
              <a:rPr lang="en-GB" sz="2800" dirty="0"/>
              <a:t> </a:t>
            </a:r>
            <a:r>
              <a:rPr lang="en-GB" sz="2800" dirty="0" err="1"/>
              <a:t>za</a:t>
            </a:r>
            <a:r>
              <a:rPr lang="en-GB" sz="2800" dirty="0"/>
              <a:t> </a:t>
            </a:r>
            <a:r>
              <a:rPr lang="en-GB" sz="2800" dirty="0" err="1"/>
              <a:t>sproščanje</a:t>
            </a:r>
            <a:r>
              <a:rPr lang="en-GB" sz="2800" dirty="0"/>
              <a:t> </a:t>
            </a:r>
            <a:r>
              <a:rPr lang="en-GB" sz="2800" dirty="0" err="1"/>
              <a:t>dopamina</a:t>
            </a:r>
            <a:r>
              <a:rPr lang="en-GB" sz="2800" dirty="0"/>
              <a:t> se </a:t>
            </a:r>
            <a:r>
              <a:rPr lang="en-GB" sz="2800" dirty="0" err="1"/>
              <a:t>poveča</a:t>
            </a:r>
            <a:r>
              <a:rPr lang="en-GB" sz="2800" dirty="0"/>
              <a:t>, </a:t>
            </a:r>
            <a:r>
              <a:rPr lang="en-GB" sz="2800" dirty="0" err="1"/>
              <a:t>kar</a:t>
            </a:r>
            <a:r>
              <a:rPr lang="en-GB" sz="2800" dirty="0"/>
              <a:t> </a:t>
            </a:r>
            <a:r>
              <a:rPr lang="en-GB" sz="2800" dirty="0" err="1"/>
              <a:t>vodi</a:t>
            </a:r>
            <a:r>
              <a:rPr lang="en-GB" sz="2800" dirty="0"/>
              <a:t> v </a:t>
            </a:r>
            <a:r>
              <a:rPr lang="en-GB" sz="2800" dirty="0" err="1"/>
              <a:t>toleranco</a:t>
            </a:r>
            <a:r>
              <a:rPr lang="en-GB" sz="2800" dirty="0"/>
              <a:t> in </a:t>
            </a:r>
            <a:r>
              <a:rPr lang="en-GB" sz="2800" dirty="0" err="1"/>
              <a:t>potrebo</a:t>
            </a:r>
            <a:r>
              <a:rPr lang="en-GB" sz="2800" dirty="0"/>
              <a:t> </a:t>
            </a:r>
            <a:r>
              <a:rPr lang="en-GB" sz="2800" dirty="0" err="1"/>
              <a:t>po</a:t>
            </a:r>
            <a:r>
              <a:rPr lang="en-GB" sz="2800" dirty="0"/>
              <a:t> </a:t>
            </a:r>
            <a:r>
              <a:rPr lang="en-GB" sz="2800" dirty="0" err="1"/>
              <a:t>večjih</a:t>
            </a:r>
            <a:r>
              <a:rPr lang="en-GB" sz="2800" dirty="0"/>
              <a:t> </a:t>
            </a:r>
            <a:r>
              <a:rPr lang="en-GB" sz="2800" dirty="0" err="1"/>
              <a:t>dozah</a:t>
            </a:r>
            <a:r>
              <a:rPr lang="en-GB" sz="2800" dirty="0"/>
              <a:t> </a:t>
            </a:r>
            <a:r>
              <a:rPr lang="en-GB" sz="2800" dirty="0" err="1"/>
              <a:t>za</a:t>
            </a:r>
            <a:r>
              <a:rPr lang="en-GB" sz="2800" dirty="0"/>
              <a:t> </a:t>
            </a:r>
            <a:r>
              <a:rPr lang="en-GB" sz="2800" dirty="0" err="1"/>
              <a:t>dosego</a:t>
            </a:r>
            <a:r>
              <a:rPr lang="en-GB" sz="2800" dirty="0"/>
              <a:t> </a:t>
            </a:r>
            <a:r>
              <a:rPr lang="en-GB" sz="2800" dirty="0" err="1"/>
              <a:t>enakega</a:t>
            </a:r>
            <a:r>
              <a:rPr lang="en-GB" sz="2800" dirty="0"/>
              <a:t> </a:t>
            </a:r>
            <a:r>
              <a:rPr lang="en-GB" sz="2800" dirty="0" err="1"/>
              <a:t>učinka</a:t>
            </a:r>
            <a:r>
              <a:rPr lang="en-GB" sz="2800" dirty="0"/>
              <a:t>.</a:t>
            </a:r>
          </a:p>
        </p:txBody>
      </p:sp>
    </p:spTree>
    <p:extLst>
      <p:ext uri="{BB962C8B-B14F-4D97-AF65-F5344CB8AC3E}">
        <p14:creationId xmlns:p14="http://schemas.microsoft.com/office/powerpoint/2010/main" val="271038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ree brain scan images. One of a health person, one of a person with a meth use disorder abstinent for one month and one of a person with a meth use disorder 14 months after a disorder that looks similar to a health person. "/>
          <p:cNvPicPr>
            <a:picLocks noGrp="1" noChangeAspect="1"/>
          </p:cNvPicPr>
          <p:nvPr>
            <p:ph idx="4294967295"/>
          </p:nvPr>
        </p:nvPicPr>
        <p:blipFill rotWithShape="1">
          <a:blip r:embed="rId3" cstate="print"/>
          <a:srcRect t="12730" r="608" b="16753"/>
          <a:stretch/>
        </p:blipFill>
        <p:spPr>
          <a:xfrm>
            <a:off x="0" y="1225969"/>
            <a:ext cx="12192000" cy="4464771"/>
          </a:xfrm>
        </p:spPr>
      </p:pic>
      <p:sp>
        <p:nvSpPr>
          <p:cNvPr id="2" name="TextBox 1"/>
          <p:cNvSpPr txBox="1"/>
          <p:nvPr/>
        </p:nvSpPr>
        <p:spPr>
          <a:xfrm>
            <a:off x="390189" y="6119259"/>
            <a:ext cx="3936474" cy="309662"/>
          </a:xfrm>
          <a:prstGeom prst="rect">
            <a:avLst/>
          </a:prstGeom>
          <a:noFill/>
        </p:spPr>
        <p:txBody>
          <a:bodyPr wrap="square" rtlCol="0">
            <a:spAutoFit/>
          </a:bodyPr>
          <a:lstStyle/>
          <a:p>
            <a:r>
              <a:rPr lang="en-US" sz="1400" dirty="0">
                <a:solidFill>
                  <a:schemeClr val="bg1"/>
                </a:solidFill>
              </a:rPr>
              <a:t>(National Institute on Drug Abuse, 2013)</a:t>
            </a:r>
          </a:p>
        </p:txBody>
      </p:sp>
      <p:sp>
        <p:nvSpPr>
          <p:cNvPr id="3" name="Rectangle 2">
            <a:extLst>
              <a:ext uri="{FF2B5EF4-FFF2-40B4-BE49-F238E27FC236}">
                <a16:creationId xmlns:a16="http://schemas.microsoft.com/office/drawing/2014/main" id="{9E55719B-FB73-41D5-A25B-FFDD27322B2A}"/>
              </a:ext>
            </a:extLst>
          </p:cNvPr>
          <p:cNvSpPr/>
          <p:nvPr/>
        </p:nvSpPr>
        <p:spPr>
          <a:xfrm>
            <a:off x="0" y="5690740"/>
            <a:ext cx="12192000" cy="13559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0" y="5788322"/>
            <a:ext cx="4326663" cy="369332"/>
          </a:xfrm>
          <a:prstGeom prst="rect">
            <a:avLst/>
          </a:prstGeom>
          <a:solidFill>
            <a:schemeClr val="tx1"/>
          </a:solidFill>
        </p:spPr>
        <p:txBody>
          <a:bodyPr wrap="square" rtlCol="0">
            <a:spAutoFit/>
          </a:bodyPr>
          <a:lstStyle/>
          <a:p>
            <a:pPr algn="ctr"/>
            <a:r>
              <a:rPr lang="en-US" b="1" dirty="0">
                <a:solidFill>
                  <a:srgbClr val="FFFF99"/>
                </a:solidFill>
                <a:latin typeface="Arial" panose="020B0604020202020204" pitchFamily="34" charset="0"/>
                <a:cs typeface="Arial" panose="020B0604020202020204" pitchFamily="34" charset="0"/>
              </a:rPr>
              <a:t>Healthy Person</a:t>
            </a:r>
          </a:p>
        </p:txBody>
      </p:sp>
      <p:sp>
        <p:nvSpPr>
          <p:cNvPr id="7" name="TextBox 6"/>
          <p:cNvSpPr txBox="1"/>
          <p:nvPr/>
        </p:nvSpPr>
        <p:spPr>
          <a:xfrm>
            <a:off x="4716852" y="5784462"/>
            <a:ext cx="2972396" cy="646331"/>
          </a:xfrm>
          <a:prstGeom prst="rect">
            <a:avLst/>
          </a:prstGeom>
          <a:solidFill>
            <a:schemeClr val="tx1"/>
          </a:solidFill>
        </p:spPr>
        <p:txBody>
          <a:bodyPr wrap="square" rtlCol="0">
            <a:spAutoFit/>
          </a:bodyPr>
          <a:lstStyle/>
          <a:p>
            <a:pPr algn="ctr"/>
            <a:r>
              <a:rPr lang="en-US" b="1" dirty="0">
                <a:solidFill>
                  <a:srgbClr val="FFFF99"/>
                </a:solidFill>
                <a:latin typeface="Arial" panose="020B0604020202020204" pitchFamily="34" charset="0"/>
                <a:cs typeface="Arial" panose="020B0604020202020204" pitchFamily="34" charset="0"/>
              </a:rPr>
              <a:t>Meth Use Disorder</a:t>
            </a:r>
          </a:p>
          <a:p>
            <a:pPr algn="ctr"/>
            <a:r>
              <a:rPr lang="en-US" b="1" dirty="0">
                <a:solidFill>
                  <a:srgbClr val="FFFF99"/>
                </a:solidFill>
                <a:latin typeface="Arial" panose="020B0604020202020204" pitchFamily="34" charset="0"/>
                <a:cs typeface="Arial" panose="020B0604020202020204" pitchFamily="34" charset="0"/>
              </a:rPr>
              <a:t>1 month abstinence</a:t>
            </a:r>
          </a:p>
        </p:txBody>
      </p:sp>
      <p:sp>
        <p:nvSpPr>
          <p:cNvPr id="8" name="TextBox 7"/>
          <p:cNvSpPr txBox="1"/>
          <p:nvPr/>
        </p:nvSpPr>
        <p:spPr>
          <a:xfrm>
            <a:off x="8545942" y="5787835"/>
            <a:ext cx="3011750" cy="646331"/>
          </a:xfrm>
          <a:prstGeom prst="rect">
            <a:avLst/>
          </a:prstGeom>
          <a:solidFill>
            <a:schemeClr val="tx1"/>
          </a:solidFill>
        </p:spPr>
        <p:txBody>
          <a:bodyPr wrap="square" rtlCol="0">
            <a:spAutoFit/>
          </a:bodyPr>
          <a:lstStyle/>
          <a:p>
            <a:pPr algn="ctr"/>
            <a:r>
              <a:rPr lang="en-US" b="1" dirty="0">
                <a:solidFill>
                  <a:srgbClr val="FFFF99"/>
                </a:solidFill>
                <a:latin typeface="Arial" panose="020B0604020202020204" pitchFamily="34" charset="0"/>
                <a:cs typeface="Arial" panose="020B0604020202020204" pitchFamily="34" charset="0"/>
              </a:rPr>
              <a:t>Meth Use Disorder</a:t>
            </a:r>
          </a:p>
          <a:p>
            <a:pPr algn="ctr"/>
            <a:r>
              <a:rPr lang="en-US" b="1" dirty="0">
                <a:solidFill>
                  <a:srgbClr val="FFFF99"/>
                </a:solidFill>
                <a:latin typeface="Arial" panose="020B0604020202020204" pitchFamily="34" charset="0"/>
                <a:cs typeface="Arial" panose="020B0604020202020204" pitchFamily="34" charset="0"/>
              </a:rPr>
              <a:t>14 months abstinence</a:t>
            </a:r>
          </a:p>
        </p:txBody>
      </p:sp>
      <p:sp>
        <p:nvSpPr>
          <p:cNvPr id="12" name="TextBox 11">
            <a:extLst>
              <a:ext uri="{FF2B5EF4-FFF2-40B4-BE49-F238E27FC236}">
                <a16:creationId xmlns:a16="http://schemas.microsoft.com/office/drawing/2014/main" id="{4985984E-98B1-4442-9276-1A175AD601A1}"/>
              </a:ext>
            </a:extLst>
          </p:cNvPr>
          <p:cNvSpPr txBox="1"/>
          <p:nvPr/>
        </p:nvSpPr>
        <p:spPr>
          <a:xfrm>
            <a:off x="8446291" y="6550223"/>
            <a:ext cx="3912524" cy="307777"/>
          </a:xfrm>
          <a:prstGeom prst="rect">
            <a:avLst/>
          </a:prstGeom>
          <a:noFill/>
        </p:spPr>
        <p:txBody>
          <a:bodyPr wrap="square" rtlCol="0">
            <a:spAutoFit/>
          </a:bodyPr>
          <a:lstStyle/>
          <a:p>
            <a:r>
              <a:rPr lang="en-US" sz="1400" dirty="0">
                <a:solidFill>
                  <a:schemeClr val="bg1"/>
                </a:solidFill>
              </a:rPr>
              <a:t>(National Institute on Drug Abuse, 2013)</a:t>
            </a:r>
          </a:p>
        </p:txBody>
      </p:sp>
      <p:sp>
        <p:nvSpPr>
          <p:cNvPr id="15" name="Title 1">
            <a:extLst>
              <a:ext uri="{FF2B5EF4-FFF2-40B4-BE49-F238E27FC236}">
                <a16:creationId xmlns:a16="http://schemas.microsoft.com/office/drawing/2014/main" id="{055D306E-C0DD-484F-976B-7BB4E7A01F3C}"/>
              </a:ext>
            </a:extLst>
          </p:cNvPr>
          <p:cNvSpPr txBox="1">
            <a:spLocks/>
          </p:cNvSpPr>
          <p:nvPr/>
        </p:nvSpPr>
        <p:spPr>
          <a:xfrm>
            <a:off x="0" y="0"/>
            <a:ext cx="12192000" cy="1216152"/>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defTabSz="1641166"/>
            <a:r>
              <a:rPr lang="en-US" sz="3200" dirty="0">
                <a:solidFill>
                  <a:srgbClr val="FFFFFF"/>
                </a:solidFill>
                <a:latin typeface="Arial" panose="020B0604020202020204" pitchFamily="34" charset="0"/>
                <a:cs typeface="Arial" panose="020B0604020202020204" pitchFamily="34" charset="0"/>
              </a:rPr>
              <a:t>Effects of Meth on the Brain</a:t>
            </a:r>
          </a:p>
        </p:txBody>
      </p:sp>
      <p:pic>
        <p:nvPicPr>
          <p:cNvPr id="5" name="Slika 4"/>
          <p:cNvPicPr>
            <a:picLocks noChangeAspect="1"/>
          </p:cNvPicPr>
          <p:nvPr/>
        </p:nvPicPr>
        <p:blipFill>
          <a:blip r:embed="rId4"/>
          <a:stretch>
            <a:fillRect/>
          </a:stretch>
        </p:blipFill>
        <p:spPr>
          <a:xfrm>
            <a:off x="-529" y="1194622"/>
            <a:ext cx="12193057" cy="4468755"/>
          </a:xfrm>
          <a:prstGeom prst="rect">
            <a:avLst/>
          </a:prstGeom>
        </p:spPr>
      </p:pic>
    </p:spTree>
    <p:extLst>
      <p:ext uri="{BB962C8B-B14F-4D97-AF65-F5344CB8AC3E}">
        <p14:creationId xmlns:p14="http://schemas.microsoft.com/office/powerpoint/2010/main" val="728303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0" y="252322"/>
            <a:ext cx="10668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lgn="ctr" eaLnBrk="1" hangingPunct="1">
              <a:spcBef>
                <a:spcPct val="0"/>
              </a:spcBef>
              <a:buFontTx/>
              <a:buNone/>
            </a:pPr>
            <a:r>
              <a:rPr lang="sl-SI" altLang="sl-SI" sz="3600" dirty="0">
                <a:latin typeface="Arial" panose="020B0604020202020204" pitchFamily="34" charset="0"/>
                <a:cs typeface="Arial" panose="020B0604020202020204" pitchFamily="34" charset="0"/>
              </a:rPr>
              <a:t>Zbir genov, povezanih z nikotinsko odvisnostjo</a:t>
            </a:r>
            <a:br>
              <a:rPr lang="en-US" altLang="sl-SI" sz="3600" dirty="0">
                <a:latin typeface="Arial" panose="020B0604020202020204" pitchFamily="34" charset="0"/>
                <a:cs typeface="Arial" panose="020B0604020202020204" pitchFamily="34" charset="0"/>
              </a:rPr>
            </a:br>
            <a:endParaRPr lang="en-US" altLang="sl-SI" sz="3600" dirty="0">
              <a:latin typeface="Arial" panose="020B0604020202020204" pitchFamily="34" charset="0"/>
              <a:cs typeface="Arial" panose="020B0604020202020204" pitchFamily="34" charset="0"/>
            </a:endParaRPr>
          </a:p>
        </p:txBody>
      </p:sp>
      <p:pic>
        <p:nvPicPr>
          <p:cNvPr id="109571" name="Picture 3"/>
          <p:cNvPicPr>
            <a:picLocks noChangeAspect="1" noChangeArrowheads="1"/>
          </p:cNvPicPr>
          <p:nvPr/>
        </p:nvPicPr>
        <p:blipFill>
          <a:blip r:embed="rId3">
            <a:extLst>
              <a:ext uri="{28A0092B-C50C-407E-A947-70E740481C1C}">
                <a14:useLocalDpi xmlns:a14="http://schemas.microsoft.com/office/drawing/2010/main" val="0"/>
              </a:ext>
            </a:extLst>
          </a:blip>
          <a:srcRect l="1355" t="9245" r="64999" b="72005"/>
          <a:stretch>
            <a:fillRect/>
          </a:stretch>
        </p:blipFill>
        <p:spPr bwMode="auto">
          <a:xfrm>
            <a:off x="1817517" y="970509"/>
            <a:ext cx="8850483" cy="2219364"/>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9572" name="Picture 4"/>
          <p:cNvPicPr>
            <a:picLocks noChangeAspect="1" noChangeArrowheads="1"/>
          </p:cNvPicPr>
          <p:nvPr/>
        </p:nvPicPr>
        <p:blipFill>
          <a:blip r:embed="rId4">
            <a:extLst>
              <a:ext uri="{28A0092B-C50C-407E-A947-70E740481C1C}">
                <a14:useLocalDpi xmlns:a14="http://schemas.microsoft.com/office/drawing/2010/main" val="0"/>
              </a:ext>
            </a:extLst>
          </a:blip>
          <a:srcRect l="9822" t="39371" r="58749" b="33073"/>
          <a:stretch>
            <a:fillRect/>
          </a:stretch>
        </p:blipFill>
        <p:spPr bwMode="auto">
          <a:xfrm>
            <a:off x="401053" y="3339515"/>
            <a:ext cx="4476750" cy="168751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9573" name="Picture 10"/>
          <p:cNvPicPr>
            <a:picLocks noChangeAspect="1" noChangeArrowheads="1"/>
          </p:cNvPicPr>
          <p:nvPr/>
        </p:nvPicPr>
        <p:blipFill>
          <a:blip r:embed="rId5">
            <a:extLst>
              <a:ext uri="{28A0092B-C50C-407E-A947-70E740481C1C}">
                <a14:useLocalDpi xmlns:a14="http://schemas.microsoft.com/office/drawing/2010/main" val="0"/>
              </a:ext>
            </a:extLst>
          </a:blip>
          <a:srcRect l="6876" t="26563" r="60660" b="43460"/>
          <a:stretch>
            <a:fillRect/>
          </a:stretch>
        </p:blipFill>
        <p:spPr bwMode="auto">
          <a:xfrm>
            <a:off x="7467600" y="5027027"/>
            <a:ext cx="4443413" cy="17970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9574" name="Picture 5"/>
          <p:cNvPicPr>
            <a:picLocks noChangeAspect="1" noChangeArrowheads="1"/>
          </p:cNvPicPr>
          <p:nvPr/>
        </p:nvPicPr>
        <p:blipFill>
          <a:blip r:embed="rId6">
            <a:extLst>
              <a:ext uri="{28A0092B-C50C-407E-A947-70E740481C1C}">
                <a14:useLocalDpi xmlns:a14="http://schemas.microsoft.com/office/drawing/2010/main" val="0"/>
              </a:ext>
            </a:extLst>
          </a:blip>
          <a:srcRect l="15781" t="35693" r="57761" b="45313"/>
          <a:stretch>
            <a:fillRect/>
          </a:stretch>
        </p:blipFill>
        <p:spPr bwMode="auto">
          <a:xfrm>
            <a:off x="381000" y="5430419"/>
            <a:ext cx="4078287" cy="1317625"/>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9575" name="Picture 6"/>
          <p:cNvPicPr>
            <a:picLocks noChangeAspect="1" noChangeArrowheads="1"/>
          </p:cNvPicPr>
          <p:nvPr/>
        </p:nvPicPr>
        <p:blipFill>
          <a:blip r:embed="rId7">
            <a:extLst>
              <a:ext uri="{28A0092B-C50C-407E-A947-70E740481C1C}">
                <a14:useLocalDpi xmlns:a14="http://schemas.microsoft.com/office/drawing/2010/main" val="0"/>
              </a:ext>
            </a:extLst>
          </a:blip>
          <a:srcRect l="15781" t="38020" r="59456" b="43620"/>
          <a:stretch>
            <a:fillRect/>
          </a:stretch>
        </p:blipFill>
        <p:spPr bwMode="auto">
          <a:xfrm>
            <a:off x="5562600" y="3328987"/>
            <a:ext cx="4800600" cy="1601788"/>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173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Znaki zasvojenosti, omogočanje zasvojenosti</a:t>
            </a:r>
          </a:p>
        </p:txBody>
      </p:sp>
      <p:sp>
        <p:nvSpPr>
          <p:cNvPr id="3" name="Content Placeholder 2"/>
          <p:cNvSpPr>
            <a:spLocks noGrp="1"/>
          </p:cNvSpPr>
          <p:nvPr>
            <p:ph idx="1"/>
          </p:nvPr>
        </p:nvSpPr>
        <p:spPr>
          <a:xfrm>
            <a:off x="533400" y="914400"/>
            <a:ext cx="11430000" cy="5486400"/>
          </a:xfrm>
        </p:spPr>
        <p:txBody>
          <a:bodyPr/>
          <a:lstStyle/>
          <a:p>
            <a:r>
              <a:rPr lang="sl-SI" dirty="0"/>
              <a:t>Štirje skupni simptomi</a:t>
            </a:r>
            <a:r>
              <a:rPr lang="en-US" dirty="0"/>
              <a:t>:</a:t>
            </a:r>
          </a:p>
          <a:p>
            <a:pPr lvl="1"/>
            <a:r>
              <a:rPr lang="sl-SI" dirty="0"/>
              <a:t>Obsesivno ponavljanje vzorcev</a:t>
            </a:r>
            <a:endParaRPr lang="en-US" dirty="0"/>
          </a:p>
          <a:p>
            <a:pPr lvl="1"/>
            <a:r>
              <a:rPr lang="sl-SI" dirty="0"/>
              <a:t>Izguba kontrole</a:t>
            </a:r>
            <a:endParaRPr lang="en-US" dirty="0"/>
          </a:p>
          <a:p>
            <a:pPr lvl="1"/>
            <a:r>
              <a:rPr lang="sl-SI" dirty="0"/>
              <a:t>Negativne</a:t>
            </a:r>
            <a:r>
              <a:rPr lang="en-US" dirty="0"/>
              <a:t> </a:t>
            </a:r>
            <a:r>
              <a:rPr lang="sl-SI" dirty="0"/>
              <a:t>posledice</a:t>
            </a:r>
            <a:endParaRPr lang="en-US" dirty="0"/>
          </a:p>
          <a:p>
            <a:pPr lvl="1"/>
            <a:r>
              <a:rPr lang="sl-SI" dirty="0"/>
              <a:t>Zanikanje</a:t>
            </a:r>
            <a:endParaRPr lang="en-US" dirty="0"/>
          </a:p>
          <a:p>
            <a:r>
              <a:rPr lang="sl-SI" dirty="0"/>
              <a:t>„</a:t>
            </a:r>
            <a:r>
              <a:rPr lang="en-US" b="1" dirty="0">
                <a:solidFill>
                  <a:schemeClr val="accent2">
                    <a:lumMod val="75000"/>
                  </a:schemeClr>
                </a:solidFill>
              </a:rPr>
              <a:t>Codependence</a:t>
            </a:r>
            <a:r>
              <a:rPr lang="sl-SI" dirty="0"/>
              <a:t>“</a:t>
            </a:r>
            <a:r>
              <a:rPr lang="en-US" dirty="0"/>
              <a:t> – </a:t>
            </a:r>
            <a:r>
              <a:rPr lang="sl-SI" dirty="0"/>
              <a:t>osebe zasvojene z zasvojenci</a:t>
            </a:r>
            <a:r>
              <a:rPr lang="en-US" dirty="0"/>
              <a:t>; </a:t>
            </a:r>
            <a:r>
              <a:rPr lang="sl-SI" dirty="0"/>
              <a:t>prevzem odgovornosti za potrebe zasvojenca, da zanikajo svoje.</a:t>
            </a:r>
            <a:endParaRPr lang="en-US" dirty="0"/>
          </a:p>
          <a:p>
            <a:r>
              <a:rPr lang="sl-SI" b="1" dirty="0">
                <a:solidFill>
                  <a:srgbClr val="FF0000"/>
                </a:solidFill>
              </a:rPr>
              <a:t>Podporniki</a:t>
            </a:r>
            <a:r>
              <a:rPr lang="sl-SI" dirty="0"/>
              <a:t> </a:t>
            </a:r>
            <a:r>
              <a:rPr lang="en-US" dirty="0"/>
              <a:t>– </a:t>
            </a:r>
            <a:r>
              <a:rPr lang="sl-SI" dirty="0"/>
              <a:t>zaščita zasvojencev pred posledicami delovanja (</a:t>
            </a:r>
            <a:r>
              <a:rPr lang="sl-SI" dirty="0" err="1"/>
              <a:t>empatičnost</a:t>
            </a:r>
            <a:r>
              <a:rPr lang="sl-SI" dirty="0"/>
              <a:t>?)</a:t>
            </a:r>
            <a:endParaRPr lang="en-US" dirty="0"/>
          </a:p>
          <a:p>
            <a:endParaRPr lang="sl-SI" dirty="0"/>
          </a:p>
          <a:p>
            <a:endParaRPr lang="sl-SI" dirty="0"/>
          </a:p>
        </p:txBody>
      </p:sp>
      <p:pic>
        <p:nvPicPr>
          <p:cNvPr id="4" name="Slika 3"/>
          <p:cNvPicPr>
            <a:picLocks noChangeAspect="1"/>
          </p:cNvPicPr>
          <p:nvPr/>
        </p:nvPicPr>
        <p:blipFill>
          <a:blip r:embed="rId2"/>
          <a:stretch>
            <a:fillRect/>
          </a:stretch>
        </p:blipFill>
        <p:spPr>
          <a:xfrm>
            <a:off x="7696200" y="1295400"/>
            <a:ext cx="3810000" cy="2535382"/>
          </a:xfrm>
          <a:prstGeom prst="rect">
            <a:avLst/>
          </a:prstGeom>
        </p:spPr>
      </p:pic>
    </p:spTree>
    <p:extLst>
      <p:ext uri="{BB962C8B-B14F-4D97-AF65-F5344CB8AC3E}">
        <p14:creationId xmlns:p14="http://schemas.microsoft.com/office/powerpoint/2010/main" val="3028398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0" y="0"/>
            <a:ext cx="12192000" cy="385764"/>
          </a:xfrm>
        </p:spPr>
        <p:txBody>
          <a:bodyPr/>
          <a:lstStyle/>
          <a:p>
            <a:r>
              <a:rPr lang="sl-SI" altLang="sl-SI" dirty="0">
                <a:ea typeface="Geneva" pitchFamily="121" charset="-128"/>
                <a:cs typeface="Arial" pitchFamily="34" charset="0"/>
              </a:rPr>
              <a:t>Slika </a:t>
            </a:r>
            <a:r>
              <a:rPr lang="en-US" altLang="sl-SI" dirty="0">
                <a:ea typeface="Geneva" pitchFamily="121" charset="-128"/>
                <a:cs typeface="Arial" pitchFamily="34" charset="0"/>
              </a:rPr>
              <a:t>9.10  </a:t>
            </a:r>
            <a:r>
              <a:rPr lang="sl-SI" altLang="sl-SI" dirty="0">
                <a:ea typeface="Geneva" pitchFamily="121" charset="-128"/>
                <a:cs typeface="Arial" pitchFamily="34" charset="0"/>
              </a:rPr>
              <a:t>Prehod od impulzivne h kompulzivni fazi odvisnosti od drog</a:t>
            </a:r>
            <a:endParaRPr lang="en-US" altLang="sl-SI" dirty="0">
              <a:ea typeface="Geneva" pitchFamily="121" charset="-128"/>
              <a:cs typeface="Arial" pitchFamily="34" charset="0"/>
            </a:endParaRPr>
          </a:p>
        </p:txBody>
      </p:sp>
      <p:pic>
        <p:nvPicPr>
          <p:cNvPr id="6758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6301" y="385764"/>
            <a:ext cx="7908925" cy="631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Dejavniki tveganja za zasvojenost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22" y="796927"/>
            <a:ext cx="3861778" cy="4142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001000" y="0"/>
            <a:ext cx="4191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714596"/>
            <a:ext cx="3899848" cy="4143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521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Oblike zasvojenosti (ponovitev)</a:t>
            </a:r>
          </a:p>
        </p:txBody>
      </p:sp>
      <p:sp>
        <p:nvSpPr>
          <p:cNvPr id="3" name="Content Placeholder 2"/>
          <p:cNvSpPr>
            <a:spLocks noGrp="1"/>
          </p:cNvSpPr>
          <p:nvPr>
            <p:ph idx="1"/>
          </p:nvPr>
        </p:nvSpPr>
        <p:spPr>
          <a:xfrm>
            <a:off x="381000" y="1143000"/>
            <a:ext cx="11582400" cy="5486400"/>
          </a:xfrm>
        </p:spPr>
        <p:txBody>
          <a:bodyPr/>
          <a:lstStyle/>
          <a:p>
            <a:r>
              <a:rPr lang="sl-SI" sz="2400" dirty="0"/>
              <a:t>Procesna zasvojenost </a:t>
            </a:r>
            <a:r>
              <a:rPr lang="en-US" sz="2400" dirty="0"/>
              <a:t>– </a:t>
            </a:r>
            <a:r>
              <a:rPr lang="sl-SI" sz="2400" dirty="0"/>
              <a:t>zasvajajoča vedenja, ki spreminjajo ali modulirajo čustvovanje</a:t>
            </a:r>
            <a:r>
              <a:rPr lang="en-US" sz="2400" dirty="0"/>
              <a:t>:</a:t>
            </a:r>
          </a:p>
          <a:p>
            <a:pPr lvl="1"/>
            <a:r>
              <a:rPr lang="sl-SI" sz="2400" dirty="0"/>
              <a:t>Zasvojenost z </a:t>
            </a:r>
            <a:r>
              <a:rPr lang="sl-SI" sz="2400" b="1" dirty="0"/>
              <a:t>denarjem</a:t>
            </a:r>
            <a:endParaRPr lang="en-US" sz="2400" b="1" dirty="0"/>
          </a:p>
          <a:p>
            <a:pPr lvl="1"/>
            <a:r>
              <a:rPr lang="sl-SI" sz="2400" dirty="0"/>
              <a:t>Kompulzivno </a:t>
            </a:r>
            <a:r>
              <a:rPr lang="sl-SI" sz="2400" dirty="0">
                <a:solidFill>
                  <a:srgbClr val="FF0000"/>
                </a:solidFill>
              </a:rPr>
              <a:t>igranje na srečo</a:t>
            </a:r>
            <a:endParaRPr lang="en-US" sz="2400" dirty="0">
              <a:solidFill>
                <a:srgbClr val="FF0000"/>
              </a:solidFill>
            </a:endParaRPr>
          </a:p>
          <a:p>
            <a:pPr lvl="1"/>
            <a:r>
              <a:rPr lang="sl-SI" sz="2400" dirty="0"/>
              <a:t>Kompulzivno </a:t>
            </a:r>
            <a:r>
              <a:rPr lang="sl-SI" sz="2400" dirty="0">
                <a:solidFill>
                  <a:srgbClr val="FF0000"/>
                </a:solidFill>
              </a:rPr>
              <a:t>nakupovanje</a:t>
            </a:r>
            <a:r>
              <a:rPr lang="sl-SI" sz="2400" dirty="0"/>
              <a:t> in </a:t>
            </a:r>
            <a:r>
              <a:rPr lang="sl-SI" sz="2400" dirty="0">
                <a:solidFill>
                  <a:srgbClr val="00B050"/>
                </a:solidFill>
              </a:rPr>
              <a:t>izposojanje denarja</a:t>
            </a:r>
            <a:endParaRPr lang="en-US" sz="2400" dirty="0">
              <a:solidFill>
                <a:srgbClr val="00B050"/>
              </a:solidFill>
            </a:endParaRPr>
          </a:p>
          <a:p>
            <a:pPr lvl="1"/>
            <a:r>
              <a:rPr lang="sl-SI" sz="2400" dirty="0" err="1"/>
              <a:t>Deloholizem</a:t>
            </a:r>
            <a:endParaRPr lang="sl-SI" sz="2400" dirty="0"/>
          </a:p>
          <a:p>
            <a:pPr lvl="1"/>
            <a:endParaRPr lang="sl-SI" sz="2400" dirty="0"/>
          </a:p>
          <a:p>
            <a:pPr marL="454025" lvl="1" indent="0">
              <a:buNone/>
            </a:pPr>
            <a:r>
              <a:rPr lang="sl-SI" sz="2400" dirty="0"/>
              <a:t>Vadba</a:t>
            </a:r>
            <a:r>
              <a:rPr lang="en-US" sz="2400" dirty="0"/>
              <a:t>:</a:t>
            </a:r>
          </a:p>
          <a:p>
            <a:pPr lvl="1"/>
            <a:r>
              <a:rPr lang="sl-SI" sz="2400" dirty="0"/>
              <a:t>Zasvojenci s </a:t>
            </a:r>
            <a:r>
              <a:rPr lang="sl-SI" sz="2400" b="1" dirty="0">
                <a:solidFill>
                  <a:schemeClr val="accent2">
                    <a:lumMod val="75000"/>
                  </a:schemeClr>
                </a:solidFill>
              </a:rPr>
              <a:t>telesno aktivnostjo </a:t>
            </a:r>
            <a:r>
              <a:rPr lang="sl-SI" sz="2400" dirty="0"/>
              <a:t>– povečana produkcija </a:t>
            </a:r>
            <a:r>
              <a:rPr lang="sl-SI" sz="2400" dirty="0" err="1"/>
              <a:t>endoopioidov</a:t>
            </a:r>
            <a:endParaRPr lang="en-US" sz="2400" dirty="0"/>
          </a:p>
          <a:p>
            <a:pPr lvl="1"/>
            <a:r>
              <a:rPr lang="en-US" sz="2400" dirty="0"/>
              <a:t>Internet </a:t>
            </a:r>
          </a:p>
          <a:p>
            <a:pPr lvl="1"/>
            <a:r>
              <a:rPr lang="sl-SI" sz="2400" dirty="0"/>
              <a:t>Spolna zasvojenost</a:t>
            </a:r>
            <a:endParaRPr lang="en-US" sz="2400" dirty="0"/>
          </a:p>
          <a:p>
            <a:pPr lvl="1"/>
            <a:r>
              <a:rPr lang="sl-SI" sz="2400" dirty="0"/>
              <a:t>Multipla zasvojenost (več dejavnikov)</a:t>
            </a:r>
            <a:endParaRPr lang="en-US" sz="2400" dirty="0"/>
          </a:p>
        </p:txBody>
      </p:sp>
      <p:pic>
        <p:nvPicPr>
          <p:cNvPr id="4" name="Slika 3"/>
          <p:cNvPicPr>
            <a:picLocks noChangeAspect="1"/>
          </p:cNvPicPr>
          <p:nvPr/>
        </p:nvPicPr>
        <p:blipFill>
          <a:blip r:embed="rId2"/>
          <a:stretch>
            <a:fillRect/>
          </a:stretch>
        </p:blipFill>
        <p:spPr>
          <a:xfrm>
            <a:off x="8153400" y="1752600"/>
            <a:ext cx="3429000" cy="2568440"/>
          </a:xfrm>
          <a:prstGeom prst="rect">
            <a:avLst/>
          </a:prstGeom>
        </p:spPr>
      </p:pic>
    </p:spTree>
    <p:extLst>
      <p:ext uri="{BB962C8B-B14F-4D97-AF65-F5344CB8AC3E}">
        <p14:creationId xmlns:p14="http://schemas.microsoft.com/office/powerpoint/2010/main" val="3155807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3"/>
          <a:stretch>
            <a:fillRect/>
          </a:stretch>
        </p:blipFill>
        <p:spPr>
          <a:xfrm>
            <a:off x="3443431" y="762000"/>
            <a:ext cx="8672370" cy="5867400"/>
          </a:xfrm>
          <a:prstGeom prst="rect">
            <a:avLst/>
          </a:prstGeom>
        </p:spPr>
      </p:pic>
      <p:sp>
        <p:nvSpPr>
          <p:cNvPr id="5122" name="Rectangle 2"/>
          <p:cNvSpPr>
            <a:spLocks noGrp="1" noChangeArrowheads="1"/>
          </p:cNvSpPr>
          <p:nvPr>
            <p:ph type="title"/>
          </p:nvPr>
        </p:nvSpPr>
        <p:spPr/>
        <p:txBody>
          <a:bodyPr/>
          <a:lstStyle/>
          <a:p>
            <a:pPr eaLnBrk="1" hangingPunct="1">
              <a:defRPr/>
            </a:pPr>
            <a:r>
              <a:rPr lang="sl-SI" dirty="0"/>
              <a:t>Zasvojenost in odvisnost</a:t>
            </a:r>
            <a:endParaRPr lang="en-US" dirty="0"/>
          </a:p>
        </p:txBody>
      </p:sp>
      <p:sp>
        <p:nvSpPr>
          <p:cNvPr id="5123" name="Rectangle 3"/>
          <p:cNvSpPr>
            <a:spLocks noGrp="1" noChangeArrowheads="1"/>
          </p:cNvSpPr>
          <p:nvPr>
            <p:ph sz="quarter" idx="10"/>
          </p:nvPr>
        </p:nvSpPr>
        <p:spPr>
          <a:xfrm>
            <a:off x="152400" y="838200"/>
            <a:ext cx="3352800" cy="5181600"/>
          </a:xfrm>
        </p:spPr>
        <p:txBody>
          <a:bodyPr/>
          <a:lstStyle/>
          <a:p>
            <a:pPr marL="0" indent="0" eaLnBrk="1" hangingPunct="1">
              <a:buNone/>
              <a:defRPr/>
            </a:pPr>
            <a:r>
              <a:rPr lang="sl-SI" sz="2800" dirty="0"/>
              <a:t>Potek </a:t>
            </a:r>
            <a:r>
              <a:rPr lang="sl-SI" sz="2800" dirty="0">
                <a:solidFill>
                  <a:schemeClr val="accent2">
                    <a:lumMod val="75000"/>
                  </a:schemeClr>
                </a:solidFill>
              </a:rPr>
              <a:t>kroga zlorabe </a:t>
            </a:r>
            <a:r>
              <a:rPr lang="sl-SI" sz="2800" dirty="0"/>
              <a:t>drog in zasvojenosti - spirala</a:t>
            </a:r>
            <a:endParaRPr lang="en-US" sz="2800" dirty="0"/>
          </a:p>
          <a:p>
            <a:pPr marL="0" indent="0" eaLnBrk="1" hangingPunct="1">
              <a:buNone/>
              <a:defRPr/>
            </a:pPr>
            <a:r>
              <a:rPr lang="sl-SI" sz="2800" dirty="0"/>
              <a:t>Dejavniki, ki vplivajo na razvoj in </a:t>
            </a:r>
            <a:r>
              <a:rPr lang="sl-SI" sz="2800" u="sng" dirty="0"/>
              <a:t>vzdrževanje</a:t>
            </a:r>
            <a:r>
              <a:rPr lang="sl-SI" sz="2800" dirty="0"/>
              <a:t> zlorabe drog in zasvojenosti.</a:t>
            </a:r>
            <a:endParaRPr lang="en-US" sz="2800" dirty="0"/>
          </a:p>
        </p:txBody>
      </p:sp>
      <p:sp>
        <p:nvSpPr>
          <p:cNvPr id="3" name="Pravokotnik 2"/>
          <p:cNvSpPr/>
          <p:nvPr/>
        </p:nvSpPr>
        <p:spPr>
          <a:xfrm>
            <a:off x="136071" y="5281136"/>
            <a:ext cx="3352800" cy="1477328"/>
          </a:xfrm>
          <a:prstGeom prst="rect">
            <a:avLst/>
          </a:prstGeom>
        </p:spPr>
        <p:txBody>
          <a:bodyPr wrap="square">
            <a:spAutoFit/>
          </a:bodyPr>
          <a:lstStyle/>
          <a:p>
            <a:r>
              <a:rPr lang="en-US" sz="1800" dirty="0"/>
              <a:t>Unravelling the Web of Addictions: A Network Analysis Approach</a:t>
            </a:r>
          </a:p>
          <a:p>
            <a:r>
              <a:rPr lang="en-US" sz="1800" dirty="0"/>
              <a:t>January 2022</a:t>
            </a:r>
            <a:r>
              <a:rPr lang="sl-SI" sz="1800" dirty="0"/>
              <a:t> </a:t>
            </a:r>
            <a:r>
              <a:rPr lang="en-US" sz="1800" dirty="0"/>
              <a:t>Addictive Behaviors Reports 15(4):100406</a:t>
            </a:r>
            <a:endParaRPr lang="en-GB" sz="1800" dirty="0"/>
          </a:p>
        </p:txBody>
      </p:sp>
    </p:spTree>
    <p:extLst>
      <p:ext uri="{BB962C8B-B14F-4D97-AF65-F5344CB8AC3E}">
        <p14:creationId xmlns:p14="http://schemas.microsoft.com/office/powerpoint/2010/main" val="4279843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lstStyle/>
          <a:p>
            <a:pPr eaLnBrk="1" hangingPunct="1">
              <a:defRPr/>
            </a:pPr>
            <a:r>
              <a:rPr lang="sl-SI" dirty="0"/>
              <a:t>Značilnosti odvisnosti od drog in zasvojenosti (ponovitev)</a:t>
            </a:r>
            <a:endParaRPr lang="en-US" dirty="0"/>
          </a:p>
        </p:txBody>
      </p:sp>
      <p:sp>
        <p:nvSpPr>
          <p:cNvPr id="55299" name="Rectangle 3"/>
          <p:cNvSpPr>
            <a:spLocks noGrp="1" noChangeArrowheads="1"/>
          </p:cNvSpPr>
          <p:nvPr>
            <p:ph sz="quarter" idx="4294967295"/>
          </p:nvPr>
        </p:nvSpPr>
        <p:spPr>
          <a:xfrm>
            <a:off x="381000" y="1295400"/>
            <a:ext cx="10972800" cy="4902200"/>
          </a:xfrm>
        </p:spPr>
        <p:txBody>
          <a:bodyPr/>
          <a:lstStyle/>
          <a:p>
            <a:pPr eaLnBrk="1" hangingPunct="1">
              <a:buFontTx/>
              <a:buChar char="•"/>
              <a:defRPr/>
            </a:pPr>
            <a:r>
              <a:rPr lang="sl-SI" dirty="0">
                <a:latin typeface="PalatinoLT-Roman" charset="0"/>
                <a:ea typeface="Geneva" pitchFamily="121" charset="-128"/>
              </a:rPr>
              <a:t>Vedenjski vzorec</a:t>
            </a:r>
            <a:r>
              <a:rPr lang="en-US" dirty="0">
                <a:latin typeface="PalatinoLT-Roman" charset="0"/>
                <a:ea typeface="Geneva" pitchFamily="121" charset="-128"/>
              </a:rPr>
              <a:t> </a:t>
            </a:r>
            <a:r>
              <a:rPr lang="sl-SI" dirty="0">
                <a:latin typeface="PalatinoLT-Roman" charset="0"/>
                <a:ea typeface="Geneva" pitchFamily="121" charset="-128"/>
              </a:rPr>
              <a:t>zasvojenca: žene ga </a:t>
            </a:r>
            <a:r>
              <a:rPr lang="sl-SI" b="1" dirty="0">
                <a:latin typeface="PalatinoLT-Roman" charset="0"/>
                <a:ea typeface="Geneva" pitchFamily="121" charset="-128"/>
              </a:rPr>
              <a:t>hlepenje</a:t>
            </a:r>
            <a:r>
              <a:rPr lang="sl-SI" dirty="0">
                <a:latin typeface="PalatinoLT-Roman" charset="0"/>
                <a:ea typeface="Geneva" pitchFamily="121" charset="-128"/>
              </a:rPr>
              <a:t> (ang. </a:t>
            </a:r>
            <a:r>
              <a:rPr lang="sl-SI" b="1" dirty="0">
                <a:latin typeface="PalatinoLT-Roman" charset="0"/>
                <a:ea typeface="Geneva" pitchFamily="121" charset="-128"/>
              </a:rPr>
              <a:t>c</a:t>
            </a:r>
            <a:r>
              <a:rPr lang="en-US" b="1" dirty="0">
                <a:latin typeface="PalatinoLT-Roman" charset="0"/>
                <a:ea typeface="Geneva" pitchFamily="121" charset="-128"/>
              </a:rPr>
              <a:t>raving</a:t>
            </a:r>
            <a:r>
              <a:rPr lang="sl-SI" dirty="0">
                <a:latin typeface="PalatinoLT-Roman" charset="0"/>
                <a:ea typeface="Geneva" pitchFamily="121" charset="-128"/>
              </a:rPr>
              <a:t>)</a:t>
            </a:r>
            <a:r>
              <a:rPr lang="en-US" dirty="0">
                <a:latin typeface="PalatinoLT-Roman" charset="0"/>
                <a:ea typeface="Geneva" pitchFamily="121" charset="-128"/>
              </a:rPr>
              <a:t>, </a:t>
            </a:r>
            <a:r>
              <a:rPr lang="sl-SI" dirty="0">
                <a:latin typeface="PalatinoLT-Roman" charset="0"/>
                <a:ea typeface="Geneva" pitchFamily="121" charset="-128"/>
              </a:rPr>
              <a:t>nuja po zaužitju droge</a:t>
            </a:r>
            <a:r>
              <a:rPr lang="en-US" dirty="0">
                <a:latin typeface="PalatinoLT-Roman" charset="0"/>
                <a:ea typeface="Geneva" pitchFamily="121" charset="-128"/>
              </a:rPr>
              <a:t>.</a:t>
            </a:r>
            <a:endParaRPr lang="sl-SI" dirty="0">
              <a:latin typeface="PalatinoLT-Roman" charset="0"/>
              <a:ea typeface="Geneva" pitchFamily="121" charset="-128"/>
            </a:endParaRPr>
          </a:p>
          <a:p>
            <a:pPr eaLnBrk="1" hangingPunct="1">
              <a:buFontTx/>
              <a:buNone/>
              <a:defRPr/>
            </a:pPr>
            <a:r>
              <a:rPr lang="en-US" dirty="0"/>
              <a:t>DSM-5 </a:t>
            </a:r>
            <a:r>
              <a:rPr lang="sl-SI" dirty="0"/>
              <a:t>uvaja odvisnost kot </a:t>
            </a:r>
            <a:r>
              <a:rPr lang="sl-SI" b="1" dirty="0">
                <a:latin typeface="PalatinoLT-Bold" charset="0"/>
              </a:rPr>
              <a:t>motnjo uporabe učinkovine</a:t>
            </a:r>
            <a:r>
              <a:rPr lang="en-US" dirty="0">
                <a:latin typeface="PalatinoLT-Bold" charset="0"/>
              </a:rPr>
              <a:t>:</a:t>
            </a:r>
          </a:p>
          <a:p>
            <a:pPr eaLnBrk="1" hangingPunct="1">
              <a:buFontTx/>
              <a:buNone/>
              <a:defRPr/>
            </a:pPr>
            <a:r>
              <a:rPr lang="en-US" dirty="0">
                <a:latin typeface="PalatinoLT-Roman" charset="0"/>
              </a:rPr>
              <a:t>	</a:t>
            </a:r>
            <a:r>
              <a:rPr lang="sl-SI" dirty="0">
                <a:latin typeface="PalatinoLT-Roman" charset="0"/>
              </a:rPr>
              <a:t>Oseba zlorablja učinkovino najmanj </a:t>
            </a:r>
            <a:r>
              <a:rPr lang="en-US" dirty="0">
                <a:latin typeface="PalatinoLT-Roman" charset="0"/>
              </a:rPr>
              <a:t>12 </a:t>
            </a:r>
            <a:r>
              <a:rPr lang="sl-SI" dirty="0">
                <a:latin typeface="PalatinoLT-Roman" charset="0"/>
              </a:rPr>
              <a:t>mesecev; ta vodi do zmanjšanja delovnih obvez in do distresa</a:t>
            </a:r>
            <a:r>
              <a:rPr lang="en-US" dirty="0">
                <a:latin typeface="PalatinoLT-Roman" charset="0"/>
              </a:rPr>
              <a:t>.</a:t>
            </a:r>
          </a:p>
          <a:p>
            <a:pPr eaLnBrk="1" hangingPunct="1">
              <a:buFontTx/>
              <a:buNone/>
              <a:defRPr/>
            </a:pPr>
            <a:r>
              <a:rPr lang="en-US" dirty="0">
                <a:latin typeface="PalatinoLT-Roman" charset="0"/>
              </a:rPr>
              <a:t>	</a:t>
            </a:r>
            <a:r>
              <a:rPr lang="sl-SI" dirty="0">
                <a:latin typeface="PalatinoLT-Roman" charset="0"/>
              </a:rPr>
              <a:t>Najmanj </a:t>
            </a:r>
            <a:r>
              <a:rPr lang="en-US" dirty="0">
                <a:latin typeface="PalatinoLT-Roman" charset="0"/>
              </a:rPr>
              <a:t>11 </a:t>
            </a:r>
            <a:r>
              <a:rPr lang="sl-SI" dirty="0">
                <a:latin typeface="PalatinoLT-Roman" charset="0"/>
              </a:rPr>
              <a:t>dodatnih kriterijev</a:t>
            </a:r>
            <a:r>
              <a:rPr lang="en-US" dirty="0">
                <a:latin typeface="PalatinoLT-Roman" charset="0"/>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524000" y="1104900"/>
            <a:ext cx="9144000" cy="914400"/>
          </a:xfrm>
          <a:noFill/>
        </p:spPr>
        <p:txBody>
          <a:bodyPr/>
          <a:lstStyle/>
          <a:p>
            <a:pPr eaLnBrk="1" hangingPunct="1"/>
            <a:r>
              <a:rPr lang="sl-SI" altLang="sl-SI" sz="3200" b="0" dirty="0" err="1">
                <a:solidFill>
                  <a:srgbClr val="FFFF00"/>
                </a:solidFill>
                <a:latin typeface="Arial" panose="020B0604020202020204" pitchFamily="34" charset="0"/>
                <a:ea typeface="ＭＳ Ｐゴシック" pitchFamily="34" charset="-128"/>
                <a:cs typeface="Arial" panose="020B0604020202020204" pitchFamily="34" charset="0"/>
              </a:rPr>
              <a:t>Okoljski</a:t>
            </a:r>
            <a:r>
              <a:rPr lang="sl-SI" altLang="sl-SI" sz="3200" b="0" dirty="0">
                <a:solidFill>
                  <a:srgbClr val="FFFF00"/>
                </a:solidFill>
                <a:latin typeface="Arial" panose="020B0604020202020204" pitchFamily="34" charset="0"/>
                <a:ea typeface="ＭＳ Ｐゴシック" pitchFamily="34" charset="-128"/>
                <a:cs typeface="Arial" panose="020B0604020202020204" pitchFamily="34" charset="0"/>
              </a:rPr>
              <a:t> dejavniki, ki prispevajo k zasvojenosti</a:t>
            </a:r>
            <a:r>
              <a:rPr lang="en-US" altLang="sl-SI" sz="3200" b="0" dirty="0">
                <a:solidFill>
                  <a:srgbClr val="FFFF00"/>
                </a:solidFill>
                <a:latin typeface="Arial" panose="020B0604020202020204" pitchFamily="34" charset="0"/>
                <a:ea typeface="ＭＳ Ｐゴシック" pitchFamily="34" charset="-128"/>
                <a:cs typeface="Arial" panose="020B0604020202020204" pitchFamily="34" charset="0"/>
              </a:rPr>
              <a:t>? </a:t>
            </a:r>
            <a:br>
              <a:rPr lang="en-US" altLang="sl-SI" sz="3200" b="0" dirty="0">
                <a:solidFill>
                  <a:srgbClr val="FFFF00"/>
                </a:solidFill>
                <a:latin typeface="Arial" panose="020B0604020202020204" pitchFamily="34" charset="0"/>
                <a:ea typeface="ＭＳ Ｐゴシック" pitchFamily="34" charset="-128"/>
                <a:cs typeface="Arial" panose="020B0604020202020204" pitchFamily="34" charset="0"/>
              </a:rPr>
            </a:br>
            <a:br>
              <a:rPr lang="en-US" altLang="sl-SI" sz="4000" dirty="0">
                <a:solidFill>
                  <a:srgbClr val="FFFF00"/>
                </a:solidFill>
                <a:ea typeface="ＭＳ Ｐゴシック" pitchFamily="34" charset="-128"/>
              </a:rPr>
            </a:br>
            <a:endParaRPr lang="en-US" altLang="sl-SI" sz="2400" dirty="0">
              <a:solidFill>
                <a:srgbClr val="FFFF00"/>
              </a:solidFill>
              <a:ea typeface="ＭＳ Ｐゴシック" pitchFamily="34" charset="-128"/>
            </a:endParaRPr>
          </a:p>
        </p:txBody>
      </p:sp>
      <p:sp>
        <p:nvSpPr>
          <p:cNvPr id="113667" name="Rectangle 4"/>
          <p:cNvSpPr>
            <a:spLocks noGrp="1" noChangeArrowheads="1"/>
          </p:cNvSpPr>
          <p:nvPr>
            <p:ph type="body" idx="4294967295"/>
          </p:nvPr>
        </p:nvSpPr>
        <p:spPr>
          <a:xfrm>
            <a:off x="2505075" y="2314576"/>
            <a:ext cx="7772400" cy="3343275"/>
          </a:xfrm>
        </p:spPr>
        <p:txBody>
          <a:bodyPr/>
          <a:lstStyle/>
          <a:p>
            <a:r>
              <a:rPr lang="en-US" altLang="sl-SI" dirty="0" err="1">
                <a:latin typeface="Arial" panose="020B0604020202020204" pitchFamily="34" charset="0"/>
                <a:ea typeface="ＭＳ Ｐゴシック" pitchFamily="34" charset="-128"/>
                <a:cs typeface="Arial" panose="020B0604020202020204" pitchFamily="34" charset="0"/>
              </a:rPr>
              <a:t>Stres</a:t>
            </a:r>
            <a:endParaRPr lang="en-US" altLang="sl-SI" dirty="0">
              <a:latin typeface="Arial" panose="020B0604020202020204" pitchFamily="34" charset="0"/>
              <a:ea typeface="ＭＳ Ｐゴシック" pitchFamily="34" charset="-128"/>
              <a:cs typeface="Arial" panose="020B0604020202020204" pitchFamily="34" charset="0"/>
            </a:endParaRPr>
          </a:p>
          <a:p>
            <a:r>
              <a:rPr lang="sl-SI" altLang="sl-SI" dirty="0">
                <a:latin typeface="Arial" panose="020B0604020202020204" pitchFamily="34" charset="0"/>
                <a:ea typeface="ＭＳ Ｐゴシック" pitchFamily="34" charset="-128"/>
                <a:cs typeface="Arial" panose="020B0604020202020204" pitchFamily="34" charset="0"/>
              </a:rPr>
              <a:t>Zgodnja fizična ali spolna zloraba</a:t>
            </a:r>
            <a:endParaRPr lang="en-US" altLang="sl-SI" dirty="0">
              <a:latin typeface="Arial" panose="020B0604020202020204" pitchFamily="34" charset="0"/>
              <a:ea typeface="ＭＳ Ｐゴシック" pitchFamily="34" charset="-128"/>
              <a:cs typeface="Arial" panose="020B0604020202020204" pitchFamily="34" charset="0"/>
            </a:endParaRPr>
          </a:p>
          <a:p>
            <a:r>
              <a:rPr lang="sl-SI" altLang="sl-SI" dirty="0">
                <a:latin typeface="Arial" panose="020B0604020202020204" pitchFamily="34" charset="0"/>
                <a:ea typeface="ＭＳ Ｐゴシック" pitchFamily="34" charset="-128"/>
                <a:cs typeface="Arial" panose="020B0604020202020204" pitchFamily="34" charset="0"/>
              </a:rPr>
              <a:t>Pasivno prisostvovanje pri nasilnostih</a:t>
            </a:r>
            <a:endParaRPr lang="en-US" altLang="sl-SI" dirty="0">
              <a:latin typeface="Arial" panose="020B0604020202020204" pitchFamily="34" charset="0"/>
              <a:ea typeface="ＭＳ Ｐゴシック" pitchFamily="34" charset="-128"/>
              <a:cs typeface="Arial" panose="020B0604020202020204" pitchFamily="34" charset="0"/>
            </a:endParaRPr>
          </a:p>
          <a:p>
            <a:r>
              <a:rPr lang="sl-SI" altLang="sl-SI" dirty="0">
                <a:latin typeface="Arial" panose="020B0604020202020204" pitchFamily="34" charset="0"/>
                <a:ea typeface="ＭＳ Ｐゴシック" pitchFamily="34" charset="-128"/>
                <a:cs typeface="Arial" panose="020B0604020202020204" pitchFamily="34" charset="0"/>
              </a:rPr>
              <a:t>Vzorniki, ki uporabljajo droge</a:t>
            </a:r>
            <a:endParaRPr lang="en-US" altLang="sl-SI" dirty="0">
              <a:latin typeface="Arial" panose="020B0604020202020204" pitchFamily="34" charset="0"/>
              <a:ea typeface="ＭＳ Ｐゴシック" pitchFamily="34" charset="-128"/>
              <a:cs typeface="Arial" panose="020B0604020202020204" pitchFamily="34" charset="0"/>
            </a:endParaRPr>
          </a:p>
          <a:p>
            <a:r>
              <a:rPr lang="sl-SI" altLang="sl-SI" dirty="0">
                <a:latin typeface="Arial" panose="020B0604020202020204" pitchFamily="34" charset="0"/>
                <a:ea typeface="ＭＳ Ｐゴシック" pitchFamily="34" charset="-128"/>
                <a:cs typeface="Arial" panose="020B0604020202020204" pitchFamily="34" charset="0"/>
              </a:rPr>
              <a:t>Lahka razpoložljivost drog</a:t>
            </a:r>
            <a:endParaRPr lang="en-US" altLang="sl-SI" dirty="0">
              <a:latin typeface="Arial" panose="020B0604020202020204" pitchFamily="34" charset="0"/>
              <a:ea typeface="ＭＳ Ｐゴシック" pitchFamily="34" charset="-128"/>
              <a:cs typeface="Arial" panose="020B0604020202020204" pitchFamily="34" charset="0"/>
            </a:endParaRPr>
          </a:p>
        </p:txBody>
      </p:sp>
      <p:pic>
        <p:nvPicPr>
          <p:cNvPr id="113668" name="Picture 2" descr="white ni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4400" y="6437314"/>
            <a:ext cx="64293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63290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152400" y="0"/>
            <a:ext cx="11811000" cy="762000"/>
          </a:xfrm>
        </p:spPr>
        <p:txBody>
          <a:bodyPr/>
          <a:lstStyle/>
          <a:p>
            <a:pPr eaLnBrk="1" hangingPunct="1">
              <a:defRPr/>
            </a:pPr>
            <a:r>
              <a:rPr lang="sl-SI" dirty="0"/>
              <a:t>Dejavniki, ki vplivajo na razvoj in vzdrževanje zlorabe drog in zasvojenosti (ponovitev)</a:t>
            </a:r>
            <a:endParaRPr lang="en-US" dirty="0"/>
          </a:p>
        </p:txBody>
      </p:sp>
      <p:sp>
        <p:nvSpPr>
          <p:cNvPr id="90115" name="Rectangle 3"/>
          <p:cNvSpPr>
            <a:spLocks noGrp="1" noChangeArrowheads="1"/>
          </p:cNvSpPr>
          <p:nvPr>
            <p:ph sz="quarter" idx="4294967295"/>
          </p:nvPr>
        </p:nvSpPr>
        <p:spPr>
          <a:xfrm>
            <a:off x="457200" y="1066800"/>
            <a:ext cx="11201400" cy="4902200"/>
          </a:xfrm>
        </p:spPr>
        <p:txBody>
          <a:bodyPr/>
          <a:lstStyle/>
          <a:p>
            <a:pPr eaLnBrk="1" hangingPunct="1">
              <a:buFontTx/>
              <a:buNone/>
              <a:defRPr/>
            </a:pPr>
            <a:r>
              <a:rPr lang="sl-SI" sz="3600" dirty="0">
                <a:latin typeface="PalatinoLT-Roman" charset="0"/>
                <a:ea typeface="Geneva" pitchFamily="121" charset="-128"/>
              </a:rPr>
              <a:t>Večina zlorabljenih drog deluje s </a:t>
            </a:r>
            <a:r>
              <a:rPr lang="en-US" sz="3600" b="1" dirty="0" err="1">
                <a:latin typeface="PalatinoLT-Bold" charset="0"/>
                <a:ea typeface="Geneva" pitchFamily="121" charset="-128"/>
              </a:rPr>
              <a:t>po</a:t>
            </a:r>
            <a:r>
              <a:rPr lang="sl-SI" sz="3600" b="1" dirty="0">
                <a:latin typeface="PalatinoLT-Bold" charset="0"/>
                <a:ea typeface="Geneva" pitchFamily="121" charset="-128"/>
              </a:rPr>
              <a:t>z</a:t>
            </a:r>
            <a:r>
              <a:rPr lang="en-US" sz="3600" b="1" dirty="0" err="1">
                <a:latin typeface="PalatinoLT-Bold" charset="0"/>
                <a:ea typeface="Geneva" pitchFamily="121" charset="-128"/>
              </a:rPr>
              <a:t>itiv</a:t>
            </a:r>
            <a:r>
              <a:rPr lang="sl-SI" sz="3600" b="1" dirty="0">
                <a:latin typeface="PalatinoLT-Bold" charset="0"/>
                <a:ea typeface="Geneva" pitchFamily="121" charset="-128"/>
              </a:rPr>
              <a:t>nim</a:t>
            </a:r>
            <a:r>
              <a:rPr lang="en-US" sz="3600" b="1" dirty="0">
                <a:latin typeface="PalatinoLT-Bold" charset="0"/>
                <a:ea typeface="Geneva" pitchFamily="121" charset="-128"/>
              </a:rPr>
              <a:t> </a:t>
            </a:r>
            <a:r>
              <a:rPr lang="sl-SI" sz="3600" b="1" dirty="0">
                <a:latin typeface="PalatinoLT-Bold" charset="0"/>
                <a:ea typeface="Geneva" pitchFamily="121" charset="-128"/>
              </a:rPr>
              <a:t>ojačanjem učinka</a:t>
            </a:r>
            <a:r>
              <a:rPr lang="en-US" sz="3600" dirty="0">
                <a:latin typeface="PalatinoLT-Bold" charset="0"/>
                <a:ea typeface="Geneva" pitchFamily="121" charset="-128"/>
              </a:rPr>
              <a:t>;</a:t>
            </a:r>
            <a:r>
              <a:rPr lang="en-US" sz="3600" b="1" dirty="0">
                <a:latin typeface="PalatinoLT-Bold" charset="0"/>
                <a:ea typeface="Geneva" pitchFamily="121" charset="-128"/>
              </a:rPr>
              <a:t> </a:t>
            </a:r>
            <a:r>
              <a:rPr lang="sl-SI" sz="3600" dirty="0">
                <a:latin typeface="PalatinoLT-Bold" charset="0"/>
                <a:ea typeface="Geneva" pitchFamily="121" charset="-128"/>
              </a:rPr>
              <a:t>uživanje droge ojača pripravljalno vedenje pred jemanjem droge.</a:t>
            </a:r>
            <a:endParaRPr lang="en-US" sz="3600" dirty="0">
              <a:latin typeface="PalatinoLT-Bold" charset="0"/>
              <a:ea typeface="Geneva" pitchFamily="121" charset="-128"/>
            </a:endParaRPr>
          </a:p>
          <a:p>
            <a:pPr eaLnBrk="1" hangingPunct="1">
              <a:buFontTx/>
              <a:buNone/>
              <a:defRPr/>
            </a:pPr>
            <a:r>
              <a:rPr lang="sl-SI" sz="3600" b="1" dirty="0">
                <a:latin typeface="PalatinoLT-Bold" charset="0"/>
                <a:ea typeface="Geneva" pitchFamily="121" charset="-128"/>
              </a:rPr>
              <a:t>Nagrajevalni učinek </a:t>
            </a:r>
            <a:r>
              <a:rPr lang="sl-SI" sz="3600" dirty="0">
                <a:latin typeface="PalatinoLT-Bold" charset="0"/>
                <a:ea typeface="Geneva" pitchFamily="121" charset="-128"/>
              </a:rPr>
              <a:t>se nanaša na pozitivno izkušnjo, povezano z drogo</a:t>
            </a:r>
            <a:r>
              <a:rPr lang="en-US" sz="3600" dirty="0">
                <a:latin typeface="PalatinoLT-Bold" charset="0"/>
                <a:ea typeface="Geneva" pitchFamily="121" charset="-128"/>
              </a:rPr>
              <a:t>.</a:t>
            </a:r>
            <a:endParaRPr lang="sl-SI" sz="3600" dirty="0">
              <a:latin typeface="PalatinoLT-Bold" charset="0"/>
              <a:ea typeface="Geneva" pitchFamily="121" charset="-128"/>
            </a:endParaRPr>
          </a:p>
          <a:p>
            <a:pPr eaLnBrk="1" hangingPunct="1">
              <a:buNone/>
              <a:defRPr/>
            </a:pPr>
            <a:r>
              <a:rPr lang="sl-SI" sz="3600" dirty="0"/>
              <a:t>Pozitivno ojačanje raziskujemo s samodoziranjem drog pri živalih</a:t>
            </a:r>
            <a:r>
              <a:rPr lang="en-US" sz="3600" dirty="0"/>
              <a:t>.</a:t>
            </a:r>
          </a:p>
          <a:p>
            <a:pPr eaLnBrk="1" hangingPunct="1">
              <a:buFontTx/>
              <a:buNone/>
              <a:defRPr/>
            </a:pPr>
            <a:endParaRPr lang="en-US" sz="3600" dirty="0">
              <a:latin typeface="PalatinoLT-Bold" charset="0"/>
              <a:ea typeface="Geneva" pitchFamily="121"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sl-SI" altLang="sl-SI" dirty="0">
                <a:ea typeface="Geneva" pitchFamily="121" charset="-128"/>
                <a:cs typeface="Arial" pitchFamily="34" charset="0"/>
              </a:rPr>
              <a:t>Slika </a:t>
            </a:r>
            <a:r>
              <a:rPr lang="en-US" altLang="sl-SI" dirty="0">
                <a:ea typeface="Geneva" pitchFamily="121" charset="-128"/>
                <a:cs typeface="Arial" pitchFamily="34" charset="0"/>
              </a:rPr>
              <a:t>9.22  </a:t>
            </a:r>
            <a:r>
              <a:rPr lang="sl-SI" altLang="sl-SI" dirty="0">
                <a:ea typeface="Geneva" pitchFamily="121" charset="-128"/>
                <a:cs typeface="Arial" pitchFamily="34" charset="0"/>
              </a:rPr>
              <a:t>Model vloge epigenetskih mehanizmov v zasvojenosti</a:t>
            </a:r>
            <a:endParaRPr lang="en-US" altLang="sl-SI" dirty="0">
              <a:ea typeface="Geneva" pitchFamily="121" charset="-128"/>
              <a:cs typeface="Arial" pitchFamily="34" charset="0"/>
            </a:endParaRPr>
          </a:p>
        </p:txBody>
      </p:sp>
      <p:pic>
        <p:nvPicPr>
          <p:cNvPr id="12595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1" y="487680"/>
            <a:ext cx="5370513" cy="6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1295400"/>
            <a:ext cx="3657600" cy="3785652"/>
          </a:xfrm>
          <a:prstGeom prst="rect">
            <a:avLst/>
          </a:prstGeom>
        </p:spPr>
        <p:txBody>
          <a:bodyPr wrap="square">
            <a:spAutoFit/>
          </a:bodyPr>
          <a:lstStyle/>
          <a:p>
            <a:pPr eaLnBrk="1" hangingPunct="1">
              <a:buFontTx/>
              <a:buNone/>
              <a:defRPr/>
            </a:pPr>
            <a:r>
              <a:rPr lang="el-GR" dirty="0">
                <a:latin typeface="PalatinoLT-Roman" charset="0"/>
              </a:rPr>
              <a:t>Δ</a:t>
            </a:r>
            <a:r>
              <a:rPr lang="en-US" dirty="0" err="1">
                <a:latin typeface="PalatinoLT-Roman" charset="0"/>
              </a:rPr>
              <a:t>FosB</a:t>
            </a:r>
            <a:r>
              <a:rPr lang="en-US" dirty="0">
                <a:latin typeface="PalatinoLT-Roman" charset="0"/>
              </a:rPr>
              <a:t> </a:t>
            </a:r>
            <a:r>
              <a:rPr lang="sl-SI" dirty="0">
                <a:latin typeface="PalatinoLT-Roman" charset="0"/>
              </a:rPr>
              <a:t>uravnava izražanje genov z epigenetskimi mehanizmi</a:t>
            </a:r>
            <a:r>
              <a:rPr lang="en-US" dirty="0">
                <a:latin typeface="PalatinoLT-Roman" charset="0"/>
              </a:rPr>
              <a:t>:</a:t>
            </a:r>
          </a:p>
          <a:p>
            <a:pPr eaLnBrk="1" hangingPunct="1">
              <a:buFontTx/>
              <a:buChar char="•"/>
              <a:defRPr/>
            </a:pPr>
            <a:r>
              <a:rPr lang="sl-SI" dirty="0">
                <a:latin typeface="PalatinoLT-Roman" charset="0"/>
              </a:rPr>
              <a:t>z </a:t>
            </a:r>
            <a:r>
              <a:rPr lang="en-US" dirty="0">
                <a:latin typeface="PalatinoLT-Roman" charset="0"/>
              </a:rPr>
              <a:t>DNA </a:t>
            </a:r>
            <a:r>
              <a:rPr lang="sl-SI" dirty="0">
                <a:latin typeface="PalatinoLT-Roman" charset="0"/>
              </a:rPr>
              <a:t>metilacijo zavira prepisovanje </a:t>
            </a:r>
            <a:r>
              <a:rPr lang="en-US" dirty="0">
                <a:latin typeface="PalatinoLT-Roman" charset="0"/>
              </a:rPr>
              <a:t>(down-</a:t>
            </a:r>
            <a:r>
              <a:rPr lang="en-US" dirty="0" err="1">
                <a:latin typeface="PalatinoLT-Roman" charset="0"/>
              </a:rPr>
              <a:t>regula</a:t>
            </a:r>
            <a:r>
              <a:rPr lang="sl-SI" dirty="0">
                <a:latin typeface="PalatinoLT-Roman" charset="0"/>
              </a:rPr>
              <a:t>cija</a:t>
            </a:r>
            <a:r>
              <a:rPr lang="en-US" dirty="0">
                <a:latin typeface="PalatinoLT-Roman" charset="0"/>
              </a:rPr>
              <a:t>).</a:t>
            </a:r>
          </a:p>
          <a:p>
            <a:pPr eaLnBrk="1" hangingPunct="1">
              <a:buFontTx/>
              <a:buChar char="•"/>
              <a:defRPr/>
            </a:pPr>
            <a:r>
              <a:rPr lang="sl-SI" dirty="0">
                <a:latin typeface="PalatinoLT-Roman" charset="0"/>
              </a:rPr>
              <a:t>S histonsko acetilacijo pospešuje prepisovanje genov </a:t>
            </a:r>
            <a:r>
              <a:rPr lang="en-US" dirty="0">
                <a:latin typeface="PalatinoLT-Roman" charset="0"/>
              </a:rPr>
              <a:t>(up-</a:t>
            </a:r>
            <a:r>
              <a:rPr lang="en-US" dirty="0" err="1">
                <a:latin typeface="PalatinoLT-Roman" charset="0"/>
              </a:rPr>
              <a:t>regula</a:t>
            </a:r>
            <a:r>
              <a:rPr lang="sl-SI" dirty="0">
                <a:latin typeface="PalatinoLT-Roman" charset="0"/>
              </a:rPr>
              <a:t>cija</a:t>
            </a:r>
            <a:r>
              <a:rPr lang="en-US" dirty="0">
                <a:latin typeface="PalatinoLT-Roman" charset="0"/>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118"/>
          <p:cNvSpPr txBox="1">
            <a:spLocks noChangeArrowheads="1"/>
          </p:cNvSpPr>
          <p:nvPr/>
        </p:nvSpPr>
        <p:spPr bwMode="auto">
          <a:xfrm>
            <a:off x="1524001" y="1"/>
            <a:ext cx="877411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lgn="ctr">
              <a:lnSpc>
                <a:spcPct val="80000"/>
              </a:lnSpc>
              <a:spcBef>
                <a:spcPct val="0"/>
              </a:spcBef>
              <a:buClr>
                <a:srgbClr val="FF0000"/>
              </a:buClr>
              <a:buSzPct val="150000"/>
              <a:buFontTx/>
              <a:buNone/>
            </a:pPr>
            <a:r>
              <a:rPr lang="sl-SI" altLang="sl-SI" sz="4000" dirty="0">
                <a:solidFill>
                  <a:srgbClr val="FFFF00"/>
                </a:solidFill>
                <a:latin typeface="Arial" panose="020B0604020202020204" pitchFamily="34" charset="0"/>
                <a:cs typeface="Arial" panose="020B0604020202020204" pitchFamily="34" charset="0"/>
              </a:rPr>
              <a:t>Biološki dejavniki, ki vplivajo na zasvojenost</a:t>
            </a:r>
            <a:r>
              <a:rPr lang="en-US" altLang="sl-SI" sz="4000" dirty="0">
                <a:solidFill>
                  <a:srgbClr val="FFFF00"/>
                </a:solidFill>
                <a:latin typeface="Arial" panose="020B0604020202020204" pitchFamily="34" charset="0"/>
                <a:cs typeface="Arial" panose="020B0604020202020204" pitchFamily="34" charset="0"/>
              </a:rPr>
              <a:t>-</a:t>
            </a:r>
            <a:r>
              <a:rPr lang="sl-SI" altLang="sl-SI" sz="4000" dirty="0" err="1">
                <a:solidFill>
                  <a:srgbClr val="FFFF00"/>
                </a:solidFill>
                <a:latin typeface="Arial" panose="020B0604020202020204" pitchFamily="34" charset="0"/>
                <a:cs typeface="Arial" panose="020B0604020202020204" pitchFamily="34" charset="0"/>
              </a:rPr>
              <a:t>komorbidnost</a:t>
            </a:r>
            <a:endParaRPr lang="en-US" altLang="sl-SI" sz="4000" dirty="0">
              <a:solidFill>
                <a:srgbClr val="FFFF00"/>
              </a:solidFill>
              <a:latin typeface="Arial" panose="020B0604020202020204" pitchFamily="34" charset="0"/>
              <a:cs typeface="Arial" panose="020B0604020202020204" pitchFamily="34" charset="0"/>
            </a:endParaRPr>
          </a:p>
          <a:p>
            <a:pPr algn="ctr" eaLnBrk="0" hangingPunct="0">
              <a:spcBef>
                <a:spcPct val="0"/>
              </a:spcBef>
              <a:buFontTx/>
              <a:buNone/>
            </a:pPr>
            <a:endParaRPr lang="en-US" altLang="sl-SI" sz="4000" dirty="0">
              <a:solidFill>
                <a:srgbClr val="000000"/>
              </a:solidFill>
              <a:latin typeface="Arial" panose="020B0604020202020204" pitchFamily="34" charset="0"/>
              <a:cs typeface="Arial" panose="020B0604020202020204" pitchFamily="34" charset="0"/>
            </a:endParaRPr>
          </a:p>
        </p:txBody>
      </p:sp>
      <p:sp>
        <p:nvSpPr>
          <p:cNvPr id="110595" name="Text Box 2"/>
          <p:cNvSpPr txBox="1">
            <a:spLocks noChangeArrowheads="1"/>
          </p:cNvSpPr>
          <p:nvPr/>
        </p:nvSpPr>
        <p:spPr bwMode="auto">
          <a:xfrm>
            <a:off x="2552701" y="1433513"/>
            <a:ext cx="3876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lgn="ctr">
              <a:lnSpc>
                <a:spcPct val="80000"/>
              </a:lnSpc>
              <a:spcBef>
                <a:spcPct val="0"/>
              </a:spcBef>
              <a:buFontTx/>
              <a:buNone/>
            </a:pPr>
            <a:r>
              <a:rPr lang="en-US" altLang="sl-SI" sz="2000" b="1" dirty="0">
                <a:solidFill>
                  <a:srgbClr val="FFFFFF"/>
                </a:solidFill>
                <a:latin typeface="Times New Roman" pitchFamily="18" charset="0"/>
              </a:rPr>
              <a:t>Prevalence of Drug Disorders</a:t>
            </a:r>
          </a:p>
        </p:txBody>
      </p:sp>
      <p:sp>
        <p:nvSpPr>
          <p:cNvPr id="110596" name="Text Box 14"/>
          <p:cNvSpPr txBox="1">
            <a:spLocks noChangeArrowheads="1"/>
          </p:cNvSpPr>
          <p:nvPr/>
        </p:nvSpPr>
        <p:spPr bwMode="auto">
          <a:xfrm rot="-5400000">
            <a:off x="1250157" y="3486945"/>
            <a:ext cx="944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2000">
                <a:solidFill>
                  <a:srgbClr val="FFFFFF"/>
                </a:solidFill>
                <a:latin typeface="Times New Roman" pitchFamily="18" charset="0"/>
              </a:rPr>
              <a:t>Percent</a:t>
            </a:r>
          </a:p>
        </p:txBody>
      </p:sp>
      <p:sp>
        <p:nvSpPr>
          <p:cNvPr id="110597" name="Text Box 83"/>
          <p:cNvSpPr txBox="1">
            <a:spLocks noChangeArrowheads="1"/>
          </p:cNvSpPr>
          <p:nvPr/>
        </p:nvSpPr>
        <p:spPr bwMode="auto">
          <a:xfrm>
            <a:off x="7513638" y="1371601"/>
            <a:ext cx="24685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lgn="ctr">
              <a:lnSpc>
                <a:spcPct val="80000"/>
              </a:lnSpc>
              <a:spcBef>
                <a:spcPct val="0"/>
              </a:spcBef>
              <a:buFontTx/>
              <a:buNone/>
            </a:pPr>
            <a:r>
              <a:rPr lang="en-US" altLang="sl-SI" sz="2000" b="1" dirty="0">
                <a:solidFill>
                  <a:srgbClr val="FFFFFF"/>
                </a:solidFill>
                <a:latin typeface="Times New Roman" pitchFamily="18" charset="0"/>
              </a:rPr>
              <a:t>Prevalence of </a:t>
            </a:r>
          </a:p>
          <a:p>
            <a:pPr algn="ctr">
              <a:lnSpc>
                <a:spcPct val="80000"/>
              </a:lnSpc>
              <a:spcBef>
                <a:spcPct val="0"/>
              </a:spcBef>
              <a:buFontTx/>
              <a:buNone/>
            </a:pPr>
            <a:r>
              <a:rPr lang="en-US" altLang="sl-SI" sz="2000" b="1" dirty="0">
                <a:solidFill>
                  <a:srgbClr val="FFFFFF"/>
                </a:solidFill>
                <a:latin typeface="Times New Roman" pitchFamily="18" charset="0"/>
              </a:rPr>
              <a:t>Nicotine Addiction</a:t>
            </a:r>
          </a:p>
        </p:txBody>
      </p:sp>
      <p:grpSp>
        <p:nvGrpSpPr>
          <p:cNvPr id="110598" name="Group 130"/>
          <p:cNvGrpSpPr>
            <a:grpSpLocks/>
          </p:cNvGrpSpPr>
          <p:nvPr/>
        </p:nvGrpSpPr>
        <p:grpSpPr bwMode="auto">
          <a:xfrm>
            <a:off x="6983414" y="1539875"/>
            <a:ext cx="2674937" cy="4997450"/>
            <a:chOff x="3639" y="976"/>
            <a:chExt cx="1685" cy="3148"/>
          </a:xfrm>
        </p:grpSpPr>
        <p:sp>
          <p:nvSpPr>
            <p:cNvPr id="110641" name="Rectangle 114"/>
            <p:cNvSpPr>
              <a:spLocks noChangeArrowheads="1"/>
            </p:cNvSpPr>
            <p:nvPr/>
          </p:nvSpPr>
          <p:spPr bwMode="auto">
            <a:xfrm rot="18799076">
              <a:off x="3635" y="3655"/>
              <a:ext cx="80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a:solidFill>
                    <a:srgbClr val="FFFFFF"/>
                  </a:solidFill>
                  <a:latin typeface="Times New Roman" pitchFamily="18" charset="0"/>
                </a:rPr>
                <a:t>General public</a:t>
              </a:r>
              <a:endParaRPr lang="en-US" altLang="sl-SI" sz="1400" b="1" i="1">
                <a:solidFill>
                  <a:srgbClr val="FFFFFF"/>
                </a:solidFill>
                <a:latin typeface="Times New Roman" pitchFamily="18" charset="0"/>
              </a:endParaRPr>
            </a:p>
          </p:txBody>
        </p:sp>
        <p:sp>
          <p:nvSpPr>
            <p:cNvPr id="110642" name="Rectangle 115"/>
            <p:cNvSpPr>
              <a:spLocks noChangeArrowheads="1"/>
            </p:cNvSpPr>
            <p:nvPr/>
          </p:nvSpPr>
          <p:spPr bwMode="auto">
            <a:xfrm rot="18897264">
              <a:off x="4074" y="3618"/>
              <a:ext cx="77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a:solidFill>
                    <a:srgbClr val="FFFFFF"/>
                  </a:solidFill>
                  <a:latin typeface="Times New Roman" pitchFamily="18" charset="0"/>
                </a:rPr>
                <a:t>Schizophrenia</a:t>
              </a:r>
              <a:endParaRPr lang="en-US" altLang="sl-SI" sz="1400" b="1" i="1">
                <a:solidFill>
                  <a:srgbClr val="FFFFFF"/>
                </a:solidFill>
                <a:latin typeface="Times New Roman" pitchFamily="18" charset="0"/>
              </a:endParaRPr>
            </a:p>
          </p:txBody>
        </p:sp>
        <p:grpSp>
          <p:nvGrpSpPr>
            <p:cNvPr id="110643" name="Group 107"/>
            <p:cNvGrpSpPr>
              <a:grpSpLocks/>
            </p:cNvGrpSpPr>
            <p:nvPr/>
          </p:nvGrpSpPr>
          <p:grpSpPr bwMode="auto">
            <a:xfrm>
              <a:off x="3839" y="976"/>
              <a:ext cx="190" cy="2470"/>
              <a:chOff x="3907" y="890"/>
              <a:chExt cx="214" cy="2470"/>
            </a:xfrm>
          </p:grpSpPr>
          <p:sp>
            <p:nvSpPr>
              <p:cNvPr id="110663" name="Rectangle 108"/>
              <p:cNvSpPr>
                <a:spLocks noChangeArrowheads="1"/>
              </p:cNvSpPr>
              <p:nvPr/>
            </p:nvSpPr>
            <p:spPr bwMode="auto">
              <a:xfrm>
                <a:off x="4024" y="3195"/>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700" b="1">
                    <a:solidFill>
                      <a:srgbClr val="FFFFFF"/>
                    </a:solidFill>
                    <a:latin typeface="Times New Roman" pitchFamily="18" charset="0"/>
                  </a:rPr>
                  <a:t>0</a:t>
                </a:r>
                <a:endParaRPr lang="en-US" altLang="sl-SI" sz="4800" b="1" i="1">
                  <a:solidFill>
                    <a:srgbClr val="FFFFFF"/>
                  </a:solidFill>
                  <a:latin typeface="Times New Roman" pitchFamily="18" charset="0"/>
                </a:endParaRPr>
              </a:p>
            </p:txBody>
          </p:sp>
          <p:sp>
            <p:nvSpPr>
              <p:cNvPr id="110664" name="Rectangle 109"/>
              <p:cNvSpPr>
                <a:spLocks noChangeArrowheads="1"/>
              </p:cNvSpPr>
              <p:nvPr/>
            </p:nvSpPr>
            <p:spPr bwMode="auto">
              <a:xfrm>
                <a:off x="3966" y="2737"/>
                <a:ext cx="15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700" b="1">
                    <a:solidFill>
                      <a:srgbClr val="FFFFFF"/>
                    </a:solidFill>
                    <a:latin typeface="Times New Roman" pitchFamily="18" charset="0"/>
                  </a:rPr>
                  <a:t>20</a:t>
                </a:r>
                <a:endParaRPr lang="en-US" altLang="sl-SI" sz="4800" b="1" i="1">
                  <a:solidFill>
                    <a:srgbClr val="FFFFFF"/>
                  </a:solidFill>
                  <a:latin typeface="Times New Roman" pitchFamily="18" charset="0"/>
                </a:endParaRPr>
              </a:p>
            </p:txBody>
          </p:sp>
          <p:sp>
            <p:nvSpPr>
              <p:cNvPr id="110665" name="Rectangle 110"/>
              <p:cNvSpPr>
                <a:spLocks noChangeArrowheads="1"/>
              </p:cNvSpPr>
              <p:nvPr/>
            </p:nvSpPr>
            <p:spPr bwMode="auto">
              <a:xfrm>
                <a:off x="3966" y="2278"/>
                <a:ext cx="15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700" b="1">
                    <a:solidFill>
                      <a:srgbClr val="FFFFFF"/>
                    </a:solidFill>
                    <a:latin typeface="Times New Roman" pitchFamily="18" charset="0"/>
                  </a:rPr>
                  <a:t>40</a:t>
                </a:r>
                <a:endParaRPr lang="en-US" altLang="sl-SI" sz="4800" b="1" i="1">
                  <a:solidFill>
                    <a:srgbClr val="FFFFFF"/>
                  </a:solidFill>
                  <a:latin typeface="Times New Roman" pitchFamily="18" charset="0"/>
                </a:endParaRPr>
              </a:p>
            </p:txBody>
          </p:sp>
          <p:sp>
            <p:nvSpPr>
              <p:cNvPr id="110666" name="Rectangle 111"/>
              <p:cNvSpPr>
                <a:spLocks noChangeArrowheads="1"/>
              </p:cNvSpPr>
              <p:nvPr/>
            </p:nvSpPr>
            <p:spPr bwMode="auto">
              <a:xfrm>
                <a:off x="3966" y="1813"/>
                <a:ext cx="15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700" b="1">
                    <a:solidFill>
                      <a:srgbClr val="FFFFFF"/>
                    </a:solidFill>
                    <a:latin typeface="Times New Roman" pitchFamily="18" charset="0"/>
                  </a:rPr>
                  <a:t>60</a:t>
                </a:r>
                <a:endParaRPr lang="en-US" altLang="sl-SI" sz="4800" b="1" i="1">
                  <a:solidFill>
                    <a:srgbClr val="FFFFFF"/>
                  </a:solidFill>
                  <a:latin typeface="Times New Roman" pitchFamily="18" charset="0"/>
                </a:endParaRPr>
              </a:p>
            </p:txBody>
          </p:sp>
          <p:sp>
            <p:nvSpPr>
              <p:cNvPr id="110667" name="Rectangle 112"/>
              <p:cNvSpPr>
                <a:spLocks noChangeArrowheads="1"/>
              </p:cNvSpPr>
              <p:nvPr/>
            </p:nvSpPr>
            <p:spPr bwMode="auto">
              <a:xfrm>
                <a:off x="3966" y="1355"/>
                <a:ext cx="15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700" b="1">
                    <a:solidFill>
                      <a:srgbClr val="FFFFFF"/>
                    </a:solidFill>
                    <a:latin typeface="Times New Roman" pitchFamily="18" charset="0"/>
                  </a:rPr>
                  <a:t>80</a:t>
                </a:r>
                <a:endParaRPr lang="en-US" altLang="sl-SI" sz="4800" b="1" i="1">
                  <a:solidFill>
                    <a:srgbClr val="FFFFFF"/>
                  </a:solidFill>
                  <a:latin typeface="Times New Roman" pitchFamily="18" charset="0"/>
                </a:endParaRPr>
              </a:p>
            </p:txBody>
          </p:sp>
          <p:sp>
            <p:nvSpPr>
              <p:cNvPr id="110668" name="Rectangle 113"/>
              <p:cNvSpPr>
                <a:spLocks noChangeArrowheads="1"/>
              </p:cNvSpPr>
              <p:nvPr/>
            </p:nvSpPr>
            <p:spPr bwMode="auto">
              <a:xfrm>
                <a:off x="3907" y="890"/>
                <a:ext cx="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endParaRPr lang="sl-SI" altLang="sl-SI" sz="4800" b="1" i="1">
                  <a:solidFill>
                    <a:srgbClr val="FFFFFF"/>
                  </a:solidFill>
                  <a:latin typeface="Times New Roman" pitchFamily="18" charset="0"/>
                </a:endParaRPr>
              </a:p>
            </p:txBody>
          </p:sp>
        </p:grpSp>
        <p:grpSp>
          <p:nvGrpSpPr>
            <p:cNvPr id="110644" name="Group 84"/>
            <p:cNvGrpSpPr>
              <a:grpSpLocks/>
            </p:cNvGrpSpPr>
            <p:nvPr/>
          </p:nvGrpSpPr>
          <p:grpSpPr bwMode="auto">
            <a:xfrm>
              <a:off x="4237" y="2846"/>
              <a:ext cx="110" cy="532"/>
              <a:chOff x="4165" y="2741"/>
              <a:chExt cx="124" cy="532"/>
            </a:xfrm>
          </p:grpSpPr>
          <p:sp>
            <p:nvSpPr>
              <p:cNvPr id="110661" name="Rectangle 85"/>
              <p:cNvSpPr>
                <a:spLocks noChangeArrowheads="1"/>
              </p:cNvSpPr>
              <p:nvPr/>
            </p:nvSpPr>
            <p:spPr bwMode="auto">
              <a:xfrm>
                <a:off x="4165" y="2741"/>
                <a:ext cx="124" cy="532"/>
              </a:xfrm>
              <a:prstGeom prst="rect">
                <a:avLst/>
              </a:prstGeom>
              <a:solidFill>
                <a:srgbClr val="00CCFF"/>
              </a:solidFill>
              <a:ln w="9525">
                <a:solidFill>
                  <a:schemeClr val="bg1"/>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62" name="Rectangle 86"/>
              <p:cNvSpPr>
                <a:spLocks noChangeArrowheads="1"/>
              </p:cNvSpPr>
              <p:nvPr/>
            </p:nvSpPr>
            <p:spPr bwMode="auto">
              <a:xfrm>
                <a:off x="4165" y="2741"/>
                <a:ext cx="124" cy="532"/>
              </a:xfrm>
              <a:prstGeom prst="rect">
                <a:avLst/>
              </a:prstGeom>
              <a:solidFill>
                <a:srgbClr val="00CCFF"/>
              </a:solidFill>
              <a:ln w="11113">
                <a:solidFill>
                  <a:schemeClr val="bg1"/>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grpSp>
        <p:grpSp>
          <p:nvGrpSpPr>
            <p:cNvPr id="110645" name="Group 87"/>
            <p:cNvGrpSpPr>
              <a:grpSpLocks/>
            </p:cNvGrpSpPr>
            <p:nvPr/>
          </p:nvGrpSpPr>
          <p:grpSpPr bwMode="auto">
            <a:xfrm>
              <a:off x="4633" y="1418"/>
              <a:ext cx="110" cy="1961"/>
              <a:chOff x="4636" y="1312"/>
              <a:chExt cx="124" cy="1961"/>
            </a:xfrm>
          </p:grpSpPr>
          <p:sp>
            <p:nvSpPr>
              <p:cNvPr id="110659" name="Rectangle 88"/>
              <p:cNvSpPr>
                <a:spLocks noChangeArrowheads="1"/>
              </p:cNvSpPr>
              <p:nvPr/>
            </p:nvSpPr>
            <p:spPr bwMode="auto">
              <a:xfrm>
                <a:off x="4636" y="1312"/>
                <a:ext cx="124" cy="1961"/>
              </a:xfrm>
              <a:prstGeom prst="rect">
                <a:avLst/>
              </a:prstGeom>
              <a:solidFill>
                <a:srgbClr val="FF3300"/>
              </a:solidFill>
              <a:ln w="9525">
                <a:solidFill>
                  <a:schemeClr val="bg1"/>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60" name="Rectangle 89"/>
              <p:cNvSpPr>
                <a:spLocks noChangeArrowheads="1"/>
              </p:cNvSpPr>
              <p:nvPr/>
            </p:nvSpPr>
            <p:spPr bwMode="auto">
              <a:xfrm>
                <a:off x="4636" y="1312"/>
                <a:ext cx="124" cy="1961"/>
              </a:xfrm>
              <a:prstGeom prst="rect">
                <a:avLst/>
              </a:prstGeom>
              <a:solidFill>
                <a:srgbClr val="FF3300"/>
              </a:solidFill>
              <a:ln w="11113">
                <a:solidFill>
                  <a:schemeClr val="bg1"/>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grpSp>
        <p:grpSp>
          <p:nvGrpSpPr>
            <p:cNvPr id="110646" name="Group 90"/>
            <p:cNvGrpSpPr>
              <a:grpSpLocks/>
            </p:cNvGrpSpPr>
            <p:nvPr/>
          </p:nvGrpSpPr>
          <p:grpSpPr bwMode="auto">
            <a:xfrm>
              <a:off x="5016" y="2227"/>
              <a:ext cx="110" cy="1152"/>
              <a:chOff x="5106" y="2121"/>
              <a:chExt cx="124" cy="1152"/>
            </a:xfrm>
          </p:grpSpPr>
          <p:sp>
            <p:nvSpPr>
              <p:cNvPr id="110657" name="Rectangle 91"/>
              <p:cNvSpPr>
                <a:spLocks noChangeArrowheads="1"/>
              </p:cNvSpPr>
              <p:nvPr/>
            </p:nvSpPr>
            <p:spPr bwMode="auto">
              <a:xfrm>
                <a:off x="5106" y="2121"/>
                <a:ext cx="124" cy="1152"/>
              </a:xfrm>
              <a:prstGeom prst="rect">
                <a:avLst/>
              </a:prstGeom>
              <a:solidFill>
                <a:srgbClr val="FF3300"/>
              </a:solidFill>
              <a:ln w="9525">
                <a:solidFill>
                  <a:schemeClr val="bg1"/>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58" name="Rectangle 92"/>
              <p:cNvSpPr>
                <a:spLocks noChangeArrowheads="1"/>
              </p:cNvSpPr>
              <p:nvPr/>
            </p:nvSpPr>
            <p:spPr bwMode="auto">
              <a:xfrm>
                <a:off x="5106" y="2121"/>
                <a:ext cx="124" cy="1152"/>
              </a:xfrm>
              <a:prstGeom prst="rect">
                <a:avLst/>
              </a:prstGeom>
              <a:solidFill>
                <a:srgbClr val="FF3300"/>
              </a:solidFill>
              <a:ln w="11113">
                <a:solidFill>
                  <a:schemeClr val="bg1"/>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grpSp>
        <p:sp>
          <p:nvSpPr>
            <p:cNvPr id="110647" name="Line 94"/>
            <p:cNvSpPr>
              <a:spLocks noChangeShapeType="1"/>
            </p:cNvSpPr>
            <p:nvPr/>
          </p:nvSpPr>
          <p:spPr bwMode="auto">
            <a:xfrm>
              <a:off x="4042" y="3382"/>
              <a:ext cx="64" cy="1"/>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48" name="Line 95"/>
            <p:cNvSpPr>
              <a:spLocks noChangeShapeType="1"/>
            </p:cNvSpPr>
            <p:nvPr/>
          </p:nvSpPr>
          <p:spPr bwMode="auto">
            <a:xfrm>
              <a:off x="4039" y="2924"/>
              <a:ext cx="32" cy="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49" name="Line 96"/>
            <p:cNvSpPr>
              <a:spLocks noChangeShapeType="1"/>
            </p:cNvSpPr>
            <p:nvPr/>
          </p:nvSpPr>
          <p:spPr bwMode="auto">
            <a:xfrm>
              <a:off x="4039" y="2459"/>
              <a:ext cx="32" cy="1"/>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50" name="Line 97"/>
            <p:cNvSpPr>
              <a:spLocks noChangeShapeType="1"/>
            </p:cNvSpPr>
            <p:nvPr/>
          </p:nvSpPr>
          <p:spPr bwMode="auto">
            <a:xfrm>
              <a:off x="4039" y="2000"/>
              <a:ext cx="32" cy="1"/>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51" name="Line 98"/>
            <p:cNvSpPr>
              <a:spLocks noChangeShapeType="1"/>
            </p:cNvSpPr>
            <p:nvPr/>
          </p:nvSpPr>
          <p:spPr bwMode="auto">
            <a:xfrm>
              <a:off x="4039" y="1535"/>
              <a:ext cx="33" cy="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52" name="Line 99"/>
            <p:cNvSpPr>
              <a:spLocks noChangeShapeType="1"/>
            </p:cNvSpPr>
            <p:nvPr/>
          </p:nvSpPr>
          <p:spPr bwMode="auto">
            <a:xfrm>
              <a:off x="4039" y="1077"/>
              <a:ext cx="32" cy="1"/>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53" name="Line 105"/>
            <p:cNvSpPr>
              <a:spLocks noChangeShapeType="1"/>
            </p:cNvSpPr>
            <p:nvPr/>
          </p:nvSpPr>
          <p:spPr bwMode="auto">
            <a:xfrm flipV="1">
              <a:off x="4071" y="1077"/>
              <a:ext cx="1" cy="2305"/>
            </a:xfrm>
            <a:prstGeom prst="line">
              <a:avLst/>
            </a:prstGeom>
            <a:noFill/>
            <a:ln w="11176">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54" name="Line 106"/>
            <p:cNvSpPr>
              <a:spLocks noChangeShapeType="1"/>
            </p:cNvSpPr>
            <p:nvPr/>
          </p:nvSpPr>
          <p:spPr bwMode="auto">
            <a:xfrm>
              <a:off x="4071" y="3382"/>
              <a:ext cx="1253" cy="1"/>
            </a:xfrm>
            <a:prstGeom prst="line">
              <a:avLst/>
            </a:prstGeom>
            <a:noFill/>
            <a:ln w="11176">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55" name="Rectangle 116"/>
            <p:cNvSpPr>
              <a:spLocks noChangeArrowheads="1"/>
            </p:cNvSpPr>
            <p:nvPr/>
          </p:nvSpPr>
          <p:spPr bwMode="auto">
            <a:xfrm rot="18989742">
              <a:off x="4575" y="3551"/>
              <a:ext cx="61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a:solidFill>
                    <a:srgbClr val="FFFFFF"/>
                  </a:solidFill>
                  <a:latin typeface="Times New Roman" pitchFamily="18" charset="0"/>
                </a:rPr>
                <a:t>Depression</a:t>
              </a:r>
              <a:endParaRPr lang="en-US" altLang="sl-SI" sz="1400" b="1" i="1">
                <a:solidFill>
                  <a:srgbClr val="FFFFFF"/>
                </a:solidFill>
                <a:latin typeface="Times New Roman" pitchFamily="18" charset="0"/>
              </a:endParaRPr>
            </a:p>
          </p:txBody>
        </p:sp>
        <p:sp>
          <p:nvSpPr>
            <p:cNvPr id="110656" name="Rectangle 117"/>
            <p:cNvSpPr>
              <a:spLocks noChangeArrowheads="1"/>
            </p:cNvSpPr>
            <p:nvPr/>
          </p:nvSpPr>
          <p:spPr bwMode="auto">
            <a:xfrm rot="-5400000">
              <a:off x="3495" y="2207"/>
              <a:ext cx="4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2000">
                  <a:solidFill>
                    <a:srgbClr val="FFFFFF"/>
                  </a:solidFill>
                  <a:latin typeface="Times New Roman" pitchFamily="18" charset="0"/>
                </a:rPr>
                <a:t>Percent</a:t>
              </a:r>
              <a:endParaRPr lang="en-US" altLang="sl-SI" sz="2000" i="1">
                <a:solidFill>
                  <a:srgbClr val="FFFFFF"/>
                </a:solidFill>
                <a:latin typeface="Times New Roman" pitchFamily="18" charset="0"/>
              </a:endParaRPr>
            </a:p>
          </p:txBody>
        </p:sp>
      </p:grpSp>
      <p:grpSp>
        <p:nvGrpSpPr>
          <p:cNvPr id="110599" name="Group 129"/>
          <p:cNvGrpSpPr>
            <a:grpSpLocks/>
          </p:cNvGrpSpPr>
          <p:nvPr/>
        </p:nvGrpSpPr>
        <p:grpSpPr bwMode="auto">
          <a:xfrm>
            <a:off x="1524001" y="1712913"/>
            <a:ext cx="5051425" cy="4833938"/>
            <a:chOff x="-47" y="828"/>
            <a:chExt cx="3182" cy="3045"/>
          </a:xfrm>
        </p:grpSpPr>
        <p:sp>
          <p:nvSpPr>
            <p:cNvPr id="110600" name="Text Box 4"/>
            <p:cNvSpPr txBox="1">
              <a:spLocks noChangeArrowheads="1"/>
            </p:cNvSpPr>
            <p:nvPr/>
          </p:nvSpPr>
          <p:spPr bwMode="auto">
            <a:xfrm rot="-2516827">
              <a:off x="-47" y="3431"/>
              <a:ext cx="8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a:solidFill>
                    <a:srgbClr val="FFFFFF"/>
                  </a:solidFill>
                  <a:latin typeface="Times New Roman" pitchFamily="18" charset="0"/>
                </a:rPr>
                <a:t>General public</a:t>
              </a:r>
            </a:p>
          </p:txBody>
        </p:sp>
        <p:sp>
          <p:nvSpPr>
            <p:cNvPr id="110601" name="Text Box 5"/>
            <p:cNvSpPr txBox="1">
              <a:spLocks noChangeArrowheads="1"/>
            </p:cNvSpPr>
            <p:nvPr/>
          </p:nvSpPr>
          <p:spPr bwMode="auto">
            <a:xfrm rot="-2516827">
              <a:off x="12" y="3349"/>
              <a:ext cx="131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dirty="0">
                  <a:solidFill>
                    <a:srgbClr val="FFFFFF"/>
                  </a:solidFill>
                  <a:latin typeface="Times New Roman" pitchFamily="18" charset="0"/>
                </a:rPr>
                <a:t>Any Mood Disorder</a:t>
              </a:r>
            </a:p>
          </p:txBody>
        </p:sp>
        <p:grpSp>
          <p:nvGrpSpPr>
            <p:cNvPr id="110602" name="Group 128"/>
            <p:cNvGrpSpPr>
              <a:grpSpLocks/>
            </p:cNvGrpSpPr>
            <p:nvPr/>
          </p:nvGrpSpPr>
          <p:grpSpPr bwMode="auto">
            <a:xfrm>
              <a:off x="145" y="828"/>
              <a:ext cx="2990" cy="3045"/>
              <a:chOff x="145" y="828"/>
              <a:chExt cx="2990" cy="3045"/>
            </a:xfrm>
          </p:grpSpPr>
          <p:sp>
            <p:nvSpPr>
              <p:cNvPr id="110603" name="Rectangle 30"/>
              <p:cNvSpPr>
                <a:spLocks noChangeArrowheads="1"/>
              </p:cNvSpPr>
              <p:nvPr/>
            </p:nvSpPr>
            <p:spPr bwMode="auto">
              <a:xfrm>
                <a:off x="604" y="2566"/>
                <a:ext cx="116" cy="576"/>
              </a:xfrm>
              <a:prstGeom prst="rect">
                <a:avLst/>
              </a:prstGeom>
              <a:solidFill>
                <a:srgbClr val="00CCFF"/>
              </a:solidFill>
              <a:ln w="9525">
                <a:solidFill>
                  <a:srgbClr val="FFFFFF"/>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04" name="Text Box 6"/>
              <p:cNvSpPr txBox="1">
                <a:spLocks noChangeArrowheads="1"/>
              </p:cNvSpPr>
              <p:nvPr/>
            </p:nvSpPr>
            <p:spPr bwMode="auto">
              <a:xfrm rot="-2516827">
                <a:off x="238" y="3489"/>
                <a:ext cx="1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a:solidFill>
                      <a:srgbClr val="FFFFFF"/>
                    </a:solidFill>
                    <a:latin typeface="Times New Roman" pitchFamily="18" charset="0"/>
                  </a:rPr>
                  <a:t>Any Anxiety Disorder</a:t>
                </a:r>
              </a:p>
            </p:txBody>
          </p:sp>
          <p:sp>
            <p:nvSpPr>
              <p:cNvPr id="110605" name="Text Box 7"/>
              <p:cNvSpPr txBox="1">
                <a:spLocks noChangeArrowheads="1"/>
              </p:cNvSpPr>
              <p:nvPr/>
            </p:nvSpPr>
            <p:spPr bwMode="auto">
              <a:xfrm rot="-2516827">
                <a:off x="929" y="3326"/>
                <a:ext cx="6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dirty="0">
                    <a:solidFill>
                      <a:srgbClr val="FFFFFF"/>
                    </a:solidFill>
                    <a:latin typeface="Times New Roman" pitchFamily="18" charset="0"/>
                  </a:rPr>
                  <a:t>Depression</a:t>
                </a:r>
              </a:p>
            </p:txBody>
          </p:sp>
          <p:sp>
            <p:nvSpPr>
              <p:cNvPr id="110606" name="Text Box 8"/>
              <p:cNvSpPr txBox="1">
                <a:spLocks noChangeArrowheads="1"/>
              </p:cNvSpPr>
              <p:nvPr/>
            </p:nvSpPr>
            <p:spPr bwMode="auto">
              <a:xfrm rot="-2516827">
                <a:off x="1372" y="3277"/>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a:solidFill>
                      <a:srgbClr val="FFFFFF"/>
                    </a:solidFill>
                    <a:latin typeface="Times New Roman" pitchFamily="18" charset="0"/>
                  </a:rPr>
                  <a:t>Mania</a:t>
                </a:r>
              </a:p>
            </p:txBody>
          </p:sp>
          <p:sp>
            <p:nvSpPr>
              <p:cNvPr id="110607" name="Text Box 9"/>
              <p:cNvSpPr txBox="1">
                <a:spLocks noChangeArrowheads="1"/>
              </p:cNvSpPr>
              <p:nvPr/>
            </p:nvSpPr>
            <p:spPr bwMode="auto">
              <a:xfrm rot="-2516827">
                <a:off x="845" y="3329"/>
                <a:ext cx="176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a:solidFill>
                      <a:srgbClr val="FFFFFF"/>
                    </a:solidFill>
                    <a:latin typeface="Times New Roman" pitchFamily="18" charset="0"/>
                  </a:rPr>
                  <a:t>Panic w/ Agoraphobia</a:t>
                </a:r>
              </a:p>
            </p:txBody>
          </p:sp>
          <p:sp>
            <p:nvSpPr>
              <p:cNvPr id="110608" name="Text Box 10"/>
              <p:cNvSpPr txBox="1">
                <a:spLocks noChangeArrowheads="1"/>
              </p:cNvSpPr>
              <p:nvPr/>
            </p:nvSpPr>
            <p:spPr bwMode="auto">
              <a:xfrm rot="-2516827">
                <a:off x="1177" y="3471"/>
                <a:ext cx="13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a:solidFill>
                      <a:srgbClr val="FFFFFF"/>
                    </a:solidFill>
                    <a:latin typeface="Times New Roman" pitchFamily="18" charset="0"/>
                  </a:rPr>
                  <a:t>Panic w/out Agoraphobia</a:t>
                </a:r>
              </a:p>
            </p:txBody>
          </p:sp>
          <p:sp>
            <p:nvSpPr>
              <p:cNvPr id="110609" name="Text Box 11"/>
              <p:cNvSpPr txBox="1">
                <a:spLocks noChangeArrowheads="1"/>
              </p:cNvSpPr>
              <p:nvPr/>
            </p:nvSpPr>
            <p:spPr bwMode="auto">
              <a:xfrm rot="-2516827">
                <a:off x="1927" y="3383"/>
                <a:ext cx="7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dirty="0">
                    <a:solidFill>
                      <a:srgbClr val="FFFFFF"/>
                    </a:solidFill>
                    <a:latin typeface="Times New Roman" pitchFamily="18" charset="0"/>
                  </a:rPr>
                  <a:t>Social Phobia</a:t>
                </a:r>
              </a:p>
            </p:txBody>
          </p:sp>
          <p:sp>
            <p:nvSpPr>
              <p:cNvPr id="110610" name="Text Box 12"/>
              <p:cNvSpPr txBox="1">
                <a:spLocks noChangeArrowheads="1"/>
              </p:cNvSpPr>
              <p:nvPr/>
            </p:nvSpPr>
            <p:spPr bwMode="auto">
              <a:xfrm rot="-2516827">
                <a:off x="1956" y="3443"/>
                <a:ext cx="11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400" b="1">
                    <a:solidFill>
                      <a:srgbClr val="FFFFFF"/>
                    </a:solidFill>
                    <a:latin typeface="Times New Roman" pitchFamily="18" charset="0"/>
                  </a:rPr>
                  <a:t>Generalized Anxiety</a:t>
                </a:r>
              </a:p>
            </p:txBody>
          </p:sp>
          <p:sp>
            <p:nvSpPr>
              <p:cNvPr id="110611" name="Text Box 13"/>
              <p:cNvSpPr txBox="1">
                <a:spLocks noChangeArrowheads="1"/>
              </p:cNvSpPr>
              <p:nvPr/>
            </p:nvSpPr>
            <p:spPr bwMode="auto">
              <a:xfrm>
                <a:off x="145" y="3388"/>
                <a:ext cx="116"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endParaRPr lang="sl-SI" altLang="sl-SI" sz="4400" i="1">
                  <a:solidFill>
                    <a:srgbClr val="000000"/>
                  </a:solidFill>
                  <a:latin typeface="Times New Roman" pitchFamily="18" charset="0"/>
                </a:endParaRPr>
              </a:p>
            </p:txBody>
          </p:sp>
          <p:sp>
            <p:nvSpPr>
              <p:cNvPr id="110612" name="Rectangle 33"/>
              <p:cNvSpPr>
                <a:spLocks noChangeArrowheads="1"/>
              </p:cNvSpPr>
              <p:nvPr/>
            </p:nvSpPr>
            <p:spPr bwMode="auto">
              <a:xfrm>
                <a:off x="880" y="1942"/>
                <a:ext cx="118" cy="1200"/>
              </a:xfrm>
              <a:prstGeom prst="rect">
                <a:avLst/>
              </a:prstGeom>
              <a:solidFill>
                <a:srgbClr val="FF0000"/>
              </a:solidFill>
              <a:ln w="9525">
                <a:solidFill>
                  <a:srgbClr val="FFFFFF"/>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13" name="Rectangle 36"/>
              <p:cNvSpPr>
                <a:spLocks noChangeArrowheads="1"/>
              </p:cNvSpPr>
              <p:nvPr/>
            </p:nvSpPr>
            <p:spPr bwMode="auto">
              <a:xfrm>
                <a:off x="1156" y="2078"/>
                <a:ext cx="116" cy="1064"/>
              </a:xfrm>
              <a:prstGeom prst="rect">
                <a:avLst/>
              </a:prstGeom>
              <a:solidFill>
                <a:srgbClr val="FF0000"/>
              </a:solidFill>
              <a:ln w="9525">
                <a:solidFill>
                  <a:srgbClr val="FFFFFF"/>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14" name="Rectangle 39"/>
              <p:cNvSpPr>
                <a:spLocks noChangeArrowheads="1"/>
              </p:cNvSpPr>
              <p:nvPr/>
            </p:nvSpPr>
            <p:spPr bwMode="auto">
              <a:xfrm>
                <a:off x="1432" y="1991"/>
                <a:ext cx="118" cy="1151"/>
              </a:xfrm>
              <a:prstGeom prst="rect">
                <a:avLst/>
              </a:prstGeom>
              <a:solidFill>
                <a:srgbClr val="FF0000"/>
              </a:solidFill>
              <a:ln w="9525">
                <a:solidFill>
                  <a:srgbClr val="FFFFFF"/>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15" name="Rectangle 42"/>
              <p:cNvSpPr>
                <a:spLocks noChangeArrowheads="1"/>
              </p:cNvSpPr>
              <p:nvPr/>
            </p:nvSpPr>
            <p:spPr bwMode="auto">
              <a:xfrm>
                <a:off x="1709" y="1057"/>
                <a:ext cx="118" cy="2085"/>
              </a:xfrm>
              <a:prstGeom prst="rect">
                <a:avLst/>
              </a:prstGeom>
              <a:solidFill>
                <a:srgbClr val="FF0000"/>
              </a:solidFill>
              <a:ln w="9525">
                <a:solidFill>
                  <a:srgbClr val="FFFFFF"/>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16" name="Rectangle 44"/>
              <p:cNvSpPr>
                <a:spLocks noChangeArrowheads="1"/>
              </p:cNvSpPr>
              <p:nvPr/>
            </p:nvSpPr>
            <p:spPr bwMode="auto">
              <a:xfrm>
                <a:off x="1986" y="1241"/>
                <a:ext cx="114" cy="1901"/>
              </a:xfrm>
              <a:prstGeom prst="rect">
                <a:avLst/>
              </a:prstGeom>
              <a:solidFill>
                <a:srgbClr val="FF0000"/>
              </a:solidFill>
              <a:ln w="9525">
                <a:solidFill>
                  <a:srgbClr val="FFFFFF"/>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17" name="Rectangle 46"/>
              <p:cNvSpPr>
                <a:spLocks noChangeArrowheads="1"/>
              </p:cNvSpPr>
              <p:nvPr/>
            </p:nvSpPr>
            <p:spPr bwMode="auto">
              <a:xfrm>
                <a:off x="2261" y="1855"/>
                <a:ext cx="118" cy="1287"/>
              </a:xfrm>
              <a:prstGeom prst="rect">
                <a:avLst/>
              </a:prstGeom>
              <a:solidFill>
                <a:srgbClr val="FF0000"/>
              </a:solidFill>
              <a:ln w="9525">
                <a:solidFill>
                  <a:srgbClr val="FFFFFF"/>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18" name="Rectangle 49"/>
              <p:cNvSpPr>
                <a:spLocks noChangeArrowheads="1"/>
              </p:cNvSpPr>
              <p:nvPr/>
            </p:nvSpPr>
            <p:spPr bwMode="auto">
              <a:xfrm>
                <a:off x="2539" y="1898"/>
                <a:ext cx="116" cy="1244"/>
              </a:xfrm>
              <a:prstGeom prst="rect">
                <a:avLst/>
              </a:prstGeom>
              <a:solidFill>
                <a:srgbClr val="FF0000"/>
              </a:solidFill>
              <a:ln w="9525">
                <a:solidFill>
                  <a:srgbClr val="FFFFFF"/>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19" name="Rectangle 52"/>
              <p:cNvSpPr>
                <a:spLocks noChangeArrowheads="1"/>
              </p:cNvSpPr>
              <p:nvPr/>
            </p:nvSpPr>
            <p:spPr bwMode="auto">
              <a:xfrm>
                <a:off x="2815" y="1860"/>
                <a:ext cx="116" cy="1282"/>
              </a:xfrm>
              <a:prstGeom prst="rect">
                <a:avLst/>
              </a:prstGeom>
              <a:solidFill>
                <a:srgbClr val="FF0000"/>
              </a:solidFill>
              <a:ln w="9525">
                <a:solidFill>
                  <a:srgbClr val="FFFFFF"/>
                </a:solidFill>
                <a:miter lim="800000"/>
                <a:headEnd/>
                <a:tailEnd/>
              </a:ln>
            </p:spPr>
            <p:txBody>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10620" name="Line 54"/>
              <p:cNvSpPr>
                <a:spLocks noChangeShapeType="1"/>
              </p:cNvSpPr>
              <p:nvPr/>
            </p:nvSpPr>
            <p:spPr bwMode="auto">
              <a:xfrm flipV="1">
                <a:off x="437" y="916"/>
                <a:ext cx="0" cy="222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grpSp>
            <p:nvGrpSpPr>
              <p:cNvPr id="110621" name="Group 122"/>
              <p:cNvGrpSpPr>
                <a:grpSpLocks/>
              </p:cNvGrpSpPr>
              <p:nvPr/>
            </p:nvGrpSpPr>
            <p:grpSpPr bwMode="auto">
              <a:xfrm>
                <a:off x="414" y="916"/>
                <a:ext cx="23" cy="1948"/>
                <a:chOff x="414" y="916"/>
                <a:chExt cx="23" cy="1948"/>
              </a:xfrm>
            </p:grpSpPr>
            <p:sp>
              <p:nvSpPr>
                <p:cNvPr id="110633" name="Line 56"/>
                <p:cNvSpPr>
                  <a:spLocks noChangeShapeType="1"/>
                </p:cNvSpPr>
                <p:nvPr/>
              </p:nvSpPr>
              <p:spPr bwMode="auto">
                <a:xfrm flipH="1">
                  <a:off x="414" y="2864"/>
                  <a:ext cx="2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34" name="Line 57"/>
                <p:cNvSpPr>
                  <a:spLocks noChangeShapeType="1"/>
                </p:cNvSpPr>
                <p:nvPr/>
              </p:nvSpPr>
              <p:spPr bwMode="auto">
                <a:xfrm flipH="1">
                  <a:off x="414" y="2588"/>
                  <a:ext cx="2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35" name="Line 58"/>
                <p:cNvSpPr>
                  <a:spLocks noChangeShapeType="1"/>
                </p:cNvSpPr>
                <p:nvPr/>
              </p:nvSpPr>
              <p:spPr bwMode="auto">
                <a:xfrm flipH="1">
                  <a:off x="414" y="2305"/>
                  <a:ext cx="2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36" name="Line 59"/>
                <p:cNvSpPr>
                  <a:spLocks noChangeShapeType="1"/>
                </p:cNvSpPr>
                <p:nvPr/>
              </p:nvSpPr>
              <p:spPr bwMode="auto">
                <a:xfrm flipH="1">
                  <a:off x="414" y="2029"/>
                  <a:ext cx="2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37" name="Line 60"/>
                <p:cNvSpPr>
                  <a:spLocks noChangeShapeType="1"/>
                </p:cNvSpPr>
                <p:nvPr/>
              </p:nvSpPr>
              <p:spPr bwMode="auto">
                <a:xfrm flipH="1">
                  <a:off x="414" y="1752"/>
                  <a:ext cx="2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38" name="Line 61"/>
                <p:cNvSpPr>
                  <a:spLocks noChangeShapeType="1"/>
                </p:cNvSpPr>
                <p:nvPr/>
              </p:nvSpPr>
              <p:spPr bwMode="auto">
                <a:xfrm flipH="1">
                  <a:off x="414" y="1475"/>
                  <a:ext cx="2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39" name="Line 62"/>
                <p:cNvSpPr>
                  <a:spLocks noChangeShapeType="1"/>
                </p:cNvSpPr>
                <p:nvPr/>
              </p:nvSpPr>
              <p:spPr bwMode="auto">
                <a:xfrm flipH="1">
                  <a:off x="414" y="1198"/>
                  <a:ext cx="2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10640" name="Line 63"/>
                <p:cNvSpPr>
                  <a:spLocks noChangeShapeType="1"/>
                </p:cNvSpPr>
                <p:nvPr/>
              </p:nvSpPr>
              <p:spPr bwMode="auto">
                <a:xfrm flipH="1">
                  <a:off x="414" y="916"/>
                  <a:ext cx="2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grpSp>
          <p:grpSp>
            <p:nvGrpSpPr>
              <p:cNvPr id="110622" name="Group 123"/>
              <p:cNvGrpSpPr>
                <a:grpSpLocks/>
              </p:cNvGrpSpPr>
              <p:nvPr/>
            </p:nvGrpSpPr>
            <p:grpSpPr bwMode="auto">
              <a:xfrm>
                <a:off x="248" y="828"/>
                <a:ext cx="144" cy="2393"/>
                <a:chOff x="270" y="828"/>
                <a:chExt cx="144" cy="2393"/>
              </a:xfrm>
            </p:grpSpPr>
            <p:sp>
              <p:nvSpPr>
                <p:cNvPr id="110624" name="Rectangle 64"/>
                <p:cNvSpPr>
                  <a:spLocks noChangeArrowheads="1"/>
                </p:cNvSpPr>
                <p:nvPr/>
              </p:nvSpPr>
              <p:spPr bwMode="auto">
                <a:xfrm>
                  <a:off x="317" y="3048"/>
                  <a:ext cx="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800" b="1">
                      <a:solidFill>
                        <a:srgbClr val="FFFFFF"/>
                      </a:solidFill>
                      <a:latin typeface="Times New Roman" pitchFamily="18" charset="0"/>
                    </a:rPr>
                    <a:t>0</a:t>
                  </a:r>
                  <a:endParaRPr lang="en-US" altLang="sl-SI" sz="4400" i="1">
                    <a:solidFill>
                      <a:srgbClr val="FFFFFF"/>
                    </a:solidFill>
                    <a:latin typeface="Times New Roman" pitchFamily="18" charset="0"/>
                  </a:endParaRPr>
                </a:p>
              </p:txBody>
            </p:sp>
            <p:sp>
              <p:nvSpPr>
                <p:cNvPr id="110625" name="Rectangle 65"/>
                <p:cNvSpPr>
                  <a:spLocks noChangeArrowheads="1"/>
                </p:cNvSpPr>
                <p:nvPr/>
              </p:nvSpPr>
              <p:spPr bwMode="auto">
                <a:xfrm>
                  <a:off x="317" y="2777"/>
                  <a:ext cx="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800" b="1">
                      <a:solidFill>
                        <a:srgbClr val="FFFFFF"/>
                      </a:solidFill>
                      <a:latin typeface="Times New Roman" pitchFamily="18" charset="0"/>
                    </a:rPr>
                    <a:t>5</a:t>
                  </a:r>
                  <a:endParaRPr lang="en-US" altLang="sl-SI" sz="4400" i="1">
                    <a:solidFill>
                      <a:srgbClr val="FFFFFF"/>
                    </a:solidFill>
                    <a:latin typeface="Times New Roman" pitchFamily="18" charset="0"/>
                  </a:endParaRPr>
                </a:p>
              </p:txBody>
            </p:sp>
            <p:sp>
              <p:nvSpPr>
                <p:cNvPr id="110626" name="Rectangle 66"/>
                <p:cNvSpPr>
                  <a:spLocks noChangeArrowheads="1"/>
                </p:cNvSpPr>
                <p:nvPr/>
              </p:nvSpPr>
              <p:spPr bwMode="auto">
                <a:xfrm>
                  <a:off x="270" y="2500"/>
                  <a:ext cx="1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800" b="1">
                      <a:solidFill>
                        <a:srgbClr val="FFFFFF"/>
                      </a:solidFill>
                      <a:latin typeface="Times New Roman" pitchFamily="18" charset="0"/>
                    </a:rPr>
                    <a:t>10</a:t>
                  </a:r>
                  <a:endParaRPr lang="en-US" altLang="sl-SI" sz="4400" i="1">
                    <a:solidFill>
                      <a:srgbClr val="FFFFFF"/>
                    </a:solidFill>
                    <a:latin typeface="Times New Roman" pitchFamily="18" charset="0"/>
                  </a:endParaRPr>
                </a:p>
              </p:txBody>
            </p:sp>
            <p:sp>
              <p:nvSpPr>
                <p:cNvPr id="110627" name="Rectangle 67"/>
                <p:cNvSpPr>
                  <a:spLocks noChangeArrowheads="1"/>
                </p:cNvSpPr>
                <p:nvPr/>
              </p:nvSpPr>
              <p:spPr bwMode="auto">
                <a:xfrm>
                  <a:off x="270" y="2218"/>
                  <a:ext cx="1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800" b="1">
                      <a:solidFill>
                        <a:srgbClr val="FFFFFF"/>
                      </a:solidFill>
                      <a:latin typeface="Times New Roman" pitchFamily="18" charset="0"/>
                    </a:rPr>
                    <a:t>15</a:t>
                  </a:r>
                  <a:endParaRPr lang="en-US" altLang="sl-SI" sz="4400" i="1">
                    <a:solidFill>
                      <a:srgbClr val="FFFFFF"/>
                    </a:solidFill>
                    <a:latin typeface="Times New Roman" pitchFamily="18" charset="0"/>
                  </a:endParaRPr>
                </a:p>
              </p:txBody>
            </p:sp>
            <p:sp>
              <p:nvSpPr>
                <p:cNvPr id="110628" name="Rectangle 68"/>
                <p:cNvSpPr>
                  <a:spLocks noChangeArrowheads="1"/>
                </p:cNvSpPr>
                <p:nvPr/>
              </p:nvSpPr>
              <p:spPr bwMode="auto">
                <a:xfrm>
                  <a:off x="270" y="1941"/>
                  <a:ext cx="1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800" b="1">
                      <a:solidFill>
                        <a:srgbClr val="FFFFFF"/>
                      </a:solidFill>
                      <a:latin typeface="Times New Roman" pitchFamily="18" charset="0"/>
                    </a:rPr>
                    <a:t>20</a:t>
                  </a:r>
                  <a:endParaRPr lang="en-US" altLang="sl-SI" sz="4400" i="1">
                    <a:solidFill>
                      <a:srgbClr val="FFFFFF"/>
                    </a:solidFill>
                    <a:latin typeface="Times New Roman" pitchFamily="18" charset="0"/>
                  </a:endParaRPr>
                </a:p>
              </p:txBody>
            </p:sp>
            <p:sp>
              <p:nvSpPr>
                <p:cNvPr id="110629" name="Rectangle 69"/>
                <p:cNvSpPr>
                  <a:spLocks noChangeArrowheads="1"/>
                </p:cNvSpPr>
                <p:nvPr/>
              </p:nvSpPr>
              <p:spPr bwMode="auto">
                <a:xfrm>
                  <a:off x="270" y="1664"/>
                  <a:ext cx="1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800" b="1">
                      <a:solidFill>
                        <a:srgbClr val="FFFFFF"/>
                      </a:solidFill>
                      <a:latin typeface="Times New Roman" pitchFamily="18" charset="0"/>
                    </a:rPr>
                    <a:t>25</a:t>
                  </a:r>
                  <a:endParaRPr lang="en-US" altLang="sl-SI" sz="4400" i="1">
                    <a:solidFill>
                      <a:srgbClr val="FFFFFF"/>
                    </a:solidFill>
                    <a:latin typeface="Times New Roman" pitchFamily="18" charset="0"/>
                  </a:endParaRPr>
                </a:p>
              </p:txBody>
            </p:sp>
            <p:sp>
              <p:nvSpPr>
                <p:cNvPr id="110630" name="Rectangle 70"/>
                <p:cNvSpPr>
                  <a:spLocks noChangeArrowheads="1"/>
                </p:cNvSpPr>
                <p:nvPr/>
              </p:nvSpPr>
              <p:spPr bwMode="auto">
                <a:xfrm>
                  <a:off x="270" y="1387"/>
                  <a:ext cx="1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800" b="1">
                      <a:solidFill>
                        <a:srgbClr val="FFFFFF"/>
                      </a:solidFill>
                      <a:latin typeface="Times New Roman" pitchFamily="18" charset="0"/>
                    </a:rPr>
                    <a:t>30</a:t>
                  </a:r>
                  <a:endParaRPr lang="en-US" altLang="sl-SI" sz="4400" i="1">
                    <a:solidFill>
                      <a:srgbClr val="FFFFFF"/>
                    </a:solidFill>
                    <a:latin typeface="Times New Roman" pitchFamily="18" charset="0"/>
                  </a:endParaRPr>
                </a:p>
              </p:txBody>
            </p:sp>
            <p:sp>
              <p:nvSpPr>
                <p:cNvPr id="110631" name="Rectangle 71"/>
                <p:cNvSpPr>
                  <a:spLocks noChangeArrowheads="1"/>
                </p:cNvSpPr>
                <p:nvPr/>
              </p:nvSpPr>
              <p:spPr bwMode="auto">
                <a:xfrm>
                  <a:off x="270" y="1111"/>
                  <a:ext cx="1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800" b="1">
                      <a:solidFill>
                        <a:srgbClr val="FFFFFF"/>
                      </a:solidFill>
                      <a:latin typeface="Times New Roman" pitchFamily="18" charset="0"/>
                    </a:rPr>
                    <a:t>35</a:t>
                  </a:r>
                  <a:endParaRPr lang="en-US" altLang="sl-SI" sz="4400" i="1">
                    <a:solidFill>
                      <a:srgbClr val="FFFFFF"/>
                    </a:solidFill>
                    <a:latin typeface="Times New Roman" pitchFamily="18" charset="0"/>
                  </a:endParaRPr>
                </a:p>
              </p:txBody>
            </p:sp>
            <p:sp>
              <p:nvSpPr>
                <p:cNvPr id="110632" name="Rectangle 72"/>
                <p:cNvSpPr>
                  <a:spLocks noChangeArrowheads="1"/>
                </p:cNvSpPr>
                <p:nvPr/>
              </p:nvSpPr>
              <p:spPr bwMode="auto">
                <a:xfrm>
                  <a:off x="270" y="828"/>
                  <a:ext cx="1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en-US" altLang="sl-SI" sz="1800" b="1">
                      <a:solidFill>
                        <a:srgbClr val="FFFFFF"/>
                      </a:solidFill>
                      <a:latin typeface="Times New Roman" pitchFamily="18" charset="0"/>
                    </a:rPr>
                    <a:t>40</a:t>
                  </a:r>
                  <a:endParaRPr lang="en-US" altLang="sl-SI" sz="4400" i="1">
                    <a:solidFill>
                      <a:srgbClr val="FFFFFF"/>
                    </a:solidFill>
                    <a:latin typeface="Times New Roman" pitchFamily="18" charset="0"/>
                  </a:endParaRPr>
                </a:p>
              </p:txBody>
            </p:sp>
          </p:grpSp>
          <p:sp>
            <p:nvSpPr>
              <p:cNvPr id="110623" name="Line 119"/>
              <p:cNvSpPr>
                <a:spLocks noChangeShapeType="1"/>
              </p:cNvSpPr>
              <p:nvPr/>
            </p:nvSpPr>
            <p:spPr bwMode="auto">
              <a:xfrm flipV="1">
                <a:off x="435" y="3141"/>
                <a:ext cx="2556" cy="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sl-SI" sz="1800">
                  <a:solidFill>
                    <a:srgbClr val="000000"/>
                  </a:solidFill>
                  <a:latin typeface="Helvetica" pitchFamily="1" charset="0"/>
                  <a:ea typeface="ＭＳ Ｐゴシック" pitchFamily="34" charset="-128"/>
                </a:endParaRPr>
              </a:p>
            </p:txBody>
          </p:sp>
        </p:grpSp>
      </p:grpSp>
    </p:spTree>
    <p:extLst>
      <p:ext uri="{BB962C8B-B14F-4D97-AF65-F5344CB8AC3E}">
        <p14:creationId xmlns:p14="http://schemas.microsoft.com/office/powerpoint/2010/main" val="94027203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reeform 7" descr="puzzlegraphic"/>
          <p:cNvSpPr>
            <a:spLocks/>
          </p:cNvSpPr>
          <p:nvPr/>
        </p:nvSpPr>
        <p:spPr bwMode="auto">
          <a:xfrm>
            <a:off x="4973638" y="1801814"/>
            <a:ext cx="2362200" cy="4187825"/>
          </a:xfrm>
          <a:custGeom>
            <a:avLst/>
            <a:gdLst>
              <a:gd name="T0" fmla="*/ 2147483647 w 3130"/>
              <a:gd name="T1" fmla="*/ 2147483647 h 6418"/>
              <a:gd name="T2" fmla="*/ 2147483647 w 3130"/>
              <a:gd name="T3" fmla="*/ 2147483647 h 6418"/>
              <a:gd name="T4" fmla="*/ 2147483647 w 3130"/>
              <a:gd name="T5" fmla="*/ 2147483647 h 6418"/>
              <a:gd name="T6" fmla="*/ 2147483647 w 3130"/>
              <a:gd name="T7" fmla="*/ 2147483647 h 6418"/>
              <a:gd name="T8" fmla="*/ 2147483647 w 3130"/>
              <a:gd name="T9" fmla="*/ 2147483647 h 6418"/>
              <a:gd name="T10" fmla="*/ 2147483647 w 3130"/>
              <a:gd name="T11" fmla="*/ 2147483647 h 6418"/>
              <a:gd name="T12" fmla="*/ 2147483647 w 3130"/>
              <a:gd name="T13" fmla="*/ 2147483647 h 6418"/>
              <a:gd name="T14" fmla="*/ 2147483647 w 3130"/>
              <a:gd name="T15" fmla="*/ 2147483647 h 6418"/>
              <a:gd name="T16" fmla="*/ 2147483647 w 3130"/>
              <a:gd name="T17" fmla="*/ 2147483647 h 6418"/>
              <a:gd name="T18" fmla="*/ 2147483647 w 3130"/>
              <a:gd name="T19" fmla="*/ 2147483647 h 6418"/>
              <a:gd name="T20" fmla="*/ 2147483647 w 3130"/>
              <a:gd name="T21" fmla="*/ 2147483647 h 6418"/>
              <a:gd name="T22" fmla="*/ 2147483647 w 3130"/>
              <a:gd name="T23" fmla="*/ 2147483647 h 6418"/>
              <a:gd name="T24" fmla="*/ 2147483647 w 3130"/>
              <a:gd name="T25" fmla="*/ 2147483647 h 6418"/>
              <a:gd name="T26" fmla="*/ 2147483647 w 3130"/>
              <a:gd name="T27" fmla="*/ 2147483647 h 6418"/>
              <a:gd name="T28" fmla="*/ 2147483647 w 3130"/>
              <a:gd name="T29" fmla="*/ 2147483647 h 6418"/>
              <a:gd name="T30" fmla="*/ 2147483647 w 3130"/>
              <a:gd name="T31" fmla="*/ 2147483647 h 6418"/>
              <a:gd name="T32" fmla="*/ 2147483647 w 3130"/>
              <a:gd name="T33" fmla="*/ 2147483647 h 6418"/>
              <a:gd name="T34" fmla="*/ 2147483647 w 3130"/>
              <a:gd name="T35" fmla="*/ 2147483647 h 6418"/>
              <a:gd name="T36" fmla="*/ 2147483647 w 3130"/>
              <a:gd name="T37" fmla="*/ 2147483647 h 6418"/>
              <a:gd name="T38" fmla="*/ 2147483647 w 3130"/>
              <a:gd name="T39" fmla="*/ 2147483647 h 6418"/>
              <a:gd name="T40" fmla="*/ 2147483647 w 3130"/>
              <a:gd name="T41" fmla="*/ 2147483647 h 6418"/>
              <a:gd name="T42" fmla="*/ 2147483647 w 3130"/>
              <a:gd name="T43" fmla="*/ 2147483647 h 6418"/>
              <a:gd name="T44" fmla="*/ 2147483647 w 3130"/>
              <a:gd name="T45" fmla="*/ 2147483647 h 6418"/>
              <a:gd name="T46" fmla="*/ 2147483647 w 3130"/>
              <a:gd name="T47" fmla="*/ 2147483647 h 6418"/>
              <a:gd name="T48" fmla="*/ 2147483647 w 3130"/>
              <a:gd name="T49" fmla="*/ 2147483647 h 6418"/>
              <a:gd name="T50" fmla="*/ 2147483647 w 3130"/>
              <a:gd name="T51" fmla="*/ 2147483647 h 6418"/>
              <a:gd name="T52" fmla="*/ 2147483647 w 3130"/>
              <a:gd name="T53" fmla="*/ 2147483647 h 6418"/>
              <a:gd name="T54" fmla="*/ 2147483647 w 3130"/>
              <a:gd name="T55" fmla="*/ 2147483647 h 6418"/>
              <a:gd name="T56" fmla="*/ 2147483647 w 3130"/>
              <a:gd name="T57" fmla="*/ 2147483647 h 6418"/>
              <a:gd name="T58" fmla="*/ 2147483647 w 3130"/>
              <a:gd name="T59" fmla="*/ 2147483647 h 6418"/>
              <a:gd name="T60" fmla="*/ 2147483647 w 3130"/>
              <a:gd name="T61" fmla="*/ 2147483647 h 6418"/>
              <a:gd name="T62" fmla="*/ 2147483647 w 3130"/>
              <a:gd name="T63" fmla="*/ 2147483647 h 6418"/>
              <a:gd name="T64" fmla="*/ 2147483647 w 3130"/>
              <a:gd name="T65" fmla="*/ 2147483647 h 6418"/>
              <a:gd name="T66" fmla="*/ 2147483647 w 3130"/>
              <a:gd name="T67" fmla="*/ 2147483647 h 6418"/>
              <a:gd name="T68" fmla="*/ 2147483647 w 3130"/>
              <a:gd name="T69" fmla="*/ 2147483647 h 6418"/>
              <a:gd name="T70" fmla="*/ 2147483647 w 3130"/>
              <a:gd name="T71" fmla="*/ 2147483647 h 6418"/>
              <a:gd name="T72" fmla="*/ 2147483647 w 3130"/>
              <a:gd name="T73" fmla="*/ 2147483647 h 6418"/>
              <a:gd name="T74" fmla="*/ 2147483647 w 3130"/>
              <a:gd name="T75" fmla="*/ 2147483647 h 6418"/>
              <a:gd name="T76" fmla="*/ 2147483647 w 3130"/>
              <a:gd name="T77" fmla="*/ 2147483647 h 6418"/>
              <a:gd name="T78" fmla="*/ 2147483647 w 3130"/>
              <a:gd name="T79" fmla="*/ 2147483647 h 6418"/>
              <a:gd name="T80" fmla="*/ 2147483647 w 3130"/>
              <a:gd name="T81" fmla="*/ 2147483647 h 6418"/>
              <a:gd name="T82" fmla="*/ 2147483647 w 3130"/>
              <a:gd name="T83" fmla="*/ 2147483647 h 6418"/>
              <a:gd name="T84" fmla="*/ 2147483647 w 3130"/>
              <a:gd name="T85" fmla="*/ 2147483647 h 6418"/>
              <a:gd name="T86" fmla="*/ 2147483647 w 3130"/>
              <a:gd name="T87" fmla="*/ 2147483647 h 6418"/>
              <a:gd name="T88" fmla="*/ 2147483647 w 3130"/>
              <a:gd name="T89" fmla="*/ 2147483647 h 6418"/>
              <a:gd name="T90" fmla="*/ 2147483647 w 3130"/>
              <a:gd name="T91" fmla="*/ 2147483647 h 6418"/>
              <a:gd name="T92" fmla="*/ 2147483647 w 3130"/>
              <a:gd name="T93" fmla="*/ 2147483647 h 6418"/>
              <a:gd name="T94" fmla="*/ 2147483647 w 3130"/>
              <a:gd name="T95" fmla="*/ 2147483647 h 6418"/>
              <a:gd name="T96" fmla="*/ 2147483647 w 3130"/>
              <a:gd name="T97" fmla="*/ 2147483647 h 6418"/>
              <a:gd name="T98" fmla="*/ 2147483647 w 3130"/>
              <a:gd name="T99" fmla="*/ 2147483647 h 6418"/>
              <a:gd name="T100" fmla="*/ 2147483647 w 3130"/>
              <a:gd name="T101" fmla="*/ 2147483647 h 6418"/>
              <a:gd name="T102" fmla="*/ 2147483647 w 3130"/>
              <a:gd name="T103" fmla="*/ 2147483647 h 6418"/>
              <a:gd name="T104" fmla="*/ 2147483647 w 3130"/>
              <a:gd name="T105" fmla="*/ 2147483647 h 6418"/>
              <a:gd name="T106" fmla="*/ 2147483647 w 3130"/>
              <a:gd name="T107" fmla="*/ 2147483647 h 6418"/>
              <a:gd name="T108" fmla="*/ 2147483647 w 3130"/>
              <a:gd name="T109" fmla="*/ 2147483647 h 6418"/>
              <a:gd name="T110" fmla="*/ 2147483647 w 3130"/>
              <a:gd name="T111" fmla="*/ 2147483647 h 6418"/>
              <a:gd name="T112" fmla="*/ 2147483647 w 3130"/>
              <a:gd name="T113" fmla="*/ 2147483647 h 6418"/>
              <a:gd name="T114" fmla="*/ 2147483647 w 3130"/>
              <a:gd name="T115" fmla="*/ 2147483647 h 6418"/>
              <a:gd name="T116" fmla="*/ 2147483647 w 3130"/>
              <a:gd name="T117" fmla="*/ 2147483647 h 6418"/>
              <a:gd name="T118" fmla="*/ 2147483647 w 3130"/>
              <a:gd name="T119" fmla="*/ 2147483647 h 64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30"/>
              <a:gd name="T181" fmla="*/ 0 h 6418"/>
              <a:gd name="T182" fmla="*/ 3130 w 3130"/>
              <a:gd name="T183" fmla="*/ 6418 h 64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30" h="6418">
                <a:moveTo>
                  <a:pt x="1565" y="0"/>
                </a:moveTo>
                <a:lnTo>
                  <a:pt x="1648" y="7"/>
                </a:lnTo>
                <a:lnTo>
                  <a:pt x="1715" y="35"/>
                </a:lnTo>
                <a:lnTo>
                  <a:pt x="1771" y="74"/>
                </a:lnTo>
                <a:lnTo>
                  <a:pt x="1813" y="127"/>
                </a:lnTo>
                <a:lnTo>
                  <a:pt x="1838" y="189"/>
                </a:lnTo>
                <a:lnTo>
                  <a:pt x="1854" y="254"/>
                </a:lnTo>
                <a:lnTo>
                  <a:pt x="1860" y="326"/>
                </a:lnTo>
                <a:lnTo>
                  <a:pt x="1853" y="400"/>
                </a:lnTo>
                <a:lnTo>
                  <a:pt x="1866" y="375"/>
                </a:lnTo>
                <a:lnTo>
                  <a:pt x="1884" y="385"/>
                </a:lnTo>
                <a:lnTo>
                  <a:pt x="1896" y="419"/>
                </a:lnTo>
                <a:lnTo>
                  <a:pt x="1896" y="462"/>
                </a:lnTo>
                <a:lnTo>
                  <a:pt x="1886" y="516"/>
                </a:lnTo>
                <a:lnTo>
                  <a:pt x="1869" y="587"/>
                </a:lnTo>
                <a:lnTo>
                  <a:pt x="1841" y="640"/>
                </a:lnTo>
                <a:lnTo>
                  <a:pt x="1806" y="660"/>
                </a:lnTo>
                <a:lnTo>
                  <a:pt x="1803" y="672"/>
                </a:lnTo>
                <a:lnTo>
                  <a:pt x="1796" y="707"/>
                </a:lnTo>
                <a:lnTo>
                  <a:pt x="1781" y="750"/>
                </a:lnTo>
                <a:lnTo>
                  <a:pt x="1760" y="784"/>
                </a:lnTo>
                <a:lnTo>
                  <a:pt x="1760" y="954"/>
                </a:lnTo>
                <a:lnTo>
                  <a:pt x="1800" y="964"/>
                </a:lnTo>
                <a:lnTo>
                  <a:pt x="1846" y="986"/>
                </a:lnTo>
                <a:lnTo>
                  <a:pt x="1897" y="1010"/>
                </a:lnTo>
                <a:lnTo>
                  <a:pt x="1950" y="1039"/>
                </a:lnTo>
                <a:lnTo>
                  <a:pt x="2000" y="1069"/>
                </a:lnTo>
                <a:lnTo>
                  <a:pt x="2040" y="1096"/>
                </a:lnTo>
                <a:lnTo>
                  <a:pt x="2070" y="1116"/>
                </a:lnTo>
                <a:lnTo>
                  <a:pt x="2083" y="1128"/>
                </a:lnTo>
                <a:lnTo>
                  <a:pt x="2096" y="1129"/>
                </a:lnTo>
                <a:lnTo>
                  <a:pt x="2131" y="1135"/>
                </a:lnTo>
                <a:lnTo>
                  <a:pt x="2176" y="1159"/>
                </a:lnTo>
                <a:lnTo>
                  <a:pt x="2234" y="1209"/>
                </a:lnTo>
                <a:lnTo>
                  <a:pt x="2269" y="1219"/>
                </a:lnTo>
                <a:lnTo>
                  <a:pt x="2310" y="1245"/>
                </a:lnTo>
                <a:lnTo>
                  <a:pt x="2354" y="1288"/>
                </a:lnTo>
                <a:lnTo>
                  <a:pt x="2397" y="1350"/>
                </a:lnTo>
                <a:lnTo>
                  <a:pt x="2437" y="1428"/>
                </a:lnTo>
                <a:lnTo>
                  <a:pt x="2464" y="1528"/>
                </a:lnTo>
                <a:lnTo>
                  <a:pt x="2481" y="1647"/>
                </a:lnTo>
                <a:lnTo>
                  <a:pt x="2480" y="1790"/>
                </a:lnTo>
                <a:lnTo>
                  <a:pt x="2511" y="1869"/>
                </a:lnTo>
                <a:lnTo>
                  <a:pt x="2543" y="1989"/>
                </a:lnTo>
                <a:lnTo>
                  <a:pt x="2562" y="2112"/>
                </a:lnTo>
                <a:lnTo>
                  <a:pt x="2569" y="2200"/>
                </a:lnTo>
                <a:lnTo>
                  <a:pt x="2617" y="2276"/>
                </a:lnTo>
                <a:lnTo>
                  <a:pt x="2657" y="2403"/>
                </a:lnTo>
                <a:lnTo>
                  <a:pt x="2690" y="2545"/>
                </a:lnTo>
                <a:lnTo>
                  <a:pt x="2709" y="2664"/>
                </a:lnTo>
                <a:lnTo>
                  <a:pt x="2723" y="2774"/>
                </a:lnTo>
                <a:lnTo>
                  <a:pt x="2748" y="2913"/>
                </a:lnTo>
                <a:lnTo>
                  <a:pt x="2785" y="3056"/>
                </a:lnTo>
                <a:lnTo>
                  <a:pt x="2835" y="3185"/>
                </a:lnTo>
                <a:lnTo>
                  <a:pt x="2865" y="3189"/>
                </a:lnTo>
                <a:lnTo>
                  <a:pt x="2887" y="3206"/>
                </a:lnTo>
                <a:lnTo>
                  <a:pt x="2905" y="3225"/>
                </a:lnTo>
                <a:lnTo>
                  <a:pt x="2918" y="3240"/>
                </a:lnTo>
                <a:lnTo>
                  <a:pt x="2934" y="3249"/>
                </a:lnTo>
                <a:lnTo>
                  <a:pt x="2945" y="3256"/>
                </a:lnTo>
                <a:lnTo>
                  <a:pt x="2961" y="3263"/>
                </a:lnTo>
                <a:lnTo>
                  <a:pt x="2977" y="3279"/>
                </a:lnTo>
                <a:lnTo>
                  <a:pt x="2988" y="3295"/>
                </a:lnTo>
                <a:lnTo>
                  <a:pt x="2994" y="3309"/>
                </a:lnTo>
                <a:lnTo>
                  <a:pt x="3003" y="3324"/>
                </a:lnTo>
                <a:lnTo>
                  <a:pt x="3021" y="3344"/>
                </a:lnTo>
                <a:lnTo>
                  <a:pt x="3051" y="3371"/>
                </a:lnTo>
                <a:lnTo>
                  <a:pt x="3088" y="3407"/>
                </a:lnTo>
                <a:lnTo>
                  <a:pt x="3120" y="3435"/>
                </a:lnTo>
                <a:lnTo>
                  <a:pt x="3130" y="3451"/>
                </a:lnTo>
                <a:lnTo>
                  <a:pt x="3130" y="3467"/>
                </a:lnTo>
                <a:lnTo>
                  <a:pt x="3114" y="3487"/>
                </a:lnTo>
                <a:lnTo>
                  <a:pt x="3081" y="3491"/>
                </a:lnTo>
                <a:lnTo>
                  <a:pt x="3038" y="3474"/>
                </a:lnTo>
                <a:lnTo>
                  <a:pt x="3000" y="3445"/>
                </a:lnTo>
                <a:lnTo>
                  <a:pt x="2971" y="3421"/>
                </a:lnTo>
                <a:lnTo>
                  <a:pt x="2955" y="3409"/>
                </a:lnTo>
                <a:lnTo>
                  <a:pt x="2945" y="3409"/>
                </a:lnTo>
                <a:lnTo>
                  <a:pt x="2941" y="3454"/>
                </a:lnTo>
                <a:lnTo>
                  <a:pt x="2955" y="3512"/>
                </a:lnTo>
                <a:lnTo>
                  <a:pt x="2977" y="3560"/>
                </a:lnTo>
                <a:lnTo>
                  <a:pt x="3004" y="3643"/>
                </a:lnTo>
                <a:lnTo>
                  <a:pt x="3021" y="3723"/>
                </a:lnTo>
                <a:lnTo>
                  <a:pt x="3007" y="3767"/>
                </a:lnTo>
                <a:lnTo>
                  <a:pt x="2968" y="3740"/>
                </a:lnTo>
                <a:lnTo>
                  <a:pt x="2929" y="3661"/>
                </a:lnTo>
                <a:lnTo>
                  <a:pt x="2897" y="3581"/>
                </a:lnTo>
                <a:lnTo>
                  <a:pt x="2874" y="3545"/>
                </a:lnTo>
                <a:lnTo>
                  <a:pt x="2877" y="3593"/>
                </a:lnTo>
                <a:lnTo>
                  <a:pt x="2897" y="3694"/>
                </a:lnTo>
                <a:lnTo>
                  <a:pt x="2907" y="3794"/>
                </a:lnTo>
                <a:lnTo>
                  <a:pt x="2884" y="3847"/>
                </a:lnTo>
                <a:lnTo>
                  <a:pt x="2846" y="3807"/>
                </a:lnTo>
                <a:lnTo>
                  <a:pt x="2821" y="3706"/>
                </a:lnTo>
                <a:lnTo>
                  <a:pt x="2799" y="3604"/>
                </a:lnTo>
                <a:lnTo>
                  <a:pt x="2779" y="3560"/>
                </a:lnTo>
                <a:lnTo>
                  <a:pt x="2783" y="3598"/>
                </a:lnTo>
                <a:lnTo>
                  <a:pt x="2802" y="3687"/>
                </a:lnTo>
                <a:lnTo>
                  <a:pt x="2809" y="3779"/>
                </a:lnTo>
                <a:lnTo>
                  <a:pt x="2779" y="3825"/>
                </a:lnTo>
                <a:lnTo>
                  <a:pt x="2748" y="3786"/>
                </a:lnTo>
                <a:lnTo>
                  <a:pt x="2722" y="3694"/>
                </a:lnTo>
                <a:lnTo>
                  <a:pt x="2702" y="3604"/>
                </a:lnTo>
                <a:lnTo>
                  <a:pt x="2693" y="3561"/>
                </a:lnTo>
                <a:lnTo>
                  <a:pt x="2692" y="3598"/>
                </a:lnTo>
                <a:lnTo>
                  <a:pt x="2699" y="3680"/>
                </a:lnTo>
                <a:lnTo>
                  <a:pt x="2702" y="3760"/>
                </a:lnTo>
                <a:lnTo>
                  <a:pt x="2677" y="3802"/>
                </a:lnTo>
                <a:lnTo>
                  <a:pt x="2645" y="3767"/>
                </a:lnTo>
                <a:lnTo>
                  <a:pt x="2626" y="3691"/>
                </a:lnTo>
                <a:lnTo>
                  <a:pt x="2617" y="3613"/>
                </a:lnTo>
                <a:lnTo>
                  <a:pt x="2614" y="3577"/>
                </a:lnTo>
                <a:lnTo>
                  <a:pt x="2592" y="3512"/>
                </a:lnTo>
                <a:lnTo>
                  <a:pt x="2572" y="3407"/>
                </a:lnTo>
                <a:lnTo>
                  <a:pt x="2562" y="3308"/>
                </a:lnTo>
                <a:lnTo>
                  <a:pt x="2576" y="3255"/>
                </a:lnTo>
                <a:lnTo>
                  <a:pt x="2562" y="3192"/>
                </a:lnTo>
                <a:lnTo>
                  <a:pt x="2543" y="3129"/>
                </a:lnTo>
                <a:lnTo>
                  <a:pt x="2517" y="3067"/>
                </a:lnTo>
                <a:lnTo>
                  <a:pt x="2484" y="3004"/>
                </a:lnTo>
                <a:lnTo>
                  <a:pt x="2453" y="2938"/>
                </a:lnTo>
                <a:lnTo>
                  <a:pt x="2414" y="2868"/>
                </a:lnTo>
                <a:lnTo>
                  <a:pt x="2378" y="2797"/>
                </a:lnTo>
                <a:lnTo>
                  <a:pt x="2342" y="2718"/>
                </a:lnTo>
                <a:lnTo>
                  <a:pt x="2284" y="2571"/>
                </a:lnTo>
                <a:lnTo>
                  <a:pt x="2255" y="2465"/>
                </a:lnTo>
                <a:lnTo>
                  <a:pt x="2247" y="2392"/>
                </a:lnTo>
                <a:lnTo>
                  <a:pt x="2247" y="2340"/>
                </a:lnTo>
                <a:lnTo>
                  <a:pt x="2237" y="2270"/>
                </a:lnTo>
                <a:lnTo>
                  <a:pt x="2226" y="2244"/>
                </a:lnTo>
                <a:lnTo>
                  <a:pt x="2192" y="2173"/>
                </a:lnTo>
                <a:lnTo>
                  <a:pt x="2163" y="2085"/>
                </a:lnTo>
                <a:lnTo>
                  <a:pt x="2139" y="1982"/>
                </a:lnTo>
                <a:lnTo>
                  <a:pt x="2125" y="1858"/>
                </a:lnTo>
                <a:lnTo>
                  <a:pt x="2118" y="1928"/>
                </a:lnTo>
                <a:lnTo>
                  <a:pt x="2106" y="2107"/>
                </a:lnTo>
                <a:lnTo>
                  <a:pt x="2099" y="2349"/>
                </a:lnTo>
                <a:lnTo>
                  <a:pt x="2103" y="2611"/>
                </a:lnTo>
                <a:lnTo>
                  <a:pt x="2125" y="2802"/>
                </a:lnTo>
                <a:lnTo>
                  <a:pt x="2156" y="2926"/>
                </a:lnTo>
                <a:lnTo>
                  <a:pt x="2182" y="3056"/>
                </a:lnTo>
                <a:lnTo>
                  <a:pt x="2192" y="3269"/>
                </a:lnTo>
                <a:lnTo>
                  <a:pt x="2184" y="3554"/>
                </a:lnTo>
                <a:lnTo>
                  <a:pt x="2162" y="3827"/>
                </a:lnTo>
                <a:lnTo>
                  <a:pt x="2132" y="4054"/>
                </a:lnTo>
                <a:lnTo>
                  <a:pt x="2103" y="4191"/>
                </a:lnTo>
                <a:lnTo>
                  <a:pt x="2088" y="4358"/>
                </a:lnTo>
                <a:lnTo>
                  <a:pt x="2099" y="4512"/>
                </a:lnTo>
                <a:lnTo>
                  <a:pt x="2083" y="4643"/>
                </a:lnTo>
                <a:lnTo>
                  <a:pt x="2070" y="4775"/>
                </a:lnTo>
                <a:lnTo>
                  <a:pt x="2088" y="4884"/>
                </a:lnTo>
                <a:lnTo>
                  <a:pt x="2103" y="5047"/>
                </a:lnTo>
                <a:lnTo>
                  <a:pt x="2088" y="5319"/>
                </a:lnTo>
                <a:lnTo>
                  <a:pt x="2053" y="5522"/>
                </a:lnTo>
                <a:lnTo>
                  <a:pt x="2017" y="5678"/>
                </a:lnTo>
                <a:lnTo>
                  <a:pt x="2002" y="5801"/>
                </a:lnTo>
                <a:lnTo>
                  <a:pt x="2020" y="5906"/>
                </a:lnTo>
                <a:lnTo>
                  <a:pt x="2069" y="6005"/>
                </a:lnTo>
                <a:lnTo>
                  <a:pt x="2121" y="6102"/>
                </a:lnTo>
                <a:lnTo>
                  <a:pt x="2165" y="6201"/>
                </a:lnTo>
                <a:lnTo>
                  <a:pt x="2184" y="6282"/>
                </a:lnTo>
                <a:lnTo>
                  <a:pt x="2182" y="6317"/>
                </a:lnTo>
                <a:lnTo>
                  <a:pt x="2169" y="6321"/>
                </a:lnTo>
                <a:lnTo>
                  <a:pt x="2153" y="6308"/>
                </a:lnTo>
                <a:lnTo>
                  <a:pt x="2148" y="6338"/>
                </a:lnTo>
                <a:lnTo>
                  <a:pt x="2135" y="6355"/>
                </a:lnTo>
                <a:lnTo>
                  <a:pt x="2115" y="6363"/>
                </a:lnTo>
                <a:lnTo>
                  <a:pt x="2099" y="6360"/>
                </a:lnTo>
                <a:lnTo>
                  <a:pt x="2093" y="6377"/>
                </a:lnTo>
                <a:lnTo>
                  <a:pt x="2080" y="6397"/>
                </a:lnTo>
                <a:lnTo>
                  <a:pt x="2062" y="6404"/>
                </a:lnTo>
                <a:lnTo>
                  <a:pt x="2033" y="6398"/>
                </a:lnTo>
                <a:lnTo>
                  <a:pt x="2019" y="6415"/>
                </a:lnTo>
                <a:lnTo>
                  <a:pt x="1996" y="6418"/>
                </a:lnTo>
                <a:lnTo>
                  <a:pt x="1969" y="6413"/>
                </a:lnTo>
                <a:lnTo>
                  <a:pt x="1950" y="6395"/>
                </a:lnTo>
                <a:lnTo>
                  <a:pt x="1936" y="6414"/>
                </a:lnTo>
                <a:lnTo>
                  <a:pt x="1903" y="6418"/>
                </a:lnTo>
                <a:lnTo>
                  <a:pt x="1869" y="6410"/>
                </a:lnTo>
                <a:lnTo>
                  <a:pt x="1846" y="6395"/>
                </a:lnTo>
                <a:lnTo>
                  <a:pt x="1824" y="6347"/>
                </a:lnTo>
                <a:lnTo>
                  <a:pt x="1813" y="6298"/>
                </a:lnTo>
                <a:lnTo>
                  <a:pt x="1797" y="6277"/>
                </a:lnTo>
                <a:lnTo>
                  <a:pt x="1784" y="6231"/>
                </a:lnTo>
                <a:lnTo>
                  <a:pt x="1775" y="6178"/>
                </a:lnTo>
                <a:lnTo>
                  <a:pt x="1771" y="6139"/>
                </a:lnTo>
                <a:lnTo>
                  <a:pt x="1768" y="6121"/>
                </a:lnTo>
                <a:lnTo>
                  <a:pt x="1755" y="6108"/>
                </a:lnTo>
                <a:lnTo>
                  <a:pt x="1744" y="6092"/>
                </a:lnTo>
                <a:lnTo>
                  <a:pt x="1731" y="6069"/>
                </a:lnTo>
                <a:lnTo>
                  <a:pt x="1731" y="5983"/>
                </a:lnTo>
                <a:lnTo>
                  <a:pt x="1744" y="5843"/>
                </a:lnTo>
                <a:lnTo>
                  <a:pt x="1747" y="5753"/>
                </a:lnTo>
                <a:lnTo>
                  <a:pt x="1748" y="5642"/>
                </a:lnTo>
                <a:lnTo>
                  <a:pt x="1733" y="5521"/>
                </a:lnTo>
                <a:lnTo>
                  <a:pt x="1690" y="5388"/>
                </a:lnTo>
                <a:lnTo>
                  <a:pt x="1649" y="5250"/>
                </a:lnTo>
                <a:lnTo>
                  <a:pt x="1638" y="5117"/>
                </a:lnTo>
                <a:lnTo>
                  <a:pt x="1648" y="5000"/>
                </a:lnTo>
                <a:lnTo>
                  <a:pt x="1662" y="4898"/>
                </a:lnTo>
                <a:lnTo>
                  <a:pt x="1671" y="4818"/>
                </a:lnTo>
                <a:lnTo>
                  <a:pt x="1667" y="4761"/>
                </a:lnTo>
                <a:lnTo>
                  <a:pt x="1657" y="4719"/>
                </a:lnTo>
                <a:lnTo>
                  <a:pt x="1642" y="4683"/>
                </a:lnTo>
                <a:lnTo>
                  <a:pt x="1627" y="4605"/>
                </a:lnTo>
                <a:lnTo>
                  <a:pt x="1611" y="4457"/>
                </a:lnTo>
                <a:lnTo>
                  <a:pt x="1605" y="4304"/>
                </a:lnTo>
                <a:lnTo>
                  <a:pt x="1611" y="4191"/>
                </a:lnTo>
                <a:lnTo>
                  <a:pt x="1605" y="4148"/>
                </a:lnTo>
                <a:lnTo>
                  <a:pt x="1591" y="4029"/>
                </a:lnTo>
                <a:lnTo>
                  <a:pt x="1574" y="3853"/>
                </a:lnTo>
                <a:lnTo>
                  <a:pt x="1565" y="3630"/>
                </a:lnTo>
                <a:lnTo>
                  <a:pt x="1558" y="3853"/>
                </a:lnTo>
                <a:lnTo>
                  <a:pt x="1542" y="4029"/>
                </a:lnTo>
                <a:lnTo>
                  <a:pt x="1525" y="4148"/>
                </a:lnTo>
                <a:lnTo>
                  <a:pt x="1521" y="4191"/>
                </a:lnTo>
                <a:lnTo>
                  <a:pt x="1528" y="4304"/>
                </a:lnTo>
                <a:lnTo>
                  <a:pt x="1521" y="4457"/>
                </a:lnTo>
                <a:lnTo>
                  <a:pt x="1503" y="4605"/>
                </a:lnTo>
                <a:lnTo>
                  <a:pt x="1488" y="4683"/>
                </a:lnTo>
                <a:lnTo>
                  <a:pt x="1476" y="4719"/>
                </a:lnTo>
                <a:lnTo>
                  <a:pt x="1466" y="4761"/>
                </a:lnTo>
                <a:lnTo>
                  <a:pt x="1460" y="4818"/>
                </a:lnTo>
                <a:lnTo>
                  <a:pt x="1469" y="4898"/>
                </a:lnTo>
                <a:lnTo>
                  <a:pt x="1485" y="5000"/>
                </a:lnTo>
                <a:lnTo>
                  <a:pt x="1493" y="5117"/>
                </a:lnTo>
                <a:lnTo>
                  <a:pt x="1482" y="5250"/>
                </a:lnTo>
                <a:lnTo>
                  <a:pt x="1442" y="5388"/>
                </a:lnTo>
                <a:lnTo>
                  <a:pt x="1399" y="5521"/>
                </a:lnTo>
                <a:lnTo>
                  <a:pt x="1385" y="5642"/>
                </a:lnTo>
                <a:lnTo>
                  <a:pt x="1385" y="5753"/>
                </a:lnTo>
                <a:lnTo>
                  <a:pt x="1387" y="5843"/>
                </a:lnTo>
                <a:lnTo>
                  <a:pt x="1399" y="5983"/>
                </a:lnTo>
                <a:lnTo>
                  <a:pt x="1400" y="6069"/>
                </a:lnTo>
                <a:lnTo>
                  <a:pt x="1389" y="6092"/>
                </a:lnTo>
                <a:lnTo>
                  <a:pt x="1375" y="6108"/>
                </a:lnTo>
                <a:lnTo>
                  <a:pt x="1363" y="6121"/>
                </a:lnTo>
                <a:lnTo>
                  <a:pt x="1359" y="6139"/>
                </a:lnTo>
                <a:lnTo>
                  <a:pt x="1356" y="6178"/>
                </a:lnTo>
                <a:lnTo>
                  <a:pt x="1347" y="6231"/>
                </a:lnTo>
                <a:lnTo>
                  <a:pt x="1336" y="6277"/>
                </a:lnTo>
                <a:lnTo>
                  <a:pt x="1319" y="6298"/>
                </a:lnTo>
                <a:lnTo>
                  <a:pt x="1307" y="6347"/>
                </a:lnTo>
                <a:lnTo>
                  <a:pt x="1286" y="6395"/>
                </a:lnTo>
                <a:lnTo>
                  <a:pt x="1264" y="6410"/>
                </a:lnTo>
                <a:lnTo>
                  <a:pt x="1229" y="6418"/>
                </a:lnTo>
                <a:lnTo>
                  <a:pt x="1197" y="6414"/>
                </a:lnTo>
                <a:lnTo>
                  <a:pt x="1180" y="6395"/>
                </a:lnTo>
                <a:lnTo>
                  <a:pt x="1161" y="6413"/>
                </a:lnTo>
                <a:lnTo>
                  <a:pt x="1135" y="6418"/>
                </a:lnTo>
                <a:lnTo>
                  <a:pt x="1111" y="6415"/>
                </a:lnTo>
                <a:lnTo>
                  <a:pt x="1100" y="6398"/>
                </a:lnTo>
                <a:lnTo>
                  <a:pt x="1070" y="6404"/>
                </a:lnTo>
                <a:lnTo>
                  <a:pt x="1050" y="6397"/>
                </a:lnTo>
                <a:lnTo>
                  <a:pt x="1038" y="6377"/>
                </a:lnTo>
                <a:lnTo>
                  <a:pt x="1034" y="6360"/>
                </a:lnTo>
                <a:lnTo>
                  <a:pt x="1017" y="6363"/>
                </a:lnTo>
                <a:lnTo>
                  <a:pt x="998" y="6355"/>
                </a:lnTo>
                <a:lnTo>
                  <a:pt x="984" y="6338"/>
                </a:lnTo>
                <a:lnTo>
                  <a:pt x="979" y="6308"/>
                </a:lnTo>
                <a:lnTo>
                  <a:pt x="962" y="6321"/>
                </a:lnTo>
                <a:lnTo>
                  <a:pt x="948" y="6317"/>
                </a:lnTo>
                <a:lnTo>
                  <a:pt x="946" y="6282"/>
                </a:lnTo>
                <a:lnTo>
                  <a:pt x="967" y="6201"/>
                </a:lnTo>
                <a:lnTo>
                  <a:pt x="1008" y="6102"/>
                </a:lnTo>
                <a:lnTo>
                  <a:pt x="1061" y="6005"/>
                </a:lnTo>
                <a:lnTo>
                  <a:pt x="1110" y="5906"/>
                </a:lnTo>
                <a:lnTo>
                  <a:pt x="1128" y="5801"/>
                </a:lnTo>
                <a:lnTo>
                  <a:pt x="1113" y="5678"/>
                </a:lnTo>
                <a:lnTo>
                  <a:pt x="1078" y="5522"/>
                </a:lnTo>
                <a:lnTo>
                  <a:pt x="1042" y="5319"/>
                </a:lnTo>
                <a:lnTo>
                  <a:pt x="1027" y="5047"/>
                </a:lnTo>
                <a:lnTo>
                  <a:pt x="1044" y="4884"/>
                </a:lnTo>
                <a:lnTo>
                  <a:pt x="1061" y="4775"/>
                </a:lnTo>
                <a:lnTo>
                  <a:pt x="1048" y="4643"/>
                </a:lnTo>
                <a:lnTo>
                  <a:pt x="1034" y="4512"/>
                </a:lnTo>
                <a:lnTo>
                  <a:pt x="1042" y="4358"/>
                </a:lnTo>
                <a:lnTo>
                  <a:pt x="1027" y="4191"/>
                </a:lnTo>
                <a:lnTo>
                  <a:pt x="998" y="4054"/>
                </a:lnTo>
                <a:lnTo>
                  <a:pt x="969" y="3827"/>
                </a:lnTo>
                <a:lnTo>
                  <a:pt x="946" y="3554"/>
                </a:lnTo>
                <a:lnTo>
                  <a:pt x="938" y="3269"/>
                </a:lnTo>
                <a:lnTo>
                  <a:pt x="948" y="3056"/>
                </a:lnTo>
                <a:lnTo>
                  <a:pt x="974" y="2926"/>
                </a:lnTo>
                <a:lnTo>
                  <a:pt x="1005" y="2802"/>
                </a:lnTo>
                <a:lnTo>
                  <a:pt x="1027" y="2611"/>
                </a:lnTo>
                <a:lnTo>
                  <a:pt x="1031" y="2349"/>
                </a:lnTo>
                <a:lnTo>
                  <a:pt x="1024" y="2107"/>
                </a:lnTo>
                <a:lnTo>
                  <a:pt x="1012" y="1928"/>
                </a:lnTo>
                <a:lnTo>
                  <a:pt x="1007" y="1858"/>
                </a:lnTo>
                <a:lnTo>
                  <a:pt x="994" y="1982"/>
                </a:lnTo>
                <a:lnTo>
                  <a:pt x="969" y="2085"/>
                </a:lnTo>
                <a:lnTo>
                  <a:pt x="941" y="2173"/>
                </a:lnTo>
                <a:lnTo>
                  <a:pt x="905" y="2244"/>
                </a:lnTo>
                <a:lnTo>
                  <a:pt x="895" y="2270"/>
                </a:lnTo>
                <a:lnTo>
                  <a:pt x="885" y="2340"/>
                </a:lnTo>
                <a:lnTo>
                  <a:pt x="885" y="2392"/>
                </a:lnTo>
                <a:lnTo>
                  <a:pt x="876" y="2465"/>
                </a:lnTo>
                <a:lnTo>
                  <a:pt x="848" y="2571"/>
                </a:lnTo>
                <a:lnTo>
                  <a:pt x="789" y="2718"/>
                </a:lnTo>
                <a:lnTo>
                  <a:pt x="753" y="2797"/>
                </a:lnTo>
                <a:lnTo>
                  <a:pt x="716" y="2868"/>
                </a:lnTo>
                <a:lnTo>
                  <a:pt x="680" y="2938"/>
                </a:lnTo>
                <a:lnTo>
                  <a:pt x="646" y="3004"/>
                </a:lnTo>
                <a:lnTo>
                  <a:pt x="614" y="3067"/>
                </a:lnTo>
                <a:lnTo>
                  <a:pt x="587" y="3129"/>
                </a:lnTo>
                <a:lnTo>
                  <a:pt x="567" y="3192"/>
                </a:lnTo>
                <a:lnTo>
                  <a:pt x="554" y="3255"/>
                </a:lnTo>
                <a:lnTo>
                  <a:pt x="570" y="3308"/>
                </a:lnTo>
                <a:lnTo>
                  <a:pt x="560" y="3407"/>
                </a:lnTo>
                <a:lnTo>
                  <a:pt x="538" y="3512"/>
                </a:lnTo>
                <a:lnTo>
                  <a:pt x="516" y="3577"/>
                </a:lnTo>
                <a:lnTo>
                  <a:pt x="516" y="3613"/>
                </a:lnTo>
                <a:lnTo>
                  <a:pt x="504" y="3691"/>
                </a:lnTo>
                <a:lnTo>
                  <a:pt x="487" y="3767"/>
                </a:lnTo>
                <a:lnTo>
                  <a:pt x="454" y="3802"/>
                </a:lnTo>
                <a:lnTo>
                  <a:pt x="431" y="3760"/>
                </a:lnTo>
                <a:lnTo>
                  <a:pt x="432" y="3680"/>
                </a:lnTo>
                <a:lnTo>
                  <a:pt x="440" y="3598"/>
                </a:lnTo>
                <a:lnTo>
                  <a:pt x="437" y="3561"/>
                </a:lnTo>
                <a:lnTo>
                  <a:pt x="430" y="3604"/>
                </a:lnTo>
                <a:lnTo>
                  <a:pt x="411" y="3694"/>
                </a:lnTo>
                <a:lnTo>
                  <a:pt x="385" y="3786"/>
                </a:lnTo>
                <a:lnTo>
                  <a:pt x="351" y="3825"/>
                </a:lnTo>
                <a:lnTo>
                  <a:pt x="321" y="3779"/>
                </a:lnTo>
                <a:lnTo>
                  <a:pt x="331" y="3687"/>
                </a:lnTo>
                <a:lnTo>
                  <a:pt x="348" y="3598"/>
                </a:lnTo>
                <a:lnTo>
                  <a:pt x="351" y="3560"/>
                </a:lnTo>
                <a:lnTo>
                  <a:pt x="331" y="3604"/>
                </a:lnTo>
                <a:lnTo>
                  <a:pt x="309" y="3706"/>
                </a:lnTo>
                <a:lnTo>
                  <a:pt x="284" y="3807"/>
                </a:lnTo>
                <a:lnTo>
                  <a:pt x="246" y="3847"/>
                </a:lnTo>
                <a:lnTo>
                  <a:pt x="223" y="3794"/>
                </a:lnTo>
                <a:lnTo>
                  <a:pt x="233" y="3694"/>
                </a:lnTo>
                <a:lnTo>
                  <a:pt x="252" y="3593"/>
                </a:lnTo>
                <a:lnTo>
                  <a:pt x="256" y="3545"/>
                </a:lnTo>
                <a:lnTo>
                  <a:pt x="236" y="3581"/>
                </a:lnTo>
                <a:lnTo>
                  <a:pt x="202" y="3661"/>
                </a:lnTo>
                <a:lnTo>
                  <a:pt x="162" y="3740"/>
                </a:lnTo>
                <a:lnTo>
                  <a:pt x="123" y="3767"/>
                </a:lnTo>
                <a:lnTo>
                  <a:pt x="110" y="3723"/>
                </a:lnTo>
                <a:lnTo>
                  <a:pt x="126" y="3643"/>
                </a:lnTo>
                <a:lnTo>
                  <a:pt x="155" y="3560"/>
                </a:lnTo>
                <a:lnTo>
                  <a:pt x="175" y="3512"/>
                </a:lnTo>
                <a:lnTo>
                  <a:pt x="190" y="3454"/>
                </a:lnTo>
                <a:lnTo>
                  <a:pt x="185" y="3409"/>
                </a:lnTo>
                <a:lnTo>
                  <a:pt x="175" y="3409"/>
                </a:lnTo>
                <a:lnTo>
                  <a:pt x="159" y="3421"/>
                </a:lnTo>
                <a:lnTo>
                  <a:pt x="133" y="3445"/>
                </a:lnTo>
                <a:lnTo>
                  <a:pt x="93" y="3474"/>
                </a:lnTo>
                <a:lnTo>
                  <a:pt x="49" y="3491"/>
                </a:lnTo>
                <a:lnTo>
                  <a:pt x="19" y="3487"/>
                </a:lnTo>
                <a:lnTo>
                  <a:pt x="0" y="3467"/>
                </a:lnTo>
                <a:lnTo>
                  <a:pt x="0" y="3451"/>
                </a:lnTo>
                <a:lnTo>
                  <a:pt x="13" y="3435"/>
                </a:lnTo>
                <a:lnTo>
                  <a:pt x="44" y="3407"/>
                </a:lnTo>
                <a:lnTo>
                  <a:pt x="77" y="3371"/>
                </a:lnTo>
                <a:lnTo>
                  <a:pt x="110" y="3344"/>
                </a:lnTo>
                <a:lnTo>
                  <a:pt x="129" y="3324"/>
                </a:lnTo>
                <a:lnTo>
                  <a:pt x="136" y="3309"/>
                </a:lnTo>
                <a:lnTo>
                  <a:pt x="143" y="3295"/>
                </a:lnTo>
                <a:lnTo>
                  <a:pt x="155" y="3279"/>
                </a:lnTo>
                <a:lnTo>
                  <a:pt x="170" y="3263"/>
                </a:lnTo>
                <a:lnTo>
                  <a:pt x="185" y="3256"/>
                </a:lnTo>
                <a:lnTo>
                  <a:pt x="198" y="3249"/>
                </a:lnTo>
                <a:lnTo>
                  <a:pt x="212" y="3240"/>
                </a:lnTo>
                <a:lnTo>
                  <a:pt x="228" y="3225"/>
                </a:lnTo>
                <a:lnTo>
                  <a:pt x="243" y="3206"/>
                </a:lnTo>
                <a:lnTo>
                  <a:pt x="266" y="3189"/>
                </a:lnTo>
                <a:lnTo>
                  <a:pt x="298" y="3185"/>
                </a:lnTo>
                <a:lnTo>
                  <a:pt x="345" y="3056"/>
                </a:lnTo>
                <a:lnTo>
                  <a:pt x="384" y="2913"/>
                </a:lnTo>
                <a:lnTo>
                  <a:pt x="407" y="2774"/>
                </a:lnTo>
                <a:lnTo>
                  <a:pt x="422" y="2664"/>
                </a:lnTo>
                <a:lnTo>
                  <a:pt x="441" y="2545"/>
                </a:lnTo>
                <a:lnTo>
                  <a:pt x="473" y="2403"/>
                </a:lnTo>
                <a:lnTo>
                  <a:pt x="516" y="2276"/>
                </a:lnTo>
                <a:lnTo>
                  <a:pt x="561" y="2200"/>
                </a:lnTo>
                <a:lnTo>
                  <a:pt x="567" y="2112"/>
                </a:lnTo>
                <a:lnTo>
                  <a:pt x="589" y="1989"/>
                </a:lnTo>
                <a:lnTo>
                  <a:pt x="619" y="1869"/>
                </a:lnTo>
                <a:lnTo>
                  <a:pt x="650" y="1790"/>
                </a:lnTo>
                <a:lnTo>
                  <a:pt x="649" y="1647"/>
                </a:lnTo>
                <a:lnTo>
                  <a:pt x="666" y="1528"/>
                </a:lnTo>
                <a:lnTo>
                  <a:pt x="694" y="1428"/>
                </a:lnTo>
                <a:lnTo>
                  <a:pt x="733" y="1350"/>
                </a:lnTo>
                <a:lnTo>
                  <a:pt x="776" y="1288"/>
                </a:lnTo>
                <a:lnTo>
                  <a:pt x="820" y="1245"/>
                </a:lnTo>
                <a:lnTo>
                  <a:pt x="861" y="1219"/>
                </a:lnTo>
                <a:lnTo>
                  <a:pt x="896" y="1209"/>
                </a:lnTo>
                <a:lnTo>
                  <a:pt x="954" y="1159"/>
                </a:lnTo>
                <a:lnTo>
                  <a:pt x="1002" y="1135"/>
                </a:lnTo>
                <a:lnTo>
                  <a:pt x="1034" y="1129"/>
                </a:lnTo>
                <a:lnTo>
                  <a:pt x="1048" y="1128"/>
                </a:lnTo>
                <a:lnTo>
                  <a:pt x="1061" y="1116"/>
                </a:lnTo>
                <a:lnTo>
                  <a:pt x="1091" y="1096"/>
                </a:lnTo>
                <a:lnTo>
                  <a:pt x="1134" y="1069"/>
                </a:lnTo>
                <a:lnTo>
                  <a:pt x="1181" y="1039"/>
                </a:lnTo>
                <a:lnTo>
                  <a:pt x="1233" y="1010"/>
                </a:lnTo>
                <a:lnTo>
                  <a:pt x="1284" y="986"/>
                </a:lnTo>
                <a:lnTo>
                  <a:pt x="1330" y="964"/>
                </a:lnTo>
                <a:lnTo>
                  <a:pt x="1369" y="954"/>
                </a:lnTo>
                <a:lnTo>
                  <a:pt x="1369" y="784"/>
                </a:lnTo>
                <a:lnTo>
                  <a:pt x="1352" y="750"/>
                </a:lnTo>
                <a:lnTo>
                  <a:pt x="1336" y="707"/>
                </a:lnTo>
                <a:lnTo>
                  <a:pt x="1329" y="672"/>
                </a:lnTo>
                <a:lnTo>
                  <a:pt x="1326" y="660"/>
                </a:lnTo>
                <a:lnTo>
                  <a:pt x="1290" y="640"/>
                </a:lnTo>
                <a:lnTo>
                  <a:pt x="1264" y="587"/>
                </a:lnTo>
                <a:lnTo>
                  <a:pt x="1246" y="516"/>
                </a:lnTo>
                <a:lnTo>
                  <a:pt x="1234" y="462"/>
                </a:lnTo>
                <a:lnTo>
                  <a:pt x="1234" y="419"/>
                </a:lnTo>
                <a:lnTo>
                  <a:pt x="1249" y="385"/>
                </a:lnTo>
                <a:lnTo>
                  <a:pt x="1267" y="375"/>
                </a:lnTo>
                <a:lnTo>
                  <a:pt x="1279" y="400"/>
                </a:lnTo>
                <a:lnTo>
                  <a:pt x="1271" y="326"/>
                </a:lnTo>
                <a:lnTo>
                  <a:pt x="1276" y="254"/>
                </a:lnTo>
                <a:lnTo>
                  <a:pt x="1292" y="189"/>
                </a:lnTo>
                <a:lnTo>
                  <a:pt x="1319" y="127"/>
                </a:lnTo>
                <a:lnTo>
                  <a:pt x="1359" y="74"/>
                </a:lnTo>
                <a:lnTo>
                  <a:pt x="1412" y="35"/>
                </a:lnTo>
                <a:lnTo>
                  <a:pt x="1482" y="7"/>
                </a:lnTo>
                <a:lnTo>
                  <a:pt x="1565" y="0"/>
                </a:lnTo>
                <a:close/>
              </a:path>
            </a:pathLst>
          </a:custGeom>
          <a:blipFill dpi="0" rotWithShape="0">
            <a:blip r:embed="rId3"/>
            <a:srcRect/>
            <a:stretch>
              <a:fillRect/>
            </a:stretch>
          </a:blipFill>
          <a:ln w="28575">
            <a:solidFill>
              <a:srgbClr val="FFFF00"/>
            </a:solidFill>
            <a:round/>
            <a:headEnd/>
            <a:tailEnd/>
          </a:ln>
        </p:spPr>
        <p:txBody>
          <a:bodyPr/>
          <a:lstStyle/>
          <a:p>
            <a:pPr eaLnBrk="0" hangingPunct="0"/>
            <a:endParaRPr lang="sl-SI" sz="1800">
              <a:solidFill>
                <a:srgbClr val="000000"/>
              </a:solidFill>
              <a:latin typeface="Helvetica" pitchFamily="1" charset="0"/>
              <a:ea typeface="ＭＳ Ｐゴシック" pitchFamily="34" charset="-128"/>
            </a:endParaRPr>
          </a:p>
        </p:txBody>
      </p:sp>
      <p:sp>
        <p:nvSpPr>
          <p:cNvPr id="120835" name="Rectangle 2"/>
          <p:cNvSpPr>
            <a:spLocks noGrp="1" noChangeArrowheads="1"/>
          </p:cNvSpPr>
          <p:nvPr>
            <p:ph type="ctrTitle" idx="4294967295"/>
          </p:nvPr>
        </p:nvSpPr>
        <p:spPr>
          <a:xfrm>
            <a:off x="1524000" y="288925"/>
            <a:ext cx="9144000" cy="838200"/>
          </a:xfrm>
        </p:spPr>
        <p:txBody>
          <a:bodyPr/>
          <a:lstStyle/>
          <a:p>
            <a:pPr algn="ctr" eaLnBrk="1" hangingPunct="1"/>
            <a:r>
              <a:rPr lang="sl-SI" altLang="sl-SI" sz="3400" dirty="0">
                <a:solidFill>
                  <a:srgbClr val="FFFF00"/>
                </a:solidFill>
                <a:latin typeface="Arial" panose="020B0604020202020204" pitchFamily="34" charset="0"/>
                <a:ea typeface="ＭＳ Ｐゴシック" pitchFamily="34" charset="-128"/>
                <a:cs typeface="Arial" panose="020B0604020202020204" pitchFamily="34" charset="0"/>
              </a:rPr>
              <a:t>Zdravljenje vedenjskih motenj</a:t>
            </a:r>
            <a:br>
              <a:rPr lang="sl-SI" altLang="sl-SI" sz="3400" dirty="0">
                <a:solidFill>
                  <a:srgbClr val="FFFF00"/>
                </a:solidFill>
                <a:latin typeface="Arial" panose="020B0604020202020204" pitchFamily="34" charset="0"/>
                <a:ea typeface="ＭＳ Ｐゴシック" pitchFamily="34" charset="-128"/>
                <a:cs typeface="Arial" panose="020B0604020202020204" pitchFamily="34" charset="0"/>
              </a:rPr>
            </a:br>
            <a:r>
              <a:rPr lang="sl-SI" altLang="sl-SI" sz="3400" dirty="0">
                <a:solidFill>
                  <a:srgbClr val="FFFF00"/>
                </a:solidFill>
                <a:latin typeface="Arial" panose="020B0604020202020204" pitchFamily="34" charset="0"/>
                <a:ea typeface="ＭＳ Ｐゴシック" pitchFamily="34" charset="-128"/>
                <a:cs typeface="Arial" panose="020B0604020202020204" pitchFamily="34" charset="0"/>
              </a:rPr>
              <a:t>- celovita obravnava</a:t>
            </a:r>
            <a:br>
              <a:rPr lang="en-US" altLang="sl-SI" sz="3400" dirty="0">
                <a:solidFill>
                  <a:srgbClr val="FFFF00"/>
                </a:solidFill>
                <a:latin typeface="Arial" panose="020B0604020202020204" pitchFamily="34" charset="0"/>
                <a:ea typeface="ＭＳ Ｐゴシック" pitchFamily="34" charset="-128"/>
                <a:cs typeface="Arial" panose="020B0604020202020204" pitchFamily="34" charset="0"/>
              </a:rPr>
            </a:br>
            <a:endParaRPr lang="en-US" altLang="sl-SI" sz="1200" dirty="0">
              <a:solidFill>
                <a:srgbClr val="FFFF00"/>
              </a:solidFill>
              <a:latin typeface="Arial" panose="020B0604020202020204" pitchFamily="34" charset="0"/>
              <a:ea typeface="ＭＳ Ｐゴシック" pitchFamily="34" charset="-128"/>
              <a:cs typeface="Arial" panose="020B0604020202020204" pitchFamily="34" charset="0"/>
            </a:endParaRPr>
          </a:p>
        </p:txBody>
      </p:sp>
      <p:sp>
        <p:nvSpPr>
          <p:cNvPr id="120836" name="Text Box 3"/>
          <p:cNvSpPr txBox="1">
            <a:spLocks noChangeArrowheads="1"/>
          </p:cNvSpPr>
          <p:nvPr/>
        </p:nvSpPr>
        <p:spPr bwMode="auto">
          <a:xfrm>
            <a:off x="2546351" y="2595564"/>
            <a:ext cx="26447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47663" algn="l"/>
              </a:tabLst>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tabLst>
                <a:tab pos="347663" algn="l"/>
              </a:tabLst>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tabLst>
                <a:tab pos="347663" algn="l"/>
              </a:tabLst>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tabLst>
                <a:tab pos="347663" algn="l"/>
              </a:tabLst>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tabLst>
                <a:tab pos="347663" algn="l"/>
              </a:tabLst>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tabLst>
                <a:tab pos="347663" algn="l"/>
              </a:tabLst>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tabLst>
                <a:tab pos="347663" algn="l"/>
              </a:tabLst>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tabLst>
                <a:tab pos="347663" algn="l"/>
              </a:tabLst>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tabLst>
                <a:tab pos="347663" algn="l"/>
              </a:tabLst>
              <a:defRPr sz="2000">
                <a:solidFill>
                  <a:schemeClr val="tx1"/>
                </a:solidFill>
                <a:latin typeface="Helvetica" pitchFamily="1" charset="0"/>
                <a:ea typeface="ＭＳ Ｐゴシック" pitchFamily="34" charset="-128"/>
              </a:defRPr>
            </a:lvl9pPr>
          </a:lstStyle>
          <a:p>
            <a:pPr algn="ctr">
              <a:spcBef>
                <a:spcPct val="0"/>
              </a:spcBef>
              <a:buFontTx/>
              <a:buNone/>
            </a:pPr>
            <a:r>
              <a:rPr lang="sl-SI" altLang="sl-SI" sz="2400" b="1" dirty="0">
                <a:solidFill>
                  <a:srgbClr val="FFFF00"/>
                </a:solidFill>
                <a:latin typeface="Times New Roman" pitchFamily="18" charset="0"/>
              </a:rPr>
              <a:t>Farmakološko</a:t>
            </a:r>
            <a:endParaRPr lang="en-US" altLang="sl-SI" sz="2400" b="1" dirty="0">
              <a:solidFill>
                <a:srgbClr val="FFFF00"/>
              </a:solidFill>
              <a:latin typeface="Times New Roman" pitchFamily="18" charset="0"/>
            </a:endParaRPr>
          </a:p>
          <a:p>
            <a:pPr algn="ctr">
              <a:spcBef>
                <a:spcPct val="0"/>
              </a:spcBef>
              <a:buFontTx/>
              <a:buNone/>
            </a:pPr>
            <a:r>
              <a:rPr lang="en-US" altLang="sl-SI" sz="2400" b="1" dirty="0">
                <a:solidFill>
                  <a:srgbClr val="FFFF00"/>
                </a:solidFill>
                <a:latin typeface="Times New Roman" pitchFamily="18" charset="0"/>
              </a:rPr>
              <a:t>(</a:t>
            </a:r>
            <a:r>
              <a:rPr lang="sl-SI" altLang="sl-SI" sz="2400" b="1" dirty="0">
                <a:solidFill>
                  <a:srgbClr val="FFFF00"/>
                </a:solidFill>
                <a:latin typeface="Times New Roman" pitchFamily="18" charset="0"/>
              </a:rPr>
              <a:t>zdravila</a:t>
            </a:r>
            <a:r>
              <a:rPr lang="en-US" altLang="sl-SI" sz="2400" b="1" dirty="0">
                <a:solidFill>
                  <a:srgbClr val="FFFF00"/>
                </a:solidFill>
                <a:latin typeface="Times New Roman" pitchFamily="18" charset="0"/>
              </a:rPr>
              <a:t>)</a:t>
            </a:r>
          </a:p>
          <a:p>
            <a:pPr>
              <a:spcBef>
                <a:spcPct val="0"/>
              </a:spcBef>
            </a:pPr>
            <a:endParaRPr lang="en-US" altLang="sl-SI" sz="2400" b="1" dirty="0">
              <a:solidFill>
                <a:srgbClr val="FFFF00"/>
              </a:solidFill>
              <a:latin typeface="Times New Roman" pitchFamily="18" charset="0"/>
            </a:endParaRPr>
          </a:p>
        </p:txBody>
      </p:sp>
      <p:sp>
        <p:nvSpPr>
          <p:cNvPr id="128006" name="Text Box 6"/>
          <p:cNvSpPr txBox="1">
            <a:spLocks noChangeArrowheads="1"/>
          </p:cNvSpPr>
          <p:nvPr/>
        </p:nvSpPr>
        <p:spPr bwMode="auto">
          <a:xfrm>
            <a:off x="3428623" y="1659959"/>
            <a:ext cx="5463355" cy="445635"/>
          </a:xfrm>
          <a:prstGeom prst="rect">
            <a:avLst/>
          </a:prstGeom>
          <a:noFill/>
          <a:ln w="9525">
            <a:noFill/>
            <a:miter lim="800000"/>
            <a:headEnd/>
            <a:tailEnd/>
          </a:ln>
          <a:effectLst/>
        </p:spPr>
        <p:txBody>
          <a:bodyPr wrap="none" anchor="ctr">
            <a:spAutoFit/>
          </a:bodyPr>
          <a:lstStyle/>
          <a:p>
            <a:pPr algn="ctr">
              <a:lnSpc>
                <a:spcPct val="76000"/>
              </a:lnSpc>
              <a:spcBef>
                <a:spcPct val="30000"/>
              </a:spcBef>
              <a:defRPr/>
            </a:pPr>
            <a:r>
              <a:rPr lang="sl-SI" sz="3000" b="1" dirty="0">
                <a:solidFill>
                  <a:srgbClr val="FFFFFF"/>
                </a:solidFill>
                <a:effectLst>
                  <a:outerShdw blurRad="38100" dist="38100" dir="2700000" algn="tl">
                    <a:srgbClr val="000000"/>
                  </a:outerShdw>
                </a:effectLst>
                <a:ea typeface="Osaka" pitchFamily="48" charset="-128"/>
              </a:rPr>
              <a:t>Zdravimo osebo, ne simptomov</a:t>
            </a:r>
            <a:r>
              <a:rPr lang="en-US" sz="3000" b="1" dirty="0">
                <a:solidFill>
                  <a:srgbClr val="FFFFFF"/>
                </a:solidFill>
                <a:effectLst>
                  <a:outerShdw blurRad="38100" dist="38100" dir="2700000" algn="tl">
                    <a:srgbClr val="000000"/>
                  </a:outerShdw>
                </a:effectLst>
                <a:ea typeface="Osaka" pitchFamily="48" charset="-128"/>
              </a:rPr>
              <a:t>!</a:t>
            </a:r>
            <a:endParaRPr lang="en-US" sz="3000" b="1" dirty="0">
              <a:solidFill>
                <a:srgbClr val="FFFFFF"/>
              </a:solidFill>
              <a:ea typeface="Osaka" pitchFamily="48" charset="-128"/>
            </a:endParaRPr>
          </a:p>
        </p:txBody>
      </p:sp>
      <p:sp>
        <p:nvSpPr>
          <p:cNvPr id="128008" name="Text Box 8"/>
          <p:cNvSpPr txBox="1">
            <a:spLocks noChangeArrowheads="1"/>
          </p:cNvSpPr>
          <p:nvPr/>
        </p:nvSpPr>
        <p:spPr bwMode="auto">
          <a:xfrm>
            <a:off x="3821114" y="6164085"/>
            <a:ext cx="4903787" cy="516295"/>
          </a:xfrm>
          <a:prstGeom prst="rect">
            <a:avLst/>
          </a:prstGeom>
          <a:noFill/>
          <a:ln w="9525">
            <a:noFill/>
            <a:miter lim="800000"/>
            <a:headEnd/>
            <a:tailEnd/>
          </a:ln>
          <a:effectLst/>
        </p:spPr>
        <p:txBody>
          <a:bodyPr anchor="ctr">
            <a:spAutoFit/>
          </a:bodyPr>
          <a:lstStyle/>
          <a:p>
            <a:pPr algn="ctr">
              <a:lnSpc>
                <a:spcPct val="76000"/>
              </a:lnSpc>
              <a:spcBef>
                <a:spcPct val="30000"/>
              </a:spcBef>
              <a:defRPr/>
            </a:pPr>
            <a:r>
              <a:rPr lang="sl-SI" sz="3600" b="1" dirty="0">
                <a:solidFill>
                  <a:srgbClr val="FFFFFF"/>
                </a:solidFill>
                <a:effectLst>
                  <a:outerShdw blurRad="38100" dist="38100" dir="2700000" algn="tl">
                    <a:srgbClr val="000000"/>
                  </a:outerShdw>
                </a:effectLst>
                <a:ea typeface="Osaka" pitchFamily="48" charset="-128"/>
              </a:rPr>
              <a:t>V družbenem kontekstu</a:t>
            </a:r>
            <a:endParaRPr lang="en-US" sz="3600" b="1" dirty="0">
              <a:solidFill>
                <a:srgbClr val="FFFFFF"/>
              </a:solidFill>
              <a:ea typeface="Osaka" pitchFamily="48" charset="-128"/>
            </a:endParaRPr>
          </a:p>
        </p:txBody>
      </p:sp>
      <p:sp>
        <p:nvSpPr>
          <p:cNvPr id="120839" name="Rectangle 9"/>
          <p:cNvSpPr>
            <a:spLocks noChangeArrowheads="1"/>
          </p:cNvSpPr>
          <p:nvPr/>
        </p:nvSpPr>
        <p:spPr bwMode="auto">
          <a:xfrm>
            <a:off x="6975475" y="2627314"/>
            <a:ext cx="26266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a:spcBef>
                <a:spcPct val="0"/>
              </a:spcBef>
              <a:buFontTx/>
              <a:buNone/>
            </a:pPr>
            <a:r>
              <a:rPr lang="sl-SI" altLang="sl-SI" sz="2400" b="1" dirty="0" err="1">
                <a:solidFill>
                  <a:srgbClr val="FFFF00"/>
                </a:solidFill>
                <a:latin typeface="Times New Roman" pitchFamily="18" charset="0"/>
              </a:rPr>
              <a:t>Vedensjke</a:t>
            </a:r>
            <a:r>
              <a:rPr lang="sl-SI" altLang="sl-SI" sz="2400" b="1" dirty="0">
                <a:solidFill>
                  <a:srgbClr val="FFFF00"/>
                </a:solidFill>
                <a:latin typeface="Times New Roman" pitchFamily="18" charset="0"/>
              </a:rPr>
              <a:t> terapije</a:t>
            </a:r>
            <a:endParaRPr lang="en-US" altLang="sl-SI" sz="2400" b="1" dirty="0">
              <a:solidFill>
                <a:srgbClr val="FFFF00"/>
              </a:solidFill>
              <a:latin typeface="Times New Roman" pitchFamily="18" charset="0"/>
            </a:endParaRPr>
          </a:p>
        </p:txBody>
      </p:sp>
      <p:sp>
        <p:nvSpPr>
          <p:cNvPr id="120840" name="Rectangle 10"/>
          <p:cNvSpPr>
            <a:spLocks noChangeArrowheads="1"/>
          </p:cNvSpPr>
          <p:nvPr/>
        </p:nvSpPr>
        <p:spPr bwMode="auto">
          <a:xfrm>
            <a:off x="7132638" y="4699001"/>
            <a:ext cx="23225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r>
              <a:rPr lang="sl-SI" altLang="sl-SI" sz="2400" b="1" dirty="0">
                <a:solidFill>
                  <a:srgbClr val="FFFF00"/>
                </a:solidFill>
                <a:latin typeface="Times New Roman" pitchFamily="18" charset="0"/>
              </a:rPr>
              <a:t>Socialna podpora</a:t>
            </a:r>
            <a:endParaRPr lang="en-US" altLang="sl-SI" sz="2400" b="1" dirty="0">
              <a:solidFill>
                <a:srgbClr val="FFFF00"/>
              </a:solidFill>
              <a:latin typeface="Times New Roman" pitchFamily="18" charset="0"/>
            </a:endParaRPr>
          </a:p>
        </p:txBody>
      </p:sp>
      <p:pic>
        <p:nvPicPr>
          <p:cNvPr id="120841" name="Picture 11" descr="white ni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4400" y="6437314"/>
            <a:ext cx="64293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2" name="Text Box 11"/>
          <p:cNvSpPr txBox="1">
            <a:spLocks noChangeArrowheads="1"/>
          </p:cNvSpPr>
          <p:nvPr/>
        </p:nvSpPr>
        <p:spPr bwMode="auto">
          <a:xfrm>
            <a:off x="2832101" y="4679951"/>
            <a:ext cx="28937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r>
              <a:rPr lang="sl-SI" altLang="sl-SI" sz="2400" b="1" dirty="0">
                <a:solidFill>
                  <a:srgbClr val="FFFF00"/>
                </a:solidFill>
                <a:latin typeface="Times New Roman" pitchFamily="18" charset="0"/>
              </a:rPr>
              <a:t>Zdravstvene storitve</a:t>
            </a:r>
            <a:endParaRPr lang="en-US" altLang="sl-SI" sz="2400" b="1" dirty="0">
              <a:solidFill>
                <a:srgbClr val="FFFF00"/>
              </a:solidFill>
              <a:latin typeface="Times New Roman" pitchFamily="18" charset="0"/>
            </a:endParaRPr>
          </a:p>
        </p:txBody>
      </p:sp>
    </p:spTree>
    <p:extLst>
      <p:ext uri="{BB962C8B-B14F-4D97-AF65-F5344CB8AC3E}">
        <p14:creationId xmlns:p14="http://schemas.microsoft.com/office/powerpoint/2010/main" val="18892552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6" name="Text Box 6">
            <a:hlinkClick r:id="rId3" action="ppaction://hlinksldjump"/>
          </p:cNvPr>
          <p:cNvSpPr txBox="1">
            <a:spLocks noChangeArrowheads="1"/>
          </p:cNvSpPr>
          <p:nvPr/>
        </p:nvSpPr>
        <p:spPr bwMode="auto">
          <a:xfrm>
            <a:off x="7315200" y="2819400"/>
            <a:ext cx="3352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0" hangingPunct="0">
              <a:defRPr/>
            </a:pPr>
            <a:r>
              <a:rPr lang="en-US" b="1" dirty="0">
                <a:solidFill>
                  <a:srgbClr val="FFFF00"/>
                </a:solidFill>
                <a:ea typeface="Osaka" pitchFamily="48" charset="-128"/>
              </a:rPr>
              <a:t>CB</a:t>
            </a:r>
            <a:r>
              <a:rPr lang="en-US" b="1" baseline="-25000" dirty="0">
                <a:solidFill>
                  <a:srgbClr val="FFFF00"/>
                </a:solidFill>
                <a:ea typeface="Osaka" pitchFamily="48" charset="-128"/>
              </a:rPr>
              <a:t>1</a:t>
            </a:r>
            <a:r>
              <a:rPr lang="en-US" b="1" dirty="0">
                <a:solidFill>
                  <a:srgbClr val="FFFF00"/>
                </a:solidFill>
                <a:ea typeface="Osaka" pitchFamily="48" charset="-128"/>
              </a:rPr>
              <a:t> </a:t>
            </a:r>
            <a:r>
              <a:rPr lang="sl-SI" b="1" dirty="0">
                <a:solidFill>
                  <a:srgbClr val="FFFF00"/>
                </a:solidFill>
                <a:ea typeface="Osaka" pitchFamily="48" charset="-128"/>
              </a:rPr>
              <a:t>a</a:t>
            </a:r>
            <a:r>
              <a:rPr lang="en-US" b="1" dirty="0" err="1">
                <a:solidFill>
                  <a:srgbClr val="FFFF00"/>
                </a:solidFill>
                <a:ea typeface="Osaka" pitchFamily="48" charset="-128"/>
              </a:rPr>
              <a:t>ntagonist</a:t>
            </a:r>
            <a:r>
              <a:rPr lang="sl-SI" b="1" dirty="0">
                <a:solidFill>
                  <a:srgbClr val="FFFF00"/>
                </a:solidFill>
                <a:ea typeface="Osaka" pitchFamily="48" charset="-128"/>
              </a:rPr>
              <a:t>i</a:t>
            </a:r>
            <a:endParaRPr lang="en-US" b="1" dirty="0">
              <a:solidFill>
                <a:srgbClr val="FFFF00"/>
              </a:solidFill>
              <a:ea typeface="Osaka" pitchFamily="48" charset="-128"/>
            </a:endParaRPr>
          </a:p>
        </p:txBody>
      </p:sp>
      <p:sp>
        <p:nvSpPr>
          <p:cNvPr id="532487" name="Text Box 7">
            <a:hlinkClick r:id="rId3" action="ppaction://hlinksldjump"/>
          </p:cNvPr>
          <p:cNvSpPr txBox="1">
            <a:spLocks noChangeArrowheads="1"/>
          </p:cNvSpPr>
          <p:nvPr/>
        </p:nvSpPr>
        <p:spPr bwMode="auto">
          <a:xfrm>
            <a:off x="7239000" y="3962400"/>
            <a:ext cx="3429000" cy="68326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0" hangingPunct="0">
              <a:lnSpc>
                <a:spcPct val="80000"/>
              </a:lnSpc>
              <a:defRPr/>
            </a:pPr>
            <a:r>
              <a:rPr lang="sl-SI" b="1" dirty="0">
                <a:solidFill>
                  <a:srgbClr val="FFFF00"/>
                </a:solidFill>
                <a:ea typeface="Osaka" pitchFamily="48" charset="-128"/>
              </a:rPr>
              <a:t>Zaviranje presnovnih encimov</a:t>
            </a:r>
            <a:endParaRPr lang="en-US" b="1" dirty="0">
              <a:solidFill>
                <a:srgbClr val="FFFF00"/>
              </a:solidFill>
              <a:ea typeface="Osaka" pitchFamily="48" charset="-128"/>
            </a:endParaRPr>
          </a:p>
        </p:txBody>
      </p:sp>
      <p:sp>
        <p:nvSpPr>
          <p:cNvPr id="532488" name="Text Box 8">
            <a:hlinkClick r:id="rId3" action="ppaction://hlinksldjump"/>
          </p:cNvPr>
          <p:cNvSpPr txBox="1">
            <a:spLocks noChangeArrowheads="1"/>
          </p:cNvSpPr>
          <p:nvPr/>
        </p:nvSpPr>
        <p:spPr bwMode="auto">
          <a:xfrm>
            <a:off x="7239000" y="5638800"/>
            <a:ext cx="34290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0" hangingPunct="0">
              <a:defRPr/>
            </a:pPr>
            <a:r>
              <a:rPr lang="en-US" b="1" dirty="0">
                <a:solidFill>
                  <a:srgbClr val="FFFF00"/>
                </a:solidFill>
                <a:ea typeface="Osaka" pitchFamily="48" charset="-128"/>
              </a:rPr>
              <a:t>CRF </a:t>
            </a:r>
            <a:r>
              <a:rPr lang="sl-SI" b="1" dirty="0">
                <a:solidFill>
                  <a:srgbClr val="FFFF00"/>
                </a:solidFill>
                <a:ea typeface="Osaka" pitchFamily="48" charset="-128"/>
              </a:rPr>
              <a:t>a</a:t>
            </a:r>
            <a:r>
              <a:rPr lang="en-US" b="1" dirty="0" err="1">
                <a:solidFill>
                  <a:srgbClr val="FFFF00"/>
                </a:solidFill>
                <a:ea typeface="Osaka" pitchFamily="48" charset="-128"/>
              </a:rPr>
              <a:t>ntagonist</a:t>
            </a:r>
            <a:r>
              <a:rPr lang="sl-SI" b="1" dirty="0">
                <a:solidFill>
                  <a:srgbClr val="FFFF00"/>
                </a:solidFill>
                <a:ea typeface="Osaka" pitchFamily="48" charset="-128"/>
              </a:rPr>
              <a:t>i</a:t>
            </a:r>
            <a:endParaRPr lang="en-US" b="1" dirty="0">
              <a:solidFill>
                <a:srgbClr val="FFFF00"/>
              </a:solidFill>
              <a:ea typeface="Osaka" pitchFamily="48" charset="-128"/>
            </a:endParaRPr>
          </a:p>
        </p:txBody>
      </p:sp>
      <p:sp>
        <p:nvSpPr>
          <p:cNvPr id="123909" name="AutoShape 9"/>
          <p:cNvSpPr>
            <a:spLocks/>
          </p:cNvSpPr>
          <p:nvPr/>
        </p:nvSpPr>
        <p:spPr bwMode="auto">
          <a:xfrm>
            <a:off x="6902451" y="1270000"/>
            <a:ext cx="271463" cy="1066800"/>
          </a:xfrm>
          <a:prstGeom prst="rightBrace">
            <a:avLst>
              <a:gd name="adj1" fmla="val 32748"/>
              <a:gd name="adj2" fmla="val 50000"/>
            </a:avLst>
          </a:prstGeom>
          <a:noFill/>
          <a:ln w="762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23910" name="AutoShape 10"/>
          <p:cNvSpPr>
            <a:spLocks/>
          </p:cNvSpPr>
          <p:nvPr/>
        </p:nvSpPr>
        <p:spPr bwMode="auto">
          <a:xfrm>
            <a:off x="6902451" y="3771900"/>
            <a:ext cx="271463" cy="1066800"/>
          </a:xfrm>
          <a:prstGeom prst="rightBrace">
            <a:avLst>
              <a:gd name="adj1" fmla="val 32748"/>
              <a:gd name="adj2" fmla="val 50000"/>
            </a:avLst>
          </a:prstGeom>
          <a:noFill/>
          <a:ln w="762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23911" name="AutoShape 11"/>
          <p:cNvSpPr>
            <a:spLocks/>
          </p:cNvSpPr>
          <p:nvPr/>
        </p:nvSpPr>
        <p:spPr bwMode="auto">
          <a:xfrm>
            <a:off x="6902451" y="5156200"/>
            <a:ext cx="271463" cy="1530350"/>
          </a:xfrm>
          <a:prstGeom prst="rightBrace">
            <a:avLst>
              <a:gd name="adj1" fmla="val 46978"/>
              <a:gd name="adj2" fmla="val 50000"/>
            </a:avLst>
          </a:prstGeom>
          <a:noFill/>
          <a:ln w="762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532492" name="Text Box 12"/>
          <p:cNvSpPr txBox="1">
            <a:spLocks noChangeArrowheads="1"/>
          </p:cNvSpPr>
          <p:nvPr/>
        </p:nvSpPr>
        <p:spPr bwMode="auto">
          <a:xfrm>
            <a:off x="8356034" y="301625"/>
            <a:ext cx="2159566" cy="60016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lnSpc>
                <a:spcPct val="75000"/>
              </a:lnSpc>
              <a:defRPr/>
            </a:pPr>
            <a:r>
              <a:rPr lang="sl-SI" sz="4400" b="1" i="1" dirty="0">
                <a:solidFill>
                  <a:srgbClr val="FFFF00"/>
                </a:solidFill>
                <a:ea typeface="Osaka" pitchFamily="48" charset="-128"/>
              </a:rPr>
              <a:t>Zdravila</a:t>
            </a:r>
            <a:endParaRPr lang="en-US" sz="4400" b="1" i="1" dirty="0">
              <a:solidFill>
                <a:srgbClr val="FFFF00"/>
              </a:solidFill>
              <a:ea typeface="Osaka" pitchFamily="48" charset="-128"/>
            </a:endParaRPr>
          </a:p>
        </p:txBody>
      </p:sp>
      <p:sp>
        <p:nvSpPr>
          <p:cNvPr id="532493" name="Text Box 13"/>
          <p:cNvSpPr txBox="1">
            <a:spLocks noChangeArrowheads="1"/>
          </p:cNvSpPr>
          <p:nvPr/>
        </p:nvSpPr>
        <p:spPr bwMode="auto">
          <a:xfrm>
            <a:off x="1600201" y="304800"/>
            <a:ext cx="4959499" cy="60016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nSpc>
                <a:spcPct val="75000"/>
              </a:lnSpc>
              <a:defRPr/>
            </a:pPr>
            <a:r>
              <a:rPr lang="en-US" sz="4400" b="1" dirty="0">
                <a:solidFill>
                  <a:srgbClr val="FFFF00"/>
                </a:solidFill>
                <a:ea typeface="Osaka" pitchFamily="48" charset="-128"/>
              </a:rPr>
              <a:t> </a:t>
            </a:r>
            <a:r>
              <a:rPr lang="sl-SI" sz="4400" b="1" i="1" dirty="0">
                <a:solidFill>
                  <a:srgbClr val="FFFF00"/>
                </a:solidFill>
                <a:ea typeface="Osaka" pitchFamily="48" charset="-128"/>
              </a:rPr>
              <a:t>Temeljne ugotovitve</a:t>
            </a:r>
            <a:endParaRPr lang="en-US" sz="4400" b="1" i="1" dirty="0">
              <a:solidFill>
                <a:srgbClr val="FFFF00"/>
              </a:solidFill>
              <a:ea typeface="Osaka" pitchFamily="48" charset="-128"/>
            </a:endParaRPr>
          </a:p>
        </p:txBody>
      </p:sp>
      <p:sp>
        <p:nvSpPr>
          <p:cNvPr id="123914" name="AutoShape 14"/>
          <p:cNvSpPr>
            <a:spLocks noChangeArrowheads="1"/>
          </p:cNvSpPr>
          <p:nvPr/>
        </p:nvSpPr>
        <p:spPr bwMode="auto">
          <a:xfrm>
            <a:off x="6662738" y="365125"/>
            <a:ext cx="1490663" cy="457200"/>
          </a:xfrm>
          <a:prstGeom prst="rightArrow">
            <a:avLst>
              <a:gd name="adj1" fmla="val 50000"/>
              <a:gd name="adj2" fmla="val 81510"/>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123915" name="AutoShape 15"/>
          <p:cNvSpPr>
            <a:spLocks/>
          </p:cNvSpPr>
          <p:nvPr/>
        </p:nvSpPr>
        <p:spPr bwMode="auto">
          <a:xfrm>
            <a:off x="6902451" y="2501900"/>
            <a:ext cx="271463" cy="1066800"/>
          </a:xfrm>
          <a:prstGeom prst="rightBrace">
            <a:avLst>
              <a:gd name="adj1" fmla="val 32748"/>
              <a:gd name="adj2" fmla="val 50000"/>
            </a:avLst>
          </a:prstGeom>
          <a:noFill/>
          <a:ln w="762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endParaRPr lang="sl-SI" altLang="sl-SI" sz="1800">
              <a:solidFill>
                <a:srgbClr val="000000"/>
              </a:solidFill>
            </a:endParaRPr>
          </a:p>
        </p:txBody>
      </p:sp>
      <p:sp>
        <p:nvSpPr>
          <p:cNvPr id="532497" name="Text Box 17">
            <a:hlinkClick r:id="rId3" action="ppaction://hlinksldjump"/>
          </p:cNvPr>
          <p:cNvSpPr txBox="1">
            <a:spLocks noChangeArrowheads="1"/>
          </p:cNvSpPr>
          <p:nvPr/>
        </p:nvSpPr>
        <p:spPr bwMode="auto">
          <a:xfrm>
            <a:off x="7239000" y="1295400"/>
            <a:ext cx="3429000" cy="10525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0" hangingPunct="0">
              <a:defRPr/>
            </a:pPr>
            <a:r>
              <a:rPr lang="sl-SI" b="1" dirty="0">
                <a:solidFill>
                  <a:srgbClr val="FFFF00"/>
                </a:solidFill>
                <a:ea typeface="Osaka" pitchFamily="48" charset="-128"/>
              </a:rPr>
              <a:t>Terapija z agonisti</a:t>
            </a:r>
            <a:endParaRPr lang="en-US" b="1" dirty="0">
              <a:solidFill>
                <a:srgbClr val="FFFF00"/>
              </a:solidFill>
              <a:ea typeface="Osaka" pitchFamily="48" charset="-128"/>
            </a:endParaRPr>
          </a:p>
          <a:p>
            <a:pPr algn="ctr" eaLnBrk="0" hangingPunct="0">
              <a:lnSpc>
                <a:spcPct val="80000"/>
              </a:lnSpc>
              <a:defRPr/>
            </a:pPr>
            <a:r>
              <a:rPr lang="en-US" b="1" dirty="0" err="1">
                <a:solidFill>
                  <a:srgbClr val="FFFFFF"/>
                </a:solidFill>
                <a:ea typeface="Osaka" pitchFamily="48" charset="-128"/>
              </a:rPr>
              <a:t>Metadon</a:t>
            </a:r>
            <a:endParaRPr lang="en-US" b="1" dirty="0">
              <a:solidFill>
                <a:srgbClr val="FFFFFF"/>
              </a:solidFill>
              <a:ea typeface="Osaka" pitchFamily="48" charset="-128"/>
            </a:endParaRPr>
          </a:p>
          <a:p>
            <a:pPr algn="ctr" eaLnBrk="0" hangingPunct="0">
              <a:lnSpc>
                <a:spcPct val="80000"/>
              </a:lnSpc>
              <a:defRPr/>
            </a:pPr>
            <a:r>
              <a:rPr lang="en-US" b="1" dirty="0" err="1">
                <a:solidFill>
                  <a:srgbClr val="FFFFFF"/>
                </a:solidFill>
                <a:ea typeface="Osaka" pitchFamily="48" charset="-128"/>
              </a:rPr>
              <a:t>Buprenor</a:t>
            </a:r>
            <a:r>
              <a:rPr lang="sl-SI" b="1" dirty="0">
                <a:solidFill>
                  <a:srgbClr val="FFFFFF"/>
                </a:solidFill>
                <a:ea typeface="Osaka" pitchFamily="48" charset="-128"/>
              </a:rPr>
              <a:t>f</a:t>
            </a:r>
            <a:r>
              <a:rPr lang="en-US" b="1" dirty="0">
                <a:solidFill>
                  <a:srgbClr val="FFFFFF"/>
                </a:solidFill>
                <a:ea typeface="Osaka" pitchFamily="48" charset="-128"/>
              </a:rPr>
              <a:t>in</a:t>
            </a:r>
          </a:p>
        </p:txBody>
      </p:sp>
      <p:sp>
        <p:nvSpPr>
          <p:cNvPr id="123917" name="Rectangle 18"/>
          <p:cNvSpPr>
            <a:spLocks noChangeArrowheads="1"/>
          </p:cNvSpPr>
          <p:nvPr/>
        </p:nvSpPr>
        <p:spPr bwMode="auto">
          <a:xfrm>
            <a:off x="1685926" y="1447800"/>
            <a:ext cx="524827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lnSpc>
                <a:spcPct val="90000"/>
              </a:lnSpc>
              <a:spcBef>
                <a:spcPct val="65000"/>
              </a:spcBef>
              <a:spcAft>
                <a:spcPct val="50000"/>
              </a:spcAft>
              <a:buFontTx/>
              <a:buNone/>
            </a:pPr>
            <a:r>
              <a:rPr lang="sl-SI" altLang="sl-SI" sz="2400" b="1" dirty="0" err="1">
                <a:solidFill>
                  <a:srgbClr val="FFFFFF"/>
                </a:solidFill>
                <a:latin typeface="Times New Roman" pitchFamily="18" charset="0"/>
              </a:rPr>
              <a:t>Opiatni</a:t>
            </a:r>
            <a:r>
              <a:rPr lang="sl-SI" altLang="sl-SI" sz="2400" b="1" dirty="0">
                <a:solidFill>
                  <a:srgbClr val="FFFFFF"/>
                </a:solidFill>
                <a:latin typeface="Times New Roman" pitchFamily="18" charset="0"/>
              </a:rPr>
              <a:t> </a:t>
            </a:r>
            <a:r>
              <a:rPr lang="sl-SI" altLang="sl-SI" sz="2400" b="1" dirty="0" err="1">
                <a:solidFill>
                  <a:srgbClr val="FFFFFF"/>
                </a:solidFill>
                <a:latin typeface="Times New Roman" pitchFamily="18" charset="0"/>
              </a:rPr>
              <a:t>agonsti</a:t>
            </a:r>
            <a:r>
              <a:rPr lang="sl-SI" altLang="sl-SI" sz="2400" b="1" dirty="0">
                <a:solidFill>
                  <a:srgbClr val="FFFFFF"/>
                </a:solidFill>
                <a:latin typeface="Times New Roman" pitchFamily="18" charset="0"/>
              </a:rPr>
              <a:t> uravnajo možganske odzive pri heroinskih odvisnikih</a:t>
            </a:r>
            <a:endParaRPr lang="en-US" altLang="sl-SI" sz="2400" b="1" dirty="0">
              <a:solidFill>
                <a:srgbClr val="FFFFFF"/>
              </a:solidFill>
              <a:latin typeface="Times New Roman" pitchFamily="18" charset="0"/>
            </a:endParaRPr>
          </a:p>
        </p:txBody>
      </p:sp>
      <p:sp>
        <p:nvSpPr>
          <p:cNvPr id="123918" name="Rectangle 19"/>
          <p:cNvSpPr>
            <a:spLocks noChangeArrowheads="1"/>
          </p:cNvSpPr>
          <p:nvPr/>
        </p:nvSpPr>
        <p:spPr bwMode="auto">
          <a:xfrm>
            <a:off x="1676400" y="2590801"/>
            <a:ext cx="533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spcBef>
                <a:spcPct val="0"/>
              </a:spcBef>
              <a:buFontTx/>
              <a:buNone/>
            </a:pPr>
            <a:r>
              <a:rPr lang="en-US" altLang="sl-SI" sz="2400" b="1" dirty="0">
                <a:solidFill>
                  <a:srgbClr val="FFFFFF"/>
                </a:solidFill>
                <a:latin typeface="Times New Roman" pitchFamily="18" charset="0"/>
              </a:rPr>
              <a:t>CB</a:t>
            </a:r>
            <a:r>
              <a:rPr lang="en-US" altLang="sl-SI" sz="2400" b="1" baseline="-25000" dirty="0">
                <a:solidFill>
                  <a:srgbClr val="FFFFFF"/>
                </a:solidFill>
                <a:latin typeface="Times New Roman" pitchFamily="18" charset="0"/>
              </a:rPr>
              <a:t>1</a:t>
            </a:r>
            <a:r>
              <a:rPr lang="en-US" altLang="sl-SI" sz="2400" b="1" dirty="0">
                <a:solidFill>
                  <a:srgbClr val="FFFFFF"/>
                </a:solidFill>
                <a:latin typeface="Times New Roman" pitchFamily="18" charset="0"/>
              </a:rPr>
              <a:t> KO </a:t>
            </a:r>
            <a:r>
              <a:rPr lang="sl-SI" altLang="sl-SI" sz="2400" b="1" dirty="0">
                <a:solidFill>
                  <a:srgbClr val="FFFFFF"/>
                </a:solidFill>
                <a:latin typeface="Times New Roman" pitchFamily="18" charset="0"/>
              </a:rPr>
              <a:t>miši imajo zmanjšan odziv na uporabo več drog hkrati</a:t>
            </a:r>
            <a:endParaRPr lang="en-US" altLang="sl-SI" sz="2400" b="1" dirty="0">
              <a:solidFill>
                <a:srgbClr val="FFFFFF"/>
              </a:solidFill>
              <a:latin typeface="Times New Roman" pitchFamily="18" charset="0"/>
            </a:endParaRPr>
          </a:p>
        </p:txBody>
      </p:sp>
      <p:sp>
        <p:nvSpPr>
          <p:cNvPr id="123919" name="Rectangle 20"/>
          <p:cNvSpPr>
            <a:spLocks noChangeArrowheads="1"/>
          </p:cNvSpPr>
          <p:nvPr/>
        </p:nvSpPr>
        <p:spPr bwMode="auto">
          <a:xfrm>
            <a:off x="1685926" y="3886200"/>
            <a:ext cx="524827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lnSpc>
                <a:spcPct val="90000"/>
              </a:lnSpc>
              <a:spcBef>
                <a:spcPct val="65000"/>
              </a:spcBef>
              <a:spcAft>
                <a:spcPct val="50000"/>
              </a:spcAft>
              <a:buFontTx/>
              <a:buNone/>
            </a:pPr>
            <a:r>
              <a:rPr lang="sl-SI" altLang="sl-SI" sz="2400" b="1" dirty="0">
                <a:solidFill>
                  <a:srgbClr val="FFFFFF"/>
                </a:solidFill>
                <a:latin typeface="Times New Roman" pitchFamily="18" charset="0"/>
              </a:rPr>
              <a:t>Kadilci, ki imajo slabšo presnovo nikotina, manj kadijo</a:t>
            </a:r>
            <a:endParaRPr lang="en-US" altLang="sl-SI" sz="2400" b="1" dirty="0">
              <a:solidFill>
                <a:srgbClr val="FFFFFF"/>
              </a:solidFill>
              <a:latin typeface="Times New Roman" pitchFamily="18" charset="0"/>
            </a:endParaRPr>
          </a:p>
        </p:txBody>
      </p:sp>
      <p:sp>
        <p:nvSpPr>
          <p:cNvPr id="123920" name="Rectangle 21"/>
          <p:cNvSpPr>
            <a:spLocks noChangeArrowheads="1"/>
          </p:cNvSpPr>
          <p:nvPr/>
        </p:nvSpPr>
        <p:spPr bwMode="auto">
          <a:xfrm>
            <a:off x="1638300" y="5324476"/>
            <a:ext cx="535305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1" charset="0"/>
                <a:ea typeface="ＭＳ Ｐゴシック" pitchFamily="34" charset="-128"/>
              </a:defRPr>
            </a:lvl1pPr>
            <a:lvl2pPr marL="742950" indent="-285750">
              <a:spcBef>
                <a:spcPct val="20000"/>
              </a:spcBef>
              <a:buFont typeface="Helvetica" pitchFamily="1" charset="0"/>
              <a:buChar char="–"/>
              <a:defRPr sz="2800">
                <a:solidFill>
                  <a:schemeClr val="tx1"/>
                </a:solidFill>
                <a:latin typeface="Helvetica" pitchFamily="1" charset="0"/>
                <a:ea typeface="ＭＳ Ｐゴシック" pitchFamily="34" charset="-128"/>
              </a:defRPr>
            </a:lvl2pPr>
            <a:lvl3pPr marL="1143000" indent="-228600">
              <a:spcBef>
                <a:spcPct val="20000"/>
              </a:spcBef>
              <a:buFont typeface="Helvetica" pitchFamily="1" charset="0"/>
              <a:buChar char="–"/>
              <a:defRPr sz="2400">
                <a:solidFill>
                  <a:schemeClr val="tx1"/>
                </a:solidFill>
                <a:latin typeface="Helvetica" pitchFamily="1" charset="0"/>
                <a:ea typeface="ＭＳ Ｐゴシック" pitchFamily="34" charset="-128"/>
              </a:defRPr>
            </a:lvl3pPr>
            <a:lvl4pPr marL="16002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4pPr>
            <a:lvl5pPr marL="2057400" indent="-228600">
              <a:spcBef>
                <a:spcPct val="20000"/>
              </a:spcBef>
              <a:buFont typeface="Helvetica" pitchFamily="1" charset="0"/>
              <a:buChar char="–"/>
              <a:defRPr sz="2000">
                <a:solidFill>
                  <a:schemeClr val="tx1"/>
                </a:solidFill>
                <a:latin typeface="Helvetica" pitchFamily="1" charset="0"/>
                <a:ea typeface="ＭＳ Ｐゴシック" pitchFamily="34" charset="-128"/>
              </a:defRPr>
            </a:lvl5pPr>
            <a:lvl6pPr marL="25146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6pPr>
            <a:lvl7pPr marL="29718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7pPr>
            <a:lvl8pPr marL="34290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8pPr>
            <a:lvl9pPr marL="3886200" indent="-228600" eaLnBrk="0" fontAlgn="base" hangingPunct="0">
              <a:spcBef>
                <a:spcPct val="20000"/>
              </a:spcBef>
              <a:spcAft>
                <a:spcPct val="0"/>
              </a:spcAft>
              <a:buFont typeface="Helvetica" pitchFamily="1" charset="0"/>
              <a:buChar char="–"/>
              <a:defRPr sz="2000">
                <a:solidFill>
                  <a:schemeClr val="tx1"/>
                </a:solidFill>
                <a:latin typeface="Helvetica" pitchFamily="1" charset="0"/>
                <a:ea typeface="ＭＳ Ｐゴシック" pitchFamily="34" charset="-128"/>
              </a:defRPr>
            </a:lvl9pPr>
          </a:lstStyle>
          <a:p>
            <a:pPr eaLnBrk="0" hangingPunct="0">
              <a:lnSpc>
                <a:spcPct val="90000"/>
              </a:lnSpc>
              <a:spcBef>
                <a:spcPct val="65000"/>
              </a:spcBef>
              <a:spcAft>
                <a:spcPct val="50000"/>
              </a:spcAft>
              <a:buFontTx/>
              <a:buNone/>
            </a:pPr>
            <a:r>
              <a:rPr lang="en-US" altLang="sl-SI" sz="2400" b="1" dirty="0" err="1">
                <a:solidFill>
                  <a:srgbClr val="FFFFFF"/>
                </a:solidFill>
                <a:latin typeface="Times New Roman" pitchFamily="18" charset="0"/>
              </a:rPr>
              <a:t>Stres</a:t>
            </a:r>
            <a:r>
              <a:rPr lang="en-US" altLang="sl-SI" sz="2400" b="1" dirty="0">
                <a:solidFill>
                  <a:srgbClr val="FFFFFF"/>
                </a:solidFill>
                <a:latin typeface="Times New Roman" pitchFamily="18" charset="0"/>
              </a:rPr>
              <a:t> </a:t>
            </a:r>
            <a:r>
              <a:rPr lang="sl-SI" altLang="sl-SI" sz="2400" b="1" dirty="0">
                <a:solidFill>
                  <a:srgbClr val="FFFFFF"/>
                </a:solidFill>
                <a:latin typeface="Times New Roman" pitchFamily="18" charset="0"/>
              </a:rPr>
              <a:t>sproža ponovno uporabo drog in </a:t>
            </a:r>
            <a:r>
              <a:rPr lang="en-US" altLang="sl-SI" sz="2400" b="1" dirty="0">
                <a:solidFill>
                  <a:srgbClr val="FFFFFF"/>
                </a:solidFill>
                <a:latin typeface="Times New Roman" pitchFamily="18" charset="0"/>
              </a:rPr>
              <a:t>CRF antagonist</a:t>
            </a:r>
            <a:r>
              <a:rPr lang="sl-SI" altLang="sl-SI" sz="2400" b="1" dirty="0">
                <a:solidFill>
                  <a:srgbClr val="FFFFFF"/>
                </a:solidFill>
                <a:latin typeface="Times New Roman" pitchFamily="18" charset="0"/>
              </a:rPr>
              <a:t>i</a:t>
            </a:r>
            <a:r>
              <a:rPr lang="en-US" altLang="sl-SI" sz="2400" b="1" dirty="0">
                <a:solidFill>
                  <a:srgbClr val="FFFFFF"/>
                </a:solidFill>
                <a:latin typeface="Times New Roman" pitchFamily="18" charset="0"/>
              </a:rPr>
              <a:t> </a:t>
            </a:r>
            <a:r>
              <a:rPr lang="en-US" altLang="sl-SI" sz="2400" b="1" dirty="0" err="1">
                <a:solidFill>
                  <a:srgbClr val="FFFFFF"/>
                </a:solidFill>
                <a:latin typeface="Times New Roman" pitchFamily="18" charset="0"/>
              </a:rPr>
              <a:t>interfer</a:t>
            </a:r>
            <a:r>
              <a:rPr lang="sl-SI" altLang="sl-SI" sz="2400" b="1" dirty="0" err="1">
                <a:solidFill>
                  <a:srgbClr val="FFFFFF"/>
                </a:solidFill>
                <a:latin typeface="Times New Roman" pitchFamily="18" charset="0"/>
              </a:rPr>
              <a:t>irajo</a:t>
            </a:r>
            <a:r>
              <a:rPr lang="en-US" altLang="sl-SI" sz="2400" b="1" dirty="0">
                <a:solidFill>
                  <a:srgbClr val="FFFFFF"/>
                </a:solidFill>
                <a:latin typeface="Times New Roman" pitchFamily="18" charset="0"/>
              </a:rPr>
              <a:t> </a:t>
            </a:r>
            <a:r>
              <a:rPr lang="sl-SI" altLang="sl-SI" sz="2400" b="1" dirty="0">
                <a:solidFill>
                  <a:srgbClr val="FFFFFF"/>
                </a:solidFill>
                <a:latin typeface="Times New Roman" pitchFamily="18" charset="0"/>
              </a:rPr>
              <a:t>z odgovorom na stres</a:t>
            </a:r>
            <a:endParaRPr lang="en-US" altLang="sl-SI" sz="2400" b="1" dirty="0">
              <a:solidFill>
                <a:srgbClr val="FFFFFF"/>
              </a:solidFill>
              <a:latin typeface="Times New Roman" pitchFamily="18" charset="0"/>
            </a:endParaRPr>
          </a:p>
        </p:txBody>
      </p:sp>
      <p:pic>
        <p:nvPicPr>
          <p:cNvPr id="123921" name="Picture 18" descr="white ni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4400" y="6437314"/>
            <a:ext cx="64293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72352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err="1"/>
              <a:t>Relaps</a:t>
            </a:r>
            <a:endParaRPr lang="sl-SI" dirty="0"/>
          </a:p>
        </p:txBody>
      </p:sp>
      <p:sp>
        <p:nvSpPr>
          <p:cNvPr id="3" name="Content Placeholder 2"/>
          <p:cNvSpPr>
            <a:spLocks noGrp="1"/>
          </p:cNvSpPr>
          <p:nvPr>
            <p:ph idx="1"/>
          </p:nvPr>
        </p:nvSpPr>
        <p:spPr>
          <a:xfrm>
            <a:off x="152400" y="838200"/>
            <a:ext cx="5715000" cy="5486400"/>
          </a:xfrm>
        </p:spPr>
        <p:txBody>
          <a:bodyPr/>
          <a:lstStyle/>
          <a:p>
            <a:r>
              <a:rPr lang="sl-SI" sz="2800" dirty="0"/>
              <a:t>Posamična ali popolna vrnitev k zlorabi drog oz. vrnitev zasvojenega vedenja.</a:t>
            </a:r>
            <a:endParaRPr lang="en-US" sz="2800" dirty="0"/>
          </a:p>
          <a:p>
            <a:r>
              <a:rPr lang="sl-SI" sz="2800" dirty="0"/>
              <a:t>Preprečevanje relapsa zahteva prepoznavo s strani uporabnika in okolice in izdelavo načrta za preprečevanje znakov relapsa.</a:t>
            </a:r>
            <a:endParaRPr lang="en-US" sz="2800" dirty="0"/>
          </a:p>
          <a:p>
            <a:r>
              <a:rPr lang="en-US" sz="2800" dirty="0" err="1"/>
              <a:t>Relaps</a:t>
            </a:r>
            <a:r>
              <a:rPr lang="en-US" sz="2800" dirty="0"/>
              <a:t> </a:t>
            </a:r>
            <a:r>
              <a:rPr lang="sl-SI" sz="2800" dirty="0"/>
              <a:t>ni nesposobnost za potrebno spremembo ali pomanjkanje želje k ozdravitvi.</a:t>
            </a:r>
            <a:endParaRPr lang="en-US" sz="2800" dirty="0"/>
          </a:p>
        </p:txBody>
      </p:sp>
      <p:pic>
        <p:nvPicPr>
          <p:cNvPr id="4" name="Slika 3"/>
          <p:cNvPicPr>
            <a:picLocks noChangeAspect="1"/>
          </p:cNvPicPr>
          <p:nvPr/>
        </p:nvPicPr>
        <p:blipFill>
          <a:blip r:embed="rId2"/>
          <a:stretch>
            <a:fillRect/>
          </a:stretch>
        </p:blipFill>
        <p:spPr>
          <a:xfrm>
            <a:off x="6096000" y="-1371600"/>
            <a:ext cx="6084924" cy="8606301"/>
          </a:xfrm>
          <a:prstGeom prst="rect">
            <a:avLst/>
          </a:prstGeom>
        </p:spPr>
      </p:pic>
    </p:spTree>
    <p:extLst>
      <p:ext uri="{BB962C8B-B14F-4D97-AF65-F5344CB8AC3E}">
        <p14:creationId xmlns:p14="http://schemas.microsoft.com/office/powerpoint/2010/main" val="609546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p:cNvPicPr>
            <a:picLocks noChangeAspect="1"/>
          </p:cNvPicPr>
          <p:nvPr/>
        </p:nvPicPr>
        <p:blipFill>
          <a:blip r:embed="rId2"/>
          <a:stretch>
            <a:fillRect/>
          </a:stretch>
        </p:blipFill>
        <p:spPr>
          <a:xfrm>
            <a:off x="-381000" y="685800"/>
            <a:ext cx="5867400" cy="5867400"/>
          </a:xfrm>
          <a:prstGeom prst="rect">
            <a:avLst/>
          </a:prstGeom>
        </p:spPr>
      </p:pic>
      <p:pic>
        <p:nvPicPr>
          <p:cNvPr id="6" name="Slika 5"/>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3656268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Štiri paradigme okrevanja</a:t>
            </a:r>
          </a:p>
        </p:txBody>
      </p:sp>
      <p:sp>
        <p:nvSpPr>
          <p:cNvPr id="3" name="Content Placeholder 2"/>
          <p:cNvSpPr>
            <a:spLocks noGrp="1"/>
          </p:cNvSpPr>
          <p:nvPr>
            <p:ph idx="1"/>
          </p:nvPr>
        </p:nvSpPr>
        <p:spPr>
          <a:xfrm>
            <a:off x="685800" y="1143000"/>
            <a:ext cx="9753600" cy="5486400"/>
          </a:xfrm>
        </p:spPr>
        <p:txBody>
          <a:bodyPr/>
          <a:lstStyle/>
          <a:p>
            <a:r>
              <a:rPr lang="sl-SI" dirty="0"/>
              <a:t>Kriterij svetovalnega modela za uspešno zdravljenje zasvojenosti</a:t>
            </a:r>
            <a:endParaRPr lang="en-US" dirty="0"/>
          </a:p>
          <a:p>
            <a:r>
              <a:rPr lang="sl-SI" dirty="0"/>
              <a:t>Cilji terapij</a:t>
            </a:r>
            <a:endParaRPr lang="en-US" dirty="0"/>
          </a:p>
          <a:p>
            <a:pPr lvl="1"/>
            <a:r>
              <a:rPr lang="sl-SI" dirty="0"/>
              <a:t>Okrevanje od odvisnosti</a:t>
            </a:r>
            <a:endParaRPr lang="en-US" dirty="0"/>
          </a:p>
          <a:p>
            <a:pPr lvl="1"/>
            <a:r>
              <a:rPr lang="sl-SI" dirty="0"/>
              <a:t>Reševanje težav in kroničnega distresa</a:t>
            </a:r>
            <a:endParaRPr lang="en-US" dirty="0"/>
          </a:p>
          <a:p>
            <a:pPr lvl="1"/>
            <a:r>
              <a:rPr lang="sl-SI" dirty="0"/>
              <a:t>Razvoj zdravega </a:t>
            </a:r>
            <a:r>
              <a:rPr lang="sl-SI" dirty="0" err="1"/>
              <a:t>življenskega</a:t>
            </a:r>
            <a:r>
              <a:rPr lang="sl-SI" dirty="0"/>
              <a:t> sloga in moči</a:t>
            </a:r>
            <a:endParaRPr lang="en-US" dirty="0"/>
          </a:p>
        </p:txBody>
      </p:sp>
    </p:spTree>
    <p:extLst>
      <p:ext uri="{BB962C8B-B14F-4D97-AF65-F5344CB8AC3E}">
        <p14:creationId xmlns:p14="http://schemas.microsoft.com/office/powerpoint/2010/main" val="413862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BF4379E-CA0C-42A8-985C-B8399DA4B988}"/>
              </a:ext>
            </a:extLst>
          </p:cNvPr>
          <p:cNvGrpSpPr/>
          <p:nvPr/>
        </p:nvGrpSpPr>
        <p:grpSpPr>
          <a:xfrm>
            <a:off x="842866" y="1643718"/>
            <a:ext cx="10246058" cy="4920252"/>
            <a:chOff x="439332" y="1225977"/>
            <a:chExt cx="11180422" cy="5368943"/>
          </a:xfrm>
        </p:grpSpPr>
        <p:pic>
          <p:nvPicPr>
            <p:cNvPr id="16" name="Picture 15" descr="Bottle of pills opened and scattered across a tab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2878" y="4034744"/>
              <a:ext cx="5516876" cy="2560176"/>
            </a:xfrm>
            <a:prstGeom prst="rect">
              <a:avLst/>
            </a:prstGeom>
          </p:spPr>
        </p:pic>
        <p:pic>
          <p:nvPicPr>
            <p:cNvPr id="13" name="Picture 12" descr="Image of various pills and drugs on a coun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81" y="4034744"/>
              <a:ext cx="5461179" cy="2551613"/>
            </a:xfrm>
            <a:prstGeom prst="rect">
              <a:avLst/>
            </a:prstGeom>
          </p:spPr>
        </p:pic>
        <p:pic>
          <p:nvPicPr>
            <p:cNvPr id="11" name="Picture 10" descr="Image of user snorting cocaine from tab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2878" y="1225977"/>
              <a:ext cx="5516876" cy="2631713"/>
            </a:xfrm>
            <a:prstGeom prst="rect">
              <a:avLst/>
            </a:prstGeom>
          </p:spPr>
        </p:pic>
        <p:pic>
          <p:nvPicPr>
            <p:cNvPr id="7" name="Picture 6" descr="Image of heroin user filling needle with drugs.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332" y="1225978"/>
              <a:ext cx="5489028" cy="2631712"/>
            </a:xfrm>
            <a:prstGeom prst="rect">
              <a:avLst/>
            </a:prstGeom>
          </p:spPr>
        </p:pic>
        <p:sp>
          <p:nvSpPr>
            <p:cNvPr id="10" name="TextBox 9"/>
            <p:cNvSpPr txBox="1"/>
            <p:nvPr/>
          </p:nvSpPr>
          <p:spPr>
            <a:xfrm>
              <a:off x="439332" y="3088247"/>
              <a:ext cx="5489028" cy="638102"/>
            </a:xfrm>
            <a:prstGeom prst="rect">
              <a:avLst/>
            </a:prstGeom>
            <a:noFill/>
          </p:spPr>
          <p:txBody>
            <a:bodyPr wrap="square" rtlCol="0">
              <a:spAutoFit/>
            </a:bodyPr>
            <a:lstStyle/>
            <a:p>
              <a:pPr algn="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1970</a:t>
              </a:r>
            </a:p>
          </p:txBody>
        </p:sp>
        <p:sp>
          <p:nvSpPr>
            <p:cNvPr id="12" name="TextBox 11"/>
            <p:cNvSpPr txBox="1"/>
            <p:nvPr/>
          </p:nvSpPr>
          <p:spPr>
            <a:xfrm>
              <a:off x="6083213" y="3088249"/>
              <a:ext cx="5489028" cy="638102"/>
            </a:xfrm>
            <a:prstGeom prst="rect">
              <a:avLst/>
            </a:prstGeom>
            <a:noFill/>
          </p:spPr>
          <p:txBody>
            <a:bodyPr wrap="square" rtlCol="0">
              <a:spAutoFit/>
            </a:bodyPr>
            <a:lstStyle/>
            <a:p>
              <a:pPr algn="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1980–1990</a:t>
              </a:r>
            </a:p>
          </p:txBody>
        </p:sp>
        <p:sp>
          <p:nvSpPr>
            <p:cNvPr id="15" name="TextBox 14"/>
            <p:cNvSpPr txBox="1"/>
            <p:nvPr/>
          </p:nvSpPr>
          <p:spPr>
            <a:xfrm>
              <a:off x="467180" y="5672425"/>
              <a:ext cx="5461179" cy="638102"/>
            </a:xfrm>
            <a:prstGeom prst="rect">
              <a:avLst/>
            </a:prstGeom>
            <a:noFill/>
          </p:spPr>
          <p:txBody>
            <a:bodyPr wrap="square" rtlCol="0">
              <a:spAutoFit/>
            </a:bodyPr>
            <a:lstStyle/>
            <a:p>
              <a:pPr algn="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2000</a:t>
              </a:r>
            </a:p>
          </p:txBody>
        </p:sp>
        <p:sp>
          <p:nvSpPr>
            <p:cNvPr id="17" name="TextBox 16"/>
            <p:cNvSpPr txBox="1"/>
            <p:nvPr/>
          </p:nvSpPr>
          <p:spPr>
            <a:xfrm>
              <a:off x="6083213" y="5047475"/>
              <a:ext cx="5489028" cy="638102"/>
            </a:xfrm>
            <a:prstGeom prst="rect">
              <a:avLst/>
            </a:prstGeom>
            <a:noFill/>
          </p:spPr>
          <p:txBody>
            <a:bodyPr wrap="square" rtlCol="0">
              <a:spAutoFit/>
            </a:bodyPr>
            <a:lstStyle/>
            <a:p>
              <a:pPr algn="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2010</a:t>
              </a:r>
            </a:p>
          </p:txBody>
        </p:sp>
      </p:grpSp>
      <p:sp>
        <p:nvSpPr>
          <p:cNvPr id="19" name="Rectangle 2">
            <a:extLst>
              <a:ext uri="{FF2B5EF4-FFF2-40B4-BE49-F238E27FC236}">
                <a16:creationId xmlns:a16="http://schemas.microsoft.com/office/drawing/2014/main" id="{C3A95617-5DD1-4CDD-B309-F12C2070341A}"/>
              </a:ext>
            </a:extLst>
          </p:cNvPr>
          <p:cNvSpPr txBox="1">
            <a:spLocks noChangeArrowheads="1"/>
          </p:cNvSpPr>
          <p:nvPr/>
        </p:nvSpPr>
        <p:spPr>
          <a:xfrm>
            <a:off x="0" y="-2752"/>
            <a:ext cx="12192000" cy="1057051"/>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endParaRPr lang="en-US" altLang="en-US" sz="3600" dirty="0">
              <a:solidFill>
                <a:prstClr val="white"/>
              </a:solidFill>
            </a:endParaRPr>
          </a:p>
        </p:txBody>
      </p:sp>
      <p:sp>
        <p:nvSpPr>
          <p:cNvPr id="2" name="Title 1"/>
          <p:cNvSpPr>
            <a:spLocks noGrp="1"/>
          </p:cNvSpPr>
          <p:nvPr>
            <p:ph type="title"/>
          </p:nvPr>
        </p:nvSpPr>
        <p:spPr/>
        <p:txBody>
          <a:bodyPr>
            <a:normAutofit/>
          </a:bodyPr>
          <a:lstStyle/>
          <a:p>
            <a:r>
              <a:rPr lang="sl-SI" altLang="en-US" sz="3200" dirty="0">
                <a:solidFill>
                  <a:prstClr val="white"/>
                </a:solidFill>
              </a:rPr>
              <a:t>Epidemija uporabe drog</a:t>
            </a:r>
            <a:endParaRPr lang="en-US" sz="3200" dirty="0"/>
          </a:p>
        </p:txBody>
      </p:sp>
    </p:spTree>
    <p:extLst>
      <p:ext uri="{BB962C8B-B14F-4D97-AF65-F5344CB8AC3E}">
        <p14:creationId xmlns:p14="http://schemas.microsoft.com/office/powerpoint/2010/main" val="1321795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533400" y="-1"/>
            <a:ext cx="10972802" cy="6858001"/>
          </a:xfrm>
          <a:prstGeom prst="rect">
            <a:avLst/>
          </a:prstGeom>
        </p:spPr>
      </p:pic>
    </p:spTree>
    <p:extLst>
      <p:ext uri="{BB962C8B-B14F-4D97-AF65-F5344CB8AC3E}">
        <p14:creationId xmlns:p14="http://schemas.microsoft.com/office/powerpoint/2010/main" val="1605798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Zasvojenci z dolgoročnim stabilnim okrevanjem kažejo:</a:t>
            </a:r>
          </a:p>
        </p:txBody>
      </p:sp>
      <p:sp>
        <p:nvSpPr>
          <p:cNvPr id="3" name="Content Placeholder 2"/>
          <p:cNvSpPr>
            <a:spLocks noGrp="1"/>
          </p:cNvSpPr>
          <p:nvPr>
            <p:ph idx="1"/>
          </p:nvPr>
        </p:nvSpPr>
        <p:spPr>
          <a:xfrm>
            <a:off x="457200" y="1143000"/>
            <a:ext cx="10972800" cy="5486400"/>
          </a:xfrm>
        </p:spPr>
        <p:txBody>
          <a:bodyPr/>
          <a:lstStyle/>
          <a:p>
            <a:pPr marL="971550" lvl="1" indent="-514350">
              <a:spcBef>
                <a:spcPts val="1200"/>
              </a:spcBef>
              <a:buClr>
                <a:schemeClr val="tx1"/>
              </a:buClr>
              <a:buSzPct val="85000"/>
              <a:buFont typeface="+mj-lt"/>
              <a:buAutoNum type="arabicPeriod"/>
            </a:pPr>
            <a:r>
              <a:rPr lang="sl-SI" sz="2800" i="1" dirty="0">
                <a:latin typeface="Arial Narrow" panose="020B0606020202030204" pitchFamily="34" charset="0"/>
              </a:rPr>
              <a:t>Pozitivno samopodobo</a:t>
            </a:r>
            <a:r>
              <a:rPr lang="en-US" sz="2800" i="1" dirty="0">
                <a:latin typeface="Arial Narrow" panose="020B0606020202030204" pitchFamily="34" charset="0"/>
              </a:rPr>
              <a:t>							</a:t>
            </a:r>
            <a:r>
              <a:rPr lang="sl-SI" sz="2800" i="1" dirty="0">
                <a:latin typeface="Arial Narrow" panose="020B0606020202030204" pitchFamily="34" charset="0"/>
              </a:rPr>
              <a:t>		</a:t>
            </a:r>
            <a:r>
              <a:rPr lang="sl-SI" sz="2800" b="1" dirty="0">
                <a:solidFill>
                  <a:srgbClr val="800000"/>
                </a:solidFill>
                <a:latin typeface="Arial Narrow" panose="020B0606020202030204" pitchFamily="34" charset="0"/>
              </a:rPr>
              <a:t>Verjamejo</a:t>
            </a:r>
            <a:endParaRPr lang="en-US" sz="2800" b="1" dirty="0">
              <a:solidFill>
                <a:srgbClr val="800000"/>
              </a:solidFill>
              <a:latin typeface="Arial Narrow" panose="020B0606020202030204" pitchFamily="34" charset="0"/>
            </a:endParaRPr>
          </a:p>
          <a:p>
            <a:pPr marL="971550" lvl="1" indent="-514350">
              <a:spcBef>
                <a:spcPts val="1200"/>
              </a:spcBef>
              <a:buClr>
                <a:schemeClr val="tx1"/>
              </a:buClr>
              <a:buSzPct val="85000"/>
              <a:buFont typeface="+mj-lt"/>
              <a:buAutoNum type="arabicPeriod"/>
            </a:pPr>
            <a:r>
              <a:rPr lang="sl-SI" sz="2800" i="1" dirty="0">
                <a:latin typeface="Arial Narrow" panose="020B0606020202030204" pitchFamily="34" charset="0"/>
              </a:rPr>
              <a:t>Notranje čute za</a:t>
            </a:r>
            <a:r>
              <a:rPr lang="en-US" sz="2800" i="1" dirty="0">
                <a:latin typeface="Arial Narrow" panose="020B0606020202030204" pitchFamily="34" charset="0"/>
              </a:rPr>
              <a:t>:						</a:t>
            </a:r>
            <a:r>
              <a:rPr lang="sl-SI" sz="2800" i="1" dirty="0">
                <a:latin typeface="Arial Narrow" panose="020B0606020202030204" pitchFamily="34" charset="0"/>
              </a:rPr>
              <a:t>				</a:t>
            </a:r>
            <a:r>
              <a:rPr lang="sl-SI" sz="2800" b="1" dirty="0">
                <a:solidFill>
                  <a:srgbClr val="800000"/>
                </a:solidFill>
                <a:latin typeface="Arial Narrow" panose="020B0606020202030204" pitchFamily="34" charset="0"/>
              </a:rPr>
              <a:t>Razumejo</a:t>
            </a:r>
            <a:endParaRPr lang="en-US" sz="2800" b="1" dirty="0">
              <a:solidFill>
                <a:srgbClr val="800000"/>
              </a:solidFill>
              <a:latin typeface="Arial Narrow" panose="020B0606020202030204" pitchFamily="34" charset="0"/>
            </a:endParaRPr>
          </a:p>
          <a:p>
            <a:pPr marL="1428750" lvl="2" indent="-514350">
              <a:spcBef>
                <a:spcPts val="1200"/>
              </a:spcBef>
              <a:buClr>
                <a:schemeClr val="tx1"/>
              </a:buClr>
              <a:buSzPct val="85000"/>
            </a:pPr>
            <a:r>
              <a:rPr lang="sl-SI" sz="2800" i="1" dirty="0">
                <a:latin typeface="Arial Narrow" panose="020B0606020202030204" pitchFamily="34" charset="0"/>
              </a:rPr>
              <a:t>Čustveno </a:t>
            </a:r>
            <a:r>
              <a:rPr lang="sl-SI" sz="2800" i="1" dirty="0" err="1">
                <a:latin typeface="Arial Narrow" panose="020B0606020202030204" pitchFamily="34" charset="0"/>
              </a:rPr>
              <a:t>samouravnavo</a:t>
            </a:r>
            <a:endParaRPr lang="en-US" sz="2800" i="1" dirty="0">
              <a:latin typeface="Arial Narrow" panose="020B0606020202030204" pitchFamily="34" charset="0"/>
            </a:endParaRPr>
          </a:p>
          <a:p>
            <a:pPr marL="1428750" lvl="2" indent="-514350">
              <a:spcBef>
                <a:spcPts val="1200"/>
              </a:spcBef>
              <a:buClr>
                <a:schemeClr val="tx1"/>
              </a:buClr>
              <a:buSzPct val="85000"/>
            </a:pPr>
            <a:r>
              <a:rPr lang="sl-SI" sz="2800" i="1" dirty="0">
                <a:latin typeface="Arial Narrow" panose="020B0606020202030204" pitchFamily="34" charset="0"/>
              </a:rPr>
              <a:t>Skrbijo za svoje dobro počutje</a:t>
            </a:r>
            <a:endParaRPr lang="en-US" sz="2800" i="1" dirty="0">
              <a:latin typeface="Arial Narrow" panose="020B0606020202030204" pitchFamily="34" charset="0"/>
            </a:endParaRPr>
          </a:p>
          <a:p>
            <a:pPr marL="971550" lvl="1" indent="-514350">
              <a:spcBef>
                <a:spcPts val="1200"/>
              </a:spcBef>
              <a:buClr>
                <a:schemeClr val="tx1"/>
              </a:buClr>
              <a:buSzPct val="85000"/>
              <a:buFont typeface="+mj-lt"/>
              <a:buAutoNum type="arabicPeriod"/>
            </a:pPr>
            <a:r>
              <a:rPr lang="en-US" sz="2800" i="1" dirty="0" err="1">
                <a:latin typeface="Arial Narrow" panose="020B0606020202030204" pitchFamily="34" charset="0"/>
              </a:rPr>
              <a:t>Imajo</a:t>
            </a:r>
            <a:r>
              <a:rPr lang="en-US" sz="2800" i="1" dirty="0">
                <a:latin typeface="Arial Narrow" panose="020B0606020202030204" pitchFamily="34" charset="0"/>
              </a:rPr>
              <a:t> „</a:t>
            </a:r>
            <a:r>
              <a:rPr lang="en-US" sz="2800" i="1" dirty="0" err="1">
                <a:latin typeface="Arial Narrow" panose="020B0606020202030204" pitchFamily="34" charset="0"/>
              </a:rPr>
              <a:t>učinkovite</a:t>
            </a:r>
            <a:r>
              <a:rPr lang="en-US" sz="2800" i="1" dirty="0">
                <a:latin typeface="Arial Narrow" panose="020B0606020202030204" pitchFamily="34" charset="0"/>
              </a:rPr>
              <a:t>“ </a:t>
            </a:r>
            <a:r>
              <a:rPr lang="en-US" sz="2800" i="1" dirty="0" err="1">
                <a:latin typeface="Arial Narrow" panose="020B0606020202030204" pitchFamily="34" charset="0"/>
              </a:rPr>
              <a:t>medosebne</a:t>
            </a:r>
            <a:r>
              <a:rPr lang="en-US" sz="2800" i="1" dirty="0">
                <a:latin typeface="Arial Narrow" panose="020B0606020202030204" pitchFamily="34" charset="0"/>
              </a:rPr>
              <a:t> </a:t>
            </a:r>
            <a:r>
              <a:rPr lang="en-US" sz="2800" i="1" dirty="0" err="1">
                <a:latin typeface="Arial Narrow" panose="020B0606020202030204" pitchFamily="34" charset="0"/>
              </a:rPr>
              <a:t>odnose</a:t>
            </a:r>
            <a:r>
              <a:rPr lang="en-US" sz="2800" i="1" dirty="0">
                <a:latin typeface="Arial Narrow" panose="020B0606020202030204" pitchFamily="34" charset="0"/>
              </a:rPr>
              <a:t> 		</a:t>
            </a:r>
            <a:r>
              <a:rPr lang="sl-SI" sz="2800" i="1" dirty="0">
                <a:latin typeface="Arial Narrow" panose="020B0606020202030204" pitchFamily="34" charset="0"/>
              </a:rPr>
              <a:t>					</a:t>
            </a:r>
            <a:r>
              <a:rPr lang="sl-SI" sz="2800" b="1" dirty="0">
                <a:solidFill>
                  <a:srgbClr val="800000"/>
                </a:solidFill>
                <a:latin typeface="Arial Narrow" panose="020B0606020202030204" pitchFamily="34" charset="0"/>
              </a:rPr>
              <a:t>So povezani</a:t>
            </a:r>
            <a:endParaRPr lang="en-US" sz="2800" b="1" dirty="0">
              <a:solidFill>
                <a:srgbClr val="800000"/>
              </a:solidFill>
              <a:latin typeface="Arial Narrow" panose="020B0606020202030204" pitchFamily="34" charset="0"/>
            </a:endParaRPr>
          </a:p>
          <a:p>
            <a:pPr marL="971550" lvl="1" indent="-514350">
              <a:spcBef>
                <a:spcPts val="1200"/>
              </a:spcBef>
              <a:buClr>
                <a:schemeClr val="tx1"/>
              </a:buClr>
              <a:buSzPct val="85000"/>
              <a:buFont typeface="+mj-lt"/>
              <a:buAutoNum type="arabicPeriod"/>
            </a:pPr>
            <a:r>
              <a:rPr lang="en-US" sz="2800" i="1" dirty="0" err="1">
                <a:latin typeface="Arial Narrow" panose="020B0606020202030204" pitchFamily="34" charset="0"/>
              </a:rPr>
              <a:t>Imajo</a:t>
            </a:r>
            <a:r>
              <a:rPr lang="en-US" sz="2800" i="1" dirty="0">
                <a:latin typeface="Arial Narrow" panose="020B0606020202030204" pitchFamily="34" charset="0"/>
              </a:rPr>
              <a:t> </a:t>
            </a:r>
            <a:r>
              <a:rPr lang="en-US" sz="2800" i="1" dirty="0" err="1">
                <a:latin typeface="Arial Narrow" panose="020B0606020202030204" pitchFamily="34" charset="0"/>
              </a:rPr>
              <a:t>opredeljeno</a:t>
            </a:r>
            <a:r>
              <a:rPr lang="en-US" sz="2800" i="1" dirty="0">
                <a:latin typeface="Arial Narrow" panose="020B0606020202030204" pitchFamily="34" charset="0"/>
              </a:rPr>
              <a:t> </a:t>
            </a:r>
            <a:r>
              <a:rPr lang="en-US" sz="2800" i="1" dirty="0" err="1">
                <a:latin typeface="Arial Narrow" panose="020B0606020202030204" pitchFamily="34" charset="0"/>
              </a:rPr>
              <a:t>življenjsko</a:t>
            </a:r>
            <a:r>
              <a:rPr lang="en-US" sz="2800" i="1" dirty="0">
                <a:latin typeface="Arial Narrow" panose="020B0606020202030204" pitchFamily="34" charset="0"/>
              </a:rPr>
              <a:t> </a:t>
            </a:r>
            <a:r>
              <a:rPr lang="en-US" sz="2800" i="1" dirty="0" err="1">
                <a:latin typeface="Arial Narrow" panose="020B0606020202030204" pitchFamily="34" charset="0"/>
              </a:rPr>
              <a:t>perspektivo</a:t>
            </a:r>
            <a:r>
              <a:rPr lang="en-US" sz="2800" i="1" dirty="0">
                <a:latin typeface="Arial Narrow" panose="020B0606020202030204" pitchFamily="34" charset="0"/>
              </a:rPr>
              <a:t>, </a:t>
            </a:r>
            <a:r>
              <a:rPr lang="en-US" sz="2800" i="1" dirty="0" err="1">
                <a:latin typeface="Arial Narrow" panose="020B0606020202030204" pitchFamily="34" charset="0"/>
              </a:rPr>
              <a:t>namene</a:t>
            </a:r>
            <a:r>
              <a:rPr lang="en-US" sz="2800" i="1" dirty="0">
                <a:latin typeface="Arial Narrow" panose="020B0606020202030204" pitchFamily="34" charset="0"/>
              </a:rPr>
              <a:t> in </a:t>
            </a:r>
            <a:r>
              <a:rPr lang="en-US" sz="2800" i="1" dirty="0" err="1">
                <a:latin typeface="Arial Narrow" panose="020B0606020202030204" pitchFamily="34" charset="0"/>
              </a:rPr>
              <a:t>smisel</a:t>
            </a:r>
            <a:r>
              <a:rPr lang="en-US" sz="2800" i="1" dirty="0">
                <a:latin typeface="Arial Narrow" panose="020B0606020202030204" pitchFamily="34" charset="0"/>
              </a:rPr>
              <a:t>		</a:t>
            </a:r>
            <a:r>
              <a:rPr lang="sl-SI" sz="2800" i="1" dirty="0">
                <a:latin typeface="Arial Narrow" panose="020B0606020202030204" pitchFamily="34" charset="0"/>
              </a:rPr>
              <a:t>									„</a:t>
            </a:r>
            <a:r>
              <a:rPr lang="en-US" sz="2800" b="1" dirty="0">
                <a:solidFill>
                  <a:srgbClr val="800000"/>
                </a:solidFill>
                <a:latin typeface="Arial Narrow" panose="020B0606020202030204" pitchFamily="34" charset="0"/>
              </a:rPr>
              <a:t>Imagine</a:t>
            </a:r>
            <a:r>
              <a:rPr lang="sl-SI" sz="2800" b="1" dirty="0">
                <a:solidFill>
                  <a:srgbClr val="800000"/>
                </a:solidFill>
                <a:latin typeface="Arial Narrow" panose="020B0606020202030204" pitchFamily="34" charset="0"/>
              </a:rPr>
              <a:t>“</a:t>
            </a:r>
            <a:endParaRPr lang="en-US" sz="2800" b="1" dirty="0">
              <a:solidFill>
                <a:srgbClr val="800000"/>
              </a:solidFill>
              <a:latin typeface="Arial Narrow" panose="020B0606020202030204" pitchFamily="34" charset="0"/>
            </a:endParaRPr>
          </a:p>
          <a:p>
            <a:endParaRPr lang="sl-SI" dirty="0"/>
          </a:p>
        </p:txBody>
      </p:sp>
    </p:spTree>
    <p:extLst>
      <p:ext uri="{BB962C8B-B14F-4D97-AF65-F5344CB8AC3E}">
        <p14:creationId xmlns:p14="http://schemas.microsoft.com/office/powerpoint/2010/main" val="862750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914400" y="228600"/>
            <a:ext cx="10287000" cy="533400"/>
          </a:xfrm>
        </p:spPr>
        <p:txBody>
          <a:bodyPr vert="horz" wrap="square" lIns="91440" tIns="45720" rIns="91440" bIns="45720" numCol="1" anchor="b" anchorCtr="0" compatLnSpc="1">
            <a:prstTxWarp prst="textNoShape">
              <a:avLst/>
            </a:prstTxWarp>
          </a:bodyPr>
          <a:lstStyle/>
          <a:p>
            <a:r>
              <a:rPr lang="sl-SI" altLang="zh-CN" sz="4000" dirty="0">
                <a:solidFill>
                  <a:srgbClr val="FFFF00"/>
                </a:solidFill>
                <a:ea typeface="SimSun" pitchFamily="2" charset="-122"/>
              </a:rPr>
              <a:t>Faze zlorabe drog so tarče za zdravila</a:t>
            </a:r>
            <a:endParaRPr lang="en-US" altLang="zh-CN" dirty="0">
              <a:solidFill>
                <a:srgbClr val="FFFF00"/>
              </a:solidFill>
              <a:ea typeface="SimSun" pitchFamily="2" charset="-122"/>
            </a:endParaRPr>
          </a:p>
        </p:txBody>
      </p:sp>
      <p:sp>
        <p:nvSpPr>
          <p:cNvPr id="6147" name="Rectangle 3"/>
          <p:cNvSpPr>
            <a:spLocks noGrp="1" noChangeArrowheads="1"/>
          </p:cNvSpPr>
          <p:nvPr>
            <p:ph type="body" idx="4294967295"/>
          </p:nvPr>
        </p:nvSpPr>
        <p:spPr>
          <a:xfrm>
            <a:off x="533400" y="1143000"/>
            <a:ext cx="7162800" cy="4724400"/>
          </a:xfrm>
        </p:spPr>
        <p:txBody>
          <a:bodyPr vert="horz" wrap="square" lIns="91440" tIns="45720" rIns="91440" bIns="45720" numCol="1" anchor="t" anchorCtr="0" compatLnSpc="1">
            <a:prstTxWarp prst="textNoShape">
              <a:avLst/>
            </a:prstTxWarp>
          </a:bodyPr>
          <a:lstStyle/>
          <a:p>
            <a:pPr>
              <a:lnSpc>
                <a:spcPct val="90000"/>
              </a:lnSpc>
            </a:pPr>
            <a:r>
              <a:rPr lang="sl-SI" altLang="zh-CN" sz="2600" dirty="0">
                <a:ea typeface="SimSun" pitchFamily="2" charset="-122"/>
              </a:rPr>
              <a:t>Intoksikacija </a:t>
            </a:r>
            <a:r>
              <a:rPr lang="en-US" altLang="zh-CN" sz="2600" dirty="0">
                <a:ea typeface="SimSun" pitchFamily="2" charset="-122"/>
              </a:rPr>
              <a:t>/</a:t>
            </a:r>
            <a:r>
              <a:rPr lang="sl-SI" altLang="zh-CN" sz="2600" dirty="0">
                <a:ea typeface="SimSun" pitchFamily="2" charset="-122"/>
              </a:rPr>
              <a:t> predoziranje</a:t>
            </a:r>
            <a:endParaRPr lang="en-US" altLang="zh-CN" sz="2600" dirty="0">
              <a:ea typeface="SimSun" pitchFamily="2" charset="-122"/>
            </a:endParaRPr>
          </a:p>
          <a:p>
            <a:pPr>
              <a:lnSpc>
                <a:spcPct val="90000"/>
              </a:lnSpc>
            </a:pPr>
            <a:endParaRPr lang="en-US" altLang="zh-CN" sz="2600" dirty="0">
              <a:ea typeface="SimSun" pitchFamily="2" charset="-122"/>
            </a:endParaRPr>
          </a:p>
          <a:p>
            <a:pPr>
              <a:lnSpc>
                <a:spcPct val="90000"/>
              </a:lnSpc>
            </a:pPr>
            <a:r>
              <a:rPr lang="sl-SI" altLang="zh-CN" sz="2600" dirty="0">
                <a:ea typeface="SimSun" pitchFamily="2" charset="-122"/>
              </a:rPr>
              <a:t>Odtegnitev </a:t>
            </a:r>
            <a:r>
              <a:rPr lang="en-US" altLang="zh-CN" sz="2600" dirty="0">
                <a:ea typeface="SimSun" pitchFamily="2" charset="-122"/>
              </a:rPr>
              <a:t>/</a:t>
            </a:r>
            <a:r>
              <a:rPr lang="sl-SI" altLang="zh-CN" sz="2600" dirty="0">
                <a:ea typeface="SimSun" pitchFamily="2" charset="-122"/>
              </a:rPr>
              <a:t> </a:t>
            </a:r>
            <a:r>
              <a:rPr lang="sl-SI" altLang="zh-CN" sz="2600" dirty="0" err="1">
                <a:ea typeface="SimSun" pitchFamily="2" charset="-122"/>
              </a:rPr>
              <a:t>detoksifikacija</a:t>
            </a:r>
            <a:endParaRPr lang="en-US" altLang="zh-CN" sz="2600" dirty="0">
              <a:ea typeface="SimSun" pitchFamily="2" charset="-122"/>
            </a:endParaRPr>
          </a:p>
          <a:p>
            <a:pPr>
              <a:lnSpc>
                <a:spcPct val="90000"/>
              </a:lnSpc>
            </a:pPr>
            <a:endParaRPr lang="en-US" altLang="zh-CN" sz="2600" dirty="0">
              <a:ea typeface="SimSun" pitchFamily="2" charset="-122"/>
            </a:endParaRPr>
          </a:p>
          <a:p>
            <a:pPr>
              <a:lnSpc>
                <a:spcPct val="90000"/>
              </a:lnSpc>
            </a:pPr>
            <a:r>
              <a:rPr lang="sl-SI" altLang="zh-CN" sz="2600" dirty="0">
                <a:ea typeface="SimSun" pitchFamily="2" charset="-122"/>
              </a:rPr>
              <a:t>Pričetek z abstinenco </a:t>
            </a:r>
            <a:r>
              <a:rPr lang="en-US" altLang="zh-CN" sz="2600" dirty="0">
                <a:ea typeface="SimSun" pitchFamily="2" charset="-122"/>
              </a:rPr>
              <a:t>/</a:t>
            </a:r>
            <a:r>
              <a:rPr lang="sl-SI" altLang="zh-CN" sz="2600" dirty="0">
                <a:ea typeface="SimSun" pitchFamily="2" charset="-122"/>
              </a:rPr>
              <a:t> zmanjšanjem</a:t>
            </a:r>
            <a:endParaRPr lang="en-US" altLang="zh-CN" sz="2600" dirty="0">
              <a:ea typeface="SimSun" pitchFamily="2" charset="-122"/>
            </a:endParaRPr>
          </a:p>
          <a:p>
            <a:pPr>
              <a:lnSpc>
                <a:spcPct val="90000"/>
              </a:lnSpc>
            </a:pPr>
            <a:endParaRPr lang="en-US" altLang="zh-CN" sz="2600" dirty="0">
              <a:ea typeface="SimSun" pitchFamily="2" charset="-122"/>
            </a:endParaRPr>
          </a:p>
          <a:p>
            <a:pPr>
              <a:lnSpc>
                <a:spcPct val="90000"/>
              </a:lnSpc>
            </a:pPr>
            <a:r>
              <a:rPr lang="sl-SI" altLang="zh-CN" sz="2600" dirty="0">
                <a:ea typeface="SimSun" pitchFamily="2" charset="-122"/>
              </a:rPr>
              <a:t>Preprečevanje relapsa</a:t>
            </a:r>
            <a:endParaRPr lang="en-US" altLang="zh-CN" sz="2600" dirty="0">
              <a:ea typeface="SimSun" pitchFamily="2" charset="-122"/>
            </a:endParaRPr>
          </a:p>
          <a:p>
            <a:pPr>
              <a:lnSpc>
                <a:spcPct val="90000"/>
              </a:lnSpc>
            </a:pPr>
            <a:endParaRPr lang="en-US" altLang="zh-CN" sz="2600" dirty="0">
              <a:ea typeface="SimSun" pitchFamily="2" charset="-122"/>
            </a:endParaRPr>
          </a:p>
          <a:p>
            <a:pPr>
              <a:lnSpc>
                <a:spcPct val="90000"/>
              </a:lnSpc>
            </a:pPr>
            <a:r>
              <a:rPr lang="en-US" altLang="zh-CN" sz="2600" dirty="0">
                <a:ea typeface="SimSun" pitchFamily="2" charset="-122"/>
              </a:rPr>
              <a:t>(</a:t>
            </a:r>
            <a:r>
              <a:rPr lang="sl-SI" altLang="zh-CN" sz="2600" dirty="0">
                <a:ea typeface="SimSun" pitchFamily="2" charset="-122"/>
              </a:rPr>
              <a:t>psihoze</a:t>
            </a:r>
            <a:r>
              <a:rPr lang="en-US" altLang="zh-CN" sz="2600" dirty="0">
                <a:ea typeface="SimSun" pitchFamily="2" charset="-122"/>
              </a:rPr>
              <a:t>, </a:t>
            </a:r>
            <a:r>
              <a:rPr lang="sl-SI" altLang="zh-CN" sz="2600" dirty="0">
                <a:ea typeface="SimSun" pitchFamily="2" charset="-122"/>
              </a:rPr>
              <a:t>agitacije</a:t>
            </a:r>
            <a:r>
              <a:rPr lang="en-US" altLang="zh-CN" sz="2600" dirty="0">
                <a:ea typeface="SimSun" pitchFamily="2" charset="-122"/>
              </a:rPr>
              <a:t>, </a:t>
            </a:r>
            <a:r>
              <a:rPr lang="sl-SI" altLang="zh-CN" sz="2600" dirty="0" err="1">
                <a:ea typeface="SimSun" pitchFamily="2" charset="-122"/>
              </a:rPr>
              <a:t>itd</a:t>
            </a:r>
            <a:r>
              <a:rPr lang="en-US" altLang="zh-CN" sz="2600" dirty="0">
                <a:ea typeface="SimSun" pitchFamily="2" charset="-122"/>
              </a:rPr>
              <a:t>.)</a:t>
            </a:r>
            <a:endParaRPr lang="en-US" altLang="zh-CN" dirty="0">
              <a:ea typeface="SimSun" pitchFamily="2" charset="-122"/>
            </a:endParaRPr>
          </a:p>
          <a:p>
            <a:pPr>
              <a:lnSpc>
                <a:spcPct val="90000"/>
              </a:lnSpc>
            </a:pPr>
            <a:endParaRPr lang="en-US" altLang="zh-CN" dirty="0">
              <a:ea typeface="SimSun" pitchFamily="2" charset="-122"/>
            </a:endParaRPr>
          </a:p>
          <a:p>
            <a:pPr>
              <a:lnSpc>
                <a:spcPct val="90000"/>
              </a:lnSpc>
            </a:pPr>
            <a:endParaRPr lang="en-US" altLang="zh-CN" dirty="0">
              <a:ea typeface="SimSun" pitchFamily="2" charset="-122"/>
            </a:endParaRPr>
          </a:p>
          <a:p>
            <a:pPr>
              <a:lnSpc>
                <a:spcPct val="90000"/>
              </a:lnSpc>
            </a:pPr>
            <a:endParaRPr lang="zh-CN" altLang="en-US" dirty="0">
              <a:ea typeface="SimSun" pitchFamily="2" charset="-122"/>
            </a:endParaRPr>
          </a:p>
        </p:txBody>
      </p:sp>
    </p:spTree>
    <p:extLst>
      <p:ext uri="{BB962C8B-B14F-4D97-AF65-F5344CB8AC3E}">
        <p14:creationId xmlns:p14="http://schemas.microsoft.com/office/powerpoint/2010/main" val="2388575959"/>
      </p:ext>
    </p:extLst>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bwMode="auto">
          <a:xfrm>
            <a:off x="8077200" y="6248400"/>
            <a:ext cx="1905000" cy="457200"/>
          </a:xfrm>
          <a:prstGeom prst="rect">
            <a:avLst/>
          </a:prstGeom>
          <a:noFill/>
          <a:ln>
            <a:miter lim="800000"/>
            <a:headEnd/>
            <a:tailEnd/>
          </a:ln>
        </p:spPr>
        <p:txBody>
          <a:bodyPr/>
          <a:lstStyle/>
          <a:p>
            <a:pPr algn="r">
              <a:defRPr/>
            </a:pPr>
            <a:fld id="{DBA05AEA-895F-424C-972E-A07BDA5CA6AC}" type="slidenum">
              <a:rPr lang="zh-CN" altLang="en-US" sz="1600">
                <a:latin typeface="+mn-lt"/>
                <a:ea typeface="宋体" pitchFamily="2" charset="-122"/>
              </a:rPr>
              <a:pPr algn="r">
                <a:defRPr/>
              </a:pPr>
              <a:t>43</a:t>
            </a:fld>
            <a:endParaRPr lang="en-US" altLang="zh-CN" sz="1600">
              <a:latin typeface="+mn-lt"/>
              <a:ea typeface="宋体" pitchFamily="2" charset="-122"/>
            </a:endParaRPr>
          </a:p>
        </p:txBody>
      </p:sp>
      <p:sp>
        <p:nvSpPr>
          <p:cNvPr id="7171" name="Rectangle 2"/>
          <p:cNvSpPr>
            <a:spLocks noGrp="1" noChangeArrowheads="1"/>
          </p:cNvSpPr>
          <p:nvPr>
            <p:ph type="title" idx="4294967295"/>
          </p:nvPr>
        </p:nvSpPr>
        <p:spPr>
          <a:xfrm>
            <a:off x="2438400" y="152400"/>
            <a:ext cx="7772400" cy="533400"/>
          </a:xfrm>
        </p:spPr>
        <p:txBody>
          <a:bodyPr vert="horz" wrap="square" lIns="91440" tIns="45720" rIns="91440" bIns="45720" numCol="1" anchor="b" anchorCtr="0" compatLnSpc="1">
            <a:prstTxWarp prst="textNoShape">
              <a:avLst/>
            </a:prstTxWarp>
          </a:bodyPr>
          <a:lstStyle/>
          <a:p>
            <a:r>
              <a:rPr lang="sl-SI" altLang="zh-CN" sz="3800" dirty="0">
                <a:solidFill>
                  <a:schemeClr val="tx1"/>
                </a:solidFill>
                <a:ea typeface="SimSun" pitchFamily="2" charset="-122"/>
              </a:rPr>
              <a:t>Farmakološke strategije</a:t>
            </a:r>
            <a:endParaRPr lang="en-US" altLang="zh-CN" dirty="0">
              <a:solidFill>
                <a:schemeClr val="tx1"/>
              </a:solidFill>
              <a:ea typeface="SimSun" pitchFamily="2" charset="-122"/>
            </a:endParaRPr>
          </a:p>
        </p:txBody>
      </p:sp>
      <p:sp>
        <p:nvSpPr>
          <p:cNvPr id="7172" name="Rectangle 3"/>
          <p:cNvSpPr>
            <a:spLocks noGrp="1" noChangeArrowheads="1"/>
          </p:cNvSpPr>
          <p:nvPr>
            <p:ph type="body" idx="4294967295"/>
          </p:nvPr>
        </p:nvSpPr>
        <p:spPr>
          <a:xfrm>
            <a:off x="914400" y="1343526"/>
            <a:ext cx="10668000" cy="4191000"/>
          </a:xfrm>
        </p:spPr>
        <p:txBody>
          <a:bodyPr vert="horz" wrap="square" lIns="91440" tIns="45720" rIns="91440" bIns="45720" numCol="1" anchor="t" anchorCtr="0" compatLnSpc="1">
            <a:prstTxWarp prst="textNoShape">
              <a:avLst/>
            </a:prstTxWarp>
          </a:bodyPr>
          <a:lstStyle/>
          <a:p>
            <a:r>
              <a:rPr lang="en-US" altLang="zh-CN" sz="4400" dirty="0">
                <a:ea typeface="SimSun" pitchFamily="2" charset="-122"/>
              </a:rPr>
              <a:t>agonist</a:t>
            </a:r>
            <a:r>
              <a:rPr lang="sl-SI" altLang="zh-CN" sz="4400" dirty="0">
                <a:ea typeface="SimSun" pitchFamily="2" charset="-122"/>
              </a:rPr>
              <a:t>i</a:t>
            </a:r>
            <a:r>
              <a:rPr lang="en-US" altLang="zh-CN" sz="4400" dirty="0">
                <a:ea typeface="SimSun" pitchFamily="2" charset="-122"/>
              </a:rPr>
              <a:t> (</a:t>
            </a:r>
            <a:r>
              <a:rPr lang="sl-SI" altLang="zh-CN" sz="4400" dirty="0">
                <a:ea typeface="SimSun" pitchFamily="2" charset="-122"/>
              </a:rPr>
              <a:t>zamenjava </a:t>
            </a:r>
            <a:r>
              <a:rPr lang="en-US" altLang="zh-CN" sz="4400" dirty="0">
                <a:ea typeface="SimSun" pitchFamily="2" charset="-122"/>
              </a:rPr>
              <a:t>/</a:t>
            </a:r>
            <a:r>
              <a:rPr lang="sl-SI" altLang="zh-CN" sz="4400" dirty="0">
                <a:ea typeface="SimSun" pitchFamily="2" charset="-122"/>
              </a:rPr>
              <a:t> nadomeščanje</a:t>
            </a:r>
            <a:r>
              <a:rPr lang="en-US" altLang="zh-CN" sz="4400" dirty="0">
                <a:ea typeface="SimSun" pitchFamily="2" charset="-122"/>
              </a:rPr>
              <a:t>)</a:t>
            </a:r>
          </a:p>
          <a:p>
            <a:r>
              <a:rPr lang="en-US" altLang="zh-CN" sz="4400" dirty="0">
                <a:ea typeface="SimSun" pitchFamily="2" charset="-122"/>
              </a:rPr>
              <a:t>antagonist</a:t>
            </a:r>
            <a:r>
              <a:rPr lang="sl-SI" altLang="zh-CN" sz="4400" dirty="0">
                <a:ea typeface="SimSun" pitchFamily="2" charset="-122"/>
              </a:rPr>
              <a:t>i</a:t>
            </a:r>
            <a:r>
              <a:rPr lang="en-US" altLang="zh-CN" sz="4400" dirty="0">
                <a:ea typeface="SimSun" pitchFamily="2" charset="-122"/>
              </a:rPr>
              <a:t> (</a:t>
            </a:r>
            <a:r>
              <a:rPr lang="sl-SI" altLang="zh-CN" sz="4400" dirty="0">
                <a:ea typeface="SimSun" pitchFamily="2" charset="-122"/>
              </a:rPr>
              <a:t>zaviranje</a:t>
            </a:r>
            <a:r>
              <a:rPr lang="en-US" altLang="zh-CN" sz="4400" dirty="0">
                <a:ea typeface="SimSun" pitchFamily="2" charset="-122"/>
              </a:rPr>
              <a:t>)</a:t>
            </a:r>
          </a:p>
          <a:p>
            <a:r>
              <a:rPr lang="sl-SI" altLang="zh-CN" sz="4400" dirty="0" err="1">
                <a:ea typeface="SimSun" pitchFamily="2" charset="-122"/>
              </a:rPr>
              <a:t>Averzivnost</a:t>
            </a:r>
            <a:r>
              <a:rPr lang="sl-SI" altLang="zh-CN" sz="4400" dirty="0">
                <a:ea typeface="SimSun" pitchFamily="2" charset="-122"/>
              </a:rPr>
              <a:t> </a:t>
            </a:r>
            <a:r>
              <a:rPr lang="en-US" altLang="zh-CN" sz="4400" dirty="0">
                <a:ea typeface="SimSun" pitchFamily="2" charset="-122"/>
              </a:rPr>
              <a:t>(</a:t>
            </a:r>
            <a:r>
              <a:rPr lang="en-US" altLang="zh-CN" sz="4400" dirty="0" err="1">
                <a:ea typeface="SimSun" pitchFamily="2" charset="-122"/>
              </a:rPr>
              <a:t>negativ</a:t>
            </a:r>
            <a:r>
              <a:rPr lang="sl-SI" altLang="zh-CN" sz="4400" dirty="0">
                <a:ea typeface="SimSun" pitchFamily="2" charset="-122"/>
              </a:rPr>
              <a:t>no </a:t>
            </a:r>
            <a:r>
              <a:rPr lang="sl-SI" altLang="zh-CN" sz="4400" dirty="0" err="1">
                <a:ea typeface="SimSun" pitchFamily="2" charset="-122"/>
              </a:rPr>
              <a:t>ojačanje</a:t>
            </a:r>
            <a:r>
              <a:rPr lang="en-US" altLang="zh-CN" sz="4400" dirty="0">
                <a:ea typeface="SimSun" pitchFamily="2" charset="-122"/>
              </a:rPr>
              <a:t>)</a:t>
            </a:r>
          </a:p>
          <a:p>
            <a:r>
              <a:rPr lang="sl-SI" altLang="zh-CN" sz="4400" dirty="0">
                <a:ea typeface="SimSun" pitchFamily="2" charset="-122"/>
              </a:rPr>
              <a:t>Odprava podrejenih </a:t>
            </a:r>
            <a:r>
              <a:rPr lang="en-US" altLang="zh-CN" sz="4400" dirty="0">
                <a:ea typeface="SimSun" pitchFamily="2" charset="-122"/>
              </a:rPr>
              <a:t>/</a:t>
            </a:r>
            <a:r>
              <a:rPr lang="sl-SI" altLang="zh-CN" sz="4400" dirty="0">
                <a:ea typeface="SimSun" pitchFamily="2" charset="-122"/>
              </a:rPr>
              <a:t> povezanih motenj </a:t>
            </a:r>
            <a:r>
              <a:rPr lang="en-US" altLang="zh-CN" sz="4400" dirty="0">
                <a:ea typeface="SimSun" pitchFamily="2" charset="-122"/>
              </a:rPr>
              <a:t>(</a:t>
            </a:r>
            <a:r>
              <a:rPr lang="sl-SI" altLang="zh-CN" sz="4400" dirty="0">
                <a:ea typeface="SimSun" pitchFamily="2" charset="-122"/>
              </a:rPr>
              <a:t>depresije</a:t>
            </a:r>
            <a:r>
              <a:rPr lang="en-US" altLang="zh-CN" sz="4400" dirty="0">
                <a:ea typeface="SimSun" pitchFamily="2" charset="-122"/>
              </a:rPr>
              <a:t> </a:t>
            </a:r>
            <a:r>
              <a:rPr lang="sl-SI" altLang="zh-CN" sz="4400" dirty="0" err="1">
                <a:ea typeface="SimSun" pitchFamily="2" charset="-122"/>
              </a:rPr>
              <a:t>itd</a:t>
            </a:r>
            <a:r>
              <a:rPr lang="en-US" altLang="zh-CN" sz="4400" dirty="0">
                <a:ea typeface="SimSun" pitchFamily="2" charset="-122"/>
              </a:rPr>
              <a:t>.)</a:t>
            </a:r>
          </a:p>
        </p:txBody>
      </p:sp>
    </p:spTree>
    <p:extLst>
      <p:ext uri="{BB962C8B-B14F-4D97-AF65-F5344CB8AC3E}">
        <p14:creationId xmlns:p14="http://schemas.microsoft.com/office/powerpoint/2010/main" val="2806344738"/>
      </p:ext>
    </p:extLst>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10210800" cy="764704"/>
          </a:xfrm>
        </p:spPr>
        <p:txBody>
          <a:bodyPr/>
          <a:lstStyle/>
          <a:p>
            <a:pPr eaLnBrk="1" hangingPunct="1">
              <a:defRPr/>
            </a:pPr>
            <a:r>
              <a:rPr lang="sl-SI" sz="3200" dirty="0">
                <a:solidFill>
                  <a:srgbClr val="FFFF00"/>
                </a:solidFill>
              </a:rPr>
              <a:t>Farmakološko zdravljenje zasvojenosti – omejeno!!!</a:t>
            </a:r>
          </a:p>
        </p:txBody>
      </p:sp>
      <p:sp>
        <p:nvSpPr>
          <p:cNvPr id="5" name="Ograda vsebine 4"/>
          <p:cNvSpPr>
            <a:spLocks noGrp="1"/>
          </p:cNvSpPr>
          <p:nvPr>
            <p:ph idx="1"/>
          </p:nvPr>
        </p:nvSpPr>
        <p:spPr>
          <a:xfrm>
            <a:off x="6456040" y="836712"/>
            <a:ext cx="4211960" cy="5183088"/>
          </a:xfrm>
        </p:spPr>
        <p:txBody>
          <a:bodyPr/>
          <a:lstStyle/>
          <a:p>
            <a:pPr algn="l">
              <a:buNone/>
            </a:pPr>
            <a:r>
              <a:rPr lang="sl-SI" dirty="0"/>
              <a:t>-Zaviralci (</a:t>
            </a:r>
            <a:r>
              <a:rPr lang="sl-SI" dirty="0" err="1"/>
              <a:t>naltrekson</a:t>
            </a:r>
            <a:r>
              <a:rPr lang="sl-SI" dirty="0"/>
              <a:t>)</a:t>
            </a:r>
          </a:p>
          <a:p>
            <a:pPr algn="l">
              <a:buNone/>
            </a:pPr>
            <a:r>
              <a:rPr lang="sl-SI" dirty="0"/>
              <a:t>-Agonisti (metadon)</a:t>
            </a:r>
          </a:p>
          <a:p>
            <a:pPr algn="l">
              <a:buNone/>
            </a:pPr>
            <a:r>
              <a:rPr lang="sl-SI" dirty="0"/>
              <a:t>-Pomirjevala (anksiolitiki)</a:t>
            </a:r>
          </a:p>
          <a:p>
            <a:pPr algn="l">
              <a:buNone/>
            </a:pPr>
            <a:r>
              <a:rPr lang="sl-SI" dirty="0"/>
              <a:t>-Endorfini (bolečina)</a:t>
            </a:r>
          </a:p>
        </p:txBody>
      </p:sp>
      <p:pic>
        <p:nvPicPr>
          <p:cNvPr id="48132" name="Picture 4" descr="MAT Recovery Model"/>
          <p:cNvPicPr>
            <a:picLocks noChangeAspect="1" noChangeArrowheads="1"/>
          </p:cNvPicPr>
          <p:nvPr/>
        </p:nvPicPr>
        <p:blipFill>
          <a:blip r:embed="rId3" cstate="print"/>
          <a:srcRect/>
          <a:stretch>
            <a:fillRect/>
          </a:stretch>
        </p:blipFill>
        <p:spPr bwMode="auto">
          <a:xfrm>
            <a:off x="1524000" y="2334834"/>
            <a:ext cx="4932040" cy="4523167"/>
          </a:xfrm>
          <a:prstGeom prst="rect">
            <a:avLst/>
          </a:prstGeom>
          <a:noFill/>
        </p:spPr>
      </p:pic>
      <p:sp>
        <p:nvSpPr>
          <p:cNvPr id="4" name="Rectangle 3"/>
          <p:cNvSpPr/>
          <p:nvPr/>
        </p:nvSpPr>
        <p:spPr>
          <a:xfrm>
            <a:off x="5943600" y="5943601"/>
            <a:ext cx="4503156" cy="461665"/>
          </a:xfrm>
          <a:prstGeom prst="rect">
            <a:avLst/>
          </a:prstGeom>
        </p:spPr>
        <p:txBody>
          <a:bodyPr wrap="none">
            <a:spAutoFit/>
          </a:bodyPr>
          <a:lstStyle/>
          <a:p>
            <a:pPr marL="233363" indent="-233363">
              <a:spcBef>
                <a:spcPct val="60000"/>
              </a:spcBef>
              <a:buClr>
                <a:srgbClr val="000000"/>
              </a:buClr>
              <a:defRPr/>
            </a:pPr>
            <a:r>
              <a:rPr lang="sl-SI" kern="0" dirty="0">
                <a:solidFill>
                  <a:srgbClr val="000000"/>
                </a:solidFill>
                <a:latin typeface="Arial"/>
                <a:ea typeface="Geneva" charset="0"/>
              </a:rPr>
              <a:t>Klinično zdravljenje neuspešno.</a:t>
            </a:r>
            <a:endParaRPr lang="en-US" kern="0" dirty="0">
              <a:solidFill>
                <a:srgbClr val="000000"/>
              </a:solidFill>
              <a:latin typeface="Arial"/>
              <a:ea typeface="Geneva" charset="0"/>
            </a:endParaRPr>
          </a:p>
        </p:txBody>
      </p:sp>
    </p:spTree>
    <p:extLst>
      <p:ext uri="{BB962C8B-B14F-4D97-AF65-F5344CB8AC3E}">
        <p14:creationId xmlns:p14="http://schemas.microsoft.com/office/powerpoint/2010/main" val="3340778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txBox="1">
            <a:spLocks noGrp="1"/>
          </p:cNvSpPr>
          <p:nvPr/>
        </p:nvSpPr>
        <p:spPr bwMode="auto">
          <a:xfrm>
            <a:off x="8077200" y="6248400"/>
            <a:ext cx="1905000" cy="457200"/>
          </a:xfrm>
          <a:prstGeom prst="rect">
            <a:avLst/>
          </a:prstGeom>
          <a:noFill/>
          <a:ln>
            <a:miter lim="800000"/>
            <a:headEnd/>
            <a:tailEnd/>
          </a:ln>
        </p:spPr>
        <p:txBody>
          <a:bodyPr/>
          <a:lstStyle/>
          <a:p>
            <a:pPr algn="r">
              <a:defRPr/>
            </a:pPr>
            <a:fld id="{7E9B6CAF-BC3B-42A8-80FF-BF717E083284}" type="slidenum">
              <a:rPr lang="zh-CN" altLang="en-US" sz="1400">
                <a:latin typeface="+mn-lt"/>
                <a:ea typeface="宋体" pitchFamily="2" charset="-122"/>
              </a:rPr>
              <a:pPr algn="r">
                <a:defRPr/>
              </a:pPr>
              <a:t>45</a:t>
            </a:fld>
            <a:endParaRPr lang="en-US" altLang="zh-CN" sz="1400">
              <a:latin typeface="+mn-lt"/>
              <a:ea typeface="宋体" pitchFamily="2" charset="-122"/>
            </a:endParaRPr>
          </a:p>
        </p:txBody>
      </p:sp>
      <p:sp>
        <p:nvSpPr>
          <p:cNvPr id="8195" name="Rectangle 2"/>
          <p:cNvSpPr>
            <a:spLocks noGrp="1" noChangeArrowheads="1"/>
          </p:cNvSpPr>
          <p:nvPr>
            <p:ph type="title" idx="4294967295"/>
          </p:nvPr>
        </p:nvSpPr>
        <p:spPr>
          <a:xfrm>
            <a:off x="304800" y="115888"/>
            <a:ext cx="5791200" cy="646113"/>
          </a:xfrm>
        </p:spPr>
        <p:txBody>
          <a:bodyPr vert="horz" wrap="square" lIns="91440" tIns="45720" rIns="91440" bIns="45720" numCol="1" anchor="b" anchorCtr="0" compatLnSpc="1">
            <a:prstTxWarp prst="textNoShape">
              <a:avLst/>
            </a:prstTxWarp>
          </a:bodyPr>
          <a:lstStyle/>
          <a:p>
            <a:r>
              <a:rPr lang="sl-SI" altLang="zh-CN" sz="2800" dirty="0">
                <a:solidFill>
                  <a:srgbClr val="FFFF00"/>
                </a:solidFill>
                <a:ea typeface="SimSun" pitchFamily="2" charset="-122"/>
              </a:rPr>
              <a:t>Droge, kjer je terapija dostopna</a:t>
            </a:r>
            <a:endParaRPr lang="en-US" altLang="zh-CN" sz="2800" dirty="0">
              <a:solidFill>
                <a:srgbClr val="FFFF00"/>
              </a:solidFill>
              <a:ea typeface="SimSun" pitchFamily="2" charset="-122"/>
            </a:endParaRPr>
          </a:p>
        </p:txBody>
      </p:sp>
      <p:sp>
        <p:nvSpPr>
          <p:cNvPr id="8196" name="Rectangle 3"/>
          <p:cNvSpPr>
            <a:spLocks noGrp="1" noChangeArrowheads="1"/>
          </p:cNvSpPr>
          <p:nvPr>
            <p:ph type="body" sz="half" idx="4294967295"/>
          </p:nvPr>
        </p:nvSpPr>
        <p:spPr>
          <a:xfrm>
            <a:off x="564644" y="1179512"/>
            <a:ext cx="5102244" cy="5068887"/>
          </a:xfrm>
        </p:spPr>
        <p:txBody>
          <a:bodyPr vert="horz" wrap="square" lIns="91440" tIns="45720" rIns="91440" bIns="45720" numCol="1" anchor="t" anchorCtr="0" compatLnSpc="1">
            <a:prstTxWarp prst="textNoShape">
              <a:avLst/>
            </a:prstTxWarp>
          </a:bodyPr>
          <a:lstStyle/>
          <a:p>
            <a:pPr>
              <a:lnSpc>
                <a:spcPct val="90000"/>
              </a:lnSpc>
            </a:pPr>
            <a:r>
              <a:rPr lang="en-US" altLang="zh-CN" sz="4000" dirty="0">
                <a:ea typeface="SimSun" pitchFamily="2" charset="-122"/>
              </a:rPr>
              <a:t>Opioid</a:t>
            </a:r>
            <a:r>
              <a:rPr lang="sl-SI" altLang="zh-CN" sz="4000" dirty="0">
                <a:ea typeface="SimSun" pitchFamily="2" charset="-122"/>
              </a:rPr>
              <a:t>i</a:t>
            </a:r>
            <a:endParaRPr lang="en-US" altLang="zh-CN" sz="4000" dirty="0">
              <a:ea typeface="SimSun" pitchFamily="2" charset="-122"/>
            </a:endParaRPr>
          </a:p>
          <a:p>
            <a:pPr>
              <a:lnSpc>
                <a:spcPct val="90000"/>
              </a:lnSpc>
            </a:pPr>
            <a:r>
              <a:rPr lang="sl-SI" altLang="zh-CN" sz="4000" dirty="0">
                <a:ea typeface="SimSun" pitchFamily="2" charset="-122"/>
              </a:rPr>
              <a:t>Alkohol</a:t>
            </a:r>
            <a:endParaRPr lang="en-US" altLang="zh-CN" sz="4000" dirty="0">
              <a:ea typeface="SimSun" pitchFamily="2" charset="-122"/>
            </a:endParaRPr>
          </a:p>
          <a:p>
            <a:pPr>
              <a:lnSpc>
                <a:spcPct val="90000"/>
              </a:lnSpc>
            </a:pPr>
            <a:r>
              <a:rPr lang="en-US" altLang="zh-CN" sz="4000" dirty="0" err="1">
                <a:ea typeface="SimSun" pitchFamily="2" charset="-122"/>
              </a:rPr>
              <a:t>Benzodiazepin</a:t>
            </a:r>
            <a:r>
              <a:rPr lang="sl-SI" altLang="zh-CN" sz="4000" dirty="0">
                <a:ea typeface="SimSun" pitchFamily="2" charset="-122"/>
              </a:rPr>
              <a:t>i</a:t>
            </a:r>
            <a:endParaRPr lang="en-US" altLang="zh-CN" sz="4000" dirty="0">
              <a:ea typeface="SimSun" pitchFamily="2" charset="-122"/>
            </a:endParaRPr>
          </a:p>
          <a:p>
            <a:pPr>
              <a:lnSpc>
                <a:spcPct val="90000"/>
              </a:lnSpc>
            </a:pPr>
            <a:r>
              <a:rPr lang="sl-SI" altLang="zh-CN" sz="4000" dirty="0">
                <a:ea typeface="SimSun" pitchFamily="2" charset="-122"/>
              </a:rPr>
              <a:t>Cigareti </a:t>
            </a:r>
            <a:r>
              <a:rPr lang="en-US" altLang="zh-CN" sz="4000" dirty="0">
                <a:ea typeface="SimSun" pitchFamily="2" charset="-122"/>
              </a:rPr>
              <a:t>(</a:t>
            </a:r>
            <a:r>
              <a:rPr lang="sl-SI" altLang="zh-CN" sz="4000" dirty="0">
                <a:ea typeface="SimSun" pitchFamily="2" charset="-122"/>
              </a:rPr>
              <a:t>nikotinska odvisnost</a:t>
            </a:r>
            <a:r>
              <a:rPr lang="en-US" altLang="zh-CN" sz="4000" dirty="0">
                <a:ea typeface="SimSun" pitchFamily="2" charset="-122"/>
              </a:rPr>
              <a:t>)</a:t>
            </a:r>
          </a:p>
        </p:txBody>
      </p:sp>
      <p:sp>
        <p:nvSpPr>
          <p:cNvPr id="8197" name="Rectangle 4"/>
          <p:cNvSpPr>
            <a:spLocks noGrp="1" noChangeArrowheads="1"/>
          </p:cNvSpPr>
          <p:nvPr>
            <p:ph type="body" sz="half" idx="4294967295"/>
          </p:nvPr>
        </p:nvSpPr>
        <p:spPr>
          <a:xfrm>
            <a:off x="6483848" y="794084"/>
            <a:ext cx="5098552" cy="5301915"/>
          </a:xfrm>
        </p:spPr>
        <p:txBody>
          <a:bodyPr vert="horz" wrap="square" lIns="91440" tIns="45720" rIns="91440" bIns="45720" numCol="1" anchor="t" anchorCtr="0" compatLnSpc="1">
            <a:prstTxWarp prst="textNoShape">
              <a:avLst/>
            </a:prstTxWarp>
          </a:bodyPr>
          <a:lstStyle/>
          <a:p>
            <a:pPr>
              <a:lnSpc>
                <a:spcPct val="90000"/>
              </a:lnSpc>
            </a:pPr>
            <a:r>
              <a:rPr lang="sl-SI" altLang="zh-CN" sz="4000" dirty="0">
                <a:ea typeface="SimSun" pitchFamily="2" charset="-122"/>
              </a:rPr>
              <a:t>Kokain</a:t>
            </a:r>
            <a:endParaRPr lang="en-US" altLang="zh-CN" sz="4000" dirty="0">
              <a:ea typeface="SimSun" pitchFamily="2" charset="-122"/>
            </a:endParaRPr>
          </a:p>
          <a:p>
            <a:pPr>
              <a:lnSpc>
                <a:spcPct val="90000"/>
              </a:lnSpc>
            </a:pPr>
            <a:r>
              <a:rPr lang="sl-SI" altLang="zh-CN" sz="4000" dirty="0" err="1">
                <a:ea typeface="SimSun" pitchFamily="2" charset="-122"/>
              </a:rPr>
              <a:t>Metamfetamin</a:t>
            </a:r>
            <a:endParaRPr lang="en-US" altLang="zh-CN" sz="4000" dirty="0">
              <a:ea typeface="SimSun" pitchFamily="2" charset="-122"/>
            </a:endParaRPr>
          </a:p>
          <a:p>
            <a:pPr>
              <a:lnSpc>
                <a:spcPct val="90000"/>
              </a:lnSpc>
            </a:pPr>
            <a:r>
              <a:rPr lang="sl-SI" altLang="zh-CN" sz="4000" dirty="0">
                <a:ea typeface="SimSun" pitchFamily="2" charset="-122"/>
              </a:rPr>
              <a:t>halucinogeni</a:t>
            </a:r>
            <a:endParaRPr lang="en-US" altLang="zh-CN" sz="4000" dirty="0">
              <a:ea typeface="SimSun" pitchFamily="2" charset="-122"/>
            </a:endParaRPr>
          </a:p>
          <a:p>
            <a:pPr>
              <a:lnSpc>
                <a:spcPct val="90000"/>
              </a:lnSpc>
            </a:pPr>
            <a:r>
              <a:rPr lang="sl-SI" altLang="zh-CN" sz="4000" dirty="0">
                <a:ea typeface="SimSun" pitchFamily="2" charset="-122"/>
              </a:rPr>
              <a:t>konoplja</a:t>
            </a:r>
            <a:endParaRPr lang="en-US" altLang="zh-CN" sz="4000" dirty="0">
              <a:ea typeface="SimSun" pitchFamily="2" charset="-122"/>
            </a:endParaRPr>
          </a:p>
          <a:p>
            <a:pPr>
              <a:lnSpc>
                <a:spcPct val="90000"/>
              </a:lnSpc>
            </a:pPr>
            <a:r>
              <a:rPr lang="sl-SI" altLang="zh-CN" sz="4000" dirty="0">
                <a:ea typeface="SimSun" pitchFamily="2" charset="-122"/>
              </a:rPr>
              <a:t>Topila, </a:t>
            </a:r>
            <a:r>
              <a:rPr lang="sl-SI" altLang="zh-CN" sz="4000" dirty="0" err="1">
                <a:ea typeface="SimSun" pitchFamily="2" charset="-122"/>
              </a:rPr>
              <a:t>inhalanti</a:t>
            </a:r>
            <a:endParaRPr lang="en-US" altLang="zh-CN" sz="4000" dirty="0">
              <a:ea typeface="SimSun" pitchFamily="2" charset="-122"/>
            </a:endParaRPr>
          </a:p>
          <a:p>
            <a:pPr>
              <a:lnSpc>
                <a:spcPct val="90000"/>
              </a:lnSpc>
            </a:pPr>
            <a:endParaRPr lang="zh-CN" altLang="en-US" sz="4000" dirty="0">
              <a:ea typeface="SimSun" pitchFamily="2" charset="-122"/>
            </a:endParaRPr>
          </a:p>
        </p:txBody>
      </p:sp>
      <p:sp>
        <p:nvSpPr>
          <p:cNvPr id="8198" name="Text Box 5"/>
          <p:cNvSpPr txBox="1">
            <a:spLocks noChangeArrowheads="1"/>
          </p:cNvSpPr>
          <p:nvPr/>
        </p:nvSpPr>
        <p:spPr bwMode="auto">
          <a:xfrm>
            <a:off x="6842125" y="7223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50000"/>
              <a:buFont typeface="Monotype Sorts" pitchFamily="2" charset="2"/>
              <a:buChar char="n"/>
              <a:defRPr sz="2800">
                <a:solidFill>
                  <a:schemeClr val="tx1"/>
                </a:solidFill>
                <a:latin typeface="Verdana" pitchFamily="34" charset="0"/>
              </a:defRPr>
            </a:lvl1pPr>
            <a:lvl2pPr marL="742950" indent="-285750">
              <a:spcBef>
                <a:spcPct val="20000"/>
              </a:spcBef>
              <a:buClr>
                <a:schemeClr val="tx2"/>
              </a:buClr>
              <a:buSzPct val="75000"/>
              <a:buFont typeface="Monotype Sorts" pitchFamily="2" charset="2"/>
              <a:buChar char="u"/>
              <a:defRPr sz="2600">
                <a:solidFill>
                  <a:schemeClr val="tx1"/>
                </a:solidFill>
                <a:latin typeface="Verdana" pitchFamily="34" charset="0"/>
              </a:defRPr>
            </a:lvl2pPr>
            <a:lvl3pPr marL="1143000" indent="-228600">
              <a:spcBef>
                <a:spcPct val="20000"/>
              </a:spcBef>
              <a:buClr>
                <a:schemeClr val="tx2"/>
              </a:buClr>
              <a:buSzPct val="62000"/>
              <a:buFont typeface="Monotype Sorts" pitchFamily="2" charset="2"/>
              <a:buChar char="F"/>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tx2"/>
              </a:buClr>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Verdana" pitchFamily="34" charset="0"/>
              </a:defRPr>
            </a:lvl9pPr>
          </a:lstStyle>
          <a:p>
            <a:pPr>
              <a:spcBef>
                <a:spcPct val="0"/>
              </a:spcBef>
              <a:buClrTx/>
              <a:buSzTx/>
              <a:buFontTx/>
              <a:buNone/>
            </a:pPr>
            <a:endParaRPr lang="zh-CN" altLang="en-US" sz="2400" b="1">
              <a:latin typeface="Arial Narrow" pitchFamily="34" charset="0"/>
              <a:ea typeface="SimSun" pitchFamily="2" charset="-122"/>
            </a:endParaRPr>
          </a:p>
        </p:txBody>
      </p:sp>
      <p:sp>
        <p:nvSpPr>
          <p:cNvPr id="8199" name="Text Box 6"/>
          <p:cNvSpPr txBox="1">
            <a:spLocks noChangeArrowheads="1"/>
          </p:cNvSpPr>
          <p:nvPr/>
        </p:nvSpPr>
        <p:spPr bwMode="auto">
          <a:xfrm>
            <a:off x="5666888" y="122239"/>
            <a:ext cx="46650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50000"/>
              <a:buFont typeface="Monotype Sorts" pitchFamily="2" charset="2"/>
              <a:buChar char="n"/>
              <a:defRPr sz="2800">
                <a:solidFill>
                  <a:schemeClr val="tx1"/>
                </a:solidFill>
                <a:latin typeface="Verdana" pitchFamily="34" charset="0"/>
              </a:defRPr>
            </a:lvl1pPr>
            <a:lvl2pPr marL="742950" indent="-285750">
              <a:spcBef>
                <a:spcPct val="20000"/>
              </a:spcBef>
              <a:buClr>
                <a:schemeClr val="tx2"/>
              </a:buClr>
              <a:buSzPct val="75000"/>
              <a:buFont typeface="Monotype Sorts" pitchFamily="2" charset="2"/>
              <a:buChar char="u"/>
              <a:defRPr sz="2600">
                <a:solidFill>
                  <a:schemeClr val="tx1"/>
                </a:solidFill>
                <a:latin typeface="Verdana" pitchFamily="34" charset="0"/>
              </a:defRPr>
            </a:lvl2pPr>
            <a:lvl3pPr marL="1143000" indent="-228600">
              <a:spcBef>
                <a:spcPct val="20000"/>
              </a:spcBef>
              <a:buClr>
                <a:schemeClr val="tx2"/>
              </a:buClr>
              <a:buSzPct val="62000"/>
              <a:buFont typeface="Monotype Sorts" pitchFamily="2" charset="2"/>
              <a:buChar char="F"/>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tx2"/>
              </a:buClr>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Verdana" pitchFamily="34" charset="0"/>
              </a:defRPr>
            </a:lvl9pPr>
          </a:lstStyle>
          <a:p>
            <a:pPr algn="ctr">
              <a:spcBef>
                <a:spcPct val="0"/>
              </a:spcBef>
              <a:buClrTx/>
              <a:buSzTx/>
              <a:buFontTx/>
              <a:buNone/>
            </a:pPr>
            <a:r>
              <a:rPr lang="sl-SI" altLang="zh-CN" dirty="0">
                <a:solidFill>
                  <a:srgbClr val="FFFF00"/>
                </a:solidFill>
                <a:latin typeface="Helvetica" pitchFamily="1" charset="0"/>
                <a:ea typeface="SimSun" pitchFamily="2" charset="-122"/>
              </a:rPr>
              <a:t>Droge brez ustreznih zdravil</a:t>
            </a:r>
            <a:endParaRPr lang="zh-CN" altLang="en-US" dirty="0">
              <a:solidFill>
                <a:srgbClr val="FFFF00"/>
              </a:solidFill>
              <a:latin typeface="Helvetica" pitchFamily="1" charset="0"/>
              <a:ea typeface="SimSun" pitchFamily="2" charset="-122"/>
            </a:endParaRPr>
          </a:p>
        </p:txBody>
      </p:sp>
    </p:spTree>
    <p:extLst>
      <p:ext uri="{BB962C8B-B14F-4D97-AF65-F5344CB8AC3E}">
        <p14:creationId xmlns:p14="http://schemas.microsoft.com/office/powerpoint/2010/main" val="256483823"/>
      </p:ext>
    </p:extLst>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z="3600" dirty="0"/>
              <a:t>V Sloveniji registrirana zdravila za zdravljenje odvisnosti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68351592"/>
              </p:ext>
            </p:extLst>
          </p:nvPr>
        </p:nvGraphicFramePr>
        <p:xfrm>
          <a:off x="838200" y="1066803"/>
          <a:ext cx="10210800" cy="5269942"/>
        </p:xfrm>
        <a:graphic>
          <a:graphicData uri="http://schemas.openxmlformats.org/drawingml/2006/table">
            <a:tbl>
              <a:tblPr/>
              <a:tblGrid>
                <a:gridCol w="51054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tblGrid>
              <a:tr h="1635718">
                <a:tc>
                  <a:txBody>
                    <a:bodyPr/>
                    <a:lstStyle/>
                    <a:p>
                      <a:r>
                        <a:rPr lang="sl-SI" sz="2800" dirty="0">
                          <a:solidFill>
                            <a:srgbClr val="000000"/>
                          </a:solidFill>
                          <a:effectLst/>
                          <a:latin typeface="Verdana"/>
                        </a:rPr>
                        <a:t>*N07BC</a:t>
                      </a:r>
                    </a:p>
                  </a:txBody>
                  <a:tcPr marL="19050" marR="19050" marT="19050" marB="19050" anchor="ctr">
                    <a:lnL>
                      <a:noFill/>
                    </a:lnL>
                    <a:lnR>
                      <a:noFill/>
                    </a:lnR>
                    <a:lnT>
                      <a:noFill/>
                    </a:lnT>
                    <a:lnB>
                      <a:noFill/>
                    </a:lnB>
                  </a:tcPr>
                </a:tc>
                <a:tc>
                  <a:txBody>
                    <a:bodyPr/>
                    <a:lstStyle/>
                    <a:p>
                      <a:r>
                        <a:rPr lang="pl-PL" sz="2800" dirty="0">
                          <a:solidFill>
                            <a:srgbClr val="FF0000"/>
                          </a:solidFill>
                          <a:effectLst/>
                          <a:latin typeface="Verdana"/>
                        </a:rPr>
                        <a:t>Zdravila za zdravljenje zasvojenosti z opioidi</a:t>
                      </a:r>
                    </a:p>
                  </a:txBody>
                  <a:tcPr marL="19050" marR="19050" marT="19050" marB="19050" anchor="ctr">
                    <a:lnL>
                      <a:noFill/>
                    </a:lnL>
                    <a:lnR>
                      <a:noFill/>
                    </a:lnR>
                    <a:lnT>
                      <a:noFill/>
                    </a:lnT>
                    <a:lnB>
                      <a:noFill/>
                    </a:lnB>
                  </a:tcPr>
                </a:tc>
                <a:extLst>
                  <a:ext uri="{0D108BD9-81ED-4DB2-BD59-A6C34878D82A}">
                    <a16:rowId xmlns:a16="http://schemas.microsoft.com/office/drawing/2014/main" val="10000"/>
                  </a:ext>
                </a:extLst>
              </a:tr>
              <a:tr h="450096">
                <a:tc>
                  <a:txBody>
                    <a:bodyPr/>
                    <a:lstStyle/>
                    <a:p>
                      <a:r>
                        <a:rPr lang="sl-SI" sz="2800">
                          <a:solidFill>
                            <a:srgbClr val="000000"/>
                          </a:solidFill>
                          <a:effectLst/>
                          <a:latin typeface="Verdana"/>
                        </a:rPr>
                        <a:t>*N07BC01</a:t>
                      </a:r>
                    </a:p>
                  </a:txBody>
                  <a:tcPr marL="19050" marR="19050" marT="19050" marB="19050" anchor="ctr">
                    <a:lnL>
                      <a:noFill/>
                    </a:lnL>
                    <a:lnR>
                      <a:noFill/>
                    </a:lnR>
                    <a:lnT>
                      <a:noFill/>
                    </a:lnT>
                    <a:lnB>
                      <a:noFill/>
                    </a:lnB>
                  </a:tcPr>
                </a:tc>
                <a:tc>
                  <a:txBody>
                    <a:bodyPr/>
                    <a:lstStyle/>
                    <a:p>
                      <a:r>
                        <a:rPr lang="sl-SI" sz="2800" dirty="0" err="1">
                          <a:solidFill>
                            <a:srgbClr val="000000"/>
                          </a:solidFill>
                          <a:effectLst/>
                          <a:latin typeface="Verdana"/>
                        </a:rPr>
                        <a:t>buprenorfin</a:t>
                      </a:r>
                      <a:endParaRPr lang="sl-SI" sz="2800" dirty="0">
                        <a:solidFill>
                          <a:srgbClr val="000000"/>
                        </a:solidFill>
                        <a:effectLst/>
                        <a:latin typeface="Verdana"/>
                      </a:endParaRPr>
                    </a:p>
                  </a:txBody>
                  <a:tcPr marL="19050" marR="19050" marT="19050" marB="19050" anchor="ctr">
                    <a:lnL>
                      <a:noFill/>
                    </a:lnL>
                    <a:lnR>
                      <a:noFill/>
                    </a:lnR>
                    <a:lnT>
                      <a:noFill/>
                    </a:lnT>
                    <a:lnB>
                      <a:noFill/>
                    </a:lnB>
                  </a:tcPr>
                </a:tc>
                <a:extLst>
                  <a:ext uri="{0D108BD9-81ED-4DB2-BD59-A6C34878D82A}">
                    <a16:rowId xmlns:a16="http://schemas.microsoft.com/office/drawing/2014/main" val="10001"/>
                  </a:ext>
                </a:extLst>
              </a:tr>
              <a:tr h="450096">
                <a:tc>
                  <a:txBody>
                    <a:bodyPr/>
                    <a:lstStyle/>
                    <a:p>
                      <a:r>
                        <a:rPr lang="sl-SI" sz="2800">
                          <a:solidFill>
                            <a:srgbClr val="000000"/>
                          </a:solidFill>
                          <a:effectLst/>
                          <a:latin typeface="Verdana"/>
                        </a:rPr>
                        <a:t>*N07BC02</a:t>
                      </a:r>
                    </a:p>
                  </a:txBody>
                  <a:tcPr marL="19050" marR="19050" marT="19050" marB="19050" anchor="ctr">
                    <a:lnL>
                      <a:noFill/>
                    </a:lnL>
                    <a:lnR>
                      <a:noFill/>
                    </a:lnR>
                    <a:lnT>
                      <a:noFill/>
                    </a:lnT>
                    <a:lnB>
                      <a:noFill/>
                    </a:lnB>
                  </a:tcPr>
                </a:tc>
                <a:tc>
                  <a:txBody>
                    <a:bodyPr/>
                    <a:lstStyle/>
                    <a:p>
                      <a:r>
                        <a:rPr lang="sl-SI" sz="2800">
                          <a:solidFill>
                            <a:srgbClr val="000000"/>
                          </a:solidFill>
                          <a:effectLst/>
                          <a:latin typeface="Verdana"/>
                        </a:rPr>
                        <a:t>metadon</a:t>
                      </a:r>
                    </a:p>
                  </a:txBody>
                  <a:tcPr marL="19050" marR="19050" marT="19050" marB="19050" anchor="ctr">
                    <a:lnL>
                      <a:noFill/>
                    </a:lnL>
                    <a:lnR>
                      <a:noFill/>
                    </a:lnR>
                    <a:lnT>
                      <a:noFill/>
                    </a:lnT>
                    <a:lnB>
                      <a:noFill/>
                    </a:lnB>
                  </a:tcPr>
                </a:tc>
                <a:extLst>
                  <a:ext uri="{0D108BD9-81ED-4DB2-BD59-A6C34878D82A}">
                    <a16:rowId xmlns:a16="http://schemas.microsoft.com/office/drawing/2014/main" val="10002"/>
                  </a:ext>
                </a:extLst>
              </a:tr>
              <a:tr h="450096">
                <a:tc>
                  <a:txBody>
                    <a:bodyPr/>
                    <a:lstStyle/>
                    <a:p>
                      <a:r>
                        <a:rPr lang="sl-SI" sz="2800">
                          <a:solidFill>
                            <a:srgbClr val="000000"/>
                          </a:solidFill>
                          <a:effectLst/>
                          <a:latin typeface="Verdana"/>
                        </a:rPr>
                        <a:t>*N07BC03</a:t>
                      </a:r>
                    </a:p>
                  </a:txBody>
                  <a:tcPr marL="19050" marR="19050" marT="19050" marB="19050" anchor="ctr">
                    <a:lnL>
                      <a:noFill/>
                    </a:lnL>
                    <a:lnR>
                      <a:noFill/>
                    </a:lnR>
                    <a:lnT>
                      <a:noFill/>
                    </a:lnT>
                    <a:lnB>
                      <a:noFill/>
                    </a:lnB>
                  </a:tcPr>
                </a:tc>
                <a:tc>
                  <a:txBody>
                    <a:bodyPr/>
                    <a:lstStyle/>
                    <a:p>
                      <a:r>
                        <a:rPr lang="sl-SI" sz="2800">
                          <a:solidFill>
                            <a:srgbClr val="000000"/>
                          </a:solidFill>
                          <a:effectLst/>
                          <a:latin typeface="Verdana"/>
                        </a:rPr>
                        <a:t>levacetilmetadol</a:t>
                      </a:r>
                    </a:p>
                  </a:txBody>
                  <a:tcPr marL="19050" marR="19050" marT="19050" marB="19050" anchor="ctr">
                    <a:lnL>
                      <a:noFill/>
                    </a:lnL>
                    <a:lnR>
                      <a:noFill/>
                    </a:lnR>
                    <a:lnT>
                      <a:noFill/>
                    </a:lnT>
                    <a:lnB>
                      <a:noFill/>
                    </a:lnB>
                  </a:tcPr>
                </a:tc>
                <a:extLst>
                  <a:ext uri="{0D108BD9-81ED-4DB2-BD59-A6C34878D82A}">
                    <a16:rowId xmlns:a16="http://schemas.microsoft.com/office/drawing/2014/main" val="10003"/>
                  </a:ext>
                </a:extLst>
              </a:tr>
              <a:tr h="450096">
                <a:tc>
                  <a:txBody>
                    <a:bodyPr/>
                    <a:lstStyle/>
                    <a:p>
                      <a:r>
                        <a:rPr lang="sl-SI" sz="2800">
                          <a:solidFill>
                            <a:srgbClr val="000000"/>
                          </a:solidFill>
                          <a:effectLst/>
                          <a:latin typeface="Verdana"/>
                        </a:rPr>
                        <a:t>*N07BC04</a:t>
                      </a:r>
                    </a:p>
                  </a:txBody>
                  <a:tcPr marL="19050" marR="19050" marT="19050" marB="19050" anchor="ctr">
                    <a:lnL>
                      <a:noFill/>
                    </a:lnL>
                    <a:lnR>
                      <a:noFill/>
                    </a:lnR>
                    <a:lnT>
                      <a:noFill/>
                    </a:lnT>
                    <a:lnB>
                      <a:noFill/>
                    </a:lnB>
                  </a:tcPr>
                </a:tc>
                <a:tc>
                  <a:txBody>
                    <a:bodyPr/>
                    <a:lstStyle/>
                    <a:p>
                      <a:r>
                        <a:rPr lang="sl-SI" sz="2800">
                          <a:solidFill>
                            <a:srgbClr val="000000"/>
                          </a:solidFill>
                          <a:effectLst/>
                          <a:latin typeface="Verdana"/>
                        </a:rPr>
                        <a:t>lofeksidin</a:t>
                      </a:r>
                    </a:p>
                  </a:txBody>
                  <a:tcPr marL="19050" marR="19050" marT="19050" marB="19050" anchor="ctr">
                    <a:lnL>
                      <a:noFill/>
                    </a:lnL>
                    <a:lnR>
                      <a:noFill/>
                    </a:lnR>
                    <a:lnT>
                      <a:noFill/>
                    </a:lnT>
                    <a:lnB>
                      <a:noFill/>
                    </a:lnB>
                  </a:tcPr>
                </a:tc>
                <a:extLst>
                  <a:ext uri="{0D108BD9-81ED-4DB2-BD59-A6C34878D82A}">
                    <a16:rowId xmlns:a16="http://schemas.microsoft.com/office/drawing/2014/main" val="10004"/>
                  </a:ext>
                </a:extLst>
              </a:tr>
              <a:tr h="450096">
                <a:tc>
                  <a:txBody>
                    <a:bodyPr/>
                    <a:lstStyle/>
                    <a:p>
                      <a:r>
                        <a:rPr lang="sl-SI" sz="2800">
                          <a:solidFill>
                            <a:srgbClr val="000000"/>
                          </a:solidFill>
                          <a:effectLst/>
                          <a:latin typeface="Verdana"/>
                        </a:rPr>
                        <a:t>*N07BC05</a:t>
                      </a:r>
                    </a:p>
                  </a:txBody>
                  <a:tcPr marL="19050" marR="19050" marT="19050" marB="19050" anchor="ctr">
                    <a:lnL>
                      <a:noFill/>
                    </a:lnL>
                    <a:lnR>
                      <a:noFill/>
                    </a:lnR>
                    <a:lnT>
                      <a:noFill/>
                    </a:lnT>
                    <a:lnB>
                      <a:noFill/>
                    </a:lnB>
                  </a:tcPr>
                </a:tc>
                <a:tc>
                  <a:txBody>
                    <a:bodyPr/>
                    <a:lstStyle/>
                    <a:p>
                      <a:r>
                        <a:rPr lang="sl-SI" sz="2800">
                          <a:solidFill>
                            <a:srgbClr val="000000"/>
                          </a:solidFill>
                          <a:effectLst/>
                          <a:latin typeface="Verdana"/>
                        </a:rPr>
                        <a:t>levometadon</a:t>
                      </a:r>
                    </a:p>
                  </a:txBody>
                  <a:tcPr marL="19050" marR="19050" marT="19050" marB="19050" anchor="ctr">
                    <a:lnL>
                      <a:noFill/>
                    </a:lnL>
                    <a:lnR>
                      <a:noFill/>
                    </a:lnR>
                    <a:lnT>
                      <a:noFill/>
                    </a:lnT>
                    <a:lnB>
                      <a:noFill/>
                    </a:lnB>
                  </a:tcPr>
                </a:tc>
                <a:extLst>
                  <a:ext uri="{0D108BD9-81ED-4DB2-BD59-A6C34878D82A}">
                    <a16:rowId xmlns:a16="http://schemas.microsoft.com/office/drawing/2014/main" val="10005"/>
                  </a:ext>
                </a:extLst>
              </a:tr>
              <a:tr h="450096">
                <a:tc>
                  <a:txBody>
                    <a:bodyPr/>
                    <a:lstStyle/>
                    <a:p>
                      <a:r>
                        <a:rPr lang="sl-SI" sz="2800">
                          <a:solidFill>
                            <a:srgbClr val="000000"/>
                          </a:solidFill>
                          <a:effectLst/>
                          <a:latin typeface="Verdana"/>
                        </a:rPr>
                        <a:t>*N07BC06</a:t>
                      </a:r>
                    </a:p>
                  </a:txBody>
                  <a:tcPr marL="19050" marR="19050" marT="19050" marB="19050" anchor="ctr">
                    <a:lnL>
                      <a:noFill/>
                    </a:lnL>
                    <a:lnR>
                      <a:noFill/>
                    </a:lnR>
                    <a:lnT>
                      <a:noFill/>
                    </a:lnT>
                    <a:lnB>
                      <a:noFill/>
                    </a:lnB>
                  </a:tcPr>
                </a:tc>
                <a:tc>
                  <a:txBody>
                    <a:bodyPr/>
                    <a:lstStyle/>
                    <a:p>
                      <a:r>
                        <a:rPr lang="sl-SI" sz="2800">
                          <a:solidFill>
                            <a:srgbClr val="000000"/>
                          </a:solidFill>
                          <a:effectLst/>
                          <a:latin typeface="Verdana"/>
                        </a:rPr>
                        <a:t>diamorfin</a:t>
                      </a:r>
                    </a:p>
                  </a:txBody>
                  <a:tcPr marL="19050" marR="19050" marT="19050" marB="19050" anchor="ctr">
                    <a:lnL>
                      <a:noFill/>
                    </a:lnL>
                    <a:lnR>
                      <a:noFill/>
                    </a:lnR>
                    <a:lnT>
                      <a:noFill/>
                    </a:lnT>
                    <a:lnB>
                      <a:noFill/>
                    </a:lnB>
                  </a:tcPr>
                </a:tc>
                <a:extLst>
                  <a:ext uri="{0D108BD9-81ED-4DB2-BD59-A6C34878D82A}">
                    <a16:rowId xmlns:a16="http://schemas.microsoft.com/office/drawing/2014/main" val="10006"/>
                  </a:ext>
                </a:extLst>
              </a:tr>
              <a:tr h="845304">
                <a:tc>
                  <a:txBody>
                    <a:bodyPr/>
                    <a:lstStyle/>
                    <a:p>
                      <a:r>
                        <a:rPr lang="sl-SI" sz="2800">
                          <a:solidFill>
                            <a:srgbClr val="000000"/>
                          </a:solidFill>
                          <a:effectLst/>
                          <a:latin typeface="Verdana"/>
                        </a:rPr>
                        <a:t>*N07BC51</a:t>
                      </a:r>
                    </a:p>
                  </a:txBody>
                  <a:tcPr marL="19050" marR="19050" marT="19050" marB="19050" anchor="ctr">
                    <a:lnL>
                      <a:noFill/>
                    </a:lnL>
                    <a:lnR>
                      <a:noFill/>
                    </a:lnR>
                    <a:lnT>
                      <a:noFill/>
                    </a:lnT>
                    <a:lnB>
                      <a:noFill/>
                    </a:lnB>
                  </a:tcPr>
                </a:tc>
                <a:tc>
                  <a:txBody>
                    <a:bodyPr/>
                    <a:lstStyle/>
                    <a:p>
                      <a:r>
                        <a:rPr lang="sl-SI" sz="2800" dirty="0">
                          <a:solidFill>
                            <a:srgbClr val="000000"/>
                          </a:solidFill>
                          <a:effectLst/>
                          <a:latin typeface="Verdana"/>
                        </a:rPr>
                        <a:t>buprenorfin, kombinacije</a:t>
                      </a:r>
                    </a:p>
                  </a:txBody>
                  <a:tcPr marL="19050" marR="19050" marT="19050" marB="19050" anchor="ctr">
                    <a:lnL>
                      <a:noFill/>
                    </a:lnL>
                    <a:lnR>
                      <a:noFill/>
                    </a:lnR>
                    <a:lnT>
                      <a:noFill/>
                    </a:lnT>
                    <a:lnB>
                      <a:noFill/>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56818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1600200" y="76200"/>
            <a:ext cx="8153400" cy="533400"/>
          </a:xfrm>
        </p:spPr>
        <p:txBody>
          <a:bodyPr vert="horz" wrap="square" lIns="91440" tIns="45720" rIns="91440" bIns="45720" numCol="1" anchor="b" anchorCtr="1" compatLnSpc="1">
            <a:prstTxWarp prst="textNoShape">
              <a:avLst/>
            </a:prstTxWarp>
          </a:bodyPr>
          <a:lstStyle/>
          <a:p>
            <a:pPr eaLnBrk="1" hangingPunct="1">
              <a:defRPr/>
            </a:pPr>
            <a:r>
              <a:rPr lang="sl-SI" sz="3600" dirty="0"/>
              <a:t>Zdravila pri alkoholizmu</a:t>
            </a:r>
            <a:endParaRPr lang="en-US" sz="3600" dirty="0"/>
          </a:p>
        </p:txBody>
      </p:sp>
      <p:sp>
        <p:nvSpPr>
          <p:cNvPr id="68611" name="Rectangle 3"/>
          <p:cNvSpPr>
            <a:spLocks noGrp="1" noChangeArrowheads="1"/>
          </p:cNvSpPr>
          <p:nvPr>
            <p:ph type="body" idx="4294967295"/>
          </p:nvPr>
        </p:nvSpPr>
        <p:spPr>
          <a:xfrm>
            <a:off x="457200" y="1219200"/>
            <a:ext cx="11277600" cy="4419600"/>
          </a:xfrm>
        </p:spPr>
        <p:txBody>
          <a:bodyPr vert="horz" wrap="square" lIns="91440" tIns="45720" rIns="91440" bIns="45720" numCol="1" anchor="t" anchorCtr="0" compatLnSpc="1">
            <a:prstTxWarp prst="textNoShape">
              <a:avLst/>
            </a:prstTxWarp>
          </a:bodyPr>
          <a:lstStyle/>
          <a:p>
            <a:pPr marL="609600" indent="-609600" eaLnBrk="1" hangingPunct="1">
              <a:buClr>
                <a:schemeClr val="tx1"/>
              </a:buClr>
              <a:buNone/>
              <a:defRPr/>
            </a:pPr>
            <a:r>
              <a:rPr lang="sl-SI" altLang="sl-SI" dirty="0">
                <a:cs typeface="Times New Roman" pitchFamily="18" charset="0"/>
              </a:rPr>
              <a:t>Dve fazi alkoholne odvisnosti</a:t>
            </a:r>
            <a:r>
              <a:rPr lang="en-US" altLang="sl-SI" dirty="0">
                <a:cs typeface="Times New Roman" pitchFamily="18" charset="0"/>
              </a:rPr>
              <a:t>:</a:t>
            </a:r>
          </a:p>
          <a:p>
            <a:pPr marL="609600" indent="-609600" eaLnBrk="1" hangingPunct="1">
              <a:buClr>
                <a:schemeClr val="tx1"/>
              </a:buClr>
              <a:buNone/>
              <a:defRPr/>
            </a:pPr>
            <a:r>
              <a:rPr lang="en-US" altLang="sl-SI" dirty="0">
                <a:cs typeface="Times New Roman" pitchFamily="18" charset="0"/>
              </a:rPr>
              <a:t>1. </a:t>
            </a:r>
            <a:r>
              <a:rPr lang="sl-SI" altLang="sl-SI" dirty="0">
                <a:cs typeface="Times New Roman" pitchFamily="18" charset="0"/>
              </a:rPr>
              <a:t>Akutna alkoholna odtegnitev</a:t>
            </a:r>
            <a:endParaRPr lang="en-US" altLang="sl-SI" sz="4400" dirty="0">
              <a:cs typeface="Times New Roman" pitchFamily="18" charset="0"/>
            </a:endParaRPr>
          </a:p>
          <a:p>
            <a:pPr marL="609600" indent="-609600" eaLnBrk="1" hangingPunct="1">
              <a:buNone/>
              <a:defRPr/>
            </a:pPr>
            <a:r>
              <a:rPr lang="en-US" altLang="sl-SI" dirty="0">
                <a:cs typeface="Times New Roman" pitchFamily="18" charset="0"/>
              </a:rPr>
              <a:t>2. </a:t>
            </a:r>
            <a:r>
              <a:rPr lang="sl-SI" altLang="sl-SI" dirty="0">
                <a:cs typeface="Times New Roman" pitchFamily="18" charset="0"/>
              </a:rPr>
              <a:t>Preprečevanje </a:t>
            </a:r>
            <a:r>
              <a:rPr lang="sl-SI" altLang="sl-SI" dirty="0" err="1">
                <a:cs typeface="Times New Roman" pitchFamily="18" charset="0"/>
              </a:rPr>
              <a:t>relapsa</a:t>
            </a:r>
            <a:r>
              <a:rPr lang="en-US" altLang="sl-SI" dirty="0">
                <a:cs typeface="Times New Roman" pitchFamily="18" charset="0"/>
              </a:rPr>
              <a:t>: </a:t>
            </a:r>
            <a:r>
              <a:rPr lang="sl-SI" altLang="sl-SI" dirty="0">
                <a:cs typeface="Times New Roman" pitchFamily="18" charset="0"/>
              </a:rPr>
              <a:t>Vzdrževanje zdravljenja za preprečitev </a:t>
            </a:r>
            <a:r>
              <a:rPr lang="sl-SI" altLang="sl-SI" dirty="0" err="1">
                <a:cs typeface="Times New Roman" pitchFamily="18" charset="0"/>
              </a:rPr>
              <a:t>relapsa</a:t>
            </a:r>
            <a:r>
              <a:rPr lang="sl-SI" altLang="sl-SI" dirty="0">
                <a:cs typeface="Times New Roman" pitchFamily="18" charset="0"/>
              </a:rPr>
              <a:t> </a:t>
            </a:r>
            <a:r>
              <a:rPr lang="en-US" altLang="sl-SI" dirty="0">
                <a:cs typeface="Times New Roman" pitchFamily="18" charset="0"/>
              </a:rPr>
              <a:t>(</a:t>
            </a:r>
            <a:r>
              <a:rPr lang="sl-SI" altLang="sl-SI" dirty="0">
                <a:cs typeface="Times New Roman" pitchFamily="18" charset="0"/>
              </a:rPr>
              <a:t>odobrena zdravila</a:t>
            </a:r>
            <a:r>
              <a:rPr lang="en-US" altLang="sl-SI" dirty="0">
                <a:cs typeface="Times New Roman" pitchFamily="18" charset="0"/>
              </a:rPr>
              <a:t>)</a:t>
            </a:r>
            <a:r>
              <a:rPr lang="en-US" altLang="sl-SI" sz="4400" dirty="0">
                <a:cs typeface="Times New Roman" pitchFamily="18" charset="0"/>
              </a:rPr>
              <a:t> </a:t>
            </a:r>
          </a:p>
          <a:p>
            <a:pPr marL="1371600" lvl="2" indent="-457200" eaLnBrk="1" hangingPunct="1">
              <a:defRPr/>
            </a:pPr>
            <a:r>
              <a:rPr lang="en-US" altLang="sl-SI" sz="4400" dirty="0">
                <a:cs typeface="Times New Roman" pitchFamily="18" charset="0"/>
              </a:rPr>
              <a:t>Disulfiram </a:t>
            </a:r>
          </a:p>
          <a:p>
            <a:pPr marL="1371600" lvl="2" indent="-457200" eaLnBrk="1" hangingPunct="1">
              <a:defRPr/>
            </a:pPr>
            <a:r>
              <a:rPr lang="en-US" altLang="sl-SI" sz="4400" dirty="0" err="1">
                <a:cs typeface="Times New Roman" pitchFamily="18" charset="0"/>
              </a:rPr>
              <a:t>Naltre</a:t>
            </a:r>
            <a:r>
              <a:rPr lang="sl-SI" altLang="sl-SI" sz="4400" dirty="0" err="1">
                <a:cs typeface="Times New Roman" pitchFamily="18" charset="0"/>
              </a:rPr>
              <a:t>ks</a:t>
            </a:r>
            <a:r>
              <a:rPr lang="en-US" altLang="sl-SI" sz="4400" dirty="0">
                <a:cs typeface="Times New Roman" pitchFamily="18" charset="0"/>
              </a:rPr>
              <a:t>on (oral</a:t>
            </a:r>
            <a:r>
              <a:rPr lang="sl-SI" altLang="sl-SI" sz="4400" dirty="0">
                <a:cs typeface="Times New Roman" pitchFamily="18" charset="0"/>
              </a:rPr>
              <a:t>ni, injekcijski, </a:t>
            </a:r>
            <a:r>
              <a:rPr lang="sl-SI" altLang="sl-SI" sz="4400" dirty="0" err="1">
                <a:cs typeface="Times New Roman" pitchFamily="18" charset="0"/>
              </a:rPr>
              <a:t>spray</a:t>
            </a:r>
            <a:r>
              <a:rPr lang="en-US" altLang="sl-SI" sz="4400" dirty="0">
                <a:cs typeface="Times New Roman" pitchFamily="18" charset="0"/>
              </a:rPr>
              <a:t>)</a:t>
            </a:r>
          </a:p>
          <a:p>
            <a:pPr marL="1371600" lvl="2" indent="-457200" eaLnBrk="1" hangingPunct="1">
              <a:defRPr/>
            </a:pPr>
            <a:r>
              <a:rPr lang="en-US" altLang="sl-SI" sz="4400" dirty="0">
                <a:cs typeface="Times New Roman" pitchFamily="18" charset="0"/>
              </a:rPr>
              <a:t>A</a:t>
            </a:r>
            <a:r>
              <a:rPr lang="sl-SI" altLang="sl-SI" sz="4400" dirty="0">
                <a:cs typeface="Times New Roman" pitchFamily="18" charset="0"/>
              </a:rPr>
              <a:t>k</a:t>
            </a:r>
            <a:r>
              <a:rPr lang="en-US" altLang="sl-SI" sz="4400" dirty="0" err="1">
                <a:cs typeface="Times New Roman" pitchFamily="18" charset="0"/>
              </a:rPr>
              <a:t>ampro</a:t>
            </a:r>
            <a:r>
              <a:rPr lang="sl-SI" altLang="sl-SI" sz="4400" dirty="0" err="1">
                <a:cs typeface="Times New Roman" pitchFamily="18" charset="0"/>
              </a:rPr>
              <a:t>zat</a:t>
            </a:r>
            <a:endParaRPr lang="en-US" altLang="sl-SI" sz="4400" dirty="0">
              <a:cs typeface="Times New Roman" pitchFamily="18" charset="0"/>
            </a:endParaRPr>
          </a:p>
          <a:p>
            <a:pPr marL="609600" indent="-609600" eaLnBrk="1" hangingPunct="1">
              <a:buClr>
                <a:schemeClr val="tx1"/>
              </a:buClr>
              <a:buNone/>
              <a:defRPr/>
            </a:pPr>
            <a:r>
              <a:rPr lang="en-US" altLang="sl-SI" dirty="0">
                <a:effectLst>
                  <a:outerShdw blurRad="38100" dist="38100" dir="2700000" algn="tl">
                    <a:srgbClr val="000000"/>
                  </a:outerShdw>
                </a:effectLst>
                <a:cs typeface="Times New Roman" pitchFamily="18" charset="0"/>
              </a:rPr>
              <a:t>  </a:t>
            </a:r>
          </a:p>
          <a:p>
            <a:pPr marL="1371600" lvl="2" indent="-457200" eaLnBrk="1" hangingPunct="1">
              <a:buNone/>
              <a:defRPr/>
            </a:pPr>
            <a:endParaRPr lang="en-US" altLang="sl-SI" sz="4400" dirty="0">
              <a:effectLst>
                <a:outerShdw blurRad="38100" dist="38100" dir="2700000" algn="tl">
                  <a:srgbClr val="000000"/>
                </a:outerShdw>
              </a:effectLst>
              <a:cs typeface="Times New Roman" pitchFamily="18" charset="0"/>
            </a:endParaRPr>
          </a:p>
          <a:p>
            <a:pPr marL="990600" lvl="1" indent="-533400" eaLnBrk="1" hangingPunct="1">
              <a:buNone/>
              <a:defRPr/>
            </a:pPr>
            <a:endParaRPr lang="en-US" altLang="sl-SI" sz="4400" dirty="0">
              <a:effectLst>
                <a:outerShdw blurRad="38100" dist="38100" dir="2700000" algn="tl">
                  <a:srgbClr val="000000"/>
                </a:outerShdw>
              </a:effectLst>
            </a:endParaRPr>
          </a:p>
        </p:txBody>
      </p:sp>
    </p:spTree>
    <p:extLst>
      <p:ext uri="{BB962C8B-B14F-4D97-AF65-F5344CB8AC3E}">
        <p14:creationId xmlns:p14="http://schemas.microsoft.com/office/powerpoint/2010/main" val="556184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2133600" y="228600"/>
            <a:ext cx="8305800" cy="990600"/>
          </a:xfrm>
        </p:spPr>
        <p:txBody>
          <a:bodyPr vert="horz" wrap="square" lIns="91440" tIns="45720" rIns="91440" bIns="45720" numCol="1" anchor="b" anchorCtr="1" compatLnSpc="1">
            <a:prstTxWarp prst="textNoShape">
              <a:avLst/>
            </a:prstTxWarp>
          </a:bodyPr>
          <a:lstStyle/>
          <a:p>
            <a:pPr eaLnBrk="1" hangingPunct="1"/>
            <a:r>
              <a:rPr lang="en-US" altLang="sl-SI" sz="3600" dirty="0"/>
              <a:t>Opioid</a:t>
            </a:r>
            <a:r>
              <a:rPr lang="sl-SI" altLang="sl-SI" sz="3600" dirty="0"/>
              <a:t>na</a:t>
            </a:r>
            <a:r>
              <a:rPr lang="en-US" altLang="sl-SI" sz="3600" dirty="0"/>
              <a:t> </a:t>
            </a:r>
            <a:r>
              <a:rPr lang="sl-SI" altLang="sl-SI" sz="3600" dirty="0"/>
              <a:t>terapija</a:t>
            </a:r>
            <a:r>
              <a:rPr lang="en-US" altLang="sl-SI" sz="3600" dirty="0"/>
              <a:t>: </a:t>
            </a:r>
            <a:br>
              <a:rPr lang="en-US" altLang="sl-SI" sz="3600" dirty="0"/>
            </a:br>
            <a:r>
              <a:rPr lang="en-US" altLang="sl-SI" sz="3600" dirty="0"/>
              <a:t>Agonist Treatment</a:t>
            </a:r>
          </a:p>
        </p:txBody>
      </p:sp>
      <p:sp>
        <p:nvSpPr>
          <p:cNvPr id="101379" name="Rectangle 3"/>
          <p:cNvSpPr>
            <a:spLocks noGrp="1" noChangeArrowheads="1"/>
          </p:cNvSpPr>
          <p:nvPr>
            <p:ph type="body" idx="4294967295"/>
          </p:nvPr>
        </p:nvSpPr>
        <p:spPr>
          <a:xfrm>
            <a:off x="381000" y="836195"/>
            <a:ext cx="11353800" cy="4876800"/>
          </a:xfrm>
        </p:spPr>
        <p:txBody>
          <a:bodyPr vert="horz" wrap="square" lIns="91440" tIns="45720" rIns="91440" bIns="45720" numCol="1" anchor="t" anchorCtr="0" compatLnSpc="1">
            <a:prstTxWarp prst="textNoShape">
              <a:avLst/>
            </a:prstTxWarp>
          </a:bodyPr>
          <a:lstStyle/>
          <a:p>
            <a:pPr marL="609600" indent="-609600" eaLnBrk="1" hangingPunct="1">
              <a:lnSpc>
                <a:spcPct val="90000"/>
              </a:lnSpc>
              <a:buNone/>
              <a:defRPr/>
            </a:pPr>
            <a:endParaRPr lang="en-US" altLang="sl-SI" sz="2000" dirty="0">
              <a:cs typeface="Times New Roman" pitchFamily="18" charset="0"/>
            </a:endParaRPr>
          </a:p>
          <a:p>
            <a:pPr marL="990600" lvl="1" indent="-533400" eaLnBrk="1" hangingPunct="1">
              <a:lnSpc>
                <a:spcPct val="90000"/>
              </a:lnSpc>
              <a:buNone/>
              <a:defRPr/>
            </a:pPr>
            <a:r>
              <a:rPr lang="sl-SI" altLang="sl-SI" sz="2400" dirty="0">
                <a:cs typeface="Times New Roman" pitchFamily="18" charset="0"/>
              </a:rPr>
              <a:t>Kaj je agonistična terapija</a:t>
            </a:r>
            <a:r>
              <a:rPr lang="en-US" altLang="sl-SI" sz="2400" dirty="0">
                <a:cs typeface="Times New Roman" pitchFamily="18" charset="0"/>
              </a:rPr>
              <a:t>?</a:t>
            </a:r>
          </a:p>
          <a:p>
            <a:pPr marL="990600" lvl="1" indent="-533400" eaLnBrk="1" hangingPunct="1">
              <a:lnSpc>
                <a:spcPct val="90000"/>
              </a:lnSpc>
              <a:buNone/>
              <a:defRPr/>
            </a:pPr>
            <a:r>
              <a:rPr lang="sl-SI" altLang="sl-SI" sz="2400" dirty="0">
                <a:cs typeface="Times New Roman" pitchFamily="18" charset="0"/>
              </a:rPr>
              <a:t>Uporaba </a:t>
            </a:r>
            <a:r>
              <a:rPr lang="sl-SI" altLang="sl-SI" sz="2400" b="1" i="1" dirty="0" err="1">
                <a:cs typeface="Times New Roman" pitchFamily="18" charset="0"/>
              </a:rPr>
              <a:t>dolgodelujočih</a:t>
            </a:r>
            <a:r>
              <a:rPr lang="sl-SI" altLang="sl-SI" sz="2400" b="1" i="1" dirty="0">
                <a:cs typeface="Times New Roman" pitchFamily="18" charset="0"/>
              </a:rPr>
              <a:t> </a:t>
            </a:r>
            <a:r>
              <a:rPr lang="sl-SI" altLang="sl-SI" sz="2400" dirty="0">
                <a:cs typeface="Times New Roman" pitchFamily="18" charset="0"/>
              </a:rPr>
              <a:t>zdravil v istem razredu kot je zlorabljena droga </a:t>
            </a:r>
            <a:r>
              <a:rPr lang="en-US" altLang="sl-SI" sz="2400" dirty="0">
                <a:cs typeface="Times New Roman" pitchFamily="18" charset="0"/>
              </a:rPr>
              <a:t>(</a:t>
            </a:r>
            <a:r>
              <a:rPr lang="sl-SI" altLang="sl-SI" sz="2400" dirty="0">
                <a:cs typeface="Times New Roman" pitchFamily="18" charset="0"/>
              </a:rPr>
              <a:t>1 x / dan</a:t>
            </a:r>
            <a:r>
              <a:rPr lang="en-US" altLang="sl-SI" sz="2400" dirty="0">
                <a:cs typeface="Times New Roman" pitchFamily="18" charset="0"/>
              </a:rPr>
              <a:t>) </a:t>
            </a:r>
          </a:p>
          <a:p>
            <a:pPr marL="1371600" lvl="2" indent="-457200" eaLnBrk="1" hangingPunct="1">
              <a:lnSpc>
                <a:spcPct val="90000"/>
              </a:lnSpc>
              <a:defRPr/>
            </a:pPr>
            <a:r>
              <a:rPr lang="sl-SI" altLang="sl-SI" sz="2400" dirty="0">
                <a:cs typeface="Times New Roman" pitchFamily="18" charset="0"/>
              </a:rPr>
              <a:t>Preprečevanje odtegnitve</a:t>
            </a:r>
            <a:endParaRPr lang="en-US" altLang="sl-SI" sz="2400" dirty="0">
              <a:cs typeface="Times New Roman" pitchFamily="18" charset="0"/>
            </a:endParaRPr>
          </a:p>
          <a:p>
            <a:pPr marL="1371600" lvl="2" indent="-457200" eaLnBrk="1" hangingPunct="1">
              <a:lnSpc>
                <a:spcPct val="90000"/>
              </a:lnSpc>
              <a:defRPr/>
            </a:pPr>
            <a:r>
              <a:rPr lang="sl-SI" altLang="sl-SI" sz="2400" dirty="0">
                <a:cs typeface="Times New Roman" pitchFamily="18" charset="0"/>
              </a:rPr>
              <a:t>Indukcija tolerance</a:t>
            </a:r>
            <a:endParaRPr lang="en-US" altLang="sl-SI" sz="2400" dirty="0">
              <a:cs typeface="Times New Roman" pitchFamily="18" charset="0"/>
            </a:endParaRPr>
          </a:p>
          <a:p>
            <a:pPr marL="990600" lvl="1" indent="-533400" eaLnBrk="1" hangingPunct="1">
              <a:lnSpc>
                <a:spcPct val="90000"/>
              </a:lnSpc>
              <a:defRPr/>
            </a:pPr>
            <a:r>
              <a:rPr lang="sl-SI" altLang="sl-SI" sz="2400" dirty="0">
                <a:cs typeface="Times New Roman" pitchFamily="18" charset="0"/>
              </a:rPr>
              <a:t>Agonistična terapija ni</a:t>
            </a:r>
            <a:r>
              <a:rPr lang="en-US" altLang="sl-SI" sz="2400" dirty="0">
                <a:cs typeface="Times New Roman" pitchFamily="18" charset="0"/>
              </a:rPr>
              <a:t>: </a:t>
            </a:r>
          </a:p>
          <a:p>
            <a:pPr marL="1371600" lvl="2" indent="-457200" eaLnBrk="1" hangingPunct="1">
              <a:lnSpc>
                <a:spcPct val="90000"/>
              </a:lnSpc>
              <a:defRPr/>
            </a:pPr>
            <a:r>
              <a:rPr lang="sl-SI" altLang="sl-SI" sz="2400" dirty="0">
                <a:cs typeface="Times New Roman" pitchFamily="18" charset="0"/>
              </a:rPr>
              <a:t>Zamenjava </a:t>
            </a:r>
            <a:r>
              <a:rPr lang="en-US" altLang="sl-SI" sz="2400" dirty="0">
                <a:cs typeface="Times New Roman" pitchFamily="18" charset="0"/>
              </a:rPr>
              <a:t>“</a:t>
            </a:r>
            <a:r>
              <a:rPr lang="sl-SI" altLang="sl-SI" sz="2400" dirty="0">
                <a:cs typeface="Times New Roman" pitchFamily="18" charset="0"/>
              </a:rPr>
              <a:t>ene odvisnosti z drugo</a:t>
            </a:r>
            <a:r>
              <a:rPr lang="en-US" altLang="sl-SI" sz="2400" dirty="0">
                <a:cs typeface="Times New Roman" pitchFamily="18" charset="0"/>
              </a:rPr>
              <a:t>”</a:t>
            </a:r>
          </a:p>
          <a:p>
            <a:pPr marL="990600" lvl="1" indent="-533400" eaLnBrk="1" hangingPunct="1">
              <a:lnSpc>
                <a:spcPct val="90000"/>
              </a:lnSpc>
              <a:buNone/>
              <a:defRPr/>
            </a:pPr>
            <a:r>
              <a:rPr lang="sl-SI" altLang="sl-SI" sz="2400" dirty="0">
                <a:cs typeface="Times New Roman" pitchFamily="18" charset="0"/>
              </a:rPr>
              <a:t>Kandidati za zamenjalno terapijo</a:t>
            </a:r>
            <a:r>
              <a:rPr lang="en-US" altLang="sl-SI" sz="2400" dirty="0">
                <a:cs typeface="Times New Roman" pitchFamily="18" charset="0"/>
              </a:rPr>
              <a:t>? </a:t>
            </a:r>
          </a:p>
          <a:p>
            <a:pPr marL="1371600" lvl="2" indent="-457200" eaLnBrk="1" hangingPunct="1">
              <a:lnSpc>
                <a:spcPct val="90000"/>
              </a:lnSpc>
              <a:defRPr/>
            </a:pPr>
            <a:r>
              <a:rPr lang="en-US" altLang="sl-SI" sz="2400" u="sng" dirty="0">
                <a:cs typeface="Times New Roman" pitchFamily="18" charset="0"/>
              </a:rPr>
              <a:t>&gt;</a:t>
            </a:r>
            <a:r>
              <a:rPr lang="en-US" altLang="sl-SI" sz="2400" dirty="0">
                <a:cs typeface="Times New Roman" pitchFamily="18" charset="0"/>
              </a:rPr>
              <a:t> 18 </a:t>
            </a:r>
            <a:r>
              <a:rPr lang="sl-SI" altLang="sl-SI" sz="2400" dirty="0">
                <a:cs typeface="Times New Roman" pitchFamily="18" charset="0"/>
              </a:rPr>
              <a:t>let </a:t>
            </a:r>
            <a:r>
              <a:rPr lang="en-US" altLang="sl-SI" sz="2400" dirty="0">
                <a:cs typeface="Times New Roman" pitchFamily="18" charset="0"/>
              </a:rPr>
              <a:t>(</a:t>
            </a:r>
            <a:r>
              <a:rPr lang="sl-SI" altLang="sl-SI" sz="2400" dirty="0">
                <a:cs typeface="Times New Roman" pitchFamily="18" charset="0"/>
              </a:rPr>
              <a:t>izjema </a:t>
            </a:r>
            <a:r>
              <a:rPr lang="en-US" altLang="sl-SI" sz="2400" dirty="0">
                <a:cs typeface="Times New Roman" pitchFamily="18" charset="0"/>
              </a:rPr>
              <a:t>16-17</a:t>
            </a:r>
            <a:r>
              <a:rPr lang="sl-SI" altLang="sl-SI" sz="2400" dirty="0">
                <a:cs typeface="Times New Roman" pitchFamily="18" charset="0"/>
              </a:rPr>
              <a:t> letniki</a:t>
            </a:r>
            <a:r>
              <a:rPr lang="en-US" altLang="sl-SI" sz="2400" dirty="0">
                <a:cs typeface="Times New Roman" pitchFamily="18" charset="0"/>
              </a:rPr>
              <a:t> </a:t>
            </a:r>
            <a:r>
              <a:rPr lang="sl-SI" altLang="sl-SI" sz="2400" dirty="0">
                <a:cs typeface="Times New Roman" pitchFamily="18" charset="0"/>
              </a:rPr>
              <a:t>s privolitvijo staršev</a:t>
            </a:r>
            <a:r>
              <a:rPr lang="en-US" altLang="sl-SI" sz="2400" dirty="0">
                <a:cs typeface="Times New Roman" pitchFamily="18" charset="0"/>
              </a:rPr>
              <a:t>)</a:t>
            </a:r>
          </a:p>
          <a:p>
            <a:pPr marL="1371600" lvl="2" indent="-457200" eaLnBrk="1" hangingPunct="1">
              <a:lnSpc>
                <a:spcPct val="90000"/>
              </a:lnSpc>
              <a:defRPr/>
            </a:pPr>
            <a:r>
              <a:rPr lang="sl-SI" altLang="sl-SI" sz="2400" dirty="0">
                <a:cs typeface="Times New Roman" pitchFamily="18" charset="0"/>
              </a:rPr>
              <a:t>Več kot 1 letna odvisnost</a:t>
            </a:r>
            <a:endParaRPr lang="en-US" altLang="sl-SI" sz="2400" dirty="0">
              <a:cs typeface="Times New Roman" pitchFamily="18" charset="0"/>
            </a:endParaRPr>
          </a:p>
          <a:p>
            <a:pPr marL="1371600" lvl="2" indent="-457200" eaLnBrk="1" hangingPunct="1">
              <a:lnSpc>
                <a:spcPct val="90000"/>
              </a:lnSpc>
              <a:defRPr/>
            </a:pPr>
            <a:r>
              <a:rPr lang="sl-SI" altLang="sl-SI" sz="2400" dirty="0">
                <a:cs typeface="Times New Roman" pitchFamily="18" charset="0"/>
              </a:rPr>
              <a:t>Zdravstveni „kompromis“</a:t>
            </a:r>
            <a:endParaRPr lang="en-US" altLang="sl-SI" sz="2400" dirty="0">
              <a:cs typeface="Times New Roman" pitchFamily="18" charset="0"/>
            </a:endParaRPr>
          </a:p>
          <a:p>
            <a:pPr marL="1371600" lvl="2" indent="-457200" eaLnBrk="1" hangingPunct="1">
              <a:lnSpc>
                <a:spcPct val="90000"/>
              </a:lnSpc>
              <a:defRPr/>
            </a:pPr>
            <a:r>
              <a:rPr lang="sl-SI" altLang="sl-SI" sz="2400" dirty="0">
                <a:cs typeface="Times New Roman" pitchFamily="18" charset="0"/>
              </a:rPr>
              <a:t>Infektivne bolezni</a:t>
            </a:r>
            <a:endParaRPr lang="en-US" altLang="sl-SI" sz="2400" dirty="0">
              <a:cs typeface="Times New Roman" pitchFamily="18" charset="0"/>
            </a:endParaRPr>
          </a:p>
          <a:p>
            <a:pPr marL="1371600" lvl="2" indent="-457200" eaLnBrk="1" hangingPunct="1">
              <a:lnSpc>
                <a:spcPct val="90000"/>
              </a:lnSpc>
              <a:defRPr/>
            </a:pPr>
            <a:r>
              <a:rPr lang="sl-SI" altLang="sl-SI" sz="2400" dirty="0">
                <a:cs typeface="Times New Roman" pitchFamily="18" charset="0"/>
              </a:rPr>
              <a:t>Nosečnost</a:t>
            </a:r>
            <a:endParaRPr lang="en-US" altLang="sl-SI" sz="1800" dirty="0"/>
          </a:p>
        </p:txBody>
      </p:sp>
    </p:spTree>
    <p:extLst>
      <p:ext uri="{BB962C8B-B14F-4D97-AF65-F5344CB8AC3E}">
        <p14:creationId xmlns:p14="http://schemas.microsoft.com/office/powerpoint/2010/main" val="1463197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1513788" y="152400"/>
            <a:ext cx="7848600" cy="533400"/>
          </a:xfrm>
        </p:spPr>
        <p:txBody>
          <a:bodyPr vert="horz" wrap="square" lIns="91440" tIns="45720" rIns="91440" bIns="45720" numCol="1" anchor="b" anchorCtr="1" compatLnSpc="1">
            <a:prstTxWarp prst="textNoShape">
              <a:avLst/>
            </a:prstTxWarp>
          </a:bodyPr>
          <a:lstStyle/>
          <a:p>
            <a:pPr eaLnBrk="1" hangingPunct="1">
              <a:defRPr/>
            </a:pPr>
            <a:r>
              <a:rPr lang="sl-SI" sz="3600" b="0" dirty="0" err="1">
                <a:solidFill>
                  <a:srgbClr val="FFFF00"/>
                </a:solidFill>
              </a:rPr>
              <a:t>Opioidna</a:t>
            </a:r>
            <a:r>
              <a:rPr lang="sl-SI" sz="3600" b="0" dirty="0">
                <a:solidFill>
                  <a:srgbClr val="FFFF00"/>
                </a:solidFill>
              </a:rPr>
              <a:t> vzdrževalna terapija</a:t>
            </a:r>
            <a:endParaRPr lang="en-US" sz="3600" b="0" dirty="0">
              <a:solidFill>
                <a:srgbClr val="FFFF00"/>
              </a:solidFill>
            </a:endParaRPr>
          </a:p>
        </p:txBody>
      </p:sp>
      <p:sp>
        <p:nvSpPr>
          <p:cNvPr id="105475" name="Rectangle 3"/>
          <p:cNvSpPr>
            <a:spLocks noGrp="1" noChangeArrowheads="1"/>
          </p:cNvSpPr>
          <p:nvPr>
            <p:ph type="body" idx="4294967295"/>
          </p:nvPr>
        </p:nvSpPr>
        <p:spPr>
          <a:xfrm>
            <a:off x="990600" y="914400"/>
            <a:ext cx="9296400" cy="5562600"/>
          </a:xfrm>
        </p:spPr>
        <p:txBody>
          <a:bodyPr vert="horz" wrap="square" lIns="91440" tIns="45720" rIns="91440" bIns="45720" numCol="1" anchor="t" anchorCtr="0" compatLnSpc="1">
            <a:prstTxWarp prst="textNoShape">
              <a:avLst/>
            </a:prstTxWarp>
          </a:bodyPr>
          <a:lstStyle/>
          <a:p>
            <a:pPr marL="660400" indent="-660400" eaLnBrk="1" hangingPunct="1">
              <a:lnSpc>
                <a:spcPct val="80000"/>
              </a:lnSpc>
              <a:buNone/>
              <a:defRPr/>
            </a:pPr>
            <a:r>
              <a:rPr lang="sl-SI" sz="2000" b="1" dirty="0">
                <a:cs typeface="Times New Roman" pitchFamily="84" charset="0"/>
              </a:rPr>
              <a:t>Metadon</a:t>
            </a:r>
            <a:endParaRPr lang="en-US" sz="2000" dirty="0">
              <a:cs typeface="Times New Roman" pitchFamily="84" charset="0"/>
            </a:endParaRPr>
          </a:p>
          <a:p>
            <a:pPr marL="1035050" lvl="1" indent="-577850" eaLnBrk="1" hangingPunct="1">
              <a:lnSpc>
                <a:spcPct val="80000"/>
              </a:lnSpc>
              <a:buNone/>
              <a:defRPr/>
            </a:pPr>
            <a:r>
              <a:rPr lang="sl-SI" sz="1800" dirty="0">
                <a:cs typeface="Times New Roman" pitchFamily="84" charset="0"/>
              </a:rPr>
              <a:t>Reagira z drugimi učinkovinami:</a:t>
            </a:r>
            <a:endParaRPr lang="en-US" sz="1800" dirty="0">
              <a:cs typeface="Times New Roman" pitchFamily="84" charset="0"/>
            </a:endParaRPr>
          </a:p>
          <a:p>
            <a:pPr marL="1409700" lvl="2" indent="-495300" eaLnBrk="1" hangingPunct="1">
              <a:lnSpc>
                <a:spcPct val="80000"/>
              </a:lnSpc>
              <a:buNone/>
              <a:defRPr/>
            </a:pPr>
            <a:r>
              <a:rPr lang="en-US" sz="1800" dirty="0">
                <a:cs typeface="Times New Roman" pitchFamily="84" charset="0"/>
              </a:rPr>
              <a:t>  </a:t>
            </a:r>
            <a:r>
              <a:rPr lang="sl-SI" sz="2000" dirty="0">
                <a:cs typeface="Times New Roman" pitchFamily="84" charset="0"/>
              </a:rPr>
              <a:t>Zmanjševanje </a:t>
            </a:r>
            <a:r>
              <a:rPr lang="sl-SI" sz="2000" dirty="0" err="1">
                <a:cs typeface="Times New Roman" pitchFamily="84" charset="0"/>
              </a:rPr>
              <a:t>konc</a:t>
            </a:r>
            <a:r>
              <a:rPr lang="sl-SI" sz="2000" dirty="0">
                <a:cs typeface="Times New Roman" pitchFamily="84" charset="0"/>
              </a:rPr>
              <a:t>. metadona</a:t>
            </a:r>
            <a:r>
              <a:rPr lang="en-US" sz="2000" dirty="0">
                <a:cs typeface="Times New Roman" pitchFamily="84" charset="0"/>
              </a:rPr>
              <a:t>:</a:t>
            </a:r>
          </a:p>
          <a:p>
            <a:pPr marL="1784350" lvl="3" indent="-412750" eaLnBrk="1" hangingPunct="1">
              <a:lnSpc>
                <a:spcPct val="80000"/>
              </a:lnSpc>
              <a:defRPr/>
            </a:pPr>
            <a:r>
              <a:rPr lang="en-US" sz="1800" dirty="0">
                <a:cs typeface="Times New Roman" pitchFamily="84" charset="0"/>
              </a:rPr>
              <a:t>	</a:t>
            </a:r>
            <a:r>
              <a:rPr lang="en-US" sz="2000" dirty="0" err="1">
                <a:cs typeface="Times New Roman" pitchFamily="84" charset="0"/>
              </a:rPr>
              <a:t>Pentazocine</a:t>
            </a:r>
            <a:endParaRPr lang="en-US" sz="2000" dirty="0">
              <a:cs typeface="Times New Roman" pitchFamily="84" charset="0"/>
            </a:endParaRPr>
          </a:p>
          <a:p>
            <a:pPr marL="1784350" lvl="3" indent="-412750" eaLnBrk="1" hangingPunct="1">
              <a:lnSpc>
                <a:spcPct val="80000"/>
              </a:lnSpc>
              <a:defRPr/>
            </a:pPr>
            <a:r>
              <a:rPr lang="en-US" sz="2000" dirty="0">
                <a:cs typeface="Times New Roman" pitchFamily="84" charset="0"/>
              </a:rPr>
              <a:t>	Phenytoin</a:t>
            </a:r>
          </a:p>
          <a:p>
            <a:pPr marL="1784350" lvl="3" indent="-412750" eaLnBrk="1" hangingPunct="1">
              <a:lnSpc>
                <a:spcPct val="80000"/>
              </a:lnSpc>
              <a:defRPr/>
            </a:pPr>
            <a:r>
              <a:rPr lang="en-US" sz="2000" dirty="0">
                <a:cs typeface="Times New Roman" pitchFamily="84" charset="0"/>
              </a:rPr>
              <a:t>	Carbamazepine </a:t>
            </a:r>
          </a:p>
          <a:p>
            <a:pPr marL="1784350" lvl="3" indent="-412750" eaLnBrk="1" hangingPunct="1">
              <a:lnSpc>
                <a:spcPct val="80000"/>
              </a:lnSpc>
              <a:defRPr/>
            </a:pPr>
            <a:r>
              <a:rPr lang="en-US" sz="2000" dirty="0">
                <a:cs typeface="Times New Roman" pitchFamily="84" charset="0"/>
              </a:rPr>
              <a:t>	Rifampin </a:t>
            </a:r>
          </a:p>
          <a:p>
            <a:pPr marL="1784350" lvl="3" indent="-412750" eaLnBrk="1" hangingPunct="1">
              <a:lnSpc>
                <a:spcPct val="80000"/>
              </a:lnSpc>
              <a:defRPr/>
            </a:pPr>
            <a:r>
              <a:rPr lang="en-US" sz="2000" dirty="0">
                <a:cs typeface="Times New Roman" pitchFamily="84" charset="0"/>
              </a:rPr>
              <a:t>	</a:t>
            </a:r>
            <a:r>
              <a:rPr lang="en-US" sz="2000" dirty="0" err="1">
                <a:cs typeface="Times New Roman" pitchFamily="84" charset="0"/>
              </a:rPr>
              <a:t>Efavirenz</a:t>
            </a:r>
            <a:endParaRPr lang="en-US" sz="2000" dirty="0">
              <a:cs typeface="Times New Roman" pitchFamily="84" charset="0"/>
            </a:endParaRPr>
          </a:p>
          <a:p>
            <a:pPr marL="1784350" lvl="3" indent="-412750" eaLnBrk="1" hangingPunct="1">
              <a:lnSpc>
                <a:spcPct val="80000"/>
              </a:lnSpc>
              <a:defRPr/>
            </a:pPr>
            <a:r>
              <a:rPr lang="en-US" sz="2000" dirty="0">
                <a:cs typeface="Times New Roman" pitchFamily="84" charset="0"/>
              </a:rPr>
              <a:t>	</a:t>
            </a:r>
            <a:r>
              <a:rPr lang="en-US" sz="2000" dirty="0" err="1">
                <a:cs typeface="Times New Roman" pitchFamily="84" charset="0"/>
              </a:rPr>
              <a:t>Nevirapine</a:t>
            </a:r>
            <a:endParaRPr lang="en-US" sz="2000" dirty="0">
              <a:cs typeface="Times New Roman" pitchFamily="84" charset="0"/>
            </a:endParaRPr>
          </a:p>
          <a:p>
            <a:pPr marL="1784350" lvl="3" indent="-412750" eaLnBrk="1" hangingPunct="1">
              <a:lnSpc>
                <a:spcPct val="80000"/>
              </a:lnSpc>
              <a:defRPr/>
            </a:pPr>
            <a:r>
              <a:rPr lang="en-US" sz="2000" dirty="0">
                <a:cs typeface="Times New Roman" pitchFamily="84" charset="0"/>
              </a:rPr>
              <a:t>	</a:t>
            </a:r>
            <a:r>
              <a:rPr lang="en-US" sz="2000" dirty="0" err="1">
                <a:cs typeface="Times New Roman" pitchFamily="84" charset="0"/>
              </a:rPr>
              <a:t>Lopinavir</a:t>
            </a:r>
            <a:r>
              <a:rPr lang="en-US" sz="1800" dirty="0">
                <a:cs typeface="Times New Roman" pitchFamily="84" charset="0"/>
              </a:rPr>
              <a:t> </a:t>
            </a:r>
          </a:p>
          <a:p>
            <a:pPr marL="2241550" lvl="4" indent="-412750" eaLnBrk="1" hangingPunct="1">
              <a:lnSpc>
                <a:spcPct val="80000"/>
              </a:lnSpc>
              <a:buFontTx/>
              <a:buChar char="•"/>
              <a:defRPr/>
            </a:pPr>
            <a:r>
              <a:rPr lang="sl-SI" sz="1800" dirty="0" err="1">
                <a:cs typeface="Times New Roman" pitchFamily="84" charset="0"/>
              </a:rPr>
              <a:t>Odtegnitveni</a:t>
            </a:r>
            <a:r>
              <a:rPr lang="sl-SI" sz="1800" dirty="0">
                <a:cs typeface="Times New Roman" pitchFamily="84" charset="0"/>
              </a:rPr>
              <a:t> sindrom</a:t>
            </a:r>
            <a:endParaRPr lang="en-US" sz="1800" dirty="0">
              <a:cs typeface="Times New Roman" pitchFamily="84" charset="0"/>
            </a:endParaRPr>
          </a:p>
          <a:p>
            <a:pPr marL="1035050" lvl="1" indent="-577850" eaLnBrk="1" hangingPunct="1">
              <a:lnSpc>
                <a:spcPct val="80000"/>
              </a:lnSpc>
              <a:buFontTx/>
              <a:buChar char="•"/>
              <a:defRPr/>
            </a:pPr>
            <a:r>
              <a:rPr lang="sl-SI" sz="2000" dirty="0">
                <a:cs typeface="Times New Roman" pitchFamily="84" charset="0"/>
              </a:rPr>
              <a:t>Povečanje </a:t>
            </a:r>
            <a:r>
              <a:rPr lang="sl-SI" sz="2000" dirty="0" err="1">
                <a:cs typeface="Times New Roman" pitchFamily="84" charset="0"/>
              </a:rPr>
              <a:t>konc</a:t>
            </a:r>
            <a:r>
              <a:rPr lang="sl-SI" sz="2000" dirty="0">
                <a:cs typeface="Times New Roman" pitchFamily="84" charset="0"/>
              </a:rPr>
              <a:t>. metadona</a:t>
            </a:r>
            <a:r>
              <a:rPr lang="en-US" sz="2000" dirty="0">
                <a:cs typeface="Times New Roman" pitchFamily="84" charset="0"/>
              </a:rPr>
              <a:t>:</a:t>
            </a:r>
          </a:p>
          <a:p>
            <a:pPr marL="1409700" lvl="2" indent="-495300" eaLnBrk="1" hangingPunct="1">
              <a:lnSpc>
                <a:spcPct val="80000"/>
              </a:lnSpc>
              <a:buFontTx/>
              <a:buChar char="•"/>
              <a:defRPr/>
            </a:pPr>
            <a:r>
              <a:rPr lang="en-US" sz="2000" dirty="0">
                <a:cs typeface="Times New Roman" pitchFamily="84" charset="0"/>
              </a:rPr>
              <a:t>Ciprofloxacin</a:t>
            </a:r>
          </a:p>
          <a:p>
            <a:pPr marL="1409700" lvl="2" indent="-495300" eaLnBrk="1" hangingPunct="1">
              <a:lnSpc>
                <a:spcPct val="80000"/>
              </a:lnSpc>
              <a:buFontTx/>
              <a:buChar char="•"/>
              <a:defRPr/>
            </a:pPr>
            <a:r>
              <a:rPr lang="en-US" sz="2000" dirty="0">
                <a:cs typeface="Times New Roman" pitchFamily="84" charset="0"/>
              </a:rPr>
              <a:t>Fluvoxamine</a:t>
            </a:r>
          </a:p>
          <a:p>
            <a:pPr marL="1409700" lvl="2" indent="-495300" eaLnBrk="1" hangingPunct="1">
              <a:lnSpc>
                <a:spcPct val="80000"/>
              </a:lnSpc>
              <a:buFontTx/>
              <a:buChar char="•"/>
              <a:defRPr/>
            </a:pPr>
            <a:r>
              <a:rPr lang="sl-SI" sz="2000" dirty="0">
                <a:cs typeface="Times New Roman" pitchFamily="84" charset="0"/>
              </a:rPr>
              <a:t>Opustitev indukcijskih zdravil</a:t>
            </a:r>
            <a:endParaRPr lang="en-US" sz="2000" dirty="0">
              <a:cs typeface="Times New Roman" pitchFamily="84" charset="0"/>
            </a:endParaRPr>
          </a:p>
          <a:p>
            <a:pPr marL="1784350" lvl="3" indent="-412750" eaLnBrk="1" hangingPunct="1">
              <a:lnSpc>
                <a:spcPct val="80000"/>
              </a:lnSpc>
              <a:defRPr/>
            </a:pPr>
            <a:r>
              <a:rPr lang="sl-SI" sz="1800" dirty="0">
                <a:cs typeface="Times New Roman" pitchFamily="84" charset="0"/>
              </a:rPr>
              <a:t>Kognitivni upad</a:t>
            </a:r>
            <a:endParaRPr lang="en-US" sz="1800" dirty="0">
              <a:cs typeface="Times New Roman" pitchFamily="84" charset="0"/>
            </a:endParaRPr>
          </a:p>
          <a:p>
            <a:pPr marL="1784350" lvl="3" indent="-412750" eaLnBrk="1" hangingPunct="1">
              <a:lnSpc>
                <a:spcPct val="80000"/>
              </a:lnSpc>
              <a:defRPr/>
            </a:pPr>
            <a:r>
              <a:rPr lang="sl-SI" sz="1800" dirty="0">
                <a:cs typeface="Times New Roman" pitchFamily="84" charset="0"/>
              </a:rPr>
              <a:t>Depresija dihanja</a:t>
            </a:r>
            <a:endParaRPr lang="en-US" sz="1800" dirty="0">
              <a:cs typeface="Times New Roman" pitchFamily="84" charset="0"/>
            </a:endParaRPr>
          </a:p>
          <a:p>
            <a:pPr marL="1784350" lvl="3" indent="-412750" eaLnBrk="1" hangingPunct="1">
              <a:lnSpc>
                <a:spcPct val="80000"/>
              </a:lnSpc>
              <a:defRPr/>
            </a:pPr>
            <a:r>
              <a:rPr lang="en-US" sz="1800" dirty="0" err="1">
                <a:cs typeface="Times New Roman" pitchFamily="84" charset="0"/>
              </a:rPr>
              <a:t>QTc</a:t>
            </a:r>
            <a:r>
              <a:rPr lang="en-US" sz="1800" dirty="0">
                <a:cs typeface="Times New Roman" pitchFamily="84" charset="0"/>
              </a:rPr>
              <a:t> </a:t>
            </a:r>
            <a:r>
              <a:rPr lang="sl-SI" sz="1800" dirty="0">
                <a:cs typeface="Times New Roman" pitchFamily="84" charset="0"/>
              </a:rPr>
              <a:t>podaljšanje</a:t>
            </a:r>
            <a:r>
              <a:rPr lang="en-US" sz="1800" dirty="0">
                <a:cs typeface="Times New Roman" pitchFamily="84" charset="0"/>
              </a:rPr>
              <a:t>; Torsade de Pointes</a:t>
            </a:r>
          </a:p>
          <a:p>
            <a:pPr marL="2241550" lvl="4" indent="-412750" eaLnBrk="1" hangingPunct="1">
              <a:lnSpc>
                <a:spcPct val="80000"/>
              </a:lnSpc>
              <a:buNone/>
              <a:defRPr/>
            </a:pPr>
            <a:endParaRPr lang="en-US" sz="1600" dirty="0">
              <a:cs typeface="Times New Roman" pitchFamily="84" charset="0"/>
            </a:endParaRPr>
          </a:p>
          <a:p>
            <a:pPr marL="2241550" lvl="4" indent="-412750" eaLnBrk="1" hangingPunct="1">
              <a:lnSpc>
                <a:spcPct val="80000"/>
              </a:lnSpc>
              <a:buNone/>
              <a:defRPr/>
            </a:pPr>
            <a:r>
              <a:rPr lang="en-US" sz="1600" dirty="0" err="1">
                <a:cs typeface="Times New Roman" pitchFamily="84" charset="0"/>
              </a:rPr>
              <a:t>McCance</a:t>
            </a:r>
            <a:r>
              <a:rPr lang="en-US" sz="1600" dirty="0">
                <a:cs typeface="Times New Roman" pitchFamily="84" charset="0"/>
              </a:rPr>
              <a:t>-Katz et al. 2009</a:t>
            </a:r>
          </a:p>
        </p:txBody>
      </p:sp>
    </p:spTree>
    <p:extLst>
      <p:ext uri="{BB962C8B-B14F-4D97-AF65-F5344CB8AC3E}">
        <p14:creationId xmlns:p14="http://schemas.microsoft.com/office/powerpoint/2010/main" val="3226936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76200" y="0"/>
            <a:ext cx="12039600" cy="685800"/>
          </a:xfrm>
        </p:spPr>
        <p:txBody>
          <a:bodyPr/>
          <a:lstStyle/>
          <a:p>
            <a:pPr eaLnBrk="1" hangingPunct="1">
              <a:defRPr/>
            </a:pPr>
            <a:r>
              <a:rPr lang="sl-SI" sz="2800" dirty="0"/>
              <a:t>Dejavniki, ki vplivajo na razvoj in vzdrževanje zlorabe drog in zasvojenosti</a:t>
            </a:r>
            <a:endParaRPr lang="en-US" sz="2800" dirty="0"/>
          </a:p>
        </p:txBody>
      </p:sp>
      <p:sp>
        <p:nvSpPr>
          <p:cNvPr id="81923" name="Rectangle 3"/>
          <p:cNvSpPr>
            <a:spLocks noGrp="1" noChangeArrowheads="1"/>
          </p:cNvSpPr>
          <p:nvPr>
            <p:ph sz="quarter" idx="4294967295"/>
          </p:nvPr>
        </p:nvSpPr>
        <p:spPr>
          <a:xfrm>
            <a:off x="228600" y="910389"/>
            <a:ext cx="6400800" cy="4876800"/>
          </a:xfrm>
        </p:spPr>
        <p:txBody>
          <a:bodyPr/>
          <a:lstStyle/>
          <a:p>
            <a:pPr eaLnBrk="1" hangingPunct="1">
              <a:buFontTx/>
              <a:buNone/>
              <a:defRPr/>
            </a:pPr>
            <a:r>
              <a:rPr lang="sl-SI" b="1" dirty="0"/>
              <a:t>Zasvojitveni potencial </a:t>
            </a:r>
            <a:r>
              <a:rPr lang="sl-SI" dirty="0"/>
              <a:t>učinkovine je povezan </a:t>
            </a:r>
            <a:r>
              <a:rPr lang="sl-SI" u="sng" dirty="0"/>
              <a:t>z načinom vnosa</a:t>
            </a:r>
            <a:r>
              <a:rPr lang="en-US" dirty="0"/>
              <a:t>.</a:t>
            </a:r>
          </a:p>
          <a:p>
            <a:pPr eaLnBrk="1" hangingPunct="1">
              <a:buFontTx/>
              <a:buNone/>
              <a:defRPr/>
            </a:pPr>
            <a:r>
              <a:rPr lang="en-US" dirty="0">
                <a:solidFill>
                  <a:schemeClr val="accent2">
                    <a:lumMod val="50000"/>
                  </a:schemeClr>
                </a:solidFill>
              </a:rPr>
              <a:t>Oral</a:t>
            </a:r>
            <a:r>
              <a:rPr lang="sl-SI" dirty="0">
                <a:solidFill>
                  <a:schemeClr val="accent2">
                    <a:lumMod val="50000"/>
                  </a:schemeClr>
                </a:solidFill>
              </a:rPr>
              <a:t>ni</a:t>
            </a:r>
            <a:r>
              <a:rPr lang="en-US" dirty="0">
                <a:solidFill>
                  <a:schemeClr val="accent2">
                    <a:lumMod val="50000"/>
                  </a:schemeClr>
                </a:solidFill>
              </a:rPr>
              <a:t> </a:t>
            </a:r>
            <a:r>
              <a:rPr lang="sl-SI" dirty="0"/>
              <a:t>ali </a:t>
            </a:r>
            <a:r>
              <a:rPr lang="en-US" dirty="0">
                <a:solidFill>
                  <a:schemeClr val="accent2">
                    <a:lumMod val="50000"/>
                  </a:schemeClr>
                </a:solidFill>
              </a:rPr>
              <a:t>transdermal</a:t>
            </a:r>
            <a:r>
              <a:rPr lang="sl-SI" dirty="0">
                <a:solidFill>
                  <a:schemeClr val="accent2">
                    <a:lumMod val="50000"/>
                  </a:schemeClr>
                </a:solidFill>
              </a:rPr>
              <a:t>ni</a:t>
            </a:r>
            <a:r>
              <a:rPr lang="sl-SI" dirty="0"/>
              <a:t> vnos pomeni počasno </a:t>
            </a:r>
            <a:r>
              <a:rPr lang="en-US" dirty="0" err="1"/>
              <a:t>absorp</a:t>
            </a:r>
            <a:r>
              <a:rPr lang="sl-SI" dirty="0"/>
              <a:t>cijo</a:t>
            </a:r>
            <a:r>
              <a:rPr lang="en-US" dirty="0"/>
              <a:t>.</a:t>
            </a:r>
          </a:p>
          <a:p>
            <a:pPr eaLnBrk="1" hangingPunct="1">
              <a:buFontTx/>
              <a:buNone/>
              <a:defRPr/>
            </a:pPr>
            <a:r>
              <a:rPr lang="sl-SI" dirty="0">
                <a:solidFill>
                  <a:srgbClr val="FF0000"/>
                </a:solidFill>
              </a:rPr>
              <a:t>Intravenski vnos </a:t>
            </a:r>
            <a:r>
              <a:rPr lang="en-US" dirty="0"/>
              <a:t>(IV) </a:t>
            </a:r>
            <a:r>
              <a:rPr lang="sl-SI" dirty="0"/>
              <a:t>ali vdihavanje (</a:t>
            </a:r>
            <a:r>
              <a:rPr lang="en-US" dirty="0" err="1"/>
              <a:t>inhala</a:t>
            </a:r>
            <a:r>
              <a:rPr lang="sl-SI" dirty="0"/>
              <a:t>cija) </a:t>
            </a:r>
            <a:r>
              <a:rPr lang="en-US" dirty="0"/>
              <a:t>/ </a:t>
            </a:r>
            <a:r>
              <a:rPr lang="sl-SI" dirty="0"/>
              <a:t>kajenje – hiter vnos v možgane, </a:t>
            </a:r>
            <a:r>
              <a:rPr lang="sl-SI" dirty="0">
                <a:solidFill>
                  <a:srgbClr val="FF0000"/>
                </a:solidFill>
              </a:rPr>
              <a:t>hiter nastop učinka</a:t>
            </a:r>
            <a:r>
              <a:rPr lang="en-US" dirty="0"/>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910389"/>
            <a:ext cx="2286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94275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1" y="3428999"/>
            <a:ext cx="5334000" cy="2752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5144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a:xfrm>
            <a:off x="1560945" y="228600"/>
            <a:ext cx="7848600" cy="304800"/>
          </a:xfrm>
        </p:spPr>
        <p:txBody>
          <a:bodyPr vert="horz" wrap="square" lIns="91440" tIns="45720" rIns="91440" bIns="45720" numCol="1" anchor="b" anchorCtr="1" compatLnSpc="1">
            <a:prstTxWarp prst="textNoShape">
              <a:avLst/>
            </a:prstTxWarp>
          </a:bodyPr>
          <a:lstStyle/>
          <a:p>
            <a:pPr eaLnBrk="1" hangingPunct="1">
              <a:defRPr/>
            </a:pPr>
            <a:r>
              <a:rPr lang="en-US" b="0" dirty="0">
                <a:solidFill>
                  <a:srgbClr val="FFFF00"/>
                </a:solidFill>
              </a:rPr>
              <a:t>Opioid Dependence Maintenance Therapy</a:t>
            </a:r>
          </a:p>
        </p:txBody>
      </p:sp>
      <p:sp>
        <p:nvSpPr>
          <p:cNvPr id="104451" name="Rectangle 3"/>
          <p:cNvSpPr>
            <a:spLocks noGrp="1" noChangeArrowheads="1"/>
          </p:cNvSpPr>
          <p:nvPr>
            <p:ph type="body" idx="4294967295"/>
          </p:nvPr>
        </p:nvSpPr>
        <p:spPr>
          <a:xfrm>
            <a:off x="152400" y="1295400"/>
            <a:ext cx="11811000" cy="3810000"/>
          </a:xfrm>
        </p:spPr>
        <p:txBody>
          <a:bodyPr vert="horz" wrap="square" lIns="91440" tIns="45720" rIns="91440" bIns="45720" numCol="1" anchor="t" anchorCtr="0" compatLnSpc="1">
            <a:prstTxWarp prst="textNoShape">
              <a:avLst/>
            </a:prstTxWarp>
          </a:bodyPr>
          <a:lstStyle/>
          <a:p>
            <a:pPr marL="660400" indent="-660400" eaLnBrk="1" hangingPunct="1">
              <a:lnSpc>
                <a:spcPct val="90000"/>
              </a:lnSpc>
              <a:buNone/>
              <a:defRPr/>
            </a:pPr>
            <a:r>
              <a:rPr lang="sl-SI" sz="4400" b="1" dirty="0">
                <a:cs typeface="Times New Roman" pitchFamily="84" charset="0"/>
              </a:rPr>
              <a:t>Koristi metadona</a:t>
            </a:r>
            <a:r>
              <a:rPr lang="en-US" sz="4000" dirty="0">
                <a:cs typeface="Times New Roman" pitchFamily="84" charset="0"/>
              </a:rPr>
              <a:t>: </a:t>
            </a:r>
          </a:p>
          <a:p>
            <a:pPr marL="1409700" lvl="2" indent="-495300" eaLnBrk="1" hangingPunct="1">
              <a:lnSpc>
                <a:spcPct val="90000"/>
              </a:lnSpc>
              <a:buFont typeface="Monotype Sorts" pitchFamily="84" charset="2"/>
              <a:buChar char="F"/>
              <a:defRPr/>
            </a:pPr>
            <a:r>
              <a:rPr lang="sl-SI" sz="4000" dirty="0">
                <a:cs typeface="Times New Roman" pitchFamily="84" charset="0"/>
              </a:rPr>
              <a:t>Stabilnost življenjskega sloga</a:t>
            </a:r>
            <a:endParaRPr lang="en-US" sz="4000" dirty="0">
              <a:cs typeface="Times New Roman" pitchFamily="84" charset="0"/>
            </a:endParaRPr>
          </a:p>
          <a:p>
            <a:pPr marL="1409700" lvl="2" indent="-495300" eaLnBrk="1" hangingPunct="1">
              <a:lnSpc>
                <a:spcPct val="90000"/>
              </a:lnSpc>
              <a:buFont typeface="Monotype Sorts" pitchFamily="84" charset="2"/>
              <a:buChar char="F"/>
              <a:defRPr/>
            </a:pPr>
            <a:r>
              <a:rPr lang="sl-SI" sz="4000" dirty="0">
                <a:cs typeface="Times New Roman" pitchFamily="84" charset="0"/>
              </a:rPr>
              <a:t>Izboljšanje zdravja in prehranjevanja</a:t>
            </a:r>
            <a:endParaRPr lang="en-US" sz="4000" dirty="0">
              <a:cs typeface="Times New Roman" pitchFamily="84" charset="0"/>
            </a:endParaRPr>
          </a:p>
          <a:p>
            <a:pPr marL="1409700" lvl="2" indent="-495300" eaLnBrk="1" hangingPunct="1">
              <a:lnSpc>
                <a:spcPct val="90000"/>
              </a:lnSpc>
              <a:buFont typeface="Monotype Sorts" pitchFamily="84" charset="2"/>
              <a:buChar char="F"/>
              <a:defRPr/>
            </a:pPr>
            <a:r>
              <a:rPr lang="sl-SI" sz="4000" dirty="0">
                <a:cs typeface="Times New Roman" pitchFamily="84" charset="0"/>
              </a:rPr>
              <a:t>Zmanjšana kriminaliteta</a:t>
            </a:r>
            <a:endParaRPr lang="en-US" sz="4000" dirty="0">
              <a:cs typeface="Times New Roman" pitchFamily="84" charset="0"/>
            </a:endParaRPr>
          </a:p>
          <a:p>
            <a:pPr marL="1409700" lvl="2" indent="-495300" eaLnBrk="1" hangingPunct="1">
              <a:lnSpc>
                <a:spcPct val="90000"/>
              </a:lnSpc>
              <a:buFont typeface="Monotype Sorts" pitchFamily="84" charset="2"/>
              <a:buChar char="F"/>
              <a:defRPr/>
            </a:pPr>
            <a:r>
              <a:rPr lang="sl-SI" sz="4000" dirty="0">
                <a:cs typeface="Times New Roman" pitchFamily="84" charset="0"/>
              </a:rPr>
              <a:t>Zaposljivost</a:t>
            </a:r>
            <a:endParaRPr lang="en-US" sz="4000" dirty="0">
              <a:cs typeface="Times New Roman" pitchFamily="84" charset="0"/>
            </a:endParaRPr>
          </a:p>
          <a:p>
            <a:pPr marL="1409700" lvl="2" indent="-495300" eaLnBrk="1" hangingPunct="1">
              <a:lnSpc>
                <a:spcPct val="90000"/>
              </a:lnSpc>
              <a:buFont typeface="Monotype Sorts" pitchFamily="84" charset="2"/>
              <a:buChar char="F"/>
              <a:defRPr/>
            </a:pPr>
            <a:r>
              <a:rPr lang="sl-SI" sz="4000" dirty="0">
                <a:cs typeface="Times New Roman" pitchFamily="84" charset="0"/>
              </a:rPr>
              <a:t>Zmanjšanje injiciranja drog in izmenjav igel</a:t>
            </a:r>
            <a:endParaRPr lang="en-US" sz="4000" dirty="0">
              <a:cs typeface="Times New Roman" pitchFamily="84" charset="0"/>
            </a:endParaRPr>
          </a:p>
          <a:p>
            <a:pPr marL="1409700" lvl="2" indent="-495300" eaLnBrk="1" hangingPunct="1">
              <a:lnSpc>
                <a:spcPct val="90000"/>
              </a:lnSpc>
              <a:buNone/>
              <a:defRPr/>
            </a:pPr>
            <a:endParaRPr lang="en-US" sz="4000" dirty="0">
              <a:cs typeface="Times New Roman" pitchFamily="84" charset="0"/>
            </a:endParaRPr>
          </a:p>
          <a:p>
            <a:pPr marL="1409700" lvl="2" indent="-495300" eaLnBrk="1" hangingPunct="1">
              <a:lnSpc>
                <a:spcPct val="90000"/>
              </a:lnSpc>
              <a:buNone/>
              <a:defRPr/>
            </a:pPr>
            <a:endParaRPr lang="en-US" sz="2800" dirty="0">
              <a:cs typeface="Times New Roman" pitchFamily="84" charset="0"/>
            </a:endParaRPr>
          </a:p>
          <a:p>
            <a:pPr marL="1409700" lvl="2" indent="-495300" eaLnBrk="1" hangingPunct="1">
              <a:lnSpc>
                <a:spcPct val="90000"/>
              </a:lnSpc>
              <a:buNone/>
              <a:defRPr/>
            </a:pPr>
            <a:endParaRPr lang="en-US" sz="2800" dirty="0">
              <a:cs typeface="Times New Roman" pitchFamily="84" charset="0"/>
            </a:endParaRPr>
          </a:p>
          <a:p>
            <a:pPr marL="1035050" lvl="1" indent="-577850" eaLnBrk="1" hangingPunct="1">
              <a:lnSpc>
                <a:spcPct val="90000"/>
              </a:lnSpc>
              <a:buNone/>
              <a:defRPr/>
            </a:pPr>
            <a:endParaRPr lang="en-US" sz="2400" dirty="0">
              <a:cs typeface="Times New Roman" pitchFamily="84" charset="0"/>
            </a:endParaRPr>
          </a:p>
          <a:p>
            <a:pPr marL="660400" indent="-660400" eaLnBrk="1" hangingPunct="1">
              <a:lnSpc>
                <a:spcPct val="90000"/>
              </a:lnSpc>
              <a:buFontTx/>
              <a:buAutoNum type="romanLcPeriod"/>
              <a:defRPr/>
            </a:pPr>
            <a:endParaRPr lang="en-US" sz="4400" dirty="0">
              <a:cs typeface="Times New Roman" pitchFamily="84" charset="0"/>
            </a:endParaRPr>
          </a:p>
        </p:txBody>
      </p:sp>
    </p:spTree>
    <p:extLst>
      <p:ext uri="{BB962C8B-B14F-4D97-AF65-F5344CB8AC3E}">
        <p14:creationId xmlns:p14="http://schemas.microsoft.com/office/powerpoint/2010/main" val="3813935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0" y="1"/>
            <a:ext cx="9144000" cy="644525"/>
          </a:xfrm>
        </p:spPr>
        <p:txBody>
          <a:bodyPr/>
          <a:lstStyle/>
          <a:p>
            <a:r>
              <a:rPr lang="sl-SI" altLang="sl-SI" sz="3200" dirty="0"/>
              <a:t>Zloraba psihoaktivnih </a:t>
            </a:r>
            <a:r>
              <a:rPr lang="sl-SI" altLang="sl-SI" sz="3200" dirty="0">
                <a:solidFill>
                  <a:srgbClr val="FFFF00"/>
                </a:solidFill>
              </a:rPr>
              <a:t>zdravil</a:t>
            </a:r>
            <a:endParaRPr lang="en-US" altLang="sl-SI" sz="3200" dirty="0">
              <a:solidFill>
                <a:srgbClr val="FFFF00"/>
              </a:solidFill>
            </a:endParaRPr>
          </a:p>
        </p:txBody>
      </p:sp>
      <p:sp>
        <p:nvSpPr>
          <p:cNvPr id="33795" name="Rectangle 3"/>
          <p:cNvSpPr>
            <a:spLocks noGrp="1" noChangeArrowheads="1"/>
          </p:cNvSpPr>
          <p:nvPr>
            <p:ph type="body" sz="half" idx="1"/>
          </p:nvPr>
        </p:nvSpPr>
        <p:spPr>
          <a:xfrm>
            <a:off x="228600" y="990600"/>
            <a:ext cx="6019800" cy="4114800"/>
          </a:xfrm>
        </p:spPr>
        <p:txBody>
          <a:bodyPr/>
          <a:lstStyle/>
          <a:p>
            <a:pPr>
              <a:lnSpc>
                <a:spcPct val="90000"/>
              </a:lnSpc>
            </a:pPr>
            <a:endParaRPr lang="en-US" altLang="sl-SI" sz="2400" b="1" dirty="0"/>
          </a:p>
          <a:p>
            <a:pPr>
              <a:lnSpc>
                <a:spcPct val="90000"/>
              </a:lnSpc>
            </a:pPr>
            <a:r>
              <a:rPr lang="sl-SI" altLang="sl-SI" sz="3200" dirty="0"/>
              <a:t>Potencial za zlorabo</a:t>
            </a:r>
            <a:endParaRPr lang="en-US" altLang="sl-SI" sz="3200" dirty="0"/>
          </a:p>
          <a:p>
            <a:pPr>
              <a:lnSpc>
                <a:spcPct val="90000"/>
              </a:lnSpc>
            </a:pPr>
            <a:endParaRPr lang="en-US" altLang="sl-SI" sz="3200" dirty="0"/>
          </a:p>
          <a:p>
            <a:pPr>
              <a:lnSpc>
                <a:spcPct val="90000"/>
              </a:lnSpc>
            </a:pPr>
            <a:r>
              <a:rPr lang="sl-SI" altLang="sl-SI" sz="3200" dirty="0"/>
              <a:t>varnost</a:t>
            </a:r>
            <a:endParaRPr lang="en-US" altLang="sl-SI" sz="3200" dirty="0"/>
          </a:p>
          <a:p>
            <a:pPr lvl="1">
              <a:lnSpc>
                <a:spcPct val="90000"/>
              </a:lnSpc>
            </a:pPr>
            <a:r>
              <a:rPr lang="sl-SI" altLang="sl-SI" sz="3200" dirty="0"/>
              <a:t>Stranski učinki</a:t>
            </a:r>
            <a:endParaRPr lang="en-US" altLang="sl-SI" sz="3200" dirty="0"/>
          </a:p>
          <a:p>
            <a:pPr lvl="1">
              <a:lnSpc>
                <a:spcPct val="90000"/>
              </a:lnSpc>
            </a:pPr>
            <a:r>
              <a:rPr lang="en-US" altLang="sl-SI" sz="3200" dirty="0"/>
              <a:t>Overdose</a:t>
            </a:r>
          </a:p>
          <a:p>
            <a:pPr lvl="1">
              <a:lnSpc>
                <a:spcPct val="90000"/>
              </a:lnSpc>
            </a:pPr>
            <a:r>
              <a:rPr lang="sl-SI" altLang="sl-SI" sz="3200" dirty="0"/>
              <a:t>Interakcije z drugimi učinkovinami</a:t>
            </a:r>
            <a:endParaRPr lang="en-US" altLang="sl-SI" sz="3200" dirty="0"/>
          </a:p>
          <a:p>
            <a:pPr>
              <a:lnSpc>
                <a:spcPct val="90000"/>
              </a:lnSpc>
            </a:pPr>
            <a:r>
              <a:rPr lang="sl-SI" altLang="sl-SI" sz="3200" dirty="0"/>
              <a:t>Učinkovitost</a:t>
            </a:r>
            <a:endParaRPr lang="en-US" altLang="sl-SI" dirty="0"/>
          </a:p>
          <a:p>
            <a:pPr>
              <a:lnSpc>
                <a:spcPct val="90000"/>
              </a:lnSpc>
            </a:pPr>
            <a:endParaRPr lang="en-US" altLang="sl-SI" sz="3200" dirty="0"/>
          </a:p>
        </p:txBody>
      </p:sp>
      <p:sp>
        <p:nvSpPr>
          <p:cNvPr id="33796" name="Rectangle 4"/>
          <p:cNvSpPr>
            <a:spLocks noGrp="1" noChangeArrowheads="1"/>
          </p:cNvSpPr>
          <p:nvPr>
            <p:ph type="body" sz="half" idx="2"/>
          </p:nvPr>
        </p:nvSpPr>
        <p:spPr>
          <a:xfrm>
            <a:off x="5943600" y="1143000"/>
            <a:ext cx="5943600" cy="4953000"/>
          </a:xfrm>
        </p:spPr>
        <p:txBody>
          <a:bodyPr/>
          <a:lstStyle/>
          <a:p>
            <a:pPr>
              <a:lnSpc>
                <a:spcPct val="90000"/>
              </a:lnSpc>
            </a:pPr>
            <a:endParaRPr lang="en-US" altLang="sl-SI" dirty="0"/>
          </a:p>
          <a:p>
            <a:pPr>
              <a:lnSpc>
                <a:spcPct val="90000"/>
              </a:lnSpc>
            </a:pPr>
            <a:r>
              <a:rPr lang="sl-SI" altLang="sl-SI" dirty="0"/>
              <a:t>Anksiolitiki</a:t>
            </a:r>
            <a:endParaRPr lang="en-US" altLang="sl-SI" dirty="0"/>
          </a:p>
          <a:p>
            <a:pPr>
              <a:lnSpc>
                <a:spcPct val="90000"/>
              </a:lnSpc>
            </a:pPr>
            <a:r>
              <a:rPr lang="sl-SI" altLang="sl-SI" dirty="0"/>
              <a:t>Antidepresivi</a:t>
            </a:r>
            <a:endParaRPr lang="en-US" altLang="sl-SI" dirty="0"/>
          </a:p>
          <a:p>
            <a:pPr>
              <a:lnSpc>
                <a:spcPct val="90000"/>
              </a:lnSpc>
            </a:pPr>
            <a:r>
              <a:rPr lang="en-US" altLang="sl-SI" dirty="0"/>
              <a:t>ADHD </a:t>
            </a:r>
            <a:r>
              <a:rPr lang="sl-SI" altLang="sl-SI" dirty="0"/>
              <a:t>zdravila</a:t>
            </a:r>
            <a:endParaRPr lang="en-US" altLang="sl-SI" dirty="0"/>
          </a:p>
          <a:p>
            <a:pPr>
              <a:lnSpc>
                <a:spcPct val="90000"/>
              </a:lnSpc>
            </a:pPr>
            <a:r>
              <a:rPr lang="sl-SI" altLang="sl-SI" dirty="0"/>
              <a:t>Stabilizatorji počutja</a:t>
            </a:r>
            <a:endParaRPr lang="en-US" altLang="sl-SI" dirty="0"/>
          </a:p>
          <a:p>
            <a:pPr>
              <a:lnSpc>
                <a:spcPct val="90000"/>
              </a:lnSpc>
            </a:pPr>
            <a:r>
              <a:rPr lang="sl-SI" altLang="sl-SI" dirty="0"/>
              <a:t>Antipsihotiki</a:t>
            </a:r>
            <a:endParaRPr lang="en-US" altLang="sl-SI" dirty="0"/>
          </a:p>
          <a:p>
            <a:pPr>
              <a:lnSpc>
                <a:spcPct val="90000"/>
              </a:lnSpc>
            </a:pPr>
            <a:r>
              <a:rPr lang="sl-SI" altLang="sl-SI" dirty="0"/>
              <a:t>Uspavala </a:t>
            </a:r>
            <a:r>
              <a:rPr lang="en-US" altLang="sl-SI" dirty="0"/>
              <a:t>(</a:t>
            </a:r>
            <a:r>
              <a:rPr lang="sl-SI" altLang="sl-SI" dirty="0"/>
              <a:t>pomirjevala, hipnotiki itd.</a:t>
            </a:r>
            <a:r>
              <a:rPr lang="en-US" altLang="sl-SI" dirty="0"/>
              <a:t>.)</a:t>
            </a:r>
          </a:p>
          <a:p>
            <a:pPr>
              <a:lnSpc>
                <a:spcPct val="90000"/>
              </a:lnSpc>
            </a:pPr>
            <a:endParaRPr lang="en-US" altLang="sl-SI" dirty="0"/>
          </a:p>
        </p:txBody>
      </p:sp>
    </p:spTree>
    <p:extLst>
      <p:ext uri="{BB962C8B-B14F-4D97-AF65-F5344CB8AC3E}">
        <p14:creationId xmlns:p14="http://schemas.microsoft.com/office/powerpoint/2010/main" val="2827585737"/>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752600" y="0"/>
            <a:ext cx="8763000" cy="685800"/>
          </a:xfrm>
        </p:spPr>
        <p:txBody>
          <a:bodyPr/>
          <a:lstStyle/>
          <a:p>
            <a:r>
              <a:rPr lang="sl-SI" altLang="sl-SI" sz="3200" dirty="0"/>
              <a:t>Potencial za zlorabo zdravil</a:t>
            </a:r>
            <a:endParaRPr lang="en-US" altLang="sl-SI" b="0" dirty="0">
              <a:solidFill>
                <a:schemeClr val="tx1"/>
              </a:solidFill>
            </a:endParaRPr>
          </a:p>
        </p:txBody>
      </p:sp>
      <p:graphicFrame>
        <p:nvGraphicFramePr>
          <p:cNvPr id="35843" name="Object 3"/>
          <p:cNvGraphicFramePr>
            <a:graphicFrameLocks noGrp="1" noChangeAspect="1"/>
          </p:cNvGraphicFramePr>
          <p:nvPr>
            <p:ph type="tbl" idx="1"/>
            <p:extLst>
              <p:ext uri="{D42A27DB-BD31-4B8C-83A1-F6EECF244321}">
                <p14:modId xmlns:p14="http://schemas.microsoft.com/office/powerpoint/2010/main" val="2111721458"/>
              </p:ext>
            </p:extLst>
          </p:nvPr>
        </p:nvGraphicFramePr>
        <p:xfrm>
          <a:off x="999393" y="839123"/>
          <a:ext cx="10199918" cy="6933277"/>
        </p:xfrm>
        <a:graphic>
          <a:graphicData uri="http://schemas.openxmlformats.org/presentationml/2006/ole">
            <mc:AlternateContent xmlns:mc="http://schemas.openxmlformats.org/markup-compatibility/2006">
              <mc:Choice xmlns:v="urn:schemas-microsoft-com:vml" Requires="v">
                <p:oleObj spid="_x0000_s8216" name="Document" r:id="rId3" imgW="8989191" imgH="6110217" progId="Word.Document.8">
                  <p:embed/>
                </p:oleObj>
              </mc:Choice>
              <mc:Fallback>
                <p:oleObj name="Document" r:id="rId3" imgW="8989191" imgH="6110217" progId="Word.Document.8">
                  <p:embed/>
                  <p:pic>
                    <p:nvPicPr>
                      <p:cNvPr id="0" name=""/>
                      <p:cNvPicPr>
                        <a:picLocks noChangeAspect="1" noChangeArrowheads="1"/>
                      </p:cNvPicPr>
                      <p:nvPr/>
                    </p:nvPicPr>
                    <p:blipFill>
                      <a:blip r:embed="rId4"/>
                      <a:srcRect/>
                      <a:stretch>
                        <a:fillRect/>
                      </a:stretch>
                    </p:blipFill>
                    <p:spPr bwMode="auto">
                      <a:xfrm>
                        <a:off x="999393" y="839123"/>
                        <a:ext cx="10199918" cy="6933277"/>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544151797"/>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sl-SI" altLang="sl-SI" dirty="0"/>
              <a:t>Kokain - zdravljenje</a:t>
            </a:r>
            <a:endParaRPr lang="en-US" altLang="sl-SI" dirty="0"/>
          </a:p>
        </p:txBody>
      </p:sp>
      <p:sp>
        <p:nvSpPr>
          <p:cNvPr id="36867" name="Rectangle 3"/>
          <p:cNvSpPr>
            <a:spLocks noGrp="1" noChangeArrowheads="1"/>
          </p:cNvSpPr>
          <p:nvPr>
            <p:ph type="body" idx="4294967295"/>
          </p:nvPr>
        </p:nvSpPr>
        <p:spPr>
          <a:xfrm>
            <a:off x="457200" y="990600"/>
            <a:ext cx="11201400" cy="5486400"/>
          </a:xfrm>
          <a:prstGeom prst="rect">
            <a:avLst/>
          </a:prstGeom>
        </p:spPr>
        <p:txBody>
          <a:bodyPr/>
          <a:lstStyle/>
          <a:p>
            <a:pPr marL="609600" indent="-609600" eaLnBrk="1" hangingPunct="1">
              <a:defRPr/>
            </a:pPr>
            <a:r>
              <a:rPr lang="sl-SI" altLang="sl-SI" sz="3600" dirty="0"/>
              <a:t>Ni enotnega pristopa, doktrine, ni jasnih farmakoloških tarč ali terapij</a:t>
            </a:r>
            <a:r>
              <a:rPr lang="en-US" altLang="sl-SI" sz="3600" dirty="0"/>
              <a:t>.</a:t>
            </a:r>
          </a:p>
          <a:p>
            <a:pPr marL="609600" indent="-609600" eaLnBrk="1" hangingPunct="1">
              <a:defRPr/>
            </a:pPr>
            <a:r>
              <a:rPr lang="sl-SI" altLang="sl-SI" sz="3600" dirty="0"/>
              <a:t>Tri težave, ki ovirajo uspešnost terapij:</a:t>
            </a:r>
            <a:endParaRPr lang="en-US" altLang="sl-SI" sz="3600" dirty="0"/>
          </a:p>
          <a:p>
            <a:pPr marL="990600" lvl="1" indent="-533400" eaLnBrk="1" hangingPunct="1">
              <a:buFont typeface="Wingdings" pitchFamily="2" charset="2"/>
              <a:buAutoNum type="arabicPeriod"/>
              <a:defRPr/>
            </a:pPr>
            <a:r>
              <a:rPr lang="sl-SI" altLang="sl-SI" sz="3600" dirty="0"/>
              <a:t>Intenziteta učinkov kokaina in </a:t>
            </a:r>
            <a:r>
              <a:rPr lang="sl-SI" altLang="sl-SI" sz="3600" dirty="0" err="1"/>
              <a:t>ojačanja</a:t>
            </a:r>
            <a:r>
              <a:rPr lang="sl-SI" altLang="sl-SI" sz="3600" dirty="0"/>
              <a:t> po ponovnem jemanju</a:t>
            </a:r>
            <a:endParaRPr lang="en-US" altLang="sl-SI" sz="3600" dirty="0"/>
          </a:p>
          <a:p>
            <a:pPr marL="990600" lvl="1" indent="-533400" eaLnBrk="1" hangingPunct="1">
              <a:buFont typeface="Wingdings" pitchFamily="2" charset="2"/>
              <a:buAutoNum type="arabicPeriod"/>
              <a:defRPr/>
            </a:pPr>
            <a:r>
              <a:rPr lang="sl-SI" altLang="sl-SI" sz="3600" dirty="0"/>
              <a:t>Velika nagnjenost k relapsu</a:t>
            </a:r>
            <a:endParaRPr lang="en-US" altLang="sl-SI" sz="3600" dirty="0"/>
          </a:p>
          <a:p>
            <a:pPr marL="990600" lvl="1" indent="-533400" eaLnBrk="1" hangingPunct="1">
              <a:buFont typeface="Wingdings" pitchFamily="2" charset="2"/>
              <a:buAutoNum type="arabicPeriod"/>
              <a:defRPr/>
            </a:pPr>
            <a:r>
              <a:rPr lang="sl-SI" altLang="sl-SI" sz="3600" dirty="0"/>
              <a:t>Večina uporabnikov ima obstoječo </a:t>
            </a:r>
            <a:r>
              <a:rPr lang="sl-SI" altLang="sl-SI" sz="3600" dirty="0" err="1"/>
              <a:t>komorbidno</a:t>
            </a:r>
            <a:r>
              <a:rPr lang="sl-SI" altLang="sl-SI" sz="3600" dirty="0"/>
              <a:t> motnjo</a:t>
            </a:r>
            <a:endParaRPr lang="en-US" altLang="sl-SI" sz="3600" dirty="0"/>
          </a:p>
          <a:p>
            <a:pPr marL="990600" lvl="1" indent="-533400" eaLnBrk="1" hangingPunct="1">
              <a:defRPr/>
            </a:pPr>
            <a:endParaRPr lang="en-US" altLang="sl-SI" sz="3600" dirty="0"/>
          </a:p>
        </p:txBody>
      </p:sp>
    </p:spTree>
    <p:extLst>
      <p:ext uri="{BB962C8B-B14F-4D97-AF65-F5344CB8AC3E}">
        <p14:creationId xmlns:p14="http://schemas.microsoft.com/office/powerpoint/2010/main" val="1917834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sl-SI" altLang="sl-SI" dirty="0"/>
              <a:t>Kokain – zdravljenje </a:t>
            </a:r>
            <a:endParaRPr lang="en-US" altLang="sl-SI" dirty="0"/>
          </a:p>
        </p:txBody>
      </p:sp>
      <p:sp>
        <p:nvSpPr>
          <p:cNvPr id="37891" name="Rectangle 3"/>
          <p:cNvSpPr>
            <a:spLocks noGrp="1" noChangeArrowheads="1"/>
          </p:cNvSpPr>
          <p:nvPr>
            <p:ph type="body" idx="4294967295"/>
          </p:nvPr>
        </p:nvSpPr>
        <p:spPr>
          <a:xfrm>
            <a:off x="457200" y="1219201"/>
            <a:ext cx="11277600" cy="4911726"/>
          </a:xfrm>
          <a:prstGeom prst="rect">
            <a:avLst/>
          </a:prstGeom>
        </p:spPr>
        <p:txBody>
          <a:bodyPr/>
          <a:lstStyle/>
          <a:p>
            <a:pPr marL="609600" indent="-609600" eaLnBrk="1" hangingPunct="1">
              <a:defRPr/>
            </a:pPr>
            <a:r>
              <a:rPr lang="sl-SI" altLang="sl-SI" sz="3600" dirty="0"/>
              <a:t>Tri področja farmakološke intervencije:</a:t>
            </a:r>
            <a:endParaRPr lang="en-US" altLang="sl-SI" sz="3600" dirty="0"/>
          </a:p>
          <a:p>
            <a:pPr marL="990600" lvl="1" indent="-533400" eaLnBrk="1" hangingPunct="1">
              <a:buFont typeface="Wingdings" pitchFamily="2" charset="2"/>
              <a:buAutoNum type="arabicPeriod"/>
              <a:defRPr/>
            </a:pPr>
            <a:r>
              <a:rPr lang="sl-SI" altLang="sl-SI" sz="3600" dirty="0"/>
              <a:t>Zmanjševanje </a:t>
            </a:r>
            <a:r>
              <a:rPr lang="sl-SI" altLang="sl-SI" sz="3600" dirty="0" err="1"/>
              <a:t>odtegnitvenih</a:t>
            </a:r>
            <a:r>
              <a:rPr lang="sl-SI" altLang="sl-SI" sz="3600" dirty="0"/>
              <a:t> učinkov, učinkovine za ponovno vzpostavitev </a:t>
            </a:r>
            <a:r>
              <a:rPr lang="sl-SI" altLang="sl-SI" sz="3600" dirty="0" err="1"/>
              <a:t>dopaminergičnega</a:t>
            </a:r>
            <a:r>
              <a:rPr lang="sl-SI" altLang="sl-SI" sz="3600" dirty="0"/>
              <a:t> tonusa limbičnega sistema.</a:t>
            </a:r>
            <a:endParaRPr lang="en-US" altLang="sl-SI" sz="3600" dirty="0"/>
          </a:p>
          <a:p>
            <a:pPr marL="990600" lvl="1" indent="-533400" eaLnBrk="1" hangingPunct="1">
              <a:buFont typeface="Wingdings" pitchFamily="2" charset="2"/>
              <a:buAutoNum type="arabicPeriod"/>
              <a:defRPr/>
            </a:pPr>
            <a:r>
              <a:rPr lang="sl-SI" altLang="sl-SI" sz="3600" dirty="0"/>
              <a:t>Zdravila za zmanjševanje hlepenja (</a:t>
            </a:r>
            <a:r>
              <a:rPr lang="sl-SI" altLang="sl-SI" sz="3600" dirty="0" err="1">
                <a:solidFill>
                  <a:schemeClr val="accent2">
                    <a:lumMod val="75000"/>
                  </a:schemeClr>
                </a:solidFill>
              </a:rPr>
              <a:t>anti</a:t>
            </a:r>
            <a:r>
              <a:rPr lang="sl-SI" altLang="sl-SI" sz="3600" dirty="0">
                <a:solidFill>
                  <a:schemeClr val="accent2">
                    <a:lumMod val="75000"/>
                  </a:schemeClr>
                </a:solidFill>
              </a:rPr>
              <a:t>-</a:t>
            </a:r>
            <a:r>
              <a:rPr lang="sl-SI" altLang="sl-SI" sz="3600" dirty="0" err="1">
                <a:solidFill>
                  <a:schemeClr val="accent2">
                    <a:lumMod val="75000"/>
                  </a:schemeClr>
                </a:solidFill>
              </a:rPr>
              <a:t>craving</a:t>
            </a:r>
            <a:r>
              <a:rPr lang="sl-SI" altLang="sl-SI" sz="3600" dirty="0"/>
              <a:t>), ki zavrejo limbične </a:t>
            </a:r>
            <a:r>
              <a:rPr lang="sl-SI" altLang="sl-SI" sz="3600" dirty="0" err="1"/>
              <a:t>dopaminergične</a:t>
            </a:r>
            <a:r>
              <a:rPr lang="sl-SI" altLang="sl-SI" sz="3600" dirty="0"/>
              <a:t> receptorje</a:t>
            </a:r>
            <a:endParaRPr lang="en-US" altLang="sl-SI" sz="3600" dirty="0"/>
          </a:p>
          <a:p>
            <a:pPr marL="990600" lvl="1" indent="-533400" eaLnBrk="1" hangingPunct="1">
              <a:buFont typeface="Wingdings" pitchFamily="2" charset="2"/>
              <a:buAutoNum type="arabicPeriod"/>
              <a:defRPr/>
            </a:pPr>
            <a:r>
              <a:rPr lang="sl-SI" altLang="sl-SI" sz="3600" dirty="0"/>
              <a:t>Zdravljenje </a:t>
            </a:r>
            <a:r>
              <a:rPr lang="sl-SI" altLang="sl-SI" sz="3600" dirty="0" err="1"/>
              <a:t>komorbidnih</a:t>
            </a:r>
            <a:r>
              <a:rPr lang="sl-SI" altLang="sl-SI" sz="3600" dirty="0"/>
              <a:t> motenj</a:t>
            </a:r>
            <a:endParaRPr lang="en-US" altLang="sl-SI" sz="3600" dirty="0"/>
          </a:p>
        </p:txBody>
      </p:sp>
    </p:spTree>
    <p:extLst>
      <p:ext uri="{BB962C8B-B14F-4D97-AF65-F5344CB8AC3E}">
        <p14:creationId xmlns:p14="http://schemas.microsoft.com/office/powerpoint/2010/main" val="1229652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sl-SI" altLang="sl-SI" dirty="0"/>
              <a:t>Amfetamini</a:t>
            </a:r>
            <a:endParaRPr lang="en-US" altLang="sl-SI" dirty="0"/>
          </a:p>
        </p:txBody>
      </p:sp>
      <p:sp>
        <p:nvSpPr>
          <p:cNvPr id="40963" name="Rectangle 3"/>
          <p:cNvSpPr>
            <a:spLocks noGrp="1" noChangeArrowheads="1"/>
          </p:cNvSpPr>
          <p:nvPr>
            <p:ph type="body" idx="4294967295"/>
          </p:nvPr>
        </p:nvSpPr>
        <p:spPr>
          <a:xfrm>
            <a:off x="762000" y="990601"/>
            <a:ext cx="10896600" cy="5410199"/>
          </a:xfrm>
          <a:prstGeom prst="rect">
            <a:avLst/>
          </a:prstGeom>
        </p:spPr>
        <p:txBody>
          <a:bodyPr/>
          <a:lstStyle/>
          <a:p>
            <a:pPr eaLnBrk="1" hangingPunct="1">
              <a:defRPr/>
            </a:pPr>
            <a:r>
              <a:rPr lang="sl-SI" altLang="sl-SI" sz="3600" dirty="0"/>
              <a:t>V uporabi cca. </a:t>
            </a:r>
            <a:r>
              <a:rPr lang="en-US" altLang="sl-SI" sz="3600" dirty="0"/>
              <a:t>60 </a:t>
            </a:r>
            <a:r>
              <a:rPr lang="sl-SI" altLang="sl-SI" sz="3600" dirty="0"/>
              <a:t>let kot </a:t>
            </a:r>
            <a:r>
              <a:rPr lang="sl-SI" altLang="sl-SI" sz="3600" dirty="0" err="1"/>
              <a:t>terapevtiki</a:t>
            </a:r>
            <a:r>
              <a:rPr lang="sl-SI" altLang="sl-SI" sz="3600" dirty="0"/>
              <a:t> za:</a:t>
            </a:r>
            <a:endParaRPr lang="en-US" altLang="sl-SI" sz="3600" dirty="0"/>
          </a:p>
          <a:p>
            <a:pPr lvl="1" eaLnBrk="1" hangingPunct="1">
              <a:defRPr/>
            </a:pPr>
            <a:r>
              <a:rPr lang="sl-SI" altLang="sl-SI" sz="3600" dirty="0"/>
              <a:t>Shizofrenija</a:t>
            </a:r>
            <a:endParaRPr lang="en-US" altLang="sl-SI" sz="3600" dirty="0"/>
          </a:p>
          <a:p>
            <a:pPr lvl="1" eaLnBrk="1" hangingPunct="1">
              <a:defRPr/>
            </a:pPr>
            <a:r>
              <a:rPr lang="sl-SI" altLang="sl-SI" sz="3600" dirty="0"/>
              <a:t>Odvisnosti </a:t>
            </a:r>
            <a:r>
              <a:rPr lang="en-US" altLang="sl-SI" sz="3600" dirty="0"/>
              <a:t>(</a:t>
            </a:r>
            <a:r>
              <a:rPr lang="sl-SI" altLang="sl-SI" sz="3600" dirty="0" err="1"/>
              <a:t>morfinska</a:t>
            </a:r>
            <a:r>
              <a:rPr lang="sl-SI" altLang="sl-SI" sz="3600" dirty="0"/>
              <a:t>, nikotinska</a:t>
            </a:r>
            <a:r>
              <a:rPr lang="en-US" altLang="sl-SI" sz="3600" dirty="0"/>
              <a:t>)</a:t>
            </a:r>
          </a:p>
          <a:p>
            <a:pPr lvl="1" eaLnBrk="1" hangingPunct="1">
              <a:defRPr/>
            </a:pPr>
            <a:r>
              <a:rPr lang="sl-SI" altLang="sl-SI" sz="3600" dirty="0"/>
              <a:t>Poškodbe glave</a:t>
            </a:r>
            <a:endParaRPr lang="en-US" altLang="sl-SI" sz="3600" dirty="0"/>
          </a:p>
          <a:p>
            <a:pPr lvl="1" eaLnBrk="1" hangingPunct="1">
              <a:defRPr/>
            </a:pPr>
            <a:r>
              <a:rPr lang="sl-SI" altLang="sl-SI" sz="3600" dirty="0" err="1"/>
              <a:t>Hipotenzija</a:t>
            </a:r>
            <a:endParaRPr lang="en-US" altLang="sl-SI" sz="3600" dirty="0"/>
          </a:p>
          <a:p>
            <a:pPr marL="454025" lvl="1" indent="0" eaLnBrk="1" hangingPunct="1">
              <a:buNone/>
              <a:defRPr/>
            </a:pPr>
            <a:r>
              <a:rPr lang="sl-SI" altLang="sl-SI" sz="3600" dirty="0"/>
              <a:t>Drugo….</a:t>
            </a:r>
          </a:p>
          <a:p>
            <a:pPr marL="454025" lvl="1" indent="0" eaLnBrk="1" hangingPunct="1">
              <a:buNone/>
              <a:defRPr/>
            </a:pPr>
            <a:endParaRPr lang="sl-SI" altLang="sl-SI" sz="3600" dirty="0"/>
          </a:p>
          <a:p>
            <a:pPr marL="454025" lvl="1" indent="0" eaLnBrk="1" hangingPunct="1">
              <a:buNone/>
              <a:defRPr/>
            </a:pPr>
            <a:r>
              <a:rPr lang="sl-SI" altLang="sl-SI" sz="3600" dirty="0"/>
              <a:t>Poveča BP, zmanjša HR.</a:t>
            </a:r>
            <a:endParaRPr lang="en-US" altLang="sl-SI" sz="3600" dirty="0"/>
          </a:p>
        </p:txBody>
      </p:sp>
    </p:spTree>
    <p:extLst>
      <p:ext uri="{BB962C8B-B14F-4D97-AF65-F5344CB8AC3E}">
        <p14:creationId xmlns:p14="http://schemas.microsoft.com/office/powerpoint/2010/main" val="597882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sl-SI" altLang="sl-SI" dirty="0"/>
              <a:t>Amfetamini </a:t>
            </a:r>
            <a:endParaRPr lang="en-US" altLang="sl-SI" dirty="0"/>
          </a:p>
        </p:txBody>
      </p:sp>
      <p:sp>
        <p:nvSpPr>
          <p:cNvPr id="41987" name="Rectangle 3"/>
          <p:cNvSpPr>
            <a:spLocks noGrp="1" noChangeArrowheads="1"/>
          </p:cNvSpPr>
          <p:nvPr>
            <p:ph type="body" idx="4294967295"/>
          </p:nvPr>
        </p:nvSpPr>
        <p:spPr>
          <a:xfrm>
            <a:off x="1066800" y="1143000"/>
            <a:ext cx="10439400" cy="4530725"/>
          </a:xfrm>
          <a:prstGeom prst="rect">
            <a:avLst/>
          </a:prstGeom>
        </p:spPr>
        <p:txBody>
          <a:bodyPr/>
          <a:lstStyle/>
          <a:p>
            <a:pPr eaLnBrk="1" hangingPunct="1">
              <a:defRPr/>
            </a:pPr>
            <a:r>
              <a:rPr lang="sl-SI" altLang="sl-SI" sz="4000" dirty="0"/>
              <a:t>Uporaba v 2. svetovni vojni proti utrujenosti, zaspanosti, za izboljšavo zmogljivosti ….. Čuječnosti.</a:t>
            </a:r>
            <a:endParaRPr lang="en-US" altLang="sl-SI" sz="4000" dirty="0"/>
          </a:p>
          <a:p>
            <a:pPr eaLnBrk="1" hangingPunct="1">
              <a:defRPr/>
            </a:pPr>
            <a:r>
              <a:rPr lang="sl-SI" altLang="sl-SI" sz="4000" dirty="0"/>
              <a:t>Zloraba po letu 1940, študenti (</a:t>
            </a:r>
            <a:r>
              <a:rPr lang="sl-SI" altLang="sl-SI" sz="4000" dirty="0" err="1"/>
              <a:t>nootropi</a:t>
            </a:r>
            <a:r>
              <a:rPr lang="sl-SI" altLang="sl-SI" sz="4000" dirty="0"/>
              <a:t>) in šoferji na „dolge proge“ za vzdrževanje budnosti in povečanje čuječnosti.</a:t>
            </a:r>
            <a:endParaRPr lang="en-US" altLang="sl-SI" sz="4000" dirty="0"/>
          </a:p>
          <a:p>
            <a:pPr eaLnBrk="1" hangingPunct="1">
              <a:defRPr/>
            </a:pPr>
            <a:r>
              <a:rPr lang="sl-SI" altLang="sl-SI" sz="4000" dirty="0"/>
              <a:t>Uporaba za zmanjšanje apetita. </a:t>
            </a:r>
            <a:endParaRPr lang="en-US" altLang="sl-SI" sz="4000" dirty="0"/>
          </a:p>
          <a:p>
            <a:pPr eaLnBrk="1" hangingPunct="1">
              <a:defRPr/>
            </a:pPr>
            <a:endParaRPr lang="en-US" altLang="sl-SI" sz="4000" dirty="0"/>
          </a:p>
        </p:txBody>
      </p:sp>
    </p:spTree>
    <p:extLst>
      <p:ext uri="{BB962C8B-B14F-4D97-AF65-F5344CB8AC3E}">
        <p14:creationId xmlns:p14="http://schemas.microsoft.com/office/powerpoint/2010/main" val="1997067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Shape 1"/>
          <p:cNvSpPr txBox="1"/>
          <p:nvPr/>
        </p:nvSpPr>
        <p:spPr>
          <a:xfrm>
            <a:off x="1981200" y="76200"/>
            <a:ext cx="8229240" cy="685800"/>
          </a:xfrm>
          <a:prstGeom prst="rect">
            <a:avLst/>
          </a:prstGeom>
        </p:spPr>
        <p:txBody>
          <a:bodyPr anchor="ctr"/>
          <a:lstStyle/>
          <a:p>
            <a:pPr algn="ctr"/>
            <a:r>
              <a:rPr lang="sl-SI" sz="4400" dirty="0">
                <a:solidFill>
                  <a:srgbClr val="000000"/>
                </a:solidFill>
                <a:latin typeface="Calibri"/>
              </a:rPr>
              <a:t>Odobrena zdravila - pregled </a:t>
            </a:r>
            <a:endParaRPr dirty="0"/>
          </a:p>
        </p:txBody>
      </p:sp>
      <p:sp>
        <p:nvSpPr>
          <p:cNvPr id="125" name="TextShape 2"/>
          <p:cNvSpPr txBox="1"/>
          <p:nvPr/>
        </p:nvSpPr>
        <p:spPr>
          <a:xfrm>
            <a:off x="757989" y="990600"/>
            <a:ext cx="11430000" cy="5105400"/>
          </a:xfrm>
          <a:prstGeom prst="rect">
            <a:avLst/>
          </a:prstGeom>
        </p:spPr>
        <p:txBody>
          <a:bodyPr/>
          <a:lstStyle/>
          <a:p>
            <a:pPr>
              <a:buFont typeface="Arial"/>
              <a:buChar char="•"/>
            </a:pPr>
            <a:r>
              <a:rPr lang="sl-SI" sz="3200" dirty="0">
                <a:solidFill>
                  <a:srgbClr val="000000"/>
                </a:solidFill>
                <a:latin typeface="Calibri"/>
              </a:rPr>
              <a:t>Tobak</a:t>
            </a:r>
            <a:r>
              <a:rPr lang="en-US" sz="3200" dirty="0">
                <a:solidFill>
                  <a:srgbClr val="000000"/>
                </a:solidFill>
                <a:latin typeface="Calibri"/>
              </a:rPr>
              <a:t>: </a:t>
            </a:r>
            <a:r>
              <a:rPr lang="sl-SI" sz="3200" dirty="0">
                <a:solidFill>
                  <a:srgbClr val="000000"/>
                </a:solidFill>
                <a:latin typeface="Calibri"/>
              </a:rPr>
              <a:t>nikotinski obliži</a:t>
            </a:r>
            <a:r>
              <a:rPr lang="en-US" sz="3200" dirty="0">
                <a:solidFill>
                  <a:srgbClr val="000000"/>
                </a:solidFill>
                <a:latin typeface="Calibri"/>
              </a:rPr>
              <a:t>, bupropion, </a:t>
            </a:r>
            <a:r>
              <a:rPr lang="en-US" sz="3200" dirty="0" err="1">
                <a:solidFill>
                  <a:srgbClr val="000000"/>
                </a:solidFill>
                <a:latin typeface="Calibri"/>
              </a:rPr>
              <a:t>vereniclin</a:t>
            </a:r>
            <a:endParaRPr sz="3200" dirty="0"/>
          </a:p>
          <a:p>
            <a:pPr>
              <a:buFont typeface="Arial"/>
              <a:buChar char="•"/>
            </a:pPr>
            <a:r>
              <a:rPr lang="en-US" sz="3200" dirty="0">
                <a:solidFill>
                  <a:srgbClr val="000000"/>
                </a:solidFill>
                <a:latin typeface="Calibri"/>
              </a:rPr>
              <a:t>Al</a:t>
            </a:r>
            <a:r>
              <a:rPr lang="sl-SI" sz="3200" dirty="0">
                <a:solidFill>
                  <a:srgbClr val="000000"/>
                </a:solidFill>
                <a:latin typeface="Calibri"/>
              </a:rPr>
              <a:t>k</a:t>
            </a:r>
            <a:r>
              <a:rPr lang="en-US" sz="3200" dirty="0" err="1">
                <a:solidFill>
                  <a:srgbClr val="000000"/>
                </a:solidFill>
                <a:latin typeface="Calibri"/>
              </a:rPr>
              <a:t>ohol</a:t>
            </a:r>
            <a:r>
              <a:rPr lang="en-US" sz="3200" dirty="0">
                <a:solidFill>
                  <a:srgbClr val="000000"/>
                </a:solidFill>
                <a:latin typeface="Calibri"/>
              </a:rPr>
              <a:t>: </a:t>
            </a:r>
            <a:r>
              <a:rPr lang="sl-SI" sz="3200" dirty="0">
                <a:solidFill>
                  <a:srgbClr val="000000"/>
                </a:solidFill>
                <a:latin typeface="Calibri"/>
              </a:rPr>
              <a:t>k</a:t>
            </a:r>
            <a:r>
              <a:rPr lang="en-US" sz="3200" dirty="0" err="1">
                <a:solidFill>
                  <a:srgbClr val="000000"/>
                </a:solidFill>
                <a:latin typeface="Calibri"/>
              </a:rPr>
              <a:t>lordiazapo</a:t>
            </a:r>
            <a:r>
              <a:rPr lang="sl-SI" sz="3200" dirty="0" err="1">
                <a:solidFill>
                  <a:srgbClr val="000000"/>
                </a:solidFill>
                <a:latin typeface="Calibri"/>
              </a:rPr>
              <a:t>ks</a:t>
            </a:r>
            <a:r>
              <a:rPr lang="en-US" sz="3200" dirty="0">
                <a:solidFill>
                  <a:srgbClr val="000000"/>
                </a:solidFill>
                <a:latin typeface="Calibri"/>
              </a:rPr>
              <a:t>id (</a:t>
            </a:r>
            <a:r>
              <a:rPr lang="sl-SI" sz="3200" dirty="0">
                <a:solidFill>
                  <a:srgbClr val="000000"/>
                </a:solidFill>
                <a:latin typeface="Calibri"/>
              </a:rPr>
              <a:t>za </a:t>
            </a:r>
            <a:r>
              <a:rPr lang="sl-SI" sz="3200" dirty="0" err="1">
                <a:solidFill>
                  <a:srgbClr val="000000"/>
                </a:solidFill>
                <a:latin typeface="Calibri"/>
              </a:rPr>
              <a:t>odtegnitvene</a:t>
            </a:r>
            <a:r>
              <a:rPr lang="sl-SI" sz="3200" dirty="0">
                <a:solidFill>
                  <a:srgbClr val="000000"/>
                </a:solidFill>
                <a:latin typeface="Calibri"/>
              </a:rPr>
              <a:t> simptome</a:t>
            </a:r>
            <a:r>
              <a:rPr lang="en-US" sz="3200" dirty="0">
                <a:solidFill>
                  <a:srgbClr val="000000"/>
                </a:solidFill>
                <a:latin typeface="Calibri"/>
              </a:rPr>
              <a:t>), </a:t>
            </a:r>
            <a:r>
              <a:rPr lang="en-US" sz="3200" dirty="0" err="1">
                <a:solidFill>
                  <a:srgbClr val="000000"/>
                </a:solidFill>
                <a:latin typeface="Calibri"/>
              </a:rPr>
              <a:t>diaz</a:t>
            </a:r>
            <a:r>
              <a:rPr lang="sl-SI" sz="3200" dirty="0">
                <a:solidFill>
                  <a:srgbClr val="000000"/>
                </a:solidFill>
                <a:latin typeface="Calibri"/>
              </a:rPr>
              <a:t>e</a:t>
            </a:r>
            <a:r>
              <a:rPr lang="en-US" sz="3200" dirty="0">
                <a:solidFill>
                  <a:srgbClr val="000000"/>
                </a:solidFill>
                <a:latin typeface="Calibri"/>
              </a:rPr>
              <a:t>pam (</a:t>
            </a:r>
            <a:r>
              <a:rPr lang="sl-SI" sz="3200" dirty="0">
                <a:solidFill>
                  <a:srgbClr val="000000"/>
                </a:solidFill>
                <a:latin typeface="Calibri"/>
              </a:rPr>
              <a:t>odtegnitev</a:t>
            </a:r>
            <a:r>
              <a:rPr lang="en-US" sz="3200" dirty="0">
                <a:solidFill>
                  <a:srgbClr val="000000"/>
                </a:solidFill>
                <a:latin typeface="Calibri"/>
              </a:rPr>
              <a:t>), o</a:t>
            </a:r>
            <a:r>
              <a:rPr lang="sl-SI" sz="3200" dirty="0" err="1">
                <a:solidFill>
                  <a:srgbClr val="000000"/>
                </a:solidFill>
                <a:latin typeface="Calibri"/>
              </a:rPr>
              <a:t>ks</a:t>
            </a:r>
            <a:r>
              <a:rPr lang="en-US" sz="3200" dirty="0" err="1">
                <a:solidFill>
                  <a:srgbClr val="000000"/>
                </a:solidFill>
                <a:latin typeface="Calibri"/>
              </a:rPr>
              <a:t>az</a:t>
            </a:r>
            <a:r>
              <a:rPr lang="sl-SI" sz="3200" dirty="0">
                <a:solidFill>
                  <a:srgbClr val="000000"/>
                </a:solidFill>
                <a:latin typeface="Calibri"/>
              </a:rPr>
              <a:t>e</a:t>
            </a:r>
            <a:r>
              <a:rPr lang="en-US" sz="3200" dirty="0">
                <a:solidFill>
                  <a:srgbClr val="000000"/>
                </a:solidFill>
                <a:latin typeface="Calibri"/>
              </a:rPr>
              <a:t>pam (</a:t>
            </a:r>
            <a:r>
              <a:rPr lang="sl-SI" sz="3200" dirty="0">
                <a:solidFill>
                  <a:srgbClr val="000000"/>
                </a:solidFill>
                <a:latin typeface="Calibri"/>
              </a:rPr>
              <a:t>odtegnitev</a:t>
            </a:r>
            <a:r>
              <a:rPr lang="en-US" sz="3200" dirty="0">
                <a:solidFill>
                  <a:srgbClr val="000000"/>
                </a:solidFill>
                <a:latin typeface="Calibri"/>
              </a:rPr>
              <a:t>), disulfiram, a</a:t>
            </a:r>
            <a:r>
              <a:rPr lang="sl-SI" sz="3200" dirty="0">
                <a:solidFill>
                  <a:srgbClr val="000000"/>
                </a:solidFill>
                <a:latin typeface="Calibri"/>
              </a:rPr>
              <a:t>k</a:t>
            </a:r>
            <a:r>
              <a:rPr lang="en-US" sz="3200" dirty="0" err="1">
                <a:solidFill>
                  <a:srgbClr val="000000"/>
                </a:solidFill>
                <a:latin typeface="Calibri"/>
              </a:rPr>
              <a:t>ampro</a:t>
            </a:r>
            <a:r>
              <a:rPr lang="sl-SI" sz="3200" dirty="0">
                <a:solidFill>
                  <a:srgbClr val="000000"/>
                </a:solidFill>
                <a:latin typeface="Calibri"/>
              </a:rPr>
              <a:t>z</a:t>
            </a:r>
            <a:r>
              <a:rPr lang="en-US" sz="3200" dirty="0">
                <a:solidFill>
                  <a:srgbClr val="000000"/>
                </a:solidFill>
                <a:latin typeface="Calibri"/>
              </a:rPr>
              <a:t>at, </a:t>
            </a:r>
            <a:r>
              <a:rPr lang="en-US" sz="3200" dirty="0" err="1">
                <a:solidFill>
                  <a:srgbClr val="000000"/>
                </a:solidFill>
                <a:latin typeface="Calibri"/>
              </a:rPr>
              <a:t>naltre</a:t>
            </a:r>
            <a:r>
              <a:rPr lang="sl-SI" sz="3200" dirty="0" err="1">
                <a:solidFill>
                  <a:srgbClr val="000000"/>
                </a:solidFill>
                <a:latin typeface="Calibri"/>
              </a:rPr>
              <a:t>ks</a:t>
            </a:r>
            <a:r>
              <a:rPr lang="en-US" sz="3200" dirty="0">
                <a:solidFill>
                  <a:srgbClr val="000000"/>
                </a:solidFill>
                <a:latin typeface="Calibri"/>
              </a:rPr>
              <a:t>on</a:t>
            </a:r>
            <a:endParaRPr sz="3200" dirty="0"/>
          </a:p>
          <a:p>
            <a:pPr>
              <a:buFont typeface="Arial"/>
              <a:buChar char="•"/>
            </a:pPr>
            <a:r>
              <a:rPr lang="en-US" sz="3200" dirty="0">
                <a:solidFill>
                  <a:srgbClr val="000000"/>
                </a:solidFill>
                <a:latin typeface="Calibri"/>
              </a:rPr>
              <a:t>Opioid</a:t>
            </a:r>
            <a:r>
              <a:rPr lang="sl-SI" sz="3200" dirty="0">
                <a:solidFill>
                  <a:srgbClr val="000000"/>
                </a:solidFill>
                <a:latin typeface="Calibri"/>
              </a:rPr>
              <a:t>i</a:t>
            </a:r>
            <a:r>
              <a:rPr lang="en-US" sz="3200" dirty="0">
                <a:solidFill>
                  <a:srgbClr val="000000"/>
                </a:solidFill>
                <a:latin typeface="Calibri"/>
              </a:rPr>
              <a:t> – heroin: </a:t>
            </a:r>
            <a:r>
              <a:rPr lang="en-US" sz="3200" dirty="0" err="1">
                <a:solidFill>
                  <a:srgbClr val="000000"/>
                </a:solidFill>
                <a:latin typeface="Calibri"/>
              </a:rPr>
              <a:t>naltre</a:t>
            </a:r>
            <a:r>
              <a:rPr lang="sl-SI" sz="3200" dirty="0" err="1">
                <a:solidFill>
                  <a:srgbClr val="000000"/>
                </a:solidFill>
                <a:latin typeface="Calibri"/>
              </a:rPr>
              <a:t>ks</a:t>
            </a:r>
            <a:r>
              <a:rPr lang="en-US" sz="3200" dirty="0">
                <a:solidFill>
                  <a:srgbClr val="000000"/>
                </a:solidFill>
                <a:latin typeface="Calibri"/>
              </a:rPr>
              <a:t>on, </a:t>
            </a:r>
            <a:r>
              <a:rPr lang="en-US" sz="3200" dirty="0" err="1">
                <a:solidFill>
                  <a:srgbClr val="000000"/>
                </a:solidFill>
                <a:latin typeface="Calibri"/>
              </a:rPr>
              <a:t>metadon</a:t>
            </a:r>
            <a:r>
              <a:rPr lang="en-US" sz="3200" dirty="0">
                <a:solidFill>
                  <a:srgbClr val="000000"/>
                </a:solidFill>
                <a:latin typeface="Calibri"/>
              </a:rPr>
              <a:t>, </a:t>
            </a:r>
            <a:r>
              <a:rPr lang="en-US" sz="3200" dirty="0" err="1">
                <a:solidFill>
                  <a:srgbClr val="000000"/>
                </a:solidFill>
                <a:latin typeface="Calibri"/>
              </a:rPr>
              <a:t>buprenor</a:t>
            </a:r>
            <a:r>
              <a:rPr lang="sl-SI" sz="3200" dirty="0">
                <a:solidFill>
                  <a:srgbClr val="000000"/>
                </a:solidFill>
                <a:latin typeface="Calibri"/>
              </a:rPr>
              <a:t>f</a:t>
            </a:r>
            <a:r>
              <a:rPr lang="en-US" sz="3200" dirty="0">
                <a:solidFill>
                  <a:srgbClr val="000000"/>
                </a:solidFill>
                <a:latin typeface="Calibri"/>
              </a:rPr>
              <a:t>in</a:t>
            </a:r>
            <a:endParaRPr sz="3200" dirty="0"/>
          </a:p>
          <a:p>
            <a:pPr>
              <a:buFont typeface="Arial"/>
              <a:buChar char="•"/>
            </a:pPr>
            <a:r>
              <a:rPr lang="en-US" sz="3200" dirty="0">
                <a:solidFill>
                  <a:srgbClr val="000000"/>
                </a:solidFill>
                <a:latin typeface="Calibri"/>
              </a:rPr>
              <a:t>Opioid</a:t>
            </a:r>
            <a:r>
              <a:rPr lang="sl-SI" sz="3200" dirty="0">
                <a:solidFill>
                  <a:srgbClr val="000000"/>
                </a:solidFill>
                <a:latin typeface="Calibri"/>
              </a:rPr>
              <a:t>i</a:t>
            </a:r>
            <a:r>
              <a:rPr lang="en-US" sz="3200" dirty="0">
                <a:solidFill>
                  <a:srgbClr val="000000"/>
                </a:solidFill>
                <a:latin typeface="Calibri"/>
              </a:rPr>
              <a:t> – </a:t>
            </a:r>
            <a:r>
              <a:rPr lang="sl-SI" sz="3200" dirty="0">
                <a:solidFill>
                  <a:srgbClr val="000000"/>
                </a:solidFill>
                <a:latin typeface="Calibri"/>
              </a:rPr>
              <a:t>na recept</a:t>
            </a:r>
            <a:r>
              <a:rPr lang="en-US" sz="3200" dirty="0">
                <a:solidFill>
                  <a:srgbClr val="000000"/>
                </a:solidFill>
                <a:latin typeface="Calibri"/>
              </a:rPr>
              <a:t>: </a:t>
            </a:r>
            <a:r>
              <a:rPr lang="en-US" sz="3200" dirty="0" err="1">
                <a:solidFill>
                  <a:srgbClr val="000000"/>
                </a:solidFill>
                <a:latin typeface="Calibri"/>
              </a:rPr>
              <a:t>naltre</a:t>
            </a:r>
            <a:r>
              <a:rPr lang="sl-SI" sz="3200" dirty="0" err="1">
                <a:solidFill>
                  <a:srgbClr val="000000"/>
                </a:solidFill>
                <a:latin typeface="Calibri"/>
              </a:rPr>
              <a:t>ks</a:t>
            </a:r>
            <a:r>
              <a:rPr lang="en-US" sz="3200" dirty="0">
                <a:solidFill>
                  <a:srgbClr val="000000"/>
                </a:solidFill>
                <a:latin typeface="Calibri"/>
              </a:rPr>
              <a:t>on, </a:t>
            </a:r>
            <a:r>
              <a:rPr lang="en-US" sz="3200" dirty="0" err="1">
                <a:solidFill>
                  <a:srgbClr val="000000"/>
                </a:solidFill>
                <a:latin typeface="Calibri"/>
              </a:rPr>
              <a:t>metadon</a:t>
            </a:r>
            <a:r>
              <a:rPr lang="en-US" sz="3200" dirty="0">
                <a:solidFill>
                  <a:srgbClr val="000000"/>
                </a:solidFill>
                <a:latin typeface="Calibri"/>
              </a:rPr>
              <a:t>, </a:t>
            </a:r>
            <a:r>
              <a:rPr lang="en-US" sz="3200" dirty="0" err="1">
                <a:solidFill>
                  <a:srgbClr val="000000"/>
                </a:solidFill>
                <a:latin typeface="Calibri"/>
              </a:rPr>
              <a:t>buprenor</a:t>
            </a:r>
            <a:r>
              <a:rPr lang="sl-SI" sz="3200" dirty="0">
                <a:solidFill>
                  <a:srgbClr val="000000"/>
                </a:solidFill>
                <a:latin typeface="Calibri"/>
              </a:rPr>
              <a:t>f</a:t>
            </a:r>
            <a:r>
              <a:rPr lang="en-US" sz="3200" dirty="0">
                <a:solidFill>
                  <a:srgbClr val="000000"/>
                </a:solidFill>
                <a:latin typeface="Calibri"/>
              </a:rPr>
              <a:t>in</a:t>
            </a:r>
            <a:endParaRPr sz="3200" dirty="0"/>
          </a:p>
          <a:p>
            <a:pPr>
              <a:buFont typeface="Arial"/>
              <a:buChar char="•"/>
            </a:pPr>
            <a:r>
              <a:rPr lang="en-US" sz="3200" dirty="0">
                <a:solidFill>
                  <a:srgbClr val="000000"/>
                </a:solidFill>
                <a:latin typeface="Calibri"/>
              </a:rPr>
              <a:t>Stimulant</a:t>
            </a:r>
            <a:r>
              <a:rPr lang="sl-SI" sz="3200" dirty="0">
                <a:solidFill>
                  <a:srgbClr val="000000"/>
                </a:solidFill>
                <a:latin typeface="Calibri"/>
              </a:rPr>
              <a:t>i</a:t>
            </a:r>
            <a:r>
              <a:rPr lang="en-US" sz="3200" dirty="0">
                <a:solidFill>
                  <a:srgbClr val="000000"/>
                </a:solidFill>
                <a:latin typeface="Calibri"/>
              </a:rPr>
              <a:t> – </a:t>
            </a:r>
            <a:r>
              <a:rPr lang="en-US" sz="3200" dirty="0" err="1">
                <a:solidFill>
                  <a:srgbClr val="000000"/>
                </a:solidFill>
                <a:latin typeface="Calibri"/>
              </a:rPr>
              <a:t>metam</a:t>
            </a:r>
            <a:r>
              <a:rPr lang="sl-SI" sz="3200" dirty="0">
                <a:solidFill>
                  <a:srgbClr val="000000"/>
                </a:solidFill>
                <a:latin typeface="Calibri"/>
              </a:rPr>
              <a:t>f</a:t>
            </a:r>
            <a:r>
              <a:rPr lang="en-US" sz="3200" dirty="0" err="1">
                <a:solidFill>
                  <a:srgbClr val="000000"/>
                </a:solidFill>
                <a:latin typeface="Calibri"/>
              </a:rPr>
              <a:t>etamin</a:t>
            </a:r>
            <a:r>
              <a:rPr lang="en-US" sz="3200" dirty="0">
                <a:solidFill>
                  <a:srgbClr val="000000"/>
                </a:solidFill>
                <a:latin typeface="Calibri"/>
              </a:rPr>
              <a:t>: </a:t>
            </a:r>
            <a:r>
              <a:rPr lang="sl-SI" sz="3200" dirty="0">
                <a:solidFill>
                  <a:srgbClr val="000000"/>
                </a:solidFill>
                <a:latin typeface="Calibri"/>
              </a:rPr>
              <a:t>/</a:t>
            </a:r>
            <a:endParaRPr sz="3200" dirty="0"/>
          </a:p>
          <a:p>
            <a:pPr>
              <a:buFont typeface="Arial"/>
              <a:buChar char="•"/>
            </a:pPr>
            <a:r>
              <a:rPr lang="en-US" sz="3200" dirty="0">
                <a:solidFill>
                  <a:srgbClr val="000000"/>
                </a:solidFill>
                <a:latin typeface="Calibri"/>
              </a:rPr>
              <a:t>Stimulant</a:t>
            </a:r>
            <a:r>
              <a:rPr lang="sl-SI" sz="3200" dirty="0">
                <a:solidFill>
                  <a:srgbClr val="000000"/>
                </a:solidFill>
                <a:latin typeface="Calibri"/>
              </a:rPr>
              <a:t>i</a:t>
            </a:r>
            <a:r>
              <a:rPr lang="en-US" sz="3200" dirty="0">
                <a:solidFill>
                  <a:srgbClr val="000000"/>
                </a:solidFill>
                <a:latin typeface="Calibri"/>
              </a:rPr>
              <a:t> – </a:t>
            </a:r>
            <a:r>
              <a:rPr lang="sl-SI" sz="3200" dirty="0">
                <a:solidFill>
                  <a:srgbClr val="000000"/>
                </a:solidFill>
                <a:latin typeface="Calibri"/>
              </a:rPr>
              <a:t>kokain</a:t>
            </a:r>
            <a:r>
              <a:rPr lang="en-US" sz="3200" dirty="0">
                <a:solidFill>
                  <a:srgbClr val="000000"/>
                </a:solidFill>
                <a:latin typeface="Calibri"/>
              </a:rPr>
              <a:t>: </a:t>
            </a:r>
            <a:r>
              <a:rPr lang="sl-SI" sz="3200" dirty="0">
                <a:solidFill>
                  <a:srgbClr val="000000"/>
                </a:solidFill>
                <a:latin typeface="Calibri"/>
              </a:rPr>
              <a:t>/</a:t>
            </a:r>
            <a:endParaRPr sz="3200" dirty="0"/>
          </a:p>
          <a:p>
            <a:pPr>
              <a:buFont typeface="Arial"/>
              <a:buChar char="•"/>
            </a:pPr>
            <a:r>
              <a:rPr lang="en-US" sz="3200" dirty="0" err="1">
                <a:solidFill>
                  <a:srgbClr val="000000"/>
                </a:solidFill>
                <a:latin typeface="Calibri"/>
              </a:rPr>
              <a:t>Benzodiazepin</a:t>
            </a:r>
            <a:r>
              <a:rPr lang="en-US" sz="3200" dirty="0">
                <a:solidFill>
                  <a:srgbClr val="000000"/>
                </a:solidFill>
                <a:latin typeface="Calibri"/>
              </a:rPr>
              <a:t>, </a:t>
            </a:r>
            <a:r>
              <a:rPr lang="sl-SI" sz="3200" dirty="0">
                <a:solidFill>
                  <a:srgbClr val="000000"/>
                </a:solidFill>
                <a:latin typeface="Calibri"/>
              </a:rPr>
              <a:t>k</a:t>
            </a:r>
            <a:r>
              <a:rPr lang="en-US" sz="3200" dirty="0" err="1">
                <a:solidFill>
                  <a:srgbClr val="000000"/>
                </a:solidFill>
                <a:latin typeface="Calibri"/>
              </a:rPr>
              <a:t>ari</a:t>
            </a:r>
            <a:r>
              <a:rPr lang="sl-SI" sz="3200" dirty="0">
                <a:solidFill>
                  <a:srgbClr val="000000"/>
                </a:solidFill>
                <a:latin typeface="Calibri"/>
              </a:rPr>
              <a:t>z</a:t>
            </a:r>
            <a:r>
              <a:rPr lang="en-US" sz="3200" dirty="0" err="1">
                <a:solidFill>
                  <a:srgbClr val="000000"/>
                </a:solidFill>
                <a:latin typeface="Calibri"/>
              </a:rPr>
              <a:t>oprodol</a:t>
            </a:r>
            <a:r>
              <a:rPr lang="en-US" sz="3200" dirty="0">
                <a:solidFill>
                  <a:srgbClr val="000000"/>
                </a:solidFill>
                <a:latin typeface="Calibri"/>
              </a:rPr>
              <a:t>, GHB</a:t>
            </a:r>
            <a:r>
              <a:rPr lang="sl-SI" sz="3200" dirty="0">
                <a:solidFill>
                  <a:srgbClr val="000000"/>
                </a:solidFill>
                <a:latin typeface="Calibri"/>
              </a:rPr>
              <a:t>: /</a:t>
            </a:r>
            <a:endParaRPr sz="3200" dirty="0"/>
          </a:p>
          <a:p>
            <a:pPr>
              <a:buFont typeface="Arial"/>
              <a:buChar char="•"/>
            </a:pPr>
            <a:r>
              <a:rPr lang="en-US" sz="3200" dirty="0">
                <a:solidFill>
                  <a:srgbClr val="000000"/>
                </a:solidFill>
                <a:latin typeface="Calibri"/>
              </a:rPr>
              <a:t>Mari</a:t>
            </a:r>
            <a:r>
              <a:rPr lang="sl-SI" sz="3200" dirty="0">
                <a:solidFill>
                  <a:srgbClr val="000000"/>
                </a:solidFill>
                <a:latin typeface="Calibri"/>
              </a:rPr>
              <a:t>h</a:t>
            </a:r>
            <a:r>
              <a:rPr lang="en-US" sz="3200" dirty="0" err="1">
                <a:solidFill>
                  <a:srgbClr val="000000"/>
                </a:solidFill>
                <a:latin typeface="Calibri"/>
              </a:rPr>
              <a:t>uana</a:t>
            </a:r>
            <a:r>
              <a:rPr lang="en-US" sz="3200" dirty="0">
                <a:solidFill>
                  <a:srgbClr val="000000"/>
                </a:solidFill>
                <a:latin typeface="Calibri"/>
              </a:rPr>
              <a:t>: </a:t>
            </a:r>
            <a:r>
              <a:rPr lang="sl-SI" sz="3200" dirty="0">
                <a:solidFill>
                  <a:srgbClr val="000000"/>
                </a:solidFill>
                <a:latin typeface="Calibri"/>
              </a:rPr>
              <a:t>/</a:t>
            </a:r>
            <a:endParaRPr sz="3200" dirty="0"/>
          </a:p>
          <a:p>
            <a:pPr>
              <a:buFont typeface="Arial"/>
              <a:buChar char="•"/>
            </a:pPr>
            <a:r>
              <a:rPr lang="en-US" sz="3200" dirty="0" err="1">
                <a:solidFill>
                  <a:srgbClr val="000000"/>
                </a:solidFill>
                <a:latin typeface="Calibri"/>
              </a:rPr>
              <a:t>Proces</a:t>
            </a:r>
            <a:r>
              <a:rPr lang="sl-SI" sz="3200" dirty="0">
                <a:solidFill>
                  <a:srgbClr val="000000"/>
                </a:solidFill>
                <a:latin typeface="Calibri"/>
              </a:rPr>
              <a:t>na zasvojenost </a:t>
            </a:r>
            <a:r>
              <a:rPr lang="en-US" sz="3200" dirty="0">
                <a:solidFill>
                  <a:srgbClr val="000000"/>
                </a:solidFill>
                <a:latin typeface="Calibri"/>
              </a:rPr>
              <a:t>– gambling, porno, shopping,</a:t>
            </a:r>
            <a:r>
              <a:rPr lang="sl-SI" sz="3200" dirty="0">
                <a:solidFill>
                  <a:srgbClr val="000000"/>
                </a:solidFill>
                <a:latin typeface="Calibri"/>
              </a:rPr>
              <a:t>..</a:t>
            </a:r>
            <a:r>
              <a:rPr lang="en-US" sz="3200" dirty="0">
                <a:solidFill>
                  <a:srgbClr val="000000"/>
                </a:solidFill>
                <a:latin typeface="Calibri"/>
              </a:rPr>
              <a:t>.: </a:t>
            </a:r>
            <a:r>
              <a:rPr lang="sl-SI" sz="3200" dirty="0">
                <a:solidFill>
                  <a:srgbClr val="000000"/>
                </a:solidFill>
                <a:latin typeface="Calibri"/>
              </a:rPr>
              <a:t>/</a:t>
            </a:r>
            <a:endParaRPr sz="3200" dirty="0"/>
          </a:p>
          <a:p>
            <a:endParaRPr sz="3600" dirty="0"/>
          </a:p>
        </p:txBody>
      </p:sp>
    </p:spTree>
    <p:extLst>
      <p:ext uri="{BB962C8B-B14F-4D97-AF65-F5344CB8AC3E}">
        <p14:creationId xmlns:p14="http://schemas.microsoft.com/office/powerpoint/2010/main" val="918440961"/>
      </p:ext>
    </p:extLst>
  </p:cSld>
  <p:clrMapOvr>
    <a:masterClrMapping/>
  </p:clrMapOvr>
  <p:timing>
    <p:tnLst>
      <p:par>
        <p:cT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Shape 1"/>
          <p:cNvSpPr txBox="1"/>
          <p:nvPr/>
        </p:nvSpPr>
        <p:spPr>
          <a:xfrm>
            <a:off x="381000" y="76200"/>
            <a:ext cx="9829440" cy="533400"/>
          </a:xfrm>
          <a:prstGeom prst="rect">
            <a:avLst/>
          </a:prstGeom>
        </p:spPr>
        <p:txBody>
          <a:bodyPr anchor="ctr"/>
          <a:lstStyle/>
          <a:p>
            <a:pPr algn="ctr"/>
            <a:r>
              <a:rPr lang="sl-SI" sz="4400" dirty="0">
                <a:solidFill>
                  <a:srgbClr val="FFFF00"/>
                </a:solidFill>
                <a:latin typeface="Calibri"/>
              </a:rPr>
              <a:t>Zdravljenje zasvojenosti – druga zdravila</a:t>
            </a:r>
            <a:endParaRPr dirty="0">
              <a:solidFill>
                <a:srgbClr val="FFFF00"/>
              </a:solidFill>
            </a:endParaRPr>
          </a:p>
        </p:txBody>
      </p:sp>
      <p:sp>
        <p:nvSpPr>
          <p:cNvPr id="129" name="TextShape 2"/>
          <p:cNvSpPr txBox="1"/>
          <p:nvPr/>
        </p:nvSpPr>
        <p:spPr>
          <a:xfrm>
            <a:off x="381000" y="990600"/>
            <a:ext cx="11506200" cy="5135160"/>
          </a:xfrm>
          <a:prstGeom prst="rect">
            <a:avLst/>
          </a:prstGeom>
        </p:spPr>
        <p:txBody>
          <a:bodyPr/>
          <a:lstStyle/>
          <a:p>
            <a:pPr>
              <a:buFont typeface="Arial"/>
              <a:buChar char="•"/>
            </a:pPr>
            <a:r>
              <a:rPr lang="sl-SI" sz="4400" dirty="0">
                <a:solidFill>
                  <a:srgbClr val="000000"/>
                </a:solidFill>
                <a:latin typeface="Calibri"/>
              </a:rPr>
              <a:t>Tobak</a:t>
            </a:r>
            <a:r>
              <a:rPr lang="en-US" sz="4400" dirty="0">
                <a:solidFill>
                  <a:srgbClr val="000000"/>
                </a:solidFill>
                <a:latin typeface="Calibri"/>
              </a:rPr>
              <a:t>: lobelia, </a:t>
            </a:r>
            <a:r>
              <a:rPr lang="sl-SI" sz="4400" dirty="0">
                <a:solidFill>
                  <a:srgbClr val="000000"/>
                </a:solidFill>
                <a:latin typeface="Calibri"/>
              </a:rPr>
              <a:t>šentjanževka</a:t>
            </a:r>
            <a:r>
              <a:rPr lang="en-US" sz="4400" dirty="0">
                <a:solidFill>
                  <a:srgbClr val="000000"/>
                </a:solidFill>
                <a:latin typeface="Calibri"/>
              </a:rPr>
              <a:t>, </a:t>
            </a:r>
            <a:r>
              <a:rPr lang="sl-SI" sz="4400" dirty="0">
                <a:solidFill>
                  <a:srgbClr val="000000"/>
                </a:solidFill>
                <a:latin typeface="Calibri"/>
              </a:rPr>
              <a:t>baldrijan</a:t>
            </a:r>
            <a:r>
              <a:rPr lang="en-US" sz="4400" dirty="0">
                <a:solidFill>
                  <a:srgbClr val="000000"/>
                </a:solidFill>
                <a:latin typeface="Calibri"/>
              </a:rPr>
              <a:t>, ginseng</a:t>
            </a:r>
            <a:endParaRPr sz="3600" dirty="0"/>
          </a:p>
          <a:p>
            <a:pPr>
              <a:buFont typeface="Arial"/>
              <a:buChar char="•"/>
            </a:pPr>
            <a:r>
              <a:rPr lang="en-US" sz="4400" dirty="0">
                <a:solidFill>
                  <a:srgbClr val="000000"/>
                </a:solidFill>
                <a:latin typeface="Calibri"/>
              </a:rPr>
              <a:t>Al</a:t>
            </a:r>
            <a:r>
              <a:rPr lang="sl-SI" sz="4400" dirty="0">
                <a:solidFill>
                  <a:srgbClr val="000000"/>
                </a:solidFill>
                <a:latin typeface="Calibri"/>
              </a:rPr>
              <a:t>k</a:t>
            </a:r>
            <a:r>
              <a:rPr lang="en-US" sz="4400" dirty="0" err="1">
                <a:solidFill>
                  <a:srgbClr val="000000"/>
                </a:solidFill>
                <a:latin typeface="Calibri"/>
              </a:rPr>
              <a:t>ohol</a:t>
            </a:r>
            <a:r>
              <a:rPr lang="en-US" sz="4400" dirty="0">
                <a:solidFill>
                  <a:srgbClr val="000000"/>
                </a:solidFill>
                <a:latin typeface="Calibri"/>
              </a:rPr>
              <a:t>: </a:t>
            </a:r>
            <a:r>
              <a:rPr lang="sl-SI" sz="4400" dirty="0">
                <a:solidFill>
                  <a:srgbClr val="000000"/>
                </a:solidFill>
                <a:latin typeface="Calibri"/>
              </a:rPr>
              <a:t>kanabis</a:t>
            </a:r>
            <a:endParaRPr sz="3600" dirty="0"/>
          </a:p>
          <a:p>
            <a:pPr>
              <a:buFont typeface="Arial"/>
              <a:buChar char="•"/>
            </a:pPr>
            <a:r>
              <a:rPr lang="en-US" sz="4400" dirty="0">
                <a:solidFill>
                  <a:srgbClr val="000000"/>
                </a:solidFill>
                <a:latin typeface="Calibri"/>
              </a:rPr>
              <a:t>Opioid</a:t>
            </a:r>
            <a:r>
              <a:rPr lang="sl-SI" sz="4400" dirty="0">
                <a:solidFill>
                  <a:srgbClr val="000000"/>
                </a:solidFill>
                <a:latin typeface="Calibri"/>
              </a:rPr>
              <a:t>i</a:t>
            </a:r>
            <a:r>
              <a:rPr lang="en-US" sz="4400" dirty="0">
                <a:solidFill>
                  <a:srgbClr val="000000"/>
                </a:solidFill>
                <a:latin typeface="Calibri"/>
              </a:rPr>
              <a:t> – heroin: heroin, </a:t>
            </a:r>
            <a:r>
              <a:rPr lang="en-US" sz="4400" dirty="0" err="1">
                <a:solidFill>
                  <a:srgbClr val="000000"/>
                </a:solidFill>
                <a:latin typeface="Calibri"/>
              </a:rPr>
              <a:t>ibogain</a:t>
            </a:r>
            <a:endParaRPr sz="3600" dirty="0"/>
          </a:p>
          <a:p>
            <a:pPr>
              <a:buFont typeface="Arial"/>
              <a:buChar char="•"/>
            </a:pPr>
            <a:r>
              <a:rPr lang="en-US" sz="4400" dirty="0">
                <a:solidFill>
                  <a:srgbClr val="000000"/>
                </a:solidFill>
                <a:latin typeface="Calibri"/>
              </a:rPr>
              <a:t>Stimulant</a:t>
            </a:r>
            <a:r>
              <a:rPr lang="sl-SI" sz="4400" dirty="0">
                <a:solidFill>
                  <a:srgbClr val="000000"/>
                </a:solidFill>
                <a:latin typeface="Calibri"/>
              </a:rPr>
              <a:t>i</a:t>
            </a:r>
            <a:r>
              <a:rPr lang="en-US" sz="4400" dirty="0">
                <a:solidFill>
                  <a:srgbClr val="000000"/>
                </a:solidFill>
                <a:latin typeface="Calibri"/>
              </a:rPr>
              <a:t> – </a:t>
            </a:r>
            <a:r>
              <a:rPr lang="en-US" sz="4400" dirty="0" err="1">
                <a:solidFill>
                  <a:srgbClr val="000000"/>
                </a:solidFill>
                <a:latin typeface="Calibri"/>
              </a:rPr>
              <a:t>metam</a:t>
            </a:r>
            <a:r>
              <a:rPr lang="sl-SI" sz="4400" dirty="0">
                <a:solidFill>
                  <a:srgbClr val="000000"/>
                </a:solidFill>
                <a:latin typeface="Calibri"/>
              </a:rPr>
              <a:t>f</a:t>
            </a:r>
            <a:r>
              <a:rPr lang="en-US" sz="4400" dirty="0" err="1">
                <a:solidFill>
                  <a:srgbClr val="000000"/>
                </a:solidFill>
                <a:latin typeface="Calibri"/>
              </a:rPr>
              <a:t>etamin</a:t>
            </a:r>
            <a:r>
              <a:rPr lang="en-US" sz="4400" dirty="0">
                <a:solidFill>
                  <a:srgbClr val="000000"/>
                </a:solidFill>
                <a:latin typeface="Calibri"/>
              </a:rPr>
              <a:t>: </a:t>
            </a:r>
            <a:r>
              <a:rPr lang="sl-SI" sz="4400" dirty="0">
                <a:solidFill>
                  <a:srgbClr val="000000"/>
                </a:solidFill>
                <a:latin typeface="Calibri"/>
              </a:rPr>
              <a:t>kanabis</a:t>
            </a:r>
            <a:endParaRPr sz="3600" dirty="0"/>
          </a:p>
          <a:p>
            <a:pPr>
              <a:buFont typeface="Arial"/>
              <a:buChar char="•"/>
            </a:pPr>
            <a:r>
              <a:rPr lang="en-US" sz="4400" dirty="0">
                <a:solidFill>
                  <a:srgbClr val="000000"/>
                </a:solidFill>
                <a:latin typeface="Calibri"/>
              </a:rPr>
              <a:t>Stimulant</a:t>
            </a:r>
            <a:r>
              <a:rPr lang="sl-SI" sz="4400" dirty="0">
                <a:solidFill>
                  <a:srgbClr val="000000"/>
                </a:solidFill>
                <a:latin typeface="Calibri"/>
              </a:rPr>
              <a:t>i</a:t>
            </a:r>
            <a:r>
              <a:rPr lang="en-US" sz="4400" dirty="0">
                <a:solidFill>
                  <a:srgbClr val="000000"/>
                </a:solidFill>
                <a:latin typeface="Calibri"/>
              </a:rPr>
              <a:t> – </a:t>
            </a:r>
            <a:r>
              <a:rPr lang="sl-SI" sz="4400" dirty="0">
                <a:solidFill>
                  <a:srgbClr val="000000"/>
                </a:solidFill>
                <a:latin typeface="Calibri"/>
              </a:rPr>
              <a:t>kokain</a:t>
            </a:r>
            <a:r>
              <a:rPr lang="en-US" sz="4400" dirty="0">
                <a:solidFill>
                  <a:srgbClr val="000000"/>
                </a:solidFill>
                <a:latin typeface="Calibri"/>
              </a:rPr>
              <a:t>: </a:t>
            </a:r>
            <a:r>
              <a:rPr lang="sl-SI" sz="4400" dirty="0">
                <a:solidFill>
                  <a:srgbClr val="000000"/>
                </a:solidFill>
                <a:latin typeface="Calibri"/>
              </a:rPr>
              <a:t>kanabis</a:t>
            </a:r>
            <a:endParaRPr sz="3600" dirty="0"/>
          </a:p>
          <a:p>
            <a:pPr>
              <a:buFont typeface="Arial"/>
              <a:buChar char="•"/>
            </a:pPr>
            <a:r>
              <a:rPr lang="en-US" sz="4400" dirty="0">
                <a:solidFill>
                  <a:srgbClr val="000000"/>
                </a:solidFill>
                <a:latin typeface="Calibri"/>
              </a:rPr>
              <a:t>Mari</a:t>
            </a:r>
            <a:r>
              <a:rPr lang="sl-SI" sz="4400" dirty="0">
                <a:solidFill>
                  <a:srgbClr val="000000"/>
                </a:solidFill>
                <a:latin typeface="Calibri"/>
              </a:rPr>
              <a:t>h</a:t>
            </a:r>
            <a:r>
              <a:rPr lang="en-US" sz="4400" dirty="0" err="1">
                <a:solidFill>
                  <a:srgbClr val="000000"/>
                </a:solidFill>
                <a:latin typeface="Calibri"/>
              </a:rPr>
              <a:t>uana</a:t>
            </a:r>
            <a:r>
              <a:rPr lang="en-US" sz="4400" dirty="0">
                <a:solidFill>
                  <a:srgbClr val="000000"/>
                </a:solidFill>
                <a:latin typeface="Calibri"/>
              </a:rPr>
              <a:t>: ?</a:t>
            </a:r>
            <a:endParaRPr sz="3600" dirty="0"/>
          </a:p>
          <a:p>
            <a:pPr>
              <a:buFont typeface="Arial"/>
              <a:buChar char="•"/>
            </a:pPr>
            <a:r>
              <a:rPr lang="en-US" sz="4400" dirty="0" err="1">
                <a:solidFill>
                  <a:srgbClr val="000000"/>
                </a:solidFill>
                <a:latin typeface="Calibri"/>
              </a:rPr>
              <a:t>Proces</a:t>
            </a:r>
            <a:r>
              <a:rPr lang="sl-SI" sz="4400" dirty="0">
                <a:solidFill>
                  <a:srgbClr val="000000"/>
                </a:solidFill>
                <a:latin typeface="Calibri"/>
              </a:rPr>
              <a:t>na zasvojenost </a:t>
            </a:r>
            <a:r>
              <a:rPr lang="en-US" sz="4400" dirty="0">
                <a:solidFill>
                  <a:srgbClr val="000000"/>
                </a:solidFill>
                <a:latin typeface="Calibri"/>
              </a:rPr>
              <a:t>– gambling, porno, shopping, etc.: ?</a:t>
            </a:r>
            <a:endParaRPr sz="3600" dirty="0"/>
          </a:p>
          <a:p>
            <a:endParaRPr sz="3600" dirty="0"/>
          </a:p>
        </p:txBody>
      </p:sp>
    </p:spTree>
    <p:extLst>
      <p:ext uri="{BB962C8B-B14F-4D97-AF65-F5344CB8AC3E}">
        <p14:creationId xmlns:p14="http://schemas.microsoft.com/office/powerpoint/2010/main" val="427760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Shape 1"/>
          <p:cNvSpPr txBox="1"/>
          <p:nvPr/>
        </p:nvSpPr>
        <p:spPr>
          <a:xfrm>
            <a:off x="1981200" y="457560"/>
            <a:ext cx="8229240" cy="456840"/>
          </a:xfrm>
          <a:prstGeom prst="rect">
            <a:avLst/>
          </a:prstGeom>
        </p:spPr>
        <p:txBody>
          <a:bodyPr anchor="ctr"/>
          <a:lstStyle/>
          <a:p>
            <a:pPr algn="ctr"/>
            <a:r>
              <a:rPr lang="sl-SI" sz="4400" dirty="0">
                <a:solidFill>
                  <a:srgbClr val="000000"/>
                </a:solidFill>
                <a:latin typeface="Calibri"/>
              </a:rPr>
              <a:t>Kaj deluje</a:t>
            </a:r>
            <a:r>
              <a:rPr lang="en-US" sz="4400" dirty="0">
                <a:solidFill>
                  <a:srgbClr val="000000"/>
                </a:solidFill>
                <a:latin typeface="Calibri"/>
              </a:rPr>
              <a:t>? 
</a:t>
            </a:r>
            <a:endParaRPr dirty="0"/>
          </a:p>
        </p:txBody>
      </p:sp>
      <p:sp>
        <p:nvSpPr>
          <p:cNvPr id="137" name="TextShape 2"/>
          <p:cNvSpPr txBox="1"/>
          <p:nvPr/>
        </p:nvSpPr>
        <p:spPr>
          <a:xfrm>
            <a:off x="609600" y="914400"/>
            <a:ext cx="11353800" cy="4525560"/>
          </a:xfrm>
          <a:prstGeom prst="rect">
            <a:avLst/>
          </a:prstGeom>
        </p:spPr>
        <p:txBody>
          <a:bodyPr/>
          <a:lstStyle/>
          <a:p>
            <a:pPr>
              <a:buFont typeface="Arial"/>
              <a:buChar char="•"/>
            </a:pPr>
            <a:r>
              <a:rPr lang="en-US" sz="3600" dirty="0">
                <a:solidFill>
                  <a:srgbClr val="000000"/>
                </a:solidFill>
                <a:latin typeface="Calibri"/>
              </a:rPr>
              <a:t>Nalo</a:t>
            </a:r>
            <a:r>
              <a:rPr lang="sl-SI" sz="3600" dirty="0" err="1">
                <a:solidFill>
                  <a:srgbClr val="000000"/>
                </a:solidFill>
                <a:latin typeface="Calibri"/>
              </a:rPr>
              <a:t>ks</a:t>
            </a:r>
            <a:r>
              <a:rPr lang="en-US" sz="3600" dirty="0">
                <a:solidFill>
                  <a:srgbClr val="000000"/>
                </a:solidFill>
                <a:latin typeface="Calibri"/>
              </a:rPr>
              <a:t>on </a:t>
            </a:r>
            <a:r>
              <a:rPr lang="sl-SI" sz="3600" dirty="0">
                <a:solidFill>
                  <a:srgbClr val="000000"/>
                </a:solidFill>
                <a:latin typeface="Calibri"/>
              </a:rPr>
              <a:t>pri </a:t>
            </a:r>
            <a:r>
              <a:rPr lang="en-US" sz="3600" dirty="0">
                <a:solidFill>
                  <a:srgbClr val="000000"/>
                </a:solidFill>
                <a:latin typeface="Calibri"/>
              </a:rPr>
              <a:t>opioid</a:t>
            </a:r>
            <a:r>
              <a:rPr lang="sl-SI" sz="3600" dirty="0">
                <a:solidFill>
                  <a:srgbClr val="000000"/>
                </a:solidFill>
                <a:latin typeface="Calibri"/>
              </a:rPr>
              <a:t>nem</a:t>
            </a:r>
            <a:r>
              <a:rPr lang="en-US" sz="3600" dirty="0">
                <a:solidFill>
                  <a:srgbClr val="000000"/>
                </a:solidFill>
                <a:latin typeface="Calibri"/>
              </a:rPr>
              <a:t> </a:t>
            </a:r>
            <a:r>
              <a:rPr lang="sl-SI" sz="3600" dirty="0">
                <a:solidFill>
                  <a:srgbClr val="000000"/>
                </a:solidFill>
                <a:latin typeface="Calibri"/>
              </a:rPr>
              <a:t>predoziranju</a:t>
            </a:r>
            <a:endParaRPr sz="2800" dirty="0"/>
          </a:p>
          <a:p>
            <a:pPr>
              <a:buFont typeface="Arial"/>
              <a:buChar char="•"/>
            </a:pPr>
            <a:r>
              <a:rPr lang="en-US" sz="3600" dirty="0" err="1">
                <a:solidFill>
                  <a:srgbClr val="000000"/>
                </a:solidFill>
                <a:latin typeface="Calibri"/>
              </a:rPr>
              <a:t>Buprenor</a:t>
            </a:r>
            <a:r>
              <a:rPr lang="sl-SI" sz="3600" dirty="0">
                <a:solidFill>
                  <a:srgbClr val="000000"/>
                </a:solidFill>
                <a:latin typeface="Calibri"/>
              </a:rPr>
              <a:t>f</a:t>
            </a:r>
            <a:r>
              <a:rPr lang="en-US" sz="3600" dirty="0">
                <a:solidFill>
                  <a:srgbClr val="000000"/>
                </a:solidFill>
                <a:latin typeface="Calibri"/>
              </a:rPr>
              <a:t>in, </a:t>
            </a:r>
            <a:r>
              <a:rPr lang="en-US" sz="3600" dirty="0" err="1">
                <a:solidFill>
                  <a:srgbClr val="000000"/>
                </a:solidFill>
                <a:latin typeface="Calibri"/>
              </a:rPr>
              <a:t>metadon</a:t>
            </a:r>
            <a:r>
              <a:rPr lang="sl-SI" sz="3600" dirty="0">
                <a:solidFill>
                  <a:srgbClr val="000000"/>
                </a:solidFill>
                <a:latin typeface="Calibri"/>
              </a:rPr>
              <a:t> pri vzdrževanju in zdravljenju </a:t>
            </a:r>
            <a:r>
              <a:rPr lang="en-US" sz="3600" dirty="0">
                <a:solidFill>
                  <a:srgbClr val="000000"/>
                </a:solidFill>
                <a:latin typeface="Calibri"/>
              </a:rPr>
              <a:t>opioid</a:t>
            </a:r>
            <a:r>
              <a:rPr lang="sl-SI" sz="3600" dirty="0">
                <a:solidFill>
                  <a:srgbClr val="000000"/>
                </a:solidFill>
                <a:latin typeface="Calibri"/>
              </a:rPr>
              <a:t>ne</a:t>
            </a:r>
            <a:r>
              <a:rPr lang="en-US" sz="3600" dirty="0">
                <a:solidFill>
                  <a:srgbClr val="000000"/>
                </a:solidFill>
                <a:latin typeface="Calibri"/>
              </a:rPr>
              <a:t> </a:t>
            </a:r>
            <a:r>
              <a:rPr lang="sl-SI" sz="3600" dirty="0">
                <a:solidFill>
                  <a:srgbClr val="000000"/>
                </a:solidFill>
                <a:latin typeface="Calibri"/>
              </a:rPr>
              <a:t>odvisnosti</a:t>
            </a:r>
            <a:endParaRPr sz="2800" dirty="0"/>
          </a:p>
          <a:p>
            <a:pPr>
              <a:buFont typeface="Arial"/>
              <a:buChar char="•"/>
            </a:pPr>
            <a:r>
              <a:rPr lang="en-US" sz="3600" dirty="0">
                <a:solidFill>
                  <a:srgbClr val="000000"/>
                </a:solidFill>
                <a:latin typeface="Calibri"/>
              </a:rPr>
              <a:t>Ni</a:t>
            </a:r>
            <a:r>
              <a:rPr lang="sl-SI" sz="3600" dirty="0">
                <a:solidFill>
                  <a:srgbClr val="000000"/>
                </a:solidFill>
                <a:latin typeface="Calibri"/>
              </a:rPr>
              <a:t>k</a:t>
            </a:r>
            <a:r>
              <a:rPr lang="en-US" sz="3600" dirty="0" err="1">
                <a:solidFill>
                  <a:srgbClr val="000000"/>
                </a:solidFill>
                <a:latin typeface="Calibri"/>
              </a:rPr>
              <a:t>otin</a:t>
            </a:r>
            <a:r>
              <a:rPr lang="sl-SI" sz="3600" dirty="0" err="1">
                <a:solidFill>
                  <a:srgbClr val="000000"/>
                </a:solidFill>
                <a:latin typeface="Calibri"/>
              </a:rPr>
              <a:t>ska</a:t>
            </a:r>
            <a:r>
              <a:rPr lang="sl-SI" sz="3600" dirty="0">
                <a:solidFill>
                  <a:srgbClr val="000000"/>
                </a:solidFill>
                <a:latin typeface="Calibri"/>
              </a:rPr>
              <a:t> nadomestna terapija s postopnim zdravljenjem nikotinske odvisnosti</a:t>
            </a:r>
            <a:endParaRPr sz="2800" dirty="0"/>
          </a:p>
          <a:p>
            <a:pPr lvl="1">
              <a:buFont typeface="Arial"/>
              <a:buChar char="–"/>
            </a:pPr>
            <a:r>
              <a:rPr lang="sl-SI" sz="3200" dirty="0">
                <a:solidFill>
                  <a:srgbClr val="000000"/>
                </a:solidFill>
                <a:latin typeface="Calibri"/>
              </a:rPr>
              <a:t>Nikotinski obliži in </a:t>
            </a:r>
            <a:r>
              <a:rPr lang="sl-SI" sz="3200" dirty="0" err="1">
                <a:solidFill>
                  <a:srgbClr val="000000"/>
                </a:solidFill>
                <a:latin typeface="Calibri"/>
              </a:rPr>
              <a:t>kratkodelujoči</a:t>
            </a:r>
            <a:r>
              <a:rPr lang="sl-SI" sz="3200" dirty="0">
                <a:solidFill>
                  <a:srgbClr val="000000"/>
                </a:solidFill>
                <a:latin typeface="Calibri"/>
              </a:rPr>
              <a:t> nikotin</a:t>
            </a:r>
            <a:endParaRPr sz="2800" dirty="0"/>
          </a:p>
          <a:p>
            <a:pPr>
              <a:buFont typeface="Arial"/>
              <a:buChar char="•"/>
            </a:pPr>
            <a:r>
              <a:rPr lang="sl-SI" sz="3600" dirty="0">
                <a:solidFill>
                  <a:srgbClr val="000000"/>
                </a:solidFill>
                <a:latin typeface="Calibri"/>
              </a:rPr>
              <a:t>Nikotinska nadomestna terapija za zmanjšanje kajenja tudi pri tistih, ki ne nameravajo prenehati kaditi</a:t>
            </a:r>
            <a:endParaRPr sz="2800" dirty="0"/>
          </a:p>
          <a:p>
            <a:pPr>
              <a:buFont typeface="Arial"/>
              <a:buChar char="•"/>
            </a:pPr>
            <a:r>
              <a:rPr lang="en-US" sz="3600" dirty="0">
                <a:solidFill>
                  <a:srgbClr val="000000"/>
                </a:solidFill>
                <a:latin typeface="Calibri"/>
              </a:rPr>
              <a:t>Bupropion </a:t>
            </a:r>
            <a:r>
              <a:rPr lang="sl-SI" sz="3600" dirty="0">
                <a:solidFill>
                  <a:srgbClr val="000000"/>
                </a:solidFill>
                <a:latin typeface="Calibri"/>
              </a:rPr>
              <a:t>ali </a:t>
            </a:r>
            <a:r>
              <a:rPr lang="en-US" sz="3600" dirty="0" err="1">
                <a:solidFill>
                  <a:srgbClr val="000000"/>
                </a:solidFill>
                <a:latin typeface="Calibri"/>
              </a:rPr>
              <a:t>nortr</a:t>
            </a:r>
            <a:r>
              <a:rPr lang="sl-SI" sz="3600" dirty="0">
                <a:solidFill>
                  <a:srgbClr val="000000"/>
                </a:solidFill>
                <a:latin typeface="Calibri"/>
              </a:rPr>
              <a:t>i</a:t>
            </a:r>
            <a:r>
              <a:rPr lang="en-US" sz="3600" dirty="0" err="1">
                <a:solidFill>
                  <a:srgbClr val="000000"/>
                </a:solidFill>
                <a:latin typeface="Calibri"/>
              </a:rPr>
              <a:t>ptalin</a:t>
            </a:r>
            <a:r>
              <a:rPr lang="en-US" sz="3600" dirty="0">
                <a:solidFill>
                  <a:srgbClr val="000000"/>
                </a:solidFill>
                <a:latin typeface="Calibri"/>
              </a:rPr>
              <a:t> </a:t>
            </a:r>
            <a:r>
              <a:rPr lang="sl-SI" sz="3600" dirty="0">
                <a:solidFill>
                  <a:srgbClr val="000000"/>
                </a:solidFill>
                <a:latin typeface="Calibri"/>
              </a:rPr>
              <a:t>za tobak</a:t>
            </a:r>
            <a:endParaRPr sz="2800" dirty="0"/>
          </a:p>
          <a:p>
            <a:pPr>
              <a:buFont typeface="Arial"/>
              <a:buChar char="•"/>
            </a:pPr>
            <a:r>
              <a:rPr lang="en-US" sz="3600" dirty="0" err="1">
                <a:solidFill>
                  <a:srgbClr val="000000"/>
                </a:solidFill>
                <a:latin typeface="Calibri"/>
              </a:rPr>
              <a:t>Vareniclin</a:t>
            </a:r>
            <a:r>
              <a:rPr lang="en-US" sz="3600" dirty="0">
                <a:solidFill>
                  <a:srgbClr val="000000"/>
                </a:solidFill>
                <a:latin typeface="Calibri"/>
              </a:rPr>
              <a:t> </a:t>
            </a:r>
            <a:r>
              <a:rPr lang="sl-SI" sz="3600" dirty="0">
                <a:solidFill>
                  <a:srgbClr val="000000"/>
                </a:solidFill>
                <a:latin typeface="Calibri"/>
              </a:rPr>
              <a:t>za tobak</a:t>
            </a:r>
            <a:endParaRPr sz="2800" dirty="0"/>
          </a:p>
        </p:txBody>
      </p:sp>
    </p:spTree>
    <p:extLst>
      <p:ext uri="{BB962C8B-B14F-4D97-AF65-F5344CB8AC3E}">
        <p14:creationId xmlns:p14="http://schemas.microsoft.com/office/powerpoint/2010/main" val="3478911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200" dirty="0"/>
              <a:t>Ali je zdravljenje odvisnosti lahko uspešno?</a:t>
            </a:r>
            <a:endParaRPr lang="en-GB" sz="3200" dirty="0"/>
          </a:p>
        </p:txBody>
      </p:sp>
      <p:pic>
        <p:nvPicPr>
          <p:cNvPr id="9218" name="Picture 2" descr="Brain scans comparing the brain of someone who stopped using month after 1 and 14 months of abstinence vs the brain of a healthy pers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914400"/>
            <a:ext cx="7538830"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Pravokotnik 3"/>
          <p:cNvSpPr/>
          <p:nvPr/>
        </p:nvSpPr>
        <p:spPr>
          <a:xfrm>
            <a:off x="1524000" y="4232274"/>
            <a:ext cx="9448800" cy="2308324"/>
          </a:xfrm>
          <a:prstGeom prst="rect">
            <a:avLst/>
          </a:prstGeom>
        </p:spPr>
        <p:txBody>
          <a:bodyPr wrap="square">
            <a:spAutoFit/>
          </a:bodyPr>
          <a:lstStyle/>
          <a:p>
            <a:r>
              <a:rPr lang="en-US" dirty="0"/>
              <a:t>The Journal of Neuroscience, 21(23):9414-9418. 2001</a:t>
            </a:r>
            <a:endParaRPr lang="sl-SI" dirty="0"/>
          </a:p>
          <a:p>
            <a:endParaRPr lang="sl-SI" dirty="0"/>
          </a:p>
          <a:p>
            <a:endParaRPr lang="sl-SI" dirty="0"/>
          </a:p>
          <a:p>
            <a:r>
              <a:rPr lang="en-US" dirty="0" err="1"/>
              <a:t>Te</a:t>
            </a:r>
            <a:r>
              <a:rPr lang="en-US" dirty="0"/>
              <a:t> </a:t>
            </a:r>
            <a:r>
              <a:rPr lang="en-US" dirty="0" err="1"/>
              <a:t>slike</a:t>
            </a:r>
            <a:r>
              <a:rPr lang="sl-SI" dirty="0"/>
              <a:t> kažejo </a:t>
            </a:r>
            <a:r>
              <a:rPr lang="en-US" dirty="0" err="1"/>
              <a:t>gostoto</a:t>
            </a:r>
            <a:r>
              <a:rPr lang="en-US" dirty="0"/>
              <a:t> </a:t>
            </a:r>
            <a:r>
              <a:rPr lang="en-US" dirty="0" err="1"/>
              <a:t>dopaminskih</a:t>
            </a:r>
            <a:r>
              <a:rPr lang="en-US" dirty="0"/>
              <a:t> </a:t>
            </a:r>
            <a:r>
              <a:rPr lang="sl-SI" dirty="0"/>
              <a:t>transporterjev</a:t>
            </a:r>
            <a:r>
              <a:rPr lang="en-US" dirty="0"/>
              <a:t> v </a:t>
            </a:r>
            <a:r>
              <a:rPr lang="en-US" dirty="0" err="1"/>
              <a:t>možganih</a:t>
            </a:r>
            <a:r>
              <a:rPr lang="sl-SI" dirty="0"/>
              <a:t>;</a:t>
            </a:r>
            <a:r>
              <a:rPr lang="en-US" dirty="0"/>
              <a:t> </a:t>
            </a:r>
            <a:r>
              <a:rPr lang="en-US" dirty="0" err="1"/>
              <a:t>ponazarjajo</a:t>
            </a:r>
            <a:r>
              <a:rPr lang="en-US" dirty="0"/>
              <a:t> </a:t>
            </a:r>
            <a:r>
              <a:rPr lang="en-US" dirty="0" err="1"/>
              <a:t>izjemno</a:t>
            </a:r>
            <a:r>
              <a:rPr lang="en-US" dirty="0"/>
              <a:t> </a:t>
            </a:r>
            <a:r>
              <a:rPr lang="en-US" dirty="0" err="1"/>
              <a:t>sposobnost</a:t>
            </a:r>
            <a:r>
              <a:rPr lang="en-US" dirty="0"/>
              <a:t> </a:t>
            </a:r>
            <a:r>
              <a:rPr lang="en-US" dirty="0" err="1"/>
              <a:t>možganov</a:t>
            </a:r>
            <a:r>
              <a:rPr lang="en-US" dirty="0"/>
              <a:t>, da </a:t>
            </a:r>
            <a:r>
              <a:rPr lang="en-US" dirty="0" err="1"/>
              <a:t>si</a:t>
            </a:r>
            <a:r>
              <a:rPr lang="en-US" dirty="0"/>
              <a:t> </a:t>
            </a:r>
            <a:r>
              <a:rPr lang="en-US" dirty="0" err="1"/>
              <a:t>vsaj</a:t>
            </a:r>
            <a:r>
              <a:rPr lang="en-US" dirty="0"/>
              <a:t> </a:t>
            </a:r>
            <a:r>
              <a:rPr lang="en-US" dirty="0" err="1"/>
              <a:t>delno</a:t>
            </a:r>
            <a:r>
              <a:rPr lang="en-US" dirty="0"/>
              <a:t> </a:t>
            </a:r>
            <a:r>
              <a:rPr lang="en-US" dirty="0" err="1"/>
              <a:t>opomorejo</a:t>
            </a:r>
            <a:r>
              <a:rPr lang="en-US" dirty="0"/>
              <a:t> </a:t>
            </a:r>
            <a:r>
              <a:rPr lang="en-US" dirty="0" err="1"/>
              <a:t>po</a:t>
            </a:r>
            <a:r>
              <a:rPr lang="en-US" dirty="0"/>
              <a:t> </a:t>
            </a:r>
            <a:r>
              <a:rPr lang="en-US" dirty="0" err="1"/>
              <a:t>dolgi</a:t>
            </a:r>
            <a:r>
              <a:rPr lang="en-US" dirty="0"/>
              <a:t> </a:t>
            </a:r>
            <a:r>
              <a:rPr lang="en-US" dirty="0" err="1"/>
              <a:t>abstinenci</a:t>
            </a:r>
            <a:r>
              <a:rPr lang="en-US" dirty="0"/>
              <a:t> od </a:t>
            </a:r>
            <a:r>
              <a:rPr lang="en-US" dirty="0" err="1"/>
              <a:t>drog</a:t>
            </a:r>
            <a:r>
              <a:rPr lang="en-US" dirty="0"/>
              <a:t> – v tem </a:t>
            </a:r>
            <a:r>
              <a:rPr lang="en-US" dirty="0" err="1"/>
              <a:t>primeru</a:t>
            </a:r>
            <a:r>
              <a:rPr lang="en-US" dirty="0"/>
              <a:t> </a:t>
            </a:r>
            <a:r>
              <a:rPr lang="en-US" dirty="0" err="1"/>
              <a:t>metamfetamina</a:t>
            </a:r>
            <a:r>
              <a:rPr lang="en-US" dirty="0"/>
              <a:t>.</a:t>
            </a:r>
          </a:p>
        </p:txBody>
      </p:sp>
    </p:spTree>
    <p:extLst>
      <p:ext uri="{BB962C8B-B14F-4D97-AF65-F5344CB8AC3E}">
        <p14:creationId xmlns:p14="http://schemas.microsoft.com/office/powerpoint/2010/main" val="4061025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Shape 1"/>
          <p:cNvSpPr txBox="1"/>
          <p:nvPr/>
        </p:nvSpPr>
        <p:spPr>
          <a:xfrm>
            <a:off x="1905000" y="122280"/>
            <a:ext cx="8229240" cy="487320"/>
          </a:xfrm>
          <a:prstGeom prst="rect">
            <a:avLst/>
          </a:prstGeom>
        </p:spPr>
        <p:txBody>
          <a:bodyPr anchor="ctr"/>
          <a:lstStyle/>
          <a:p>
            <a:pPr algn="ctr"/>
            <a:r>
              <a:rPr lang="sl-SI" sz="3600" dirty="0">
                <a:solidFill>
                  <a:srgbClr val="FFFF00"/>
                </a:solidFill>
                <a:latin typeface="Calibri"/>
              </a:rPr>
              <a:t>Kaj se splača poskusiti</a:t>
            </a:r>
            <a:r>
              <a:rPr lang="en-US" sz="3600" dirty="0">
                <a:solidFill>
                  <a:srgbClr val="FFFF00"/>
                </a:solidFill>
                <a:latin typeface="Calibri"/>
              </a:rPr>
              <a:t>? </a:t>
            </a:r>
            <a:endParaRPr sz="3600" dirty="0">
              <a:solidFill>
                <a:srgbClr val="FFFF00"/>
              </a:solidFill>
            </a:endParaRPr>
          </a:p>
        </p:txBody>
      </p:sp>
      <p:sp>
        <p:nvSpPr>
          <p:cNvPr id="139" name="TextShape 2"/>
          <p:cNvSpPr txBox="1"/>
          <p:nvPr/>
        </p:nvSpPr>
        <p:spPr>
          <a:xfrm>
            <a:off x="1828800" y="623455"/>
            <a:ext cx="8229240" cy="4525560"/>
          </a:xfrm>
          <a:prstGeom prst="rect">
            <a:avLst/>
          </a:prstGeom>
        </p:spPr>
        <p:txBody>
          <a:bodyPr/>
          <a:lstStyle/>
          <a:p>
            <a:pPr>
              <a:buFont typeface="Arial"/>
              <a:buChar char="•"/>
            </a:pPr>
            <a:r>
              <a:rPr lang="en-US" sz="2800" dirty="0">
                <a:solidFill>
                  <a:srgbClr val="000000"/>
                </a:solidFill>
                <a:latin typeface="Calibri"/>
              </a:rPr>
              <a:t>Placebo </a:t>
            </a:r>
            <a:r>
              <a:rPr lang="sl-SI" sz="2800" dirty="0">
                <a:solidFill>
                  <a:srgbClr val="000000"/>
                </a:solidFill>
                <a:latin typeface="Calibri"/>
              </a:rPr>
              <a:t>za katerokoli indikacijo</a:t>
            </a:r>
            <a:endParaRPr sz="2800" dirty="0"/>
          </a:p>
          <a:p>
            <a:pPr>
              <a:buFont typeface="Arial"/>
              <a:buChar char="•"/>
            </a:pPr>
            <a:r>
              <a:rPr lang="sl-SI" sz="2800" dirty="0">
                <a:solidFill>
                  <a:srgbClr val="000000"/>
                </a:solidFill>
                <a:latin typeface="Calibri"/>
                <a:ea typeface="ＭＳ 明朝"/>
              </a:rPr>
              <a:t>Kanabis za različne zasvojenosti</a:t>
            </a:r>
            <a:endParaRPr sz="2800" dirty="0"/>
          </a:p>
          <a:p>
            <a:pPr>
              <a:buFont typeface="Arial"/>
              <a:buChar char="•"/>
            </a:pPr>
            <a:r>
              <a:rPr lang="en-US" sz="2800" dirty="0">
                <a:solidFill>
                  <a:srgbClr val="000000"/>
                </a:solidFill>
                <a:latin typeface="Calibri"/>
                <a:ea typeface="ＭＳ 明朝"/>
              </a:rPr>
              <a:t>Al</a:t>
            </a:r>
            <a:r>
              <a:rPr lang="sl-SI" sz="2800" dirty="0">
                <a:solidFill>
                  <a:srgbClr val="000000"/>
                </a:solidFill>
                <a:latin typeface="Calibri"/>
                <a:ea typeface="ＭＳ 明朝"/>
              </a:rPr>
              <a:t>k</a:t>
            </a:r>
            <a:r>
              <a:rPr lang="en-US" sz="2800" dirty="0" err="1">
                <a:solidFill>
                  <a:srgbClr val="000000"/>
                </a:solidFill>
                <a:latin typeface="Calibri"/>
                <a:ea typeface="ＭＳ 明朝"/>
              </a:rPr>
              <a:t>ohol</a:t>
            </a:r>
            <a:endParaRPr sz="2800" dirty="0"/>
          </a:p>
          <a:p>
            <a:pPr lvl="1">
              <a:buFont typeface="Arial"/>
              <a:buChar char="–"/>
            </a:pPr>
            <a:r>
              <a:rPr lang="en-US" sz="1800" dirty="0">
                <a:solidFill>
                  <a:srgbClr val="000000"/>
                </a:solidFill>
                <a:latin typeface="Calibri"/>
                <a:ea typeface="ＭＳ 明朝"/>
              </a:rPr>
              <a:t>Baclofen, </a:t>
            </a:r>
            <a:r>
              <a:rPr lang="sl-SI" sz="1800" dirty="0">
                <a:solidFill>
                  <a:srgbClr val="000000"/>
                </a:solidFill>
                <a:latin typeface="Calibri"/>
                <a:ea typeface="ＭＳ 明朝"/>
              </a:rPr>
              <a:t>alkoholna odtegnitev </a:t>
            </a:r>
            <a:endParaRPr sz="1800" dirty="0"/>
          </a:p>
          <a:p>
            <a:pPr lvl="1">
              <a:buFont typeface="Arial"/>
              <a:buChar char="–"/>
            </a:pPr>
            <a:r>
              <a:rPr lang="en-US" sz="1800" dirty="0" err="1">
                <a:solidFill>
                  <a:srgbClr val="000000"/>
                </a:solidFill>
                <a:latin typeface="Calibri"/>
                <a:ea typeface="ＭＳ 明朝"/>
              </a:rPr>
              <a:t>Naltre</a:t>
            </a:r>
            <a:r>
              <a:rPr lang="sl-SI" sz="1800" dirty="0" err="1">
                <a:solidFill>
                  <a:srgbClr val="000000"/>
                </a:solidFill>
                <a:latin typeface="Calibri"/>
                <a:ea typeface="ＭＳ 明朝"/>
              </a:rPr>
              <a:t>ks</a:t>
            </a:r>
            <a:r>
              <a:rPr lang="en-US" sz="1800" dirty="0">
                <a:solidFill>
                  <a:srgbClr val="000000"/>
                </a:solidFill>
                <a:latin typeface="Calibri"/>
                <a:ea typeface="ＭＳ 明朝"/>
              </a:rPr>
              <a:t>on</a:t>
            </a:r>
            <a:r>
              <a:rPr lang="sl-SI" sz="1800" dirty="0">
                <a:solidFill>
                  <a:srgbClr val="000000"/>
                </a:solidFill>
                <a:latin typeface="Calibri"/>
                <a:ea typeface="ＭＳ 明朝"/>
              </a:rPr>
              <a:t>, </a:t>
            </a:r>
            <a:endParaRPr sz="1800" dirty="0"/>
          </a:p>
          <a:p>
            <a:pPr lvl="1">
              <a:buFont typeface="Arial"/>
              <a:buChar char="–"/>
            </a:pPr>
            <a:r>
              <a:rPr lang="en-US" sz="1800" dirty="0">
                <a:solidFill>
                  <a:srgbClr val="000000"/>
                </a:solidFill>
                <a:latin typeface="Calibri"/>
                <a:ea typeface="ＭＳ 明朝"/>
              </a:rPr>
              <a:t>Disulfiram</a:t>
            </a:r>
            <a:r>
              <a:rPr lang="sl-SI" sz="1800" dirty="0">
                <a:solidFill>
                  <a:srgbClr val="000000"/>
                </a:solidFill>
                <a:latin typeface="Calibri"/>
                <a:ea typeface="ＭＳ 明朝"/>
              </a:rPr>
              <a:t>, </a:t>
            </a:r>
            <a:endParaRPr sz="1800" dirty="0"/>
          </a:p>
          <a:p>
            <a:pPr lvl="1">
              <a:buFont typeface="Arial"/>
              <a:buChar char="–"/>
            </a:pPr>
            <a:r>
              <a:rPr lang="en-US" sz="1800" dirty="0">
                <a:solidFill>
                  <a:srgbClr val="000000"/>
                </a:solidFill>
                <a:latin typeface="Calibri"/>
                <a:ea typeface="ＭＳ 明朝"/>
              </a:rPr>
              <a:t>A</a:t>
            </a:r>
            <a:r>
              <a:rPr lang="sl-SI" sz="1800" dirty="0">
                <a:solidFill>
                  <a:srgbClr val="000000"/>
                </a:solidFill>
                <a:latin typeface="Calibri"/>
                <a:ea typeface="ＭＳ 明朝"/>
              </a:rPr>
              <a:t>k</a:t>
            </a:r>
            <a:r>
              <a:rPr lang="en-US" sz="1800" dirty="0" err="1">
                <a:solidFill>
                  <a:srgbClr val="000000"/>
                </a:solidFill>
                <a:latin typeface="Calibri"/>
                <a:ea typeface="ＭＳ 明朝"/>
              </a:rPr>
              <a:t>amprosat</a:t>
            </a:r>
            <a:r>
              <a:rPr lang="sl-SI" sz="1800" dirty="0">
                <a:solidFill>
                  <a:srgbClr val="000000"/>
                </a:solidFill>
                <a:latin typeface="Calibri"/>
                <a:ea typeface="ＭＳ 明朝"/>
              </a:rPr>
              <a:t>,</a:t>
            </a:r>
            <a:r>
              <a:rPr lang="en-US" sz="1800" dirty="0">
                <a:solidFill>
                  <a:srgbClr val="000000"/>
                </a:solidFill>
                <a:latin typeface="Calibri"/>
                <a:ea typeface="ＭＳ 明朝"/>
              </a:rPr>
              <a:t> </a:t>
            </a:r>
            <a:endParaRPr sz="1800" dirty="0"/>
          </a:p>
          <a:p>
            <a:pPr lvl="1">
              <a:buFont typeface="Arial"/>
              <a:buChar char="–"/>
            </a:pPr>
            <a:r>
              <a:rPr lang="en-US" sz="1800" dirty="0">
                <a:solidFill>
                  <a:srgbClr val="000000"/>
                </a:solidFill>
                <a:latin typeface="Calibri"/>
                <a:ea typeface="ＭＳ 明朝"/>
              </a:rPr>
              <a:t>Ondansetron</a:t>
            </a:r>
            <a:endParaRPr sz="1800" dirty="0"/>
          </a:p>
          <a:p>
            <a:pPr>
              <a:buFont typeface="Arial"/>
              <a:buChar char="•"/>
            </a:pPr>
            <a:r>
              <a:rPr lang="en-US" sz="2800" dirty="0">
                <a:solidFill>
                  <a:srgbClr val="000000"/>
                </a:solidFill>
                <a:latin typeface="Calibri"/>
                <a:ea typeface="ＭＳ 明朝"/>
              </a:rPr>
              <a:t>Toba</a:t>
            </a:r>
            <a:r>
              <a:rPr lang="sl-SI" sz="2800" dirty="0">
                <a:solidFill>
                  <a:srgbClr val="000000"/>
                </a:solidFill>
                <a:latin typeface="Calibri"/>
                <a:ea typeface="ＭＳ 明朝"/>
              </a:rPr>
              <a:t>k</a:t>
            </a:r>
            <a:endParaRPr sz="2800" dirty="0"/>
          </a:p>
          <a:p>
            <a:pPr lvl="1">
              <a:buFont typeface="Arial"/>
              <a:buChar char="–"/>
            </a:pPr>
            <a:r>
              <a:rPr lang="sl-SI" sz="1800" dirty="0">
                <a:solidFill>
                  <a:srgbClr val="000000"/>
                </a:solidFill>
                <a:latin typeface="Calibri"/>
                <a:ea typeface="ＭＳ 明朝"/>
              </a:rPr>
              <a:t>Nikotinski nadomestek dolgoročno</a:t>
            </a:r>
            <a:endParaRPr sz="1800" dirty="0"/>
          </a:p>
          <a:p>
            <a:pPr lvl="1">
              <a:buFont typeface="Arial"/>
              <a:buChar char="–"/>
            </a:pPr>
            <a:r>
              <a:rPr lang="en-US" sz="1800" dirty="0" err="1">
                <a:solidFill>
                  <a:srgbClr val="000000"/>
                </a:solidFill>
                <a:latin typeface="Calibri"/>
                <a:ea typeface="ＭＳ 明朝"/>
              </a:rPr>
              <a:t>Vereniclin</a:t>
            </a:r>
            <a:r>
              <a:rPr lang="sl-SI" sz="1800" dirty="0">
                <a:solidFill>
                  <a:srgbClr val="000000"/>
                </a:solidFill>
                <a:latin typeface="Calibri"/>
                <a:ea typeface="ＭＳ 明朝"/>
              </a:rPr>
              <a:t>, pri osebah z duševnimi motnjami</a:t>
            </a:r>
          </a:p>
          <a:p>
            <a:pPr>
              <a:buFont typeface="Arial"/>
              <a:buChar char="•"/>
            </a:pPr>
            <a:r>
              <a:rPr lang="en-US" dirty="0">
                <a:solidFill>
                  <a:srgbClr val="000000"/>
                </a:solidFill>
                <a:latin typeface="+mn-lt"/>
                <a:ea typeface="ＭＳ 明朝"/>
              </a:rPr>
              <a:t>Opioid</a:t>
            </a:r>
            <a:r>
              <a:rPr lang="sl-SI" dirty="0">
                <a:solidFill>
                  <a:srgbClr val="000000"/>
                </a:solidFill>
                <a:latin typeface="+mn-lt"/>
                <a:ea typeface="ＭＳ 明朝"/>
              </a:rPr>
              <a:t>i</a:t>
            </a:r>
            <a:endParaRPr lang="en-US" dirty="0">
              <a:latin typeface="+mn-lt"/>
            </a:endParaRPr>
          </a:p>
          <a:p>
            <a:pPr lvl="1">
              <a:buFont typeface="Arial"/>
              <a:buChar char="–"/>
            </a:pPr>
            <a:r>
              <a:rPr lang="sl-SI" sz="1600" dirty="0">
                <a:solidFill>
                  <a:srgbClr val="000000"/>
                </a:solidFill>
                <a:latin typeface="+mn-lt"/>
                <a:ea typeface="ＭＳ 明朝"/>
              </a:rPr>
              <a:t>K</a:t>
            </a:r>
            <a:r>
              <a:rPr lang="en-US" sz="1600" dirty="0" err="1">
                <a:solidFill>
                  <a:srgbClr val="000000"/>
                </a:solidFill>
                <a:latin typeface="+mn-lt"/>
                <a:ea typeface="ＭＳ 明朝"/>
              </a:rPr>
              <a:t>lonidin</a:t>
            </a:r>
            <a:endParaRPr lang="en-US" sz="1600" dirty="0">
              <a:latin typeface="+mn-lt"/>
            </a:endParaRPr>
          </a:p>
          <a:p>
            <a:pPr lvl="1">
              <a:buFont typeface="Arial"/>
              <a:buChar char="–"/>
            </a:pPr>
            <a:r>
              <a:rPr lang="en-US" sz="1600" dirty="0" err="1">
                <a:solidFill>
                  <a:srgbClr val="000000"/>
                </a:solidFill>
                <a:latin typeface="+mn-lt"/>
                <a:ea typeface="ＭＳ 明朝"/>
              </a:rPr>
              <a:t>Naltre</a:t>
            </a:r>
            <a:r>
              <a:rPr lang="sl-SI" sz="1600" dirty="0" err="1">
                <a:solidFill>
                  <a:srgbClr val="000000"/>
                </a:solidFill>
                <a:latin typeface="+mn-lt"/>
                <a:ea typeface="ＭＳ 明朝"/>
              </a:rPr>
              <a:t>ks</a:t>
            </a:r>
            <a:r>
              <a:rPr lang="en-US" sz="1600" dirty="0">
                <a:solidFill>
                  <a:srgbClr val="000000"/>
                </a:solidFill>
                <a:latin typeface="+mn-lt"/>
                <a:ea typeface="ＭＳ 明朝"/>
              </a:rPr>
              <a:t>on</a:t>
            </a:r>
            <a:endParaRPr lang="en-US" sz="1600" dirty="0">
              <a:latin typeface="+mn-lt"/>
            </a:endParaRPr>
          </a:p>
          <a:p>
            <a:pPr>
              <a:buFont typeface="Arial"/>
              <a:buChar char="•"/>
            </a:pPr>
            <a:r>
              <a:rPr lang="en-US" dirty="0">
                <a:solidFill>
                  <a:srgbClr val="000000"/>
                </a:solidFill>
                <a:latin typeface="+mn-lt"/>
                <a:ea typeface="ＭＳ 明朝"/>
              </a:rPr>
              <a:t>Stimulant</a:t>
            </a:r>
            <a:r>
              <a:rPr lang="sl-SI" dirty="0">
                <a:solidFill>
                  <a:srgbClr val="000000"/>
                </a:solidFill>
                <a:latin typeface="+mn-lt"/>
                <a:ea typeface="ＭＳ 明朝"/>
              </a:rPr>
              <a:t>i</a:t>
            </a:r>
            <a:endParaRPr lang="en-US" dirty="0">
              <a:latin typeface="+mn-lt"/>
            </a:endParaRPr>
          </a:p>
          <a:p>
            <a:pPr lvl="1">
              <a:buFont typeface="Arial"/>
              <a:buChar char="–"/>
            </a:pPr>
            <a:r>
              <a:rPr lang="en-US" sz="1600" dirty="0">
                <a:solidFill>
                  <a:srgbClr val="000000"/>
                </a:solidFill>
                <a:latin typeface="+mn-lt"/>
                <a:ea typeface="ＭＳ 明朝"/>
              </a:rPr>
              <a:t>Ba</a:t>
            </a:r>
            <a:r>
              <a:rPr lang="sl-SI" sz="1600" dirty="0">
                <a:solidFill>
                  <a:srgbClr val="000000"/>
                </a:solidFill>
                <a:latin typeface="+mn-lt"/>
                <a:ea typeface="ＭＳ 明朝"/>
              </a:rPr>
              <a:t>k</a:t>
            </a:r>
            <a:r>
              <a:rPr lang="en-US" sz="1600" dirty="0" err="1">
                <a:solidFill>
                  <a:srgbClr val="000000"/>
                </a:solidFill>
                <a:latin typeface="+mn-lt"/>
                <a:ea typeface="ＭＳ 明朝"/>
              </a:rPr>
              <a:t>lofen</a:t>
            </a:r>
            <a:r>
              <a:rPr lang="en-US" sz="1600" dirty="0">
                <a:solidFill>
                  <a:srgbClr val="000000"/>
                </a:solidFill>
                <a:latin typeface="+mn-lt"/>
                <a:ea typeface="ＭＳ 明朝"/>
              </a:rPr>
              <a:t> </a:t>
            </a:r>
            <a:r>
              <a:rPr lang="sl-SI" sz="1600" dirty="0">
                <a:solidFill>
                  <a:srgbClr val="000000"/>
                </a:solidFill>
                <a:latin typeface="+mn-lt"/>
                <a:ea typeface="ＭＳ 明朝"/>
              </a:rPr>
              <a:t>(kokain, </a:t>
            </a:r>
            <a:r>
              <a:rPr lang="en-US" sz="1600" dirty="0" err="1">
                <a:solidFill>
                  <a:srgbClr val="000000"/>
                </a:solidFill>
                <a:latin typeface="+mn-lt"/>
                <a:ea typeface="ＭＳ 明朝"/>
              </a:rPr>
              <a:t>metam</a:t>
            </a:r>
            <a:r>
              <a:rPr lang="sl-SI" sz="1600" dirty="0">
                <a:solidFill>
                  <a:srgbClr val="000000"/>
                </a:solidFill>
                <a:latin typeface="+mn-lt"/>
                <a:ea typeface="ＭＳ 明朝"/>
              </a:rPr>
              <a:t>f</a:t>
            </a:r>
            <a:r>
              <a:rPr lang="en-US" sz="1600" dirty="0" err="1">
                <a:solidFill>
                  <a:srgbClr val="000000"/>
                </a:solidFill>
                <a:latin typeface="+mn-lt"/>
                <a:ea typeface="ＭＳ 明朝"/>
              </a:rPr>
              <a:t>etamin</a:t>
            </a:r>
            <a:r>
              <a:rPr lang="sl-SI" sz="1600" dirty="0">
                <a:solidFill>
                  <a:srgbClr val="000000"/>
                </a:solidFill>
                <a:latin typeface="+mn-lt"/>
                <a:ea typeface="ＭＳ 明朝"/>
              </a:rPr>
              <a:t>)</a:t>
            </a:r>
            <a:endParaRPr lang="en-US" sz="1600" dirty="0">
              <a:latin typeface="+mn-lt"/>
            </a:endParaRPr>
          </a:p>
          <a:p>
            <a:pPr lvl="1">
              <a:buFont typeface="Arial"/>
              <a:buChar char="–"/>
            </a:pPr>
            <a:r>
              <a:rPr lang="en-US" sz="1600" dirty="0">
                <a:solidFill>
                  <a:srgbClr val="000000"/>
                </a:solidFill>
                <a:latin typeface="+mn-lt"/>
                <a:ea typeface="ＭＳ 明朝"/>
              </a:rPr>
              <a:t>Disulfiram </a:t>
            </a:r>
            <a:r>
              <a:rPr lang="sl-SI" sz="1600" dirty="0">
                <a:solidFill>
                  <a:srgbClr val="000000"/>
                </a:solidFill>
                <a:latin typeface="+mn-lt"/>
                <a:ea typeface="ＭＳ 明朝"/>
              </a:rPr>
              <a:t>(kokain, alkohol</a:t>
            </a:r>
            <a:r>
              <a:rPr lang="en-US" sz="1600" dirty="0">
                <a:solidFill>
                  <a:srgbClr val="000000"/>
                </a:solidFill>
                <a:latin typeface="+mn-lt"/>
                <a:ea typeface="ＭＳ 明朝"/>
              </a:rPr>
              <a:t>)</a:t>
            </a:r>
            <a:endParaRPr lang="en-US" sz="1600" dirty="0">
              <a:latin typeface="+mn-lt"/>
            </a:endParaRPr>
          </a:p>
          <a:p>
            <a:pPr marL="342900" indent="-342900">
              <a:buFont typeface="Arial" pitchFamily="34" charset="0"/>
              <a:buChar char="•"/>
            </a:pPr>
            <a:r>
              <a:rPr lang="en-US" dirty="0">
                <a:solidFill>
                  <a:srgbClr val="000000"/>
                </a:solidFill>
                <a:latin typeface="+mn-lt"/>
                <a:ea typeface="ＭＳ 明朝"/>
              </a:rPr>
              <a:t>Process addictions</a:t>
            </a:r>
            <a:endParaRPr lang="en-US" dirty="0">
              <a:latin typeface="+mn-lt"/>
            </a:endParaRPr>
          </a:p>
          <a:p>
            <a:pPr lvl="1">
              <a:buFont typeface="Arial"/>
              <a:buChar char="–"/>
            </a:pPr>
            <a:r>
              <a:rPr lang="en-US" sz="1600" dirty="0">
                <a:solidFill>
                  <a:srgbClr val="000000"/>
                </a:solidFill>
                <a:latin typeface="+mn-lt"/>
                <a:ea typeface="ＭＳ 明朝"/>
              </a:rPr>
              <a:t>Naltrexone</a:t>
            </a:r>
            <a:endParaRPr sz="1400" dirty="0">
              <a:latin typeface="+mn-lt"/>
            </a:endParaRPr>
          </a:p>
          <a:p>
            <a:endParaRPr dirty="0">
              <a:latin typeface="+mn-lt"/>
            </a:endParaRPr>
          </a:p>
          <a:p>
            <a:endParaRPr dirty="0"/>
          </a:p>
        </p:txBody>
      </p:sp>
    </p:spTree>
    <p:extLst>
      <p:ext uri="{BB962C8B-B14F-4D97-AF65-F5344CB8AC3E}">
        <p14:creationId xmlns:p14="http://schemas.microsoft.com/office/powerpoint/2010/main" val="3809588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Shape 1"/>
          <p:cNvSpPr txBox="1"/>
          <p:nvPr/>
        </p:nvSpPr>
        <p:spPr>
          <a:xfrm>
            <a:off x="1905000" y="76200"/>
            <a:ext cx="8229240" cy="571320"/>
          </a:xfrm>
          <a:prstGeom prst="rect">
            <a:avLst/>
          </a:prstGeom>
        </p:spPr>
        <p:txBody>
          <a:bodyPr anchor="ctr"/>
          <a:lstStyle/>
          <a:p>
            <a:pPr algn="ctr"/>
            <a:r>
              <a:rPr lang="sl-SI" sz="4400" dirty="0">
                <a:solidFill>
                  <a:srgbClr val="FFFF00"/>
                </a:solidFill>
                <a:latin typeface="Calibri"/>
              </a:rPr>
              <a:t>Kaj ne deluje</a:t>
            </a:r>
            <a:r>
              <a:rPr lang="en-US" sz="4400" dirty="0">
                <a:solidFill>
                  <a:srgbClr val="FFFF00"/>
                </a:solidFill>
                <a:latin typeface="Calibri"/>
              </a:rPr>
              <a:t>?</a:t>
            </a:r>
            <a:endParaRPr dirty="0">
              <a:solidFill>
                <a:srgbClr val="FFFF00"/>
              </a:solidFill>
            </a:endParaRPr>
          </a:p>
        </p:txBody>
      </p:sp>
      <p:sp>
        <p:nvSpPr>
          <p:cNvPr id="143" name="TextShape 2"/>
          <p:cNvSpPr txBox="1"/>
          <p:nvPr/>
        </p:nvSpPr>
        <p:spPr>
          <a:xfrm>
            <a:off x="533400" y="1219200"/>
            <a:ext cx="11125200" cy="4525560"/>
          </a:xfrm>
          <a:prstGeom prst="rect">
            <a:avLst/>
          </a:prstGeom>
        </p:spPr>
        <p:txBody>
          <a:bodyPr/>
          <a:lstStyle/>
          <a:p>
            <a:pPr>
              <a:buFont typeface="Arial"/>
              <a:buChar char="•"/>
            </a:pPr>
            <a:r>
              <a:rPr lang="en-US" sz="3600" dirty="0">
                <a:solidFill>
                  <a:srgbClr val="000000"/>
                </a:solidFill>
                <a:latin typeface="Calibri"/>
              </a:rPr>
              <a:t>Anti-</a:t>
            </a:r>
            <a:r>
              <a:rPr lang="en-US" sz="3600" dirty="0" err="1">
                <a:solidFill>
                  <a:srgbClr val="000000"/>
                </a:solidFill>
                <a:latin typeface="Calibri"/>
              </a:rPr>
              <a:t>depres</a:t>
            </a:r>
            <a:r>
              <a:rPr lang="sl-SI" sz="3600" dirty="0">
                <a:solidFill>
                  <a:srgbClr val="000000"/>
                </a:solidFill>
                <a:latin typeface="Calibri"/>
              </a:rPr>
              <a:t>ivi za </a:t>
            </a:r>
            <a:r>
              <a:rPr lang="en-US" sz="3600" dirty="0">
                <a:solidFill>
                  <a:srgbClr val="000000"/>
                </a:solidFill>
                <a:latin typeface="Calibri"/>
              </a:rPr>
              <a:t>stimulant</a:t>
            </a:r>
            <a:r>
              <a:rPr lang="sl-SI" sz="3600" dirty="0">
                <a:solidFill>
                  <a:srgbClr val="000000"/>
                </a:solidFill>
                <a:latin typeface="Calibri"/>
              </a:rPr>
              <a:t>e, če ni depresije</a:t>
            </a:r>
            <a:r>
              <a:rPr lang="en-US" sz="3600" dirty="0">
                <a:solidFill>
                  <a:srgbClr val="000000"/>
                </a:solidFill>
                <a:latin typeface="Calibri"/>
              </a:rPr>
              <a:t> </a:t>
            </a:r>
            <a:endParaRPr lang="sl-SI" sz="3600" dirty="0">
              <a:solidFill>
                <a:srgbClr val="000000"/>
              </a:solidFill>
              <a:latin typeface="Calibri"/>
            </a:endParaRPr>
          </a:p>
          <a:p>
            <a:pPr>
              <a:buFont typeface="Arial"/>
              <a:buChar char="•"/>
            </a:pPr>
            <a:r>
              <a:rPr lang="en-US" sz="3600" dirty="0" err="1">
                <a:solidFill>
                  <a:srgbClr val="000000"/>
                </a:solidFill>
                <a:latin typeface="Calibri"/>
              </a:rPr>
              <a:t>Dopamin</a:t>
            </a:r>
            <a:r>
              <a:rPr lang="sl-SI" sz="3600" dirty="0" err="1">
                <a:solidFill>
                  <a:srgbClr val="000000"/>
                </a:solidFill>
                <a:latin typeface="Calibri"/>
              </a:rPr>
              <a:t>ski</a:t>
            </a:r>
            <a:r>
              <a:rPr lang="en-US" sz="3600" dirty="0">
                <a:solidFill>
                  <a:srgbClr val="000000"/>
                </a:solidFill>
                <a:latin typeface="Calibri"/>
              </a:rPr>
              <a:t> agonist</a:t>
            </a:r>
            <a:r>
              <a:rPr lang="sl-SI" sz="3600" dirty="0">
                <a:solidFill>
                  <a:srgbClr val="000000"/>
                </a:solidFill>
                <a:latin typeface="Calibri"/>
              </a:rPr>
              <a:t>i</a:t>
            </a:r>
            <a:r>
              <a:rPr lang="en-US" sz="3600" dirty="0">
                <a:solidFill>
                  <a:srgbClr val="000000"/>
                </a:solidFill>
                <a:latin typeface="Calibri"/>
              </a:rPr>
              <a:t> (</a:t>
            </a:r>
            <a:r>
              <a:rPr lang="en-US" sz="3600" dirty="0" err="1">
                <a:solidFill>
                  <a:srgbClr val="000000"/>
                </a:solidFill>
                <a:latin typeface="Calibri"/>
              </a:rPr>
              <a:t>bromo</a:t>
            </a:r>
            <a:r>
              <a:rPr lang="sl-SI" sz="3600" dirty="0">
                <a:solidFill>
                  <a:srgbClr val="000000"/>
                </a:solidFill>
                <a:latin typeface="Calibri"/>
              </a:rPr>
              <a:t>k</a:t>
            </a:r>
            <a:r>
              <a:rPr lang="en-US" sz="3600" dirty="0" err="1">
                <a:solidFill>
                  <a:srgbClr val="000000"/>
                </a:solidFill>
                <a:latin typeface="Calibri"/>
              </a:rPr>
              <a:t>riptin</a:t>
            </a:r>
            <a:r>
              <a:rPr lang="en-US" sz="3600" dirty="0">
                <a:solidFill>
                  <a:srgbClr val="000000"/>
                </a:solidFill>
                <a:latin typeface="Calibri"/>
              </a:rPr>
              <a:t>, </a:t>
            </a:r>
            <a:r>
              <a:rPr lang="en-US" sz="3600" dirty="0" err="1">
                <a:solidFill>
                  <a:srgbClr val="000000"/>
                </a:solidFill>
                <a:latin typeface="Calibri"/>
              </a:rPr>
              <a:t>amantadin</a:t>
            </a:r>
            <a:r>
              <a:rPr lang="en-US" sz="3600" dirty="0">
                <a:solidFill>
                  <a:srgbClr val="000000"/>
                </a:solidFill>
                <a:latin typeface="Calibri"/>
              </a:rPr>
              <a:t>, </a:t>
            </a:r>
            <a:r>
              <a:rPr lang="en-US" sz="3600" dirty="0" err="1">
                <a:solidFill>
                  <a:srgbClr val="000000"/>
                </a:solidFill>
                <a:latin typeface="Calibri"/>
              </a:rPr>
              <a:t>pergolid</a:t>
            </a:r>
            <a:r>
              <a:rPr lang="en-US" sz="3600" dirty="0">
                <a:solidFill>
                  <a:srgbClr val="000000"/>
                </a:solidFill>
                <a:latin typeface="Calibri"/>
              </a:rPr>
              <a:t>) </a:t>
            </a:r>
            <a:endParaRPr lang="sl-SI" sz="3600" dirty="0">
              <a:solidFill>
                <a:srgbClr val="000000"/>
              </a:solidFill>
              <a:latin typeface="Calibri"/>
            </a:endParaRPr>
          </a:p>
          <a:p>
            <a:pPr>
              <a:buFont typeface="Arial"/>
              <a:buChar char="•"/>
            </a:pPr>
            <a:r>
              <a:rPr lang="en-US" sz="3600" dirty="0">
                <a:solidFill>
                  <a:srgbClr val="000000"/>
                </a:solidFill>
                <a:latin typeface="Calibri"/>
              </a:rPr>
              <a:t>Disulfiram </a:t>
            </a:r>
            <a:r>
              <a:rPr lang="sl-SI" sz="3600" dirty="0">
                <a:solidFill>
                  <a:srgbClr val="000000"/>
                </a:solidFill>
                <a:latin typeface="Calibri"/>
              </a:rPr>
              <a:t>za </a:t>
            </a:r>
            <a:r>
              <a:rPr lang="en-US" sz="3600" dirty="0">
                <a:solidFill>
                  <a:srgbClr val="000000"/>
                </a:solidFill>
                <a:latin typeface="Calibri"/>
              </a:rPr>
              <a:t>al</a:t>
            </a:r>
            <a:r>
              <a:rPr lang="sl-SI" sz="3600" dirty="0">
                <a:solidFill>
                  <a:srgbClr val="000000"/>
                </a:solidFill>
                <a:latin typeface="Calibri"/>
              </a:rPr>
              <a:t>k</a:t>
            </a:r>
            <a:r>
              <a:rPr lang="en-US" sz="3600" dirty="0" err="1">
                <a:solidFill>
                  <a:srgbClr val="000000"/>
                </a:solidFill>
                <a:latin typeface="Calibri"/>
              </a:rPr>
              <a:t>ohol</a:t>
            </a:r>
            <a:r>
              <a:rPr lang="sl-SI" sz="3600" dirty="0">
                <a:solidFill>
                  <a:srgbClr val="000000"/>
                </a:solidFill>
                <a:latin typeface="Calibri"/>
              </a:rPr>
              <a:t>, kjer dnevna doza ne more biti določena</a:t>
            </a:r>
            <a:endParaRPr sz="3600" dirty="0"/>
          </a:p>
          <a:p>
            <a:pPr>
              <a:buFont typeface="Arial"/>
              <a:buChar char="•"/>
            </a:pPr>
            <a:r>
              <a:rPr lang="en-US" sz="3600" dirty="0" err="1">
                <a:solidFill>
                  <a:srgbClr val="000000"/>
                </a:solidFill>
                <a:latin typeface="Calibri"/>
              </a:rPr>
              <a:t>Naltre</a:t>
            </a:r>
            <a:r>
              <a:rPr lang="sl-SI" sz="3600" dirty="0" err="1">
                <a:solidFill>
                  <a:srgbClr val="000000"/>
                </a:solidFill>
                <a:latin typeface="Calibri"/>
              </a:rPr>
              <a:t>ks</a:t>
            </a:r>
            <a:r>
              <a:rPr lang="en-US" sz="3600" dirty="0">
                <a:solidFill>
                  <a:srgbClr val="000000"/>
                </a:solidFill>
                <a:latin typeface="Calibri"/>
              </a:rPr>
              <a:t>on </a:t>
            </a:r>
            <a:r>
              <a:rPr lang="sl-SI" sz="3600" dirty="0">
                <a:solidFill>
                  <a:srgbClr val="000000"/>
                </a:solidFill>
                <a:latin typeface="Calibri"/>
              </a:rPr>
              <a:t>za </a:t>
            </a:r>
            <a:r>
              <a:rPr lang="en-US" sz="3600" dirty="0">
                <a:solidFill>
                  <a:srgbClr val="000000"/>
                </a:solidFill>
                <a:latin typeface="Calibri"/>
              </a:rPr>
              <a:t>opioid</a:t>
            </a:r>
            <a:r>
              <a:rPr lang="sl-SI" sz="3600" dirty="0">
                <a:solidFill>
                  <a:srgbClr val="000000"/>
                </a:solidFill>
                <a:latin typeface="Calibri"/>
              </a:rPr>
              <a:t>no</a:t>
            </a:r>
            <a:r>
              <a:rPr lang="en-US" sz="3600" dirty="0">
                <a:solidFill>
                  <a:srgbClr val="000000"/>
                </a:solidFill>
                <a:latin typeface="Calibri"/>
              </a:rPr>
              <a:t> </a:t>
            </a:r>
            <a:r>
              <a:rPr lang="sl-SI" sz="3600" dirty="0">
                <a:solidFill>
                  <a:srgbClr val="000000"/>
                </a:solidFill>
                <a:latin typeface="Calibri"/>
              </a:rPr>
              <a:t>odvisnost pri </a:t>
            </a:r>
            <a:r>
              <a:rPr lang="en-US" sz="3600" dirty="0">
                <a:solidFill>
                  <a:srgbClr val="000000"/>
                </a:solidFill>
                <a:latin typeface="Calibri"/>
              </a:rPr>
              <a:t>“</a:t>
            </a:r>
            <a:r>
              <a:rPr lang="sl-SI" sz="3600" dirty="0">
                <a:solidFill>
                  <a:srgbClr val="000000"/>
                </a:solidFill>
                <a:latin typeface="Calibri"/>
              </a:rPr>
              <a:t>manj </a:t>
            </a:r>
            <a:r>
              <a:rPr lang="en-US" sz="3600" dirty="0" err="1">
                <a:solidFill>
                  <a:srgbClr val="000000"/>
                </a:solidFill>
                <a:latin typeface="Calibri"/>
              </a:rPr>
              <a:t>motiv</a:t>
            </a:r>
            <a:r>
              <a:rPr lang="sl-SI" sz="3600" dirty="0" err="1">
                <a:solidFill>
                  <a:srgbClr val="000000"/>
                </a:solidFill>
                <a:latin typeface="Calibri"/>
              </a:rPr>
              <a:t>iranih</a:t>
            </a:r>
            <a:r>
              <a:rPr lang="en-US" sz="3600" dirty="0">
                <a:solidFill>
                  <a:srgbClr val="000000"/>
                </a:solidFill>
                <a:latin typeface="Calibri"/>
              </a:rPr>
              <a:t>”</a:t>
            </a:r>
            <a:endParaRPr sz="3600" dirty="0"/>
          </a:p>
          <a:p>
            <a:pPr>
              <a:buFont typeface="Arial"/>
              <a:buChar char="•"/>
            </a:pPr>
            <a:r>
              <a:rPr lang="en-US" sz="3600" dirty="0">
                <a:solidFill>
                  <a:srgbClr val="000000"/>
                </a:solidFill>
                <a:latin typeface="Calibri"/>
              </a:rPr>
              <a:t>SSRI </a:t>
            </a:r>
            <a:r>
              <a:rPr lang="sl-SI" sz="3600" dirty="0">
                <a:solidFill>
                  <a:srgbClr val="000000"/>
                </a:solidFill>
                <a:latin typeface="Calibri"/>
              </a:rPr>
              <a:t>pri zgodnjem nastopu </a:t>
            </a:r>
            <a:r>
              <a:rPr lang="en-US" sz="3600" dirty="0">
                <a:solidFill>
                  <a:srgbClr val="000000"/>
                </a:solidFill>
                <a:latin typeface="Calibri"/>
              </a:rPr>
              <a:t>– </a:t>
            </a:r>
            <a:r>
              <a:rPr lang="sl-SI" sz="3600" dirty="0">
                <a:solidFill>
                  <a:srgbClr val="000000"/>
                </a:solidFill>
                <a:latin typeface="Calibri"/>
              </a:rPr>
              <a:t>družinski anamnezi </a:t>
            </a:r>
            <a:r>
              <a:rPr lang="en-US" sz="3600" dirty="0">
                <a:solidFill>
                  <a:srgbClr val="000000"/>
                </a:solidFill>
                <a:latin typeface="Calibri"/>
              </a:rPr>
              <a:t>al</a:t>
            </a:r>
            <a:r>
              <a:rPr lang="sl-SI" sz="3600" dirty="0">
                <a:solidFill>
                  <a:srgbClr val="000000"/>
                </a:solidFill>
                <a:latin typeface="Calibri"/>
              </a:rPr>
              <a:t>k</a:t>
            </a:r>
            <a:r>
              <a:rPr lang="en-US" sz="3600" dirty="0" err="1">
                <a:solidFill>
                  <a:srgbClr val="000000"/>
                </a:solidFill>
                <a:latin typeface="Calibri"/>
              </a:rPr>
              <a:t>oholi</a:t>
            </a:r>
            <a:r>
              <a:rPr lang="sl-SI" sz="3600" dirty="0" err="1">
                <a:solidFill>
                  <a:srgbClr val="000000"/>
                </a:solidFill>
                <a:latin typeface="Calibri"/>
              </a:rPr>
              <a:t>zma</a:t>
            </a:r>
            <a:endParaRPr sz="3600" dirty="0"/>
          </a:p>
          <a:p>
            <a:pPr lvl="1">
              <a:buFont typeface="Arial"/>
              <a:buChar char="–"/>
            </a:pPr>
            <a:r>
              <a:rPr lang="sl-SI" sz="3600" dirty="0">
                <a:solidFill>
                  <a:srgbClr val="000000"/>
                </a:solidFill>
                <a:latin typeface="Calibri"/>
              </a:rPr>
              <a:t>Slabši rezultati kot placebo !</a:t>
            </a:r>
            <a:endParaRPr sz="3600" dirty="0"/>
          </a:p>
          <a:p>
            <a:pPr>
              <a:buFont typeface="Arial"/>
              <a:buChar char="•"/>
            </a:pPr>
            <a:r>
              <a:rPr lang="en-US" sz="3600" dirty="0">
                <a:solidFill>
                  <a:srgbClr val="000000"/>
                </a:solidFill>
                <a:latin typeface="Calibri"/>
              </a:rPr>
              <a:t>Ultra-</a:t>
            </a:r>
            <a:r>
              <a:rPr lang="sl-SI" sz="3600" dirty="0">
                <a:solidFill>
                  <a:srgbClr val="000000"/>
                </a:solidFill>
                <a:latin typeface="Calibri"/>
              </a:rPr>
              <a:t>hitri </a:t>
            </a:r>
            <a:r>
              <a:rPr lang="en-US" sz="3600" dirty="0">
                <a:solidFill>
                  <a:srgbClr val="000000"/>
                </a:solidFill>
                <a:latin typeface="Calibri"/>
              </a:rPr>
              <a:t>opioid</a:t>
            </a:r>
            <a:r>
              <a:rPr lang="sl-SI" sz="3600" dirty="0">
                <a:solidFill>
                  <a:srgbClr val="000000"/>
                </a:solidFill>
                <a:latin typeface="Calibri"/>
              </a:rPr>
              <a:t>ni</a:t>
            </a:r>
            <a:r>
              <a:rPr lang="en-US" sz="3600" dirty="0">
                <a:solidFill>
                  <a:srgbClr val="000000"/>
                </a:solidFill>
                <a:latin typeface="Calibri"/>
              </a:rPr>
              <a:t> </a:t>
            </a:r>
            <a:r>
              <a:rPr lang="en-US" sz="3600" dirty="0" err="1">
                <a:solidFill>
                  <a:srgbClr val="000000"/>
                </a:solidFill>
                <a:latin typeface="Calibri"/>
              </a:rPr>
              <a:t>deto</a:t>
            </a:r>
            <a:r>
              <a:rPr lang="sl-SI" sz="3600" dirty="0" err="1">
                <a:solidFill>
                  <a:srgbClr val="000000"/>
                </a:solidFill>
                <a:latin typeface="Calibri"/>
              </a:rPr>
              <a:t>ks</a:t>
            </a:r>
            <a:endParaRPr sz="3600" dirty="0"/>
          </a:p>
          <a:p>
            <a:endParaRPr sz="3200" dirty="0"/>
          </a:p>
        </p:txBody>
      </p:sp>
    </p:spTree>
    <p:extLst>
      <p:ext uri="{BB962C8B-B14F-4D97-AF65-F5344CB8AC3E}">
        <p14:creationId xmlns:p14="http://schemas.microsoft.com/office/powerpoint/2010/main" val="2164274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515600" cy="6858000"/>
          </a:xfrm>
          <a:prstGeom prst="rect">
            <a:avLst/>
          </a:prstGeom>
          <a:effectLst>
            <a:softEdge rad="63500"/>
          </a:effectLst>
        </p:spPr>
      </p:pic>
      <p:graphicFrame>
        <p:nvGraphicFramePr>
          <p:cNvPr id="6" name="Diagram 5"/>
          <p:cNvGraphicFramePr/>
          <p:nvPr>
            <p:extLst/>
          </p:nvPr>
        </p:nvGraphicFramePr>
        <p:xfrm>
          <a:off x="3814967" y="522111"/>
          <a:ext cx="6959970" cy="5813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4934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 graph showing comparison of relapse rates between substance use disorders and other chronic illnesses. Y-axis shows the percentage of patients who relapse. Substance use x-axis bar is 40-60%. Hypertension x-axis bar is 50-70%. Asthma x-axis bar is 50-60%. "/>
          <p:cNvPicPr>
            <a:picLocks noChangeAspect="1"/>
          </p:cNvPicPr>
          <p:nvPr/>
        </p:nvPicPr>
        <p:blipFill rotWithShape="1">
          <a:blip r:embed="rId3">
            <a:extLst>
              <a:ext uri="{28A0092B-C50C-407E-A947-70E740481C1C}">
                <a14:useLocalDpi xmlns:a14="http://schemas.microsoft.com/office/drawing/2010/main" val="0"/>
              </a:ext>
            </a:extLst>
          </a:blip>
          <a:srcRect t="2393"/>
          <a:stretch/>
        </p:blipFill>
        <p:spPr>
          <a:xfrm>
            <a:off x="3079277" y="1219200"/>
            <a:ext cx="5620209" cy="5667270"/>
          </a:xfrm>
          <a:prstGeom prst="rect">
            <a:avLst/>
          </a:prstGeom>
        </p:spPr>
      </p:pic>
      <p:sp>
        <p:nvSpPr>
          <p:cNvPr id="5" name="Title 1">
            <a:extLst>
              <a:ext uri="{FF2B5EF4-FFF2-40B4-BE49-F238E27FC236}">
                <a16:creationId xmlns:a16="http://schemas.microsoft.com/office/drawing/2014/main" id="{600ADE9B-F383-4C2C-96DB-E29746084B96}"/>
              </a:ext>
            </a:extLst>
          </p:cNvPr>
          <p:cNvSpPr txBox="1">
            <a:spLocks/>
          </p:cNvSpPr>
          <p:nvPr/>
        </p:nvSpPr>
        <p:spPr>
          <a:xfrm>
            <a:off x="0" y="0"/>
            <a:ext cx="12192000" cy="1216152"/>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defRPr/>
            </a:pPr>
            <a:r>
              <a:rPr lang="en-US" sz="3200" dirty="0">
                <a:cs typeface="Arial" charset="0"/>
              </a:rPr>
              <a:t>Relapse Rates for Chronic Conditions</a:t>
            </a:r>
          </a:p>
        </p:txBody>
      </p:sp>
      <p:sp>
        <p:nvSpPr>
          <p:cNvPr id="7" name="TextBox 6"/>
          <p:cNvSpPr txBox="1"/>
          <p:nvPr/>
        </p:nvSpPr>
        <p:spPr>
          <a:xfrm>
            <a:off x="9638409" y="6430761"/>
            <a:ext cx="2158679" cy="306216"/>
          </a:xfrm>
          <a:prstGeom prst="rect">
            <a:avLst/>
          </a:prstGeom>
          <a:noFill/>
        </p:spPr>
        <p:txBody>
          <a:bodyPr wrap="square" rtlCol="0">
            <a:spAutoFit/>
          </a:bodyPr>
          <a:lstStyle/>
          <a:p>
            <a:pPr algn="r"/>
            <a:r>
              <a:rPr lang="en-US" sz="1400" dirty="0"/>
              <a:t>(McLellan et al., 2000)</a:t>
            </a:r>
          </a:p>
        </p:txBody>
      </p:sp>
    </p:spTree>
    <p:extLst>
      <p:ext uri="{BB962C8B-B14F-4D97-AF65-F5344CB8AC3E}">
        <p14:creationId xmlns:p14="http://schemas.microsoft.com/office/powerpoint/2010/main" val="61834568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69895" y="1388728"/>
            <a:ext cx="9852210" cy="5151946"/>
            <a:chOff x="1129559" y="1092061"/>
            <a:chExt cx="9177250" cy="5567657"/>
          </a:xfrm>
        </p:grpSpPr>
        <p:grpSp>
          <p:nvGrpSpPr>
            <p:cNvPr id="3" name="Group 2"/>
            <p:cNvGrpSpPr/>
            <p:nvPr/>
          </p:nvGrpSpPr>
          <p:grpSpPr>
            <a:xfrm>
              <a:off x="1151067" y="1092061"/>
              <a:ext cx="9155742" cy="1061021"/>
              <a:chOff x="1151067" y="1092061"/>
              <a:chExt cx="9155742" cy="1061021"/>
            </a:xfrm>
          </p:grpSpPr>
          <p:sp>
            <p:nvSpPr>
              <p:cNvPr id="4" name="TextBox 3"/>
              <p:cNvSpPr txBox="1"/>
              <p:nvPr/>
            </p:nvSpPr>
            <p:spPr>
              <a:xfrm>
                <a:off x="2711825" y="1206735"/>
                <a:ext cx="7594984" cy="631960"/>
              </a:xfrm>
              <a:prstGeom prst="rect">
                <a:avLst/>
              </a:prstGeom>
              <a:solidFill>
                <a:srgbClr val="336B90"/>
              </a:solidFill>
            </p:spPr>
            <p:txBody>
              <a:bodyPr wrap="square" rtlCol="0">
                <a:spAutoFit/>
              </a:bodyPr>
              <a:lstStyle/>
              <a:p>
                <a:r>
                  <a:rPr lang="en-US" sz="1600" b="1" dirty="0">
                    <a:solidFill>
                      <a:schemeClr val="bg1"/>
                    </a:solidFill>
                  </a:rPr>
                  <a:t>Early Identification, Screening, </a:t>
                </a:r>
              </a:p>
              <a:p>
                <a:r>
                  <a:rPr lang="en-US" sz="1600" b="1" dirty="0">
                    <a:solidFill>
                      <a:schemeClr val="bg1"/>
                    </a:solidFill>
                  </a:rPr>
                  <a:t>and Brief Intervention</a:t>
                </a:r>
              </a:p>
            </p:txBody>
          </p:sp>
          <p:pic>
            <p:nvPicPr>
              <p:cNvPr id="1044" name="Picture 20">
                <a:extLst>
                  <a:ext uri="{C183D7F6-B498-43B3-948B-1728B52AA6E4}">
                    <adec:decorative xmlns:adec="http://schemas.microsoft.com/office/drawing/2017/decorative" val="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1" r="25222" b="26755"/>
              <a:stretch/>
            </p:blipFill>
            <p:spPr bwMode="auto">
              <a:xfrm>
                <a:off x="1151067" y="1092061"/>
                <a:ext cx="1252895" cy="1061021"/>
              </a:xfrm>
              <a:prstGeom prst="ellipse">
                <a:avLst/>
              </a:prstGeom>
              <a:solidFill>
                <a:schemeClr val="accent1">
                  <a:lumMod val="20000"/>
                  <a:lumOff val="80000"/>
                </a:schemeClr>
              </a:solidFill>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6776675" y="1348169"/>
                <a:ext cx="3504199" cy="365872"/>
              </a:xfrm>
              <a:prstGeom prst="rect">
                <a:avLst/>
              </a:prstGeom>
              <a:solidFill>
                <a:srgbClr val="336B90"/>
              </a:solidFill>
            </p:spPr>
            <p:txBody>
              <a:bodyPr wrap="square" rtlCol="0">
                <a:spAutoFit/>
              </a:bodyPr>
              <a:lstStyle/>
              <a:p>
                <a:r>
                  <a:rPr lang="en-US" sz="1600" dirty="0">
                    <a:solidFill>
                      <a:schemeClr val="bg1"/>
                    </a:solidFill>
                  </a:rPr>
                  <a:t>Done at earliest point possible</a:t>
                </a:r>
              </a:p>
            </p:txBody>
          </p:sp>
        </p:grpSp>
        <p:grpSp>
          <p:nvGrpSpPr>
            <p:cNvPr id="15" name="Group 14"/>
            <p:cNvGrpSpPr/>
            <p:nvPr/>
          </p:nvGrpSpPr>
          <p:grpSpPr>
            <a:xfrm>
              <a:off x="1129559" y="5747345"/>
              <a:ext cx="9177248" cy="912373"/>
              <a:chOff x="1129559" y="5747345"/>
              <a:chExt cx="9177248" cy="912373"/>
            </a:xfrm>
          </p:grpSpPr>
          <p:sp>
            <p:nvSpPr>
              <p:cNvPr id="8" name="TextBox 7"/>
              <p:cNvSpPr txBox="1"/>
              <p:nvPr/>
            </p:nvSpPr>
            <p:spPr>
              <a:xfrm>
                <a:off x="2685893" y="5856761"/>
                <a:ext cx="7594982" cy="631961"/>
              </a:xfrm>
              <a:prstGeom prst="rect">
                <a:avLst/>
              </a:prstGeom>
              <a:solidFill>
                <a:srgbClr val="336B90"/>
              </a:solidFill>
            </p:spPr>
            <p:txBody>
              <a:bodyPr wrap="square" rtlCol="0">
                <a:spAutoFit/>
              </a:bodyPr>
              <a:lstStyle/>
              <a:p>
                <a:r>
                  <a:rPr lang="en-US" sz="1600" b="1" dirty="0">
                    <a:solidFill>
                      <a:schemeClr val="bg1"/>
                    </a:solidFill>
                  </a:rPr>
                  <a:t>Continuing Care </a:t>
                </a:r>
                <a:br>
                  <a:rPr lang="en-US" sz="1600" b="1" dirty="0">
                    <a:solidFill>
                      <a:schemeClr val="bg1"/>
                    </a:solidFill>
                  </a:rPr>
                </a:br>
                <a:r>
                  <a:rPr lang="en-US" sz="1600" b="1" dirty="0">
                    <a:solidFill>
                      <a:schemeClr val="bg1"/>
                    </a:solidFill>
                  </a:rPr>
                  <a:t>and Recovery Support</a:t>
                </a:r>
              </a:p>
            </p:txBody>
          </p:sp>
          <p:pic>
            <p:nvPicPr>
              <p:cNvPr id="1036" name="Picture 12">
                <a:extLst>
                  <a:ext uri="{C183D7F6-B498-43B3-948B-1728B52AA6E4}">
                    <adec:decorative xmlns:adec="http://schemas.microsoft.com/office/drawing/2017/decorative" val="1"/>
                  </a:ext>
                </a:extLst>
              </p:cNvPr>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1400" b="21086"/>
              <a:stretch/>
            </p:blipFill>
            <p:spPr bwMode="auto">
              <a:xfrm>
                <a:off x="1129559" y="5747345"/>
                <a:ext cx="1206118" cy="912373"/>
              </a:xfrm>
              <a:prstGeom prst="ellipse">
                <a:avLst/>
              </a:prstGeom>
              <a:solidFill>
                <a:schemeClr val="accent1">
                  <a:lumMod val="20000"/>
                  <a:lumOff val="80000"/>
                </a:schemeClr>
              </a:solidFill>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p:cNvSpPr txBox="1"/>
              <p:nvPr/>
            </p:nvSpPr>
            <p:spPr>
              <a:xfrm>
                <a:off x="6776675" y="5848421"/>
                <a:ext cx="3530132" cy="631961"/>
              </a:xfrm>
              <a:prstGeom prst="rect">
                <a:avLst/>
              </a:prstGeom>
              <a:noFill/>
            </p:spPr>
            <p:txBody>
              <a:bodyPr wrap="square" rtlCol="0">
                <a:spAutoFit/>
              </a:bodyPr>
              <a:lstStyle/>
              <a:p>
                <a:r>
                  <a:rPr lang="en-US" sz="1600" dirty="0">
                    <a:solidFill>
                      <a:schemeClr val="bg1"/>
                    </a:solidFill>
                  </a:rPr>
                  <a:t>Help parents sustain recovery, maintain family safety and stability</a:t>
                </a:r>
              </a:p>
            </p:txBody>
          </p:sp>
        </p:grpSp>
        <p:grpSp>
          <p:nvGrpSpPr>
            <p:cNvPr id="14" name="Group 13"/>
            <p:cNvGrpSpPr/>
            <p:nvPr/>
          </p:nvGrpSpPr>
          <p:grpSpPr>
            <a:xfrm>
              <a:off x="1151067" y="4510427"/>
              <a:ext cx="9155740" cy="1120160"/>
              <a:chOff x="1151067" y="4510427"/>
              <a:chExt cx="9155740" cy="1120160"/>
            </a:xfrm>
          </p:grpSpPr>
          <p:sp>
            <p:nvSpPr>
              <p:cNvPr id="7" name="TextBox 6"/>
              <p:cNvSpPr txBox="1"/>
              <p:nvPr/>
            </p:nvSpPr>
            <p:spPr>
              <a:xfrm>
                <a:off x="2685893" y="4510427"/>
                <a:ext cx="7620914" cy="631960"/>
              </a:xfrm>
              <a:prstGeom prst="rect">
                <a:avLst/>
              </a:prstGeom>
              <a:solidFill>
                <a:srgbClr val="336B90"/>
              </a:solidFill>
            </p:spPr>
            <p:txBody>
              <a:bodyPr wrap="square" rtlCol="0">
                <a:spAutoFit/>
              </a:bodyPr>
              <a:lstStyle/>
              <a:p>
                <a:r>
                  <a:rPr lang="en-US" sz="1600" b="1" dirty="0">
                    <a:solidFill>
                      <a:schemeClr val="bg1"/>
                    </a:solidFill>
                  </a:rPr>
                  <a:t>Timely and Appropriate </a:t>
                </a:r>
                <a:br>
                  <a:rPr lang="en-US" sz="1600" b="1" dirty="0">
                    <a:solidFill>
                      <a:schemeClr val="bg1"/>
                    </a:solidFill>
                  </a:rPr>
                </a:br>
                <a:r>
                  <a:rPr lang="en-US" sz="1600" b="1" dirty="0">
                    <a:solidFill>
                      <a:schemeClr val="bg1"/>
                    </a:solidFill>
                  </a:rPr>
                  <a:t>Substance Use Disorder Treatment</a:t>
                </a:r>
              </a:p>
            </p:txBody>
          </p:sp>
          <p:pic>
            <p:nvPicPr>
              <p:cNvPr id="1038" name="Picture 14">
                <a:extLst>
                  <a:ext uri="{C183D7F6-B498-43B3-948B-1728B52AA6E4}">
                    <adec:decorative xmlns:adec="http://schemas.microsoft.com/office/drawing/2017/decorative" val="1"/>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1067" y="4606391"/>
                <a:ext cx="1184609" cy="1024196"/>
              </a:xfrm>
              <a:prstGeom prst="ellipse">
                <a:avLst/>
              </a:prstGeom>
              <a:solidFill>
                <a:schemeClr val="accent1">
                  <a:lumMod val="20000"/>
                  <a:lumOff val="80000"/>
                </a:schemeClr>
              </a:solidFill>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6776675" y="4543294"/>
                <a:ext cx="3530132" cy="631960"/>
              </a:xfrm>
              <a:prstGeom prst="rect">
                <a:avLst/>
              </a:prstGeom>
              <a:noFill/>
            </p:spPr>
            <p:txBody>
              <a:bodyPr wrap="square" rtlCol="0">
                <a:spAutoFit/>
              </a:bodyPr>
              <a:lstStyle/>
              <a:p>
                <a:r>
                  <a:rPr lang="en-US" sz="1600" dirty="0">
                    <a:solidFill>
                      <a:schemeClr val="bg1"/>
                    </a:solidFill>
                  </a:rPr>
                  <a:t>Address substance use disorder and co-occurring issues</a:t>
                </a:r>
              </a:p>
            </p:txBody>
          </p:sp>
        </p:grpSp>
        <p:grpSp>
          <p:nvGrpSpPr>
            <p:cNvPr id="9" name="Group 8"/>
            <p:cNvGrpSpPr/>
            <p:nvPr/>
          </p:nvGrpSpPr>
          <p:grpSpPr>
            <a:xfrm>
              <a:off x="1182691" y="2280396"/>
              <a:ext cx="9124116" cy="1064237"/>
              <a:chOff x="1182691" y="2280396"/>
              <a:chExt cx="9124116" cy="1064237"/>
            </a:xfrm>
          </p:grpSpPr>
          <p:sp>
            <p:nvSpPr>
              <p:cNvPr id="5" name="TextBox 4"/>
              <p:cNvSpPr txBox="1"/>
              <p:nvPr/>
            </p:nvSpPr>
            <p:spPr>
              <a:xfrm>
                <a:off x="2711823" y="2424336"/>
                <a:ext cx="7594984" cy="631961"/>
              </a:xfrm>
              <a:prstGeom prst="rect">
                <a:avLst/>
              </a:prstGeom>
              <a:solidFill>
                <a:srgbClr val="336B90"/>
              </a:solidFill>
            </p:spPr>
            <p:txBody>
              <a:bodyPr wrap="square" rtlCol="0">
                <a:spAutoFit/>
              </a:bodyPr>
              <a:lstStyle/>
              <a:p>
                <a:r>
                  <a:rPr lang="en-US" sz="1600" b="1" dirty="0">
                    <a:solidFill>
                      <a:schemeClr val="bg1"/>
                    </a:solidFill>
                  </a:rPr>
                  <a:t>Comprehensive </a:t>
                </a:r>
              </a:p>
              <a:p>
                <a:r>
                  <a:rPr lang="en-US" sz="1600" b="1" dirty="0">
                    <a:solidFill>
                      <a:schemeClr val="bg1"/>
                    </a:solidFill>
                  </a:rPr>
                  <a:t>Assessment</a:t>
                </a:r>
              </a:p>
            </p:txBody>
          </p:sp>
          <p:pic>
            <p:nvPicPr>
              <p:cNvPr id="1042" name="Picture 18">
                <a:extLst>
                  <a:ext uri="{C183D7F6-B498-43B3-948B-1728B52AA6E4}">
                    <adec:decorative xmlns:adec="http://schemas.microsoft.com/office/drawing/2017/decorative" val="1"/>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2691" y="2280396"/>
                <a:ext cx="1230922" cy="1064237"/>
              </a:xfrm>
              <a:prstGeom prst="ellipse">
                <a:avLst/>
              </a:prstGeom>
              <a:solidFill>
                <a:schemeClr val="accent1">
                  <a:lumMod val="20000"/>
                  <a:lumOff val="80000"/>
                </a:schemeClr>
              </a:solidFill>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 name="TextBox 27"/>
              <p:cNvSpPr txBox="1"/>
              <p:nvPr/>
            </p:nvSpPr>
            <p:spPr>
              <a:xfrm>
                <a:off x="6776675" y="2422978"/>
                <a:ext cx="3530132" cy="631961"/>
              </a:xfrm>
              <a:prstGeom prst="rect">
                <a:avLst/>
              </a:prstGeom>
              <a:noFill/>
            </p:spPr>
            <p:txBody>
              <a:bodyPr wrap="square" rtlCol="0">
                <a:spAutoFit/>
              </a:bodyPr>
              <a:lstStyle/>
              <a:p>
                <a:r>
                  <a:rPr lang="en-US" sz="1600" dirty="0">
                    <a:solidFill>
                      <a:schemeClr val="bg1"/>
                    </a:solidFill>
                  </a:rPr>
                  <a:t>Determine extent and severity </a:t>
                </a:r>
                <a:br>
                  <a:rPr lang="en-US" sz="1600" dirty="0">
                    <a:solidFill>
                      <a:schemeClr val="bg1"/>
                    </a:solidFill>
                  </a:rPr>
                </a:br>
                <a:r>
                  <a:rPr lang="en-US" sz="1600" dirty="0">
                    <a:solidFill>
                      <a:schemeClr val="bg1"/>
                    </a:solidFill>
                  </a:rPr>
                  <a:t>of disease</a:t>
                </a:r>
              </a:p>
            </p:txBody>
          </p:sp>
        </p:grpSp>
        <p:grpSp>
          <p:nvGrpSpPr>
            <p:cNvPr id="10" name="Group 9"/>
            <p:cNvGrpSpPr/>
            <p:nvPr/>
          </p:nvGrpSpPr>
          <p:grpSpPr>
            <a:xfrm>
              <a:off x="1182691" y="3471947"/>
              <a:ext cx="9098185" cy="1013640"/>
              <a:chOff x="1182691" y="3471947"/>
              <a:chExt cx="9098185" cy="1013640"/>
            </a:xfrm>
          </p:grpSpPr>
          <p:sp>
            <p:nvSpPr>
              <p:cNvPr id="6" name="TextBox 5"/>
              <p:cNvSpPr txBox="1"/>
              <p:nvPr/>
            </p:nvSpPr>
            <p:spPr>
              <a:xfrm>
                <a:off x="2685893" y="3588043"/>
                <a:ext cx="7594983" cy="645130"/>
              </a:xfrm>
              <a:prstGeom prst="rect">
                <a:avLst/>
              </a:prstGeom>
              <a:solidFill>
                <a:srgbClr val="336B90"/>
              </a:solidFill>
            </p:spPr>
            <p:txBody>
              <a:bodyPr wrap="square" rtlCol="0">
                <a:spAutoFit/>
              </a:bodyPr>
              <a:lstStyle/>
              <a:p>
                <a:pPr>
                  <a:lnSpc>
                    <a:spcPct val="200000"/>
                  </a:lnSpc>
                </a:pPr>
                <a:endParaRPr lang="en-US" b="1" dirty="0">
                  <a:solidFill>
                    <a:srgbClr val="006699"/>
                  </a:solidFill>
                </a:endParaRPr>
              </a:p>
            </p:txBody>
          </p:sp>
          <p:pic>
            <p:nvPicPr>
              <p:cNvPr id="1040" name="Picture 16">
                <a:extLst>
                  <a:ext uri="{C183D7F6-B498-43B3-948B-1728B52AA6E4}">
                    <adec:decorative xmlns:adec="http://schemas.microsoft.com/office/drawing/2017/decorative" val="1"/>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2691" y="3471947"/>
                <a:ext cx="1152986" cy="1013640"/>
              </a:xfrm>
              <a:prstGeom prst="ellipse">
                <a:avLst/>
              </a:prstGeom>
              <a:solidFill>
                <a:schemeClr val="accent1">
                  <a:lumMod val="20000"/>
                  <a:lumOff val="80000"/>
                </a:schemeClr>
              </a:solidFill>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p:cNvSpPr txBox="1"/>
              <p:nvPr/>
            </p:nvSpPr>
            <p:spPr>
              <a:xfrm>
                <a:off x="6776675" y="3588043"/>
                <a:ext cx="3504199" cy="631961"/>
              </a:xfrm>
              <a:prstGeom prst="rect">
                <a:avLst/>
              </a:prstGeom>
              <a:noFill/>
            </p:spPr>
            <p:txBody>
              <a:bodyPr wrap="square" rtlCol="0">
                <a:spAutoFit/>
              </a:bodyPr>
              <a:lstStyle/>
              <a:p>
                <a:r>
                  <a:rPr lang="en-US" sz="1600" dirty="0">
                    <a:solidFill>
                      <a:schemeClr val="bg1"/>
                    </a:solidFill>
                  </a:rPr>
                  <a:t>Via medically supervised detoxification, when necessary</a:t>
                </a:r>
              </a:p>
            </p:txBody>
          </p:sp>
          <p:sp>
            <p:nvSpPr>
              <p:cNvPr id="20" name="TextBox 19"/>
              <p:cNvSpPr txBox="1"/>
              <p:nvPr/>
            </p:nvSpPr>
            <p:spPr>
              <a:xfrm>
                <a:off x="2711823" y="3680702"/>
                <a:ext cx="1566340" cy="365872"/>
              </a:xfrm>
              <a:prstGeom prst="rect">
                <a:avLst/>
              </a:prstGeom>
              <a:noFill/>
            </p:spPr>
            <p:txBody>
              <a:bodyPr wrap="square" rtlCol="0">
                <a:spAutoFit/>
              </a:bodyPr>
              <a:lstStyle/>
              <a:p>
                <a:r>
                  <a:rPr lang="en-US" sz="1600" b="1" dirty="0">
                    <a:solidFill>
                      <a:schemeClr val="bg1"/>
                    </a:solidFill>
                  </a:rPr>
                  <a:t>Stabilization</a:t>
                </a:r>
              </a:p>
            </p:txBody>
          </p:sp>
        </p:grpSp>
      </p:grpSp>
      <p:sp>
        <p:nvSpPr>
          <p:cNvPr id="11" name="Rectangle 10"/>
          <p:cNvSpPr/>
          <p:nvPr/>
        </p:nvSpPr>
        <p:spPr>
          <a:xfrm>
            <a:off x="8077200" y="6428232"/>
            <a:ext cx="4114800" cy="307777"/>
          </a:xfrm>
          <a:prstGeom prst="rect">
            <a:avLst/>
          </a:prstGeom>
        </p:spPr>
        <p:txBody>
          <a:bodyPr wrap="square">
            <a:spAutoFit/>
          </a:bodyPr>
          <a:lstStyle/>
          <a:p>
            <a:r>
              <a:rPr lang="en-US" sz="1400" dirty="0"/>
              <a:t>(American Society of Addiction Medicine, 2014)</a:t>
            </a:r>
          </a:p>
        </p:txBody>
      </p:sp>
      <p:sp>
        <p:nvSpPr>
          <p:cNvPr id="30" name="Title 1">
            <a:extLst>
              <a:ext uri="{FF2B5EF4-FFF2-40B4-BE49-F238E27FC236}">
                <a16:creationId xmlns:a16="http://schemas.microsoft.com/office/drawing/2014/main" id="{600ADE9B-F383-4C2C-96DB-E29746084B96}"/>
              </a:ext>
            </a:extLst>
          </p:cNvPr>
          <p:cNvSpPr txBox="1">
            <a:spLocks/>
          </p:cNvSpPr>
          <p:nvPr/>
        </p:nvSpPr>
        <p:spPr>
          <a:xfrm>
            <a:off x="0" y="0"/>
            <a:ext cx="12192000" cy="1216152"/>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defRPr/>
            </a:pPr>
            <a:r>
              <a:rPr lang="en-US" sz="3200" dirty="0">
                <a:cs typeface="Arial" charset="0"/>
              </a:rPr>
              <a:t>Overview of the Treatment Process</a:t>
            </a:r>
          </a:p>
        </p:txBody>
      </p:sp>
    </p:spTree>
    <p:extLst>
      <p:ext uri="{BB962C8B-B14F-4D97-AF65-F5344CB8AC3E}">
        <p14:creationId xmlns:p14="http://schemas.microsoft.com/office/powerpoint/2010/main" val="3170601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showing treatment and services. In an outside circle, the following services are written: Child care services, vocational services, mental health services, medical services, educational services, HIV/AIDS services, Legal services, Financial services, Housing/transportation services, family services. On the inside of the circle, the following treatments are listed: intake processing/assessment, behavioral therapy and counseling, treatment plan, substance use monitoring, clinical and case management, pharmacotherapy, self-help/peer support groups, continuing care. "/>
          <p:cNvPicPr>
            <a:picLocks noChangeAspect="1"/>
          </p:cNvPicPr>
          <p:nvPr/>
        </p:nvPicPr>
        <p:blipFill rotWithShape="1">
          <a:blip r:embed="rId3"/>
          <a:srcRect t="9572" b="12099"/>
          <a:stretch/>
        </p:blipFill>
        <p:spPr>
          <a:xfrm>
            <a:off x="2938031" y="1425388"/>
            <a:ext cx="6335030" cy="4937628"/>
          </a:xfrm>
          <a:prstGeom prst="rect">
            <a:avLst/>
          </a:prstGeom>
        </p:spPr>
      </p:pic>
      <p:sp>
        <p:nvSpPr>
          <p:cNvPr id="8" name="Title 1">
            <a:extLst>
              <a:ext uri="{FF2B5EF4-FFF2-40B4-BE49-F238E27FC236}">
                <a16:creationId xmlns:a16="http://schemas.microsoft.com/office/drawing/2014/main" id="{600ADE9B-F383-4C2C-96DB-E29746084B96}"/>
              </a:ext>
            </a:extLst>
          </p:cNvPr>
          <p:cNvSpPr txBox="1">
            <a:spLocks/>
          </p:cNvSpPr>
          <p:nvPr/>
        </p:nvSpPr>
        <p:spPr>
          <a:xfrm>
            <a:off x="0" y="0"/>
            <a:ext cx="12192000" cy="1216152"/>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defRPr/>
            </a:pPr>
            <a:r>
              <a:rPr lang="en-US" sz="3200" dirty="0">
                <a:cs typeface="Arial" charset="0"/>
              </a:rPr>
              <a:t>Full Spectrum of Treatment and Services</a:t>
            </a:r>
          </a:p>
        </p:txBody>
      </p:sp>
      <p:sp>
        <p:nvSpPr>
          <p:cNvPr id="9" name="TextBox 8"/>
          <p:cNvSpPr txBox="1"/>
          <p:nvPr/>
        </p:nvSpPr>
        <p:spPr>
          <a:xfrm>
            <a:off x="8423032" y="6428232"/>
            <a:ext cx="3588860" cy="307777"/>
          </a:xfrm>
          <a:prstGeom prst="rect">
            <a:avLst/>
          </a:prstGeom>
          <a:noFill/>
        </p:spPr>
        <p:txBody>
          <a:bodyPr wrap="square" rtlCol="0">
            <a:spAutoFit/>
          </a:bodyPr>
          <a:lstStyle/>
          <a:p>
            <a:r>
              <a:rPr lang="en-US" sz="1400" dirty="0"/>
              <a:t>(National Institute on Drug Abuse, 2018c) </a:t>
            </a:r>
          </a:p>
        </p:txBody>
      </p:sp>
    </p:spTree>
    <p:extLst>
      <p:ext uri="{BB962C8B-B14F-4D97-AF65-F5344CB8AC3E}">
        <p14:creationId xmlns:p14="http://schemas.microsoft.com/office/powerpoint/2010/main" val="2446609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4061012" y="1389678"/>
            <a:ext cx="7395882" cy="5344364"/>
          </a:xfrm>
          <a:solidFill>
            <a:schemeClr val="bg1">
              <a:alpha val="75000"/>
            </a:schemeClr>
          </a:solidFill>
        </p:spPr>
        <p:txBody>
          <a:bodyPr>
            <a:noAutofit/>
          </a:bodyPr>
          <a:lstStyle/>
          <a:p>
            <a:pPr marL="349250" indent="-349250">
              <a:lnSpc>
                <a:spcPct val="100000"/>
              </a:lnSpc>
              <a:spcBef>
                <a:spcPts val="600"/>
              </a:spcBef>
              <a:buClr>
                <a:schemeClr val="tx1"/>
              </a:buClr>
              <a:buFont typeface="+mj-lt"/>
              <a:buAutoNum type="arabicPeriod"/>
              <a:defRPr/>
            </a:pPr>
            <a:r>
              <a:rPr lang="en-US" sz="2200" dirty="0">
                <a:latin typeface="+mj-lt"/>
              </a:rPr>
              <a:t>Addiction is a complex but treatable disease that affects brain function and behavior</a:t>
            </a:r>
          </a:p>
          <a:p>
            <a:pPr marL="349250" indent="-349250">
              <a:lnSpc>
                <a:spcPct val="100000"/>
              </a:lnSpc>
              <a:spcBef>
                <a:spcPts val="600"/>
              </a:spcBef>
              <a:buClr>
                <a:schemeClr val="tx1"/>
              </a:buClr>
              <a:buFont typeface="+mj-lt"/>
              <a:buAutoNum type="arabicPeriod"/>
              <a:defRPr/>
            </a:pPr>
            <a:r>
              <a:rPr lang="en-US" sz="2200" dirty="0">
                <a:latin typeface="+mj-lt"/>
              </a:rPr>
              <a:t>No single treatment is appropriate for everyone</a:t>
            </a:r>
          </a:p>
          <a:p>
            <a:pPr marL="349250" indent="-349250">
              <a:lnSpc>
                <a:spcPct val="100000"/>
              </a:lnSpc>
              <a:spcBef>
                <a:spcPts val="600"/>
              </a:spcBef>
              <a:buClr>
                <a:schemeClr val="tx1"/>
              </a:buClr>
              <a:buFont typeface="+mj-lt"/>
              <a:buAutoNum type="arabicPeriod"/>
              <a:defRPr/>
            </a:pPr>
            <a:r>
              <a:rPr lang="en-US" sz="2200" dirty="0">
                <a:latin typeface="+mj-lt"/>
              </a:rPr>
              <a:t>Treatment needs to be readily available</a:t>
            </a:r>
          </a:p>
          <a:p>
            <a:pPr marL="349250" indent="-349250">
              <a:lnSpc>
                <a:spcPct val="100000"/>
              </a:lnSpc>
              <a:spcBef>
                <a:spcPts val="600"/>
              </a:spcBef>
              <a:buClr>
                <a:schemeClr val="tx1"/>
              </a:buClr>
              <a:buFont typeface="+mj-lt"/>
              <a:buAutoNum type="arabicPeriod"/>
              <a:defRPr/>
            </a:pPr>
            <a:r>
              <a:rPr lang="en-US" sz="2200" dirty="0">
                <a:latin typeface="+mj-lt"/>
              </a:rPr>
              <a:t>Effective treatment attends to multiple needs of the individual, not just his or her drug abuse</a:t>
            </a:r>
          </a:p>
          <a:p>
            <a:pPr marL="349250" indent="-349250">
              <a:lnSpc>
                <a:spcPct val="100000"/>
              </a:lnSpc>
              <a:spcBef>
                <a:spcPts val="600"/>
              </a:spcBef>
              <a:buClr>
                <a:schemeClr val="tx1"/>
              </a:buClr>
              <a:buFont typeface="+mj-lt"/>
              <a:buAutoNum type="arabicPeriod"/>
              <a:defRPr/>
            </a:pPr>
            <a:r>
              <a:rPr lang="en-US" sz="2200" dirty="0">
                <a:latin typeface="+mj-lt"/>
              </a:rPr>
              <a:t>Remaining in treatment for an adequate period of time is critical</a:t>
            </a:r>
          </a:p>
          <a:p>
            <a:pPr marL="349250" indent="-349250">
              <a:lnSpc>
                <a:spcPct val="100000"/>
              </a:lnSpc>
              <a:spcBef>
                <a:spcPts val="600"/>
              </a:spcBef>
              <a:buClr>
                <a:schemeClr val="tx1"/>
              </a:buClr>
              <a:buFont typeface="+mj-lt"/>
              <a:buAutoNum type="arabicPeriod"/>
              <a:defRPr/>
            </a:pPr>
            <a:r>
              <a:rPr lang="en-US" sz="2200" dirty="0">
                <a:latin typeface="+mj-lt"/>
              </a:rPr>
              <a:t>Behavioral therapies are the most commonly used forms of drug abuse treatment</a:t>
            </a:r>
          </a:p>
          <a:p>
            <a:pPr marL="349250" indent="-349250">
              <a:lnSpc>
                <a:spcPct val="100000"/>
              </a:lnSpc>
              <a:spcBef>
                <a:spcPts val="600"/>
              </a:spcBef>
              <a:buClr>
                <a:schemeClr val="tx1"/>
              </a:buClr>
              <a:buFont typeface="+mj-lt"/>
              <a:buAutoNum type="arabicPeriod"/>
              <a:defRPr/>
            </a:pPr>
            <a:r>
              <a:rPr lang="en-US" sz="2200" dirty="0"/>
              <a:t>Medications are an important element of treatment for many patients, especially when combined with counseling and other behavioral therapies</a:t>
            </a:r>
          </a:p>
          <a:p>
            <a:pPr marL="0" indent="0">
              <a:lnSpc>
                <a:spcPct val="100000"/>
              </a:lnSpc>
              <a:spcBef>
                <a:spcPts val="600"/>
              </a:spcBef>
              <a:spcAft>
                <a:spcPts val="600"/>
              </a:spcAft>
              <a:buClr>
                <a:schemeClr val="tx1"/>
              </a:buClr>
              <a:buNone/>
              <a:defRPr/>
            </a:pPr>
            <a:endParaRPr lang="en-US" sz="2200" dirty="0">
              <a:latin typeface="+mj-lt"/>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3084"/>
            <a:ext cx="3742810" cy="5734916"/>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600ADE9B-F383-4C2C-96DB-E29746084B96}"/>
              </a:ext>
            </a:extLst>
          </p:cNvPr>
          <p:cNvSpPr txBox="1">
            <a:spLocks/>
          </p:cNvSpPr>
          <p:nvPr/>
        </p:nvSpPr>
        <p:spPr>
          <a:xfrm>
            <a:off x="0" y="0"/>
            <a:ext cx="12192000" cy="1216152"/>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defRPr/>
            </a:pPr>
            <a:r>
              <a:rPr lang="en-US" sz="3200" dirty="0">
                <a:cs typeface="Arial" charset="0"/>
              </a:rPr>
              <a:t>Principles of Effective Drug Addiction Treatment: </a:t>
            </a:r>
            <a:br>
              <a:rPr lang="en-US" sz="3200" dirty="0">
                <a:cs typeface="Arial" charset="0"/>
              </a:rPr>
            </a:br>
            <a:r>
              <a:rPr lang="en-US" sz="3200" dirty="0">
                <a:cs typeface="Arial" charset="0"/>
              </a:rPr>
              <a:t>A Research Based Guide </a:t>
            </a:r>
          </a:p>
        </p:txBody>
      </p:sp>
      <p:sp>
        <p:nvSpPr>
          <p:cNvPr id="9" name="TextBox 8"/>
          <p:cNvSpPr txBox="1"/>
          <p:nvPr/>
        </p:nvSpPr>
        <p:spPr>
          <a:xfrm>
            <a:off x="8423032" y="6428232"/>
            <a:ext cx="3588860" cy="307777"/>
          </a:xfrm>
          <a:prstGeom prst="rect">
            <a:avLst/>
          </a:prstGeom>
          <a:noFill/>
        </p:spPr>
        <p:txBody>
          <a:bodyPr wrap="square" rtlCol="0">
            <a:spAutoFit/>
          </a:bodyPr>
          <a:lstStyle/>
          <a:p>
            <a:r>
              <a:rPr lang="en-US" sz="1400" dirty="0"/>
              <a:t>(National Institute on Drug Abuse, 2018c) </a:t>
            </a:r>
          </a:p>
        </p:txBody>
      </p:sp>
    </p:spTree>
    <p:extLst>
      <p:ext uri="{BB962C8B-B14F-4D97-AF65-F5344CB8AC3E}">
        <p14:creationId xmlns:p14="http://schemas.microsoft.com/office/powerpoint/2010/main" val="35923261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4061012" y="1389678"/>
            <a:ext cx="7395882" cy="5344364"/>
          </a:xfrm>
          <a:solidFill>
            <a:schemeClr val="bg1">
              <a:alpha val="75000"/>
            </a:schemeClr>
          </a:solidFill>
        </p:spPr>
        <p:txBody>
          <a:bodyPr>
            <a:noAutofit/>
          </a:bodyPr>
          <a:lstStyle/>
          <a:p>
            <a:pPr marL="457200" indent="-457200">
              <a:lnSpc>
                <a:spcPct val="100000"/>
              </a:lnSpc>
              <a:spcBef>
                <a:spcPts val="600"/>
              </a:spcBef>
              <a:buClr>
                <a:schemeClr val="tx1"/>
              </a:buClr>
              <a:buFont typeface="+mj-lt"/>
              <a:buAutoNum type="arabicPeriod" startAt="8"/>
              <a:defRPr/>
            </a:pPr>
            <a:r>
              <a:rPr lang="en-US" sz="2200" dirty="0">
                <a:latin typeface="+mj-lt"/>
              </a:rPr>
              <a:t>An individual’s treatment and services plan must be assessed continually and modified as necessary to ensure that it meets his or her changing needs </a:t>
            </a:r>
          </a:p>
          <a:p>
            <a:pPr marL="457200" indent="-457200">
              <a:lnSpc>
                <a:spcPct val="100000"/>
              </a:lnSpc>
              <a:spcBef>
                <a:spcPts val="600"/>
              </a:spcBef>
              <a:buClr>
                <a:schemeClr val="tx1"/>
              </a:buClr>
              <a:buFont typeface="+mj-lt"/>
              <a:buAutoNum type="arabicPeriod" startAt="8"/>
              <a:defRPr/>
            </a:pPr>
            <a:r>
              <a:rPr lang="en-US" sz="2200" dirty="0">
                <a:latin typeface="+mj-lt"/>
              </a:rPr>
              <a:t>Many drug-addicted individuals also have other mental disorders</a:t>
            </a:r>
          </a:p>
          <a:p>
            <a:pPr marL="457200" indent="-457200">
              <a:lnSpc>
                <a:spcPct val="100000"/>
              </a:lnSpc>
              <a:spcBef>
                <a:spcPts val="600"/>
              </a:spcBef>
              <a:buClr>
                <a:schemeClr val="tx1"/>
              </a:buClr>
              <a:buFont typeface="+mj-lt"/>
              <a:buAutoNum type="arabicPeriod" startAt="8"/>
              <a:defRPr/>
            </a:pPr>
            <a:r>
              <a:rPr lang="en-US" sz="2200" dirty="0">
                <a:latin typeface="+mj-lt"/>
              </a:rPr>
              <a:t>Medically assisted detoxification is only the first stage of addiction treatment and by itself does little to change long-term drug abuse</a:t>
            </a:r>
          </a:p>
          <a:p>
            <a:pPr marL="457200" indent="-457200">
              <a:lnSpc>
                <a:spcPct val="100000"/>
              </a:lnSpc>
              <a:spcBef>
                <a:spcPts val="600"/>
              </a:spcBef>
              <a:buClr>
                <a:schemeClr val="tx1"/>
              </a:buClr>
              <a:buFont typeface="+mj-lt"/>
              <a:buAutoNum type="arabicPeriod" startAt="8"/>
              <a:defRPr/>
            </a:pPr>
            <a:r>
              <a:rPr lang="en-US" sz="2200" dirty="0">
                <a:latin typeface="+mj-lt"/>
              </a:rPr>
              <a:t>Treatment does not need to be voluntary to be effective</a:t>
            </a:r>
          </a:p>
          <a:p>
            <a:pPr marL="457200" indent="-457200">
              <a:lnSpc>
                <a:spcPct val="100000"/>
              </a:lnSpc>
              <a:spcBef>
                <a:spcPts val="600"/>
              </a:spcBef>
              <a:buClr>
                <a:schemeClr val="tx1"/>
              </a:buClr>
              <a:buFont typeface="+mj-lt"/>
              <a:buAutoNum type="arabicPeriod" startAt="8"/>
              <a:defRPr/>
            </a:pPr>
            <a:r>
              <a:rPr lang="en-US" sz="2200" dirty="0">
                <a:latin typeface="+mj-lt"/>
              </a:rPr>
              <a:t>Drug use during treatment must be monitored continuously, as lapses during treatment do occur</a:t>
            </a:r>
          </a:p>
          <a:p>
            <a:pPr marL="457200" indent="-457200">
              <a:lnSpc>
                <a:spcPct val="100000"/>
              </a:lnSpc>
              <a:spcBef>
                <a:spcPts val="600"/>
              </a:spcBef>
              <a:buClr>
                <a:schemeClr val="tx1"/>
              </a:buClr>
              <a:buFont typeface="+mj-lt"/>
              <a:buAutoNum type="arabicPeriod" startAt="8"/>
              <a:defRPr/>
            </a:pPr>
            <a:r>
              <a:rPr lang="en-US" sz="2200" dirty="0">
                <a:latin typeface="+mj-lt"/>
              </a:rPr>
              <a:t>Treatment programs should test patients for infectious diseases</a:t>
            </a:r>
          </a:p>
          <a:p>
            <a:pPr marL="0" indent="0">
              <a:lnSpc>
                <a:spcPct val="100000"/>
              </a:lnSpc>
              <a:spcBef>
                <a:spcPts val="600"/>
              </a:spcBef>
              <a:spcAft>
                <a:spcPts val="600"/>
              </a:spcAft>
              <a:buClr>
                <a:schemeClr val="tx1"/>
              </a:buClr>
              <a:buNone/>
              <a:defRPr/>
            </a:pPr>
            <a:endParaRPr lang="en-US" sz="2200" dirty="0">
              <a:latin typeface="+mj-lt"/>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3084"/>
            <a:ext cx="3742810" cy="5734916"/>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600ADE9B-F383-4C2C-96DB-E29746084B96}"/>
              </a:ext>
            </a:extLst>
          </p:cNvPr>
          <p:cNvSpPr txBox="1">
            <a:spLocks/>
          </p:cNvSpPr>
          <p:nvPr/>
        </p:nvSpPr>
        <p:spPr>
          <a:xfrm>
            <a:off x="0" y="0"/>
            <a:ext cx="12192000" cy="1216152"/>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defRPr/>
            </a:pPr>
            <a:r>
              <a:rPr lang="en-US" sz="3200" dirty="0">
                <a:cs typeface="Arial" charset="0"/>
              </a:rPr>
              <a:t>Principles of Effective Drug Addiction Treatment: </a:t>
            </a:r>
            <a:br>
              <a:rPr lang="en-US" sz="3200" dirty="0">
                <a:cs typeface="Arial" charset="0"/>
              </a:rPr>
            </a:br>
            <a:r>
              <a:rPr lang="en-US" sz="3200" dirty="0">
                <a:cs typeface="Arial" charset="0"/>
              </a:rPr>
              <a:t>A Research Based Guide (cont’d) </a:t>
            </a:r>
          </a:p>
        </p:txBody>
      </p:sp>
      <p:sp>
        <p:nvSpPr>
          <p:cNvPr id="9" name="TextBox 8"/>
          <p:cNvSpPr txBox="1"/>
          <p:nvPr/>
        </p:nvSpPr>
        <p:spPr>
          <a:xfrm>
            <a:off x="8423032" y="6428232"/>
            <a:ext cx="3588860" cy="307777"/>
          </a:xfrm>
          <a:prstGeom prst="rect">
            <a:avLst/>
          </a:prstGeom>
          <a:noFill/>
        </p:spPr>
        <p:txBody>
          <a:bodyPr wrap="square" rtlCol="0">
            <a:spAutoFit/>
          </a:bodyPr>
          <a:lstStyle/>
          <a:p>
            <a:r>
              <a:rPr lang="en-US" sz="1400" dirty="0"/>
              <a:t>(National Institute on Drug Abuse, 2018c) </a:t>
            </a:r>
          </a:p>
        </p:txBody>
      </p:sp>
    </p:spTree>
    <p:extLst>
      <p:ext uri="{BB962C8B-B14F-4D97-AF65-F5344CB8AC3E}">
        <p14:creationId xmlns:p14="http://schemas.microsoft.com/office/powerpoint/2010/main" val="2494469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00ADE9B-F383-4C2C-96DB-E29746084B96}"/>
              </a:ext>
            </a:extLst>
          </p:cNvPr>
          <p:cNvSpPr txBox="1">
            <a:spLocks/>
          </p:cNvSpPr>
          <p:nvPr/>
        </p:nvSpPr>
        <p:spPr>
          <a:xfrm>
            <a:off x="0" y="0"/>
            <a:ext cx="12192000" cy="1216152"/>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defRPr/>
            </a:pPr>
            <a:r>
              <a:rPr lang="en-US" sz="3200" dirty="0">
                <a:solidFill>
                  <a:prstClr val="white"/>
                </a:solidFill>
                <a:ea typeface="Yu Gothic UI Semibold" panose="020B0700000000000000" pitchFamily="34" charset="-128"/>
              </a:rPr>
              <a:t>Family-Centered Approach</a:t>
            </a:r>
            <a:endParaRPr lang="en-US" sz="3200" dirty="0">
              <a:cs typeface="Arial" charset="0"/>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872" b="9491"/>
          <a:stretch/>
        </p:blipFill>
        <p:spPr>
          <a:xfrm>
            <a:off x="2353235" y="1496432"/>
            <a:ext cx="7282302" cy="3504140"/>
          </a:xfrm>
          <a:prstGeom prst="rect">
            <a:avLst/>
          </a:prstGeom>
          <a:noFill/>
          <a:ln>
            <a:noFill/>
          </a:ln>
          <a:effectLst>
            <a:outerShdw blurRad="50800" dist="38100" dir="2700000" algn="tl" rotWithShape="0">
              <a:prstClr val="black">
                <a:alpha val="40000"/>
              </a:prstClr>
            </a:outerShdw>
          </a:effectLst>
        </p:spPr>
      </p:pic>
      <p:sp>
        <p:nvSpPr>
          <p:cNvPr id="8" name="TextBox 7"/>
          <p:cNvSpPr txBox="1"/>
          <p:nvPr/>
        </p:nvSpPr>
        <p:spPr>
          <a:xfrm>
            <a:off x="2278350" y="5104766"/>
            <a:ext cx="7635299" cy="1200329"/>
          </a:xfrm>
          <a:prstGeom prst="rect">
            <a:avLst/>
          </a:prstGeom>
          <a:solidFill>
            <a:schemeClr val="bg1">
              <a:alpha val="75000"/>
            </a:schemeClr>
          </a:solidFill>
        </p:spPr>
        <p:txBody>
          <a:bodyPr wrap="square" rtlCol="0">
            <a:spAutoFit/>
          </a:bodyPr>
          <a:lstStyle/>
          <a:p>
            <a:pPr fontAlgn="base">
              <a:spcBef>
                <a:spcPct val="0"/>
              </a:spcBef>
              <a:spcAft>
                <a:spcPct val="0"/>
              </a:spcAft>
            </a:pPr>
            <a:r>
              <a:rPr lang="en-US" sz="2400" dirty="0">
                <a:solidFill>
                  <a:prstClr val="black"/>
                </a:solidFill>
                <a:cs typeface="Arial" charset="0"/>
              </a:rPr>
              <a:t>Recognizes that addiction is </a:t>
            </a:r>
            <a:r>
              <a:rPr lang="en-US" sz="2400" dirty="0">
                <a:cs typeface="Arial" charset="0"/>
              </a:rPr>
              <a:t>a </a:t>
            </a:r>
            <a:r>
              <a:rPr lang="en-US" sz="2400" b="1" dirty="0">
                <a:solidFill>
                  <a:srgbClr val="0F4263"/>
                </a:solidFill>
                <a:cs typeface="Arial" charset="0"/>
              </a:rPr>
              <a:t>brain</a:t>
            </a:r>
            <a:r>
              <a:rPr lang="en-US" sz="2400" dirty="0">
                <a:cs typeface="Arial" charset="0"/>
              </a:rPr>
              <a:t> </a:t>
            </a:r>
            <a:r>
              <a:rPr lang="en-US" sz="2400" b="1" dirty="0">
                <a:solidFill>
                  <a:srgbClr val="0F4263"/>
                </a:solidFill>
                <a:cs typeface="Arial" charset="0"/>
              </a:rPr>
              <a:t>disease</a:t>
            </a:r>
            <a:r>
              <a:rPr lang="en-US" sz="2400" dirty="0">
                <a:cs typeface="Arial" charset="0"/>
              </a:rPr>
              <a:t> that affects the entire </a:t>
            </a:r>
            <a:r>
              <a:rPr lang="en-US" sz="2400" b="1" dirty="0">
                <a:solidFill>
                  <a:srgbClr val="0F4263"/>
                </a:solidFill>
                <a:cs typeface="Arial" charset="0"/>
              </a:rPr>
              <a:t>family</a:t>
            </a:r>
            <a:r>
              <a:rPr lang="en-US" sz="2400" dirty="0">
                <a:cs typeface="Arial" charset="0"/>
              </a:rPr>
              <a:t> </a:t>
            </a:r>
            <a:r>
              <a:rPr lang="en-US" sz="2400" dirty="0">
                <a:solidFill>
                  <a:prstClr val="black"/>
                </a:solidFill>
                <a:cs typeface="Arial" charset="0"/>
              </a:rPr>
              <a:t>and that recovery and </a:t>
            </a:r>
            <a:br>
              <a:rPr lang="en-US" sz="2400" dirty="0">
                <a:solidFill>
                  <a:prstClr val="black"/>
                </a:solidFill>
                <a:cs typeface="Arial" charset="0"/>
              </a:rPr>
            </a:br>
            <a:r>
              <a:rPr lang="en-US" sz="2400" dirty="0">
                <a:solidFill>
                  <a:prstClr val="black"/>
                </a:solidFill>
                <a:cs typeface="Arial" charset="0"/>
              </a:rPr>
              <a:t>well-being occurs </a:t>
            </a:r>
            <a:r>
              <a:rPr lang="en-US" sz="2400" b="1" dirty="0">
                <a:solidFill>
                  <a:srgbClr val="0F4263"/>
                </a:solidFill>
                <a:cs typeface="Arial" charset="0"/>
              </a:rPr>
              <a:t>in the context of the family</a:t>
            </a:r>
          </a:p>
        </p:txBody>
      </p:sp>
      <p:sp>
        <p:nvSpPr>
          <p:cNvPr id="10" name="Rectangle 9"/>
          <p:cNvSpPr/>
          <p:nvPr/>
        </p:nvSpPr>
        <p:spPr>
          <a:xfrm>
            <a:off x="9103658" y="6428232"/>
            <a:ext cx="2805953" cy="308096"/>
          </a:xfrm>
          <a:prstGeom prst="rect">
            <a:avLst/>
          </a:prstGeom>
        </p:spPr>
        <p:txBody>
          <a:bodyPr wrap="square">
            <a:spAutoFit/>
          </a:bodyPr>
          <a:lstStyle/>
          <a:p>
            <a:pPr algn="r"/>
            <a:r>
              <a:rPr lang="en-US" sz="1400" dirty="0"/>
              <a:t>(Adams, 2016; Bruns, 2012)</a:t>
            </a:r>
          </a:p>
        </p:txBody>
      </p:sp>
    </p:spTree>
    <p:extLst>
      <p:ext uri="{BB962C8B-B14F-4D97-AF65-F5344CB8AC3E}">
        <p14:creationId xmlns:p14="http://schemas.microsoft.com/office/powerpoint/2010/main" val="3437425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564" y="1334529"/>
            <a:ext cx="12192000" cy="5050457"/>
            <a:chOff x="1" y="654362"/>
            <a:chExt cx="12192000" cy="5050457"/>
          </a:xfrm>
          <a:effectLst>
            <a:outerShdw blurRad="50800" dist="38100" dir="2700000" algn="tl" rotWithShape="0">
              <a:prstClr val="black">
                <a:alpha val="40000"/>
              </a:prstClr>
            </a:outerShdw>
          </a:effectLst>
        </p:grpSpPr>
        <p:sp>
          <p:nvSpPr>
            <p:cNvPr id="21" name="Left-Right Arrow 20"/>
            <p:cNvSpPr/>
            <p:nvPr/>
          </p:nvSpPr>
          <p:spPr>
            <a:xfrm>
              <a:off x="1" y="654362"/>
              <a:ext cx="12192000" cy="2448789"/>
            </a:xfrm>
            <a:prstGeom prst="leftRightArrow">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prstClr val="white"/>
                </a:solidFill>
                <a:latin typeface="Tw Cen MT" panose="020B0602020104020603" pitchFamily="34" charset="0"/>
              </a:endParaRPr>
            </a:p>
          </p:txBody>
        </p:sp>
        <p:grpSp>
          <p:nvGrpSpPr>
            <p:cNvPr id="22" name="Group 5"/>
            <p:cNvGrpSpPr>
              <a:grpSpLocks/>
            </p:cNvGrpSpPr>
            <p:nvPr/>
          </p:nvGrpSpPr>
          <p:grpSpPr bwMode="auto">
            <a:xfrm>
              <a:off x="1341152" y="1448636"/>
              <a:ext cx="9577860" cy="4256183"/>
              <a:chOff x="-452420" y="704213"/>
              <a:chExt cx="9578458" cy="5675036"/>
            </a:xfrm>
          </p:grpSpPr>
          <p:sp>
            <p:nvSpPr>
              <p:cNvPr id="23" name="Freeform 22"/>
              <p:cNvSpPr/>
              <p:nvPr/>
            </p:nvSpPr>
            <p:spPr>
              <a:xfrm>
                <a:off x="-452419" y="704213"/>
                <a:ext cx="1785730" cy="1180409"/>
              </a:xfrm>
              <a:custGeom>
                <a:avLst/>
                <a:gdLst>
                  <a:gd name="connsiteX0" fmla="*/ 0 w 1430759"/>
                  <a:gd name="connsiteY0" fmla="*/ 71538 h 715379"/>
                  <a:gd name="connsiteX1" fmla="*/ 20953 w 1430759"/>
                  <a:gd name="connsiteY1" fmla="*/ 20953 h 715379"/>
                  <a:gd name="connsiteX2" fmla="*/ 71538 w 1430759"/>
                  <a:gd name="connsiteY2" fmla="*/ 0 h 715379"/>
                  <a:gd name="connsiteX3" fmla="*/ 1359221 w 1430759"/>
                  <a:gd name="connsiteY3" fmla="*/ 0 h 715379"/>
                  <a:gd name="connsiteX4" fmla="*/ 1409806 w 1430759"/>
                  <a:gd name="connsiteY4" fmla="*/ 20953 h 715379"/>
                  <a:gd name="connsiteX5" fmla="*/ 1430759 w 1430759"/>
                  <a:gd name="connsiteY5" fmla="*/ 71538 h 715379"/>
                  <a:gd name="connsiteX6" fmla="*/ 1430759 w 1430759"/>
                  <a:gd name="connsiteY6" fmla="*/ 643841 h 715379"/>
                  <a:gd name="connsiteX7" fmla="*/ 1409806 w 1430759"/>
                  <a:gd name="connsiteY7" fmla="*/ 694426 h 715379"/>
                  <a:gd name="connsiteX8" fmla="*/ 1359221 w 1430759"/>
                  <a:gd name="connsiteY8" fmla="*/ 715379 h 715379"/>
                  <a:gd name="connsiteX9" fmla="*/ 71538 w 1430759"/>
                  <a:gd name="connsiteY9" fmla="*/ 715379 h 715379"/>
                  <a:gd name="connsiteX10" fmla="*/ 20953 w 1430759"/>
                  <a:gd name="connsiteY10" fmla="*/ 694426 h 715379"/>
                  <a:gd name="connsiteX11" fmla="*/ 0 w 1430759"/>
                  <a:gd name="connsiteY11" fmla="*/ 643841 h 715379"/>
                  <a:gd name="connsiteX12" fmla="*/ 0 w 1430759"/>
                  <a:gd name="connsiteY12" fmla="*/ 71538 h 7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0759" h="715379">
                    <a:moveTo>
                      <a:pt x="0" y="71538"/>
                    </a:moveTo>
                    <a:cubicBezTo>
                      <a:pt x="0" y="52565"/>
                      <a:pt x="7537" y="34369"/>
                      <a:pt x="20953" y="20953"/>
                    </a:cubicBezTo>
                    <a:cubicBezTo>
                      <a:pt x="34369" y="7537"/>
                      <a:pt x="52565" y="0"/>
                      <a:pt x="71538" y="0"/>
                    </a:cubicBezTo>
                    <a:lnTo>
                      <a:pt x="1359221" y="0"/>
                    </a:lnTo>
                    <a:cubicBezTo>
                      <a:pt x="1378194" y="0"/>
                      <a:pt x="1396390" y="7537"/>
                      <a:pt x="1409806" y="20953"/>
                    </a:cubicBezTo>
                    <a:cubicBezTo>
                      <a:pt x="1423222" y="34369"/>
                      <a:pt x="1430759" y="52565"/>
                      <a:pt x="1430759" y="71538"/>
                    </a:cubicBezTo>
                    <a:lnTo>
                      <a:pt x="1430759" y="643841"/>
                    </a:lnTo>
                    <a:cubicBezTo>
                      <a:pt x="1430759" y="662814"/>
                      <a:pt x="1423222" y="681010"/>
                      <a:pt x="1409806" y="694426"/>
                    </a:cubicBezTo>
                    <a:cubicBezTo>
                      <a:pt x="1396390" y="707842"/>
                      <a:pt x="1378194" y="715379"/>
                      <a:pt x="1359221" y="715379"/>
                    </a:cubicBezTo>
                    <a:lnTo>
                      <a:pt x="71538" y="715379"/>
                    </a:lnTo>
                    <a:cubicBezTo>
                      <a:pt x="52565" y="715379"/>
                      <a:pt x="34369" y="707842"/>
                      <a:pt x="20953" y="694426"/>
                    </a:cubicBezTo>
                    <a:cubicBezTo>
                      <a:pt x="7537" y="681010"/>
                      <a:pt x="0" y="662814"/>
                      <a:pt x="0" y="643841"/>
                    </a:cubicBezTo>
                    <a:lnTo>
                      <a:pt x="0" y="71538"/>
                    </a:lnTo>
                    <a:close/>
                  </a:path>
                </a:pathLst>
              </a:custGeom>
              <a:solidFill>
                <a:schemeClr val="bg1">
                  <a:alpha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717" tIns="29050" rIns="35717" bIns="29050" spcCol="1270" anchor="ctr"/>
              <a:lstStyle/>
              <a:p>
                <a:pPr algn="ctr" defTabSz="466713">
                  <a:defRPr/>
                </a:pPr>
                <a:r>
                  <a:rPr lang="en-US" sz="1200" b="1" dirty="0">
                    <a:solidFill>
                      <a:schemeClr val="tx1"/>
                    </a:solidFill>
                    <a:latin typeface="+mj-lt"/>
                  </a:rPr>
                  <a:t>Parent’s Treatment </a:t>
                </a:r>
                <a:br>
                  <a:rPr lang="en-US" sz="1200" b="1" dirty="0">
                    <a:solidFill>
                      <a:schemeClr val="tx1"/>
                    </a:solidFill>
                    <a:latin typeface="+mj-lt"/>
                  </a:rPr>
                </a:br>
                <a:r>
                  <a:rPr lang="en-US" sz="1200" b="1" dirty="0">
                    <a:solidFill>
                      <a:schemeClr val="tx1"/>
                    </a:solidFill>
                    <a:latin typeface="+mj-lt"/>
                  </a:rPr>
                  <a:t>With Family </a:t>
                </a:r>
              </a:p>
              <a:p>
                <a:pPr algn="ctr" defTabSz="466713">
                  <a:defRPr/>
                </a:pPr>
                <a:r>
                  <a:rPr lang="en-US" sz="1200" b="1" dirty="0">
                    <a:solidFill>
                      <a:schemeClr val="tx1"/>
                    </a:solidFill>
                    <a:latin typeface="+mj-lt"/>
                  </a:rPr>
                  <a:t>Involvement</a:t>
                </a:r>
                <a:endParaRPr lang="en-US" sz="1200" dirty="0">
                  <a:solidFill>
                    <a:schemeClr val="tx1"/>
                  </a:solidFill>
                  <a:latin typeface="+mj-lt"/>
                </a:endParaRPr>
              </a:p>
            </p:txBody>
          </p:sp>
          <p:sp>
            <p:nvSpPr>
              <p:cNvPr id="25" name="Freeform 24"/>
              <p:cNvSpPr/>
              <p:nvPr/>
            </p:nvSpPr>
            <p:spPr>
              <a:xfrm>
                <a:off x="-452419" y="2367904"/>
                <a:ext cx="1785730" cy="2236497"/>
              </a:xfrm>
              <a:custGeom>
                <a:avLst/>
                <a:gdLst>
                  <a:gd name="connsiteX0" fmla="*/ 0 w 1144607"/>
                  <a:gd name="connsiteY0" fmla="*/ 114461 h 2470148"/>
                  <a:gd name="connsiteX1" fmla="*/ 33525 w 1144607"/>
                  <a:gd name="connsiteY1" fmla="*/ 33525 h 2470148"/>
                  <a:gd name="connsiteX2" fmla="*/ 114461 w 1144607"/>
                  <a:gd name="connsiteY2" fmla="*/ 0 h 2470148"/>
                  <a:gd name="connsiteX3" fmla="*/ 1030146 w 1144607"/>
                  <a:gd name="connsiteY3" fmla="*/ 0 h 2470148"/>
                  <a:gd name="connsiteX4" fmla="*/ 1111082 w 1144607"/>
                  <a:gd name="connsiteY4" fmla="*/ 33525 h 2470148"/>
                  <a:gd name="connsiteX5" fmla="*/ 1144607 w 1144607"/>
                  <a:gd name="connsiteY5" fmla="*/ 114461 h 2470148"/>
                  <a:gd name="connsiteX6" fmla="*/ 1144607 w 1144607"/>
                  <a:gd name="connsiteY6" fmla="*/ 2355687 h 2470148"/>
                  <a:gd name="connsiteX7" fmla="*/ 1111082 w 1144607"/>
                  <a:gd name="connsiteY7" fmla="*/ 2436623 h 2470148"/>
                  <a:gd name="connsiteX8" fmla="*/ 1030146 w 1144607"/>
                  <a:gd name="connsiteY8" fmla="*/ 2470148 h 2470148"/>
                  <a:gd name="connsiteX9" fmla="*/ 114461 w 1144607"/>
                  <a:gd name="connsiteY9" fmla="*/ 2470148 h 2470148"/>
                  <a:gd name="connsiteX10" fmla="*/ 33525 w 1144607"/>
                  <a:gd name="connsiteY10" fmla="*/ 2436623 h 2470148"/>
                  <a:gd name="connsiteX11" fmla="*/ 0 w 1144607"/>
                  <a:gd name="connsiteY11" fmla="*/ 2355687 h 2470148"/>
                  <a:gd name="connsiteX12" fmla="*/ 0 w 1144607"/>
                  <a:gd name="connsiteY12" fmla="*/ 114461 h 247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07" h="2470148">
                    <a:moveTo>
                      <a:pt x="0" y="114461"/>
                    </a:moveTo>
                    <a:cubicBezTo>
                      <a:pt x="0" y="84104"/>
                      <a:pt x="12059" y="54990"/>
                      <a:pt x="33525" y="33525"/>
                    </a:cubicBezTo>
                    <a:cubicBezTo>
                      <a:pt x="54991" y="12059"/>
                      <a:pt x="84104" y="0"/>
                      <a:pt x="114461" y="0"/>
                    </a:cubicBezTo>
                    <a:lnTo>
                      <a:pt x="1030146" y="0"/>
                    </a:lnTo>
                    <a:cubicBezTo>
                      <a:pt x="1060503" y="0"/>
                      <a:pt x="1089617" y="12059"/>
                      <a:pt x="1111082" y="33525"/>
                    </a:cubicBezTo>
                    <a:cubicBezTo>
                      <a:pt x="1132548" y="54991"/>
                      <a:pt x="1144607" y="84104"/>
                      <a:pt x="1144607" y="114461"/>
                    </a:cubicBezTo>
                    <a:lnTo>
                      <a:pt x="1144607" y="2355687"/>
                    </a:lnTo>
                    <a:cubicBezTo>
                      <a:pt x="1144607" y="2386044"/>
                      <a:pt x="1132548" y="2415158"/>
                      <a:pt x="1111082" y="2436623"/>
                    </a:cubicBezTo>
                    <a:cubicBezTo>
                      <a:pt x="1089616" y="2458089"/>
                      <a:pt x="1060503" y="2470148"/>
                      <a:pt x="1030146" y="2470148"/>
                    </a:cubicBezTo>
                    <a:lnTo>
                      <a:pt x="114461" y="2470148"/>
                    </a:lnTo>
                    <a:cubicBezTo>
                      <a:pt x="84104" y="2470148"/>
                      <a:pt x="54990" y="2458089"/>
                      <a:pt x="33525" y="2436623"/>
                    </a:cubicBezTo>
                    <a:cubicBezTo>
                      <a:pt x="12059" y="2415157"/>
                      <a:pt x="0" y="2386044"/>
                      <a:pt x="0" y="2355687"/>
                    </a:cubicBezTo>
                    <a:lnTo>
                      <a:pt x="0" y="114461"/>
                    </a:lnTo>
                    <a:close/>
                  </a:path>
                </a:pathLst>
              </a:custGeom>
              <a:solidFill>
                <a:srgbClr val="336B90">
                  <a:alpha val="90000"/>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8003" tIns="40383" rIns="48003" bIns="40383" spcCol="1270" anchor="ctr"/>
              <a:lstStyle/>
              <a:p>
                <a:pPr algn="ctr" defTabSz="533387">
                  <a:lnSpc>
                    <a:spcPct val="90000"/>
                  </a:lnSpc>
                  <a:spcAft>
                    <a:spcPct val="35000"/>
                  </a:spcAft>
                  <a:defRPr/>
                </a:pPr>
                <a:r>
                  <a:rPr lang="en-US" sz="1200" dirty="0">
                    <a:solidFill>
                      <a:prstClr val="white"/>
                    </a:solidFill>
                  </a:rPr>
                  <a:t>Services for parent(s) with substance use disorders. Treatment plan includes family issues, family involvement</a:t>
                </a:r>
              </a:p>
            </p:txBody>
          </p:sp>
          <p:sp>
            <p:nvSpPr>
              <p:cNvPr id="26" name="Freeform 25"/>
              <p:cNvSpPr/>
              <p:nvPr/>
            </p:nvSpPr>
            <p:spPr>
              <a:xfrm>
                <a:off x="-452420" y="4879260"/>
                <a:ext cx="1785730" cy="1454291"/>
              </a:xfrm>
              <a:custGeom>
                <a:avLst/>
                <a:gdLst>
                  <a:gd name="connsiteX0" fmla="*/ 0 w 1144607"/>
                  <a:gd name="connsiteY0" fmla="*/ 108195 h 1081947"/>
                  <a:gd name="connsiteX1" fmla="*/ 31690 w 1144607"/>
                  <a:gd name="connsiteY1" fmla="*/ 31690 h 1081947"/>
                  <a:gd name="connsiteX2" fmla="*/ 108195 w 1144607"/>
                  <a:gd name="connsiteY2" fmla="*/ 1 h 1081947"/>
                  <a:gd name="connsiteX3" fmla="*/ 1036412 w 1144607"/>
                  <a:gd name="connsiteY3" fmla="*/ 0 h 1081947"/>
                  <a:gd name="connsiteX4" fmla="*/ 1112917 w 1144607"/>
                  <a:gd name="connsiteY4" fmla="*/ 31690 h 1081947"/>
                  <a:gd name="connsiteX5" fmla="*/ 1144606 w 1144607"/>
                  <a:gd name="connsiteY5" fmla="*/ 108195 h 1081947"/>
                  <a:gd name="connsiteX6" fmla="*/ 1144607 w 1144607"/>
                  <a:gd name="connsiteY6" fmla="*/ 973752 h 1081947"/>
                  <a:gd name="connsiteX7" fmla="*/ 1112917 w 1144607"/>
                  <a:gd name="connsiteY7" fmla="*/ 1050257 h 1081947"/>
                  <a:gd name="connsiteX8" fmla="*/ 1036412 w 1144607"/>
                  <a:gd name="connsiteY8" fmla="*/ 1081947 h 1081947"/>
                  <a:gd name="connsiteX9" fmla="*/ 108195 w 1144607"/>
                  <a:gd name="connsiteY9" fmla="*/ 1081947 h 1081947"/>
                  <a:gd name="connsiteX10" fmla="*/ 31690 w 1144607"/>
                  <a:gd name="connsiteY10" fmla="*/ 1050257 h 1081947"/>
                  <a:gd name="connsiteX11" fmla="*/ 0 w 1144607"/>
                  <a:gd name="connsiteY11" fmla="*/ 973752 h 1081947"/>
                  <a:gd name="connsiteX12" fmla="*/ 0 w 1144607"/>
                  <a:gd name="connsiteY12" fmla="*/ 108195 h 10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07" h="1081947">
                    <a:moveTo>
                      <a:pt x="0" y="108195"/>
                    </a:moveTo>
                    <a:cubicBezTo>
                      <a:pt x="0" y="79500"/>
                      <a:pt x="11399" y="51980"/>
                      <a:pt x="31690" y="31690"/>
                    </a:cubicBezTo>
                    <a:cubicBezTo>
                      <a:pt x="51981" y="11400"/>
                      <a:pt x="79500" y="0"/>
                      <a:pt x="108195" y="1"/>
                    </a:cubicBezTo>
                    <a:lnTo>
                      <a:pt x="1036412" y="0"/>
                    </a:lnTo>
                    <a:cubicBezTo>
                      <a:pt x="1065107" y="0"/>
                      <a:pt x="1092627" y="11399"/>
                      <a:pt x="1112917" y="31690"/>
                    </a:cubicBezTo>
                    <a:cubicBezTo>
                      <a:pt x="1133207" y="51981"/>
                      <a:pt x="1144607" y="79500"/>
                      <a:pt x="1144606" y="108195"/>
                    </a:cubicBezTo>
                    <a:cubicBezTo>
                      <a:pt x="1144606" y="396714"/>
                      <a:pt x="1144607" y="685233"/>
                      <a:pt x="1144607" y="973752"/>
                    </a:cubicBezTo>
                    <a:cubicBezTo>
                      <a:pt x="1144607" y="1002447"/>
                      <a:pt x="1133208" y="1029967"/>
                      <a:pt x="1112917" y="1050257"/>
                    </a:cubicBezTo>
                    <a:cubicBezTo>
                      <a:pt x="1092626" y="1070548"/>
                      <a:pt x="1065107" y="1081947"/>
                      <a:pt x="1036412" y="1081947"/>
                    </a:cubicBezTo>
                    <a:lnTo>
                      <a:pt x="108195" y="1081947"/>
                    </a:lnTo>
                    <a:cubicBezTo>
                      <a:pt x="79500" y="1081947"/>
                      <a:pt x="51980" y="1070548"/>
                      <a:pt x="31690" y="1050257"/>
                    </a:cubicBezTo>
                    <a:cubicBezTo>
                      <a:pt x="11400" y="1029966"/>
                      <a:pt x="0" y="1002447"/>
                      <a:pt x="0" y="973752"/>
                    </a:cubicBezTo>
                    <a:lnTo>
                      <a:pt x="0" y="108195"/>
                    </a:lnTo>
                    <a:close/>
                  </a:path>
                </a:pathLst>
              </a:custGeom>
              <a:solidFill>
                <a:schemeClr val="accent1">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6627" tIns="39007" rIns="46627" bIns="39007" spcCol="1270" anchor="ctr"/>
              <a:lstStyle/>
              <a:p>
                <a:pPr algn="ctr" defTabSz="533387">
                  <a:lnSpc>
                    <a:spcPct val="90000"/>
                  </a:lnSpc>
                  <a:spcAft>
                    <a:spcPct val="35000"/>
                  </a:spcAft>
                  <a:defRPr/>
                </a:pPr>
                <a:r>
                  <a:rPr lang="en-US" sz="1200" dirty="0">
                    <a:solidFill>
                      <a:schemeClr val="tx1"/>
                    </a:solidFill>
                  </a:rPr>
                  <a:t>Goal: improved </a:t>
                </a:r>
                <a:br>
                  <a:rPr lang="en-US" sz="1200" dirty="0">
                    <a:solidFill>
                      <a:schemeClr val="tx1"/>
                    </a:solidFill>
                  </a:rPr>
                </a:br>
                <a:r>
                  <a:rPr lang="en-US" sz="1200" dirty="0">
                    <a:solidFill>
                      <a:schemeClr val="tx1"/>
                    </a:solidFill>
                  </a:rPr>
                  <a:t>outcomes for parent(s)</a:t>
                </a:r>
              </a:p>
            </p:txBody>
          </p:sp>
          <p:sp>
            <p:nvSpPr>
              <p:cNvPr id="27" name="Freeform 26"/>
              <p:cNvSpPr/>
              <p:nvPr/>
            </p:nvSpPr>
            <p:spPr>
              <a:xfrm>
                <a:off x="1490772" y="704213"/>
                <a:ext cx="1796313" cy="1180409"/>
              </a:xfrm>
              <a:custGeom>
                <a:avLst/>
                <a:gdLst>
                  <a:gd name="connsiteX0" fmla="*/ 0 w 1430759"/>
                  <a:gd name="connsiteY0" fmla="*/ 71538 h 715379"/>
                  <a:gd name="connsiteX1" fmla="*/ 20953 w 1430759"/>
                  <a:gd name="connsiteY1" fmla="*/ 20953 h 715379"/>
                  <a:gd name="connsiteX2" fmla="*/ 71538 w 1430759"/>
                  <a:gd name="connsiteY2" fmla="*/ 0 h 715379"/>
                  <a:gd name="connsiteX3" fmla="*/ 1359221 w 1430759"/>
                  <a:gd name="connsiteY3" fmla="*/ 0 h 715379"/>
                  <a:gd name="connsiteX4" fmla="*/ 1409806 w 1430759"/>
                  <a:gd name="connsiteY4" fmla="*/ 20953 h 715379"/>
                  <a:gd name="connsiteX5" fmla="*/ 1430759 w 1430759"/>
                  <a:gd name="connsiteY5" fmla="*/ 71538 h 715379"/>
                  <a:gd name="connsiteX6" fmla="*/ 1430759 w 1430759"/>
                  <a:gd name="connsiteY6" fmla="*/ 643841 h 715379"/>
                  <a:gd name="connsiteX7" fmla="*/ 1409806 w 1430759"/>
                  <a:gd name="connsiteY7" fmla="*/ 694426 h 715379"/>
                  <a:gd name="connsiteX8" fmla="*/ 1359221 w 1430759"/>
                  <a:gd name="connsiteY8" fmla="*/ 715379 h 715379"/>
                  <a:gd name="connsiteX9" fmla="*/ 71538 w 1430759"/>
                  <a:gd name="connsiteY9" fmla="*/ 715379 h 715379"/>
                  <a:gd name="connsiteX10" fmla="*/ 20953 w 1430759"/>
                  <a:gd name="connsiteY10" fmla="*/ 694426 h 715379"/>
                  <a:gd name="connsiteX11" fmla="*/ 0 w 1430759"/>
                  <a:gd name="connsiteY11" fmla="*/ 643841 h 715379"/>
                  <a:gd name="connsiteX12" fmla="*/ 0 w 1430759"/>
                  <a:gd name="connsiteY12" fmla="*/ 71538 h 7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0759" h="715379">
                    <a:moveTo>
                      <a:pt x="0" y="71538"/>
                    </a:moveTo>
                    <a:cubicBezTo>
                      <a:pt x="0" y="52565"/>
                      <a:pt x="7537" y="34369"/>
                      <a:pt x="20953" y="20953"/>
                    </a:cubicBezTo>
                    <a:cubicBezTo>
                      <a:pt x="34369" y="7537"/>
                      <a:pt x="52565" y="0"/>
                      <a:pt x="71538" y="0"/>
                    </a:cubicBezTo>
                    <a:lnTo>
                      <a:pt x="1359221" y="0"/>
                    </a:lnTo>
                    <a:cubicBezTo>
                      <a:pt x="1378194" y="0"/>
                      <a:pt x="1396390" y="7537"/>
                      <a:pt x="1409806" y="20953"/>
                    </a:cubicBezTo>
                    <a:cubicBezTo>
                      <a:pt x="1423222" y="34369"/>
                      <a:pt x="1430759" y="52565"/>
                      <a:pt x="1430759" y="71538"/>
                    </a:cubicBezTo>
                    <a:lnTo>
                      <a:pt x="1430759" y="643841"/>
                    </a:lnTo>
                    <a:cubicBezTo>
                      <a:pt x="1430759" y="662814"/>
                      <a:pt x="1423222" y="681010"/>
                      <a:pt x="1409806" y="694426"/>
                    </a:cubicBezTo>
                    <a:cubicBezTo>
                      <a:pt x="1396390" y="707842"/>
                      <a:pt x="1378194" y="715379"/>
                      <a:pt x="1359221" y="715379"/>
                    </a:cubicBezTo>
                    <a:lnTo>
                      <a:pt x="71538" y="715379"/>
                    </a:lnTo>
                    <a:cubicBezTo>
                      <a:pt x="52565" y="715379"/>
                      <a:pt x="34369" y="707842"/>
                      <a:pt x="20953" y="694426"/>
                    </a:cubicBezTo>
                    <a:cubicBezTo>
                      <a:pt x="7537" y="681010"/>
                      <a:pt x="0" y="662814"/>
                      <a:pt x="0" y="643841"/>
                    </a:cubicBezTo>
                    <a:lnTo>
                      <a:pt x="0" y="71538"/>
                    </a:lnTo>
                    <a:close/>
                  </a:path>
                </a:pathLst>
              </a:custGeom>
              <a:solidFill>
                <a:schemeClr val="bg1">
                  <a:alpha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717" tIns="29050" rIns="35717" bIns="29050" spcCol="1270" anchor="ctr"/>
              <a:lstStyle/>
              <a:p>
                <a:pPr algn="ctr" defTabSz="466713">
                  <a:defRPr/>
                </a:pPr>
                <a:r>
                  <a:rPr lang="en-US" sz="1200" b="1" dirty="0">
                    <a:solidFill>
                      <a:schemeClr val="tx1"/>
                    </a:solidFill>
                    <a:latin typeface="+mj-lt"/>
                  </a:rPr>
                  <a:t>Parent’s Treatment </a:t>
                </a:r>
                <a:br>
                  <a:rPr lang="en-US" sz="1200" b="1" dirty="0">
                    <a:solidFill>
                      <a:schemeClr val="tx1"/>
                    </a:solidFill>
                    <a:latin typeface="+mj-lt"/>
                  </a:rPr>
                </a:br>
                <a:r>
                  <a:rPr lang="en-US" sz="1200" b="1" dirty="0">
                    <a:solidFill>
                      <a:schemeClr val="tx1"/>
                    </a:solidFill>
                    <a:latin typeface="+mj-lt"/>
                  </a:rPr>
                  <a:t>with Children Present</a:t>
                </a:r>
                <a:endParaRPr lang="en-US" sz="1200" dirty="0">
                  <a:solidFill>
                    <a:schemeClr val="tx1"/>
                  </a:solidFill>
                  <a:latin typeface="+mj-lt"/>
                </a:endParaRPr>
              </a:p>
            </p:txBody>
          </p:sp>
          <p:sp>
            <p:nvSpPr>
              <p:cNvPr id="29" name="Freeform 28"/>
              <p:cNvSpPr/>
              <p:nvPr/>
            </p:nvSpPr>
            <p:spPr>
              <a:xfrm>
                <a:off x="1517667" y="2357476"/>
                <a:ext cx="1796313" cy="2244463"/>
              </a:xfrm>
              <a:custGeom>
                <a:avLst/>
                <a:gdLst>
                  <a:gd name="connsiteX0" fmla="*/ 0 w 1365917"/>
                  <a:gd name="connsiteY0" fmla="*/ 136592 h 2858892"/>
                  <a:gd name="connsiteX1" fmla="*/ 40007 w 1365917"/>
                  <a:gd name="connsiteY1" fmla="*/ 40007 h 2858892"/>
                  <a:gd name="connsiteX2" fmla="*/ 136592 w 1365917"/>
                  <a:gd name="connsiteY2" fmla="*/ 0 h 2858892"/>
                  <a:gd name="connsiteX3" fmla="*/ 1229325 w 1365917"/>
                  <a:gd name="connsiteY3" fmla="*/ 0 h 2858892"/>
                  <a:gd name="connsiteX4" fmla="*/ 1325910 w 1365917"/>
                  <a:gd name="connsiteY4" fmla="*/ 40007 h 2858892"/>
                  <a:gd name="connsiteX5" fmla="*/ 1365917 w 1365917"/>
                  <a:gd name="connsiteY5" fmla="*/ 136592 h 2858892"/>
                  <a:gd name="connsiteX6" fmla="*/ 1365917 w 1365917"/>
                  <a:gd name="connsiteY6" fmla="*/ 2722300 h 2858892"/>
                  <a:gd name="connsiteX7" fmla="*/ 1325910 w 1365917"/>
                  <a:gd name="connsiteY7" fmla="*/ 2818885 h 2858892"/>
                  <a:gd name="connsiteX8" fmla="*/ 1229325 w 1365917"/>
                  <a:gd name="connsiteY8" fmla="*/ 2858892 h 2858892"/>
                  <a:gd name="connsiteX9" fmla="*/ 136592 w 1365917"/>
                  <a:gd name="connsiteY9" fmla="*/ 2858892 h 2858892"/>
                  <a:gd name="connsiteX10" fmla="*/ 40007 w 1365917"/>
                  <a:gd name="connsiteY10" fmla="*/ 2818885 h 2858892"/>
                  <a:gd name="connsiteX11" fmla="*/ 0 w 1365917"/>
                  <a:gd name="connsiteY11" fmla="*/ 2722300 h 2858892"/>
                  <a:gd name="connsiteX12" fmla="*/ 0 w 1365917"/>
                  <a:gd name="connsiteY12" fmla="*/ 136592 h 285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5917" h="2858892">
                    <a:moveTo>
                      <a:pt x="0" y="136592"/>
                    </a:moveTo>
                    <a:cubicBezTo>
                      <a:pt x="0" y="100366"/>
                      <a:pt x="14391" y="65623"/>
                      <a:pt x="40007" y="40007"/>
                    </a:cubicBezTo>
                    <a:cubicBezTo>
                      <a:pt x="65623" y="14391"/>
                      <a:pt x="100366" y="0"/>
                      <a:pt x="136592" y="0"/>
                    </a:cubicBezTo>
                    <a:lnTo>
                      <a:pt x="1229325" y="0"/>
                    </a:lnTo>
                    <a:cubicBezTo>
                      <a:pt x="1265551" y="0"/>
                      <a:pt x="1300294" y="14391"/>
                      <a:pt x="1325910" y="40007"/>
                    </a:cubicBezTo>
                    <a:cubicBezTo>
                      <a:pt x="1351526" y="65623"/>
                      <a:pt x="1365917" y="100366"/>
                      <a:pt x="1365917" y="136592"/>
                    </a:cubicBezTo>
                    <a:lnTo>
                      <a:pt x="1365917" y="2722300"/>
                    </a:lnTo>
                    <a:cubicBezTo>
                      <a:pt x="1365917" y="2758526"/>
                      <a:pt x="1351526" y="2793269"/>
                      <a:pt x="1325910" y="2818885"/>
                    </a:cubicBezTo>
                    <a:cubicBezTo>
                      <a:pt x="1300294" y="2844501"/>
                      <a:pt x="1265551" y="2858892"/>
                      <a:pt x="1229325" y="2858892"/>
                    </a:cubicBezTo>
                    <a:lnTo>
                      <a:pt x="136592" y="2858892"/>
                    </a:lnTo>
                    <a:cubicBezTo>
                      <a:pt x="100366" y="2858892"/>
                      <a:pt x="65623" y="2844501"/>
                      <a:pt x="40007" y="2818885"/>
                    </a:cubicBezTo>
                    <a:cubicBezTo>
                      <a:pt x="14391" y="2793269"/>
                      <a:pt x="0" y="2758526"/>
                      <a:pt x="0" y="2722300"/>
                    </a:cubicBezTo>
                    <a:lnTo>
                      <a:pt x="0" y="136592"/>
                    </a:lnTo>
                    <a:close/>
                  </a:path>
                </a:pathLst>
              </a:custGeom>
              <a:solidFill>
                <a:srgbClr val="336B90">
                  <a:alpha val="90000"/>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52865" tIns="45245" rIns="52865" bIns="45245" spcCol="1270" anchor="ctr"/>
              <a:lstStyle/>
              <a:p>
                <a:pPr algn="ctr" defTabSz="533387">
                  <a:lnSpc>
                    <a:spcPct val="90000"/>
                  </a:lnSpc>
                  <a:spcAft>
                    <a:spcPct val="35000"/>
                  </a:spcAft>
                  <a:defRPr/>
                </a:pPr>
                <a:r>
                  <a:rPr lang="en-US" sz="1200" dirty="0">
                    <a:solidFill>
                      <a:prstClr val="white"/>
                    </a:solidFill>
                  </a:rPr>
                  <a:t>Children accompany parent(s) to treatment. Children participate in child care, but receive no therapeutic services. Only parent(s) have treatment plans</a:t>
                </a:r>
              </a:p>
            </p:txBody>
          </p:sp>
          <p:sp>
            <p:nvSpPr>
              <p:cNvPr id="31" name="Freeform 30"/>
              <p:cNvSpPr/>
              <p:nvPr/>
            </p:nvSpPr>
            <p:spPr>
              <a:xfrm>
                <a:off x="1517666" y="4878849"/>
                <a:ext cx="1796313" cy="1454701"/>
              </a:xfrm>
              <a:custGeom>
                <a:avLst/>
                <a:gdLst>
                  <a:gd name="connsiteX0" fmla="*/ 0 w 1144607"/>
                  <a:gd name="connsiteY0" fmla="*/ 111103 h 1111027"/>
                  <a:gd name="connsiteX1" fmla="*/ 32541 w 1144607"/>
                  <a:gd name="connsiteY1" fmla="*/ 32541 h 1111027"/>
                  <a:gd name="connsiteX2" fmla="*/ 111103 w 1144607"/>
                  <a:gd name="connsiteY2" fmla="*/ 0 h 1111027"/>
                  <a:gd name="connsiteX3" fmla="*/ 1033504 w 1144607"/>
                  <a:gd name="connsiteY3" fmla="*/ 0 h 1111027"/>
                  <a:gd name="connsiteX4" fmla="*/ 1112066 w 1144607"/>
                  <a:gd name="connsiteY4" fmla="*/ 32541 h 1111027"/>
                  <a:gd name="connsiteX5" fmla="*/ 1144607 w 1144607"/>
                  <a:gd name="connsiteY5" fmla="*/ 111103 h 1111027"/>
                  <a:gd name="connsiteX6" fmla="*/ 1144607 w 1144607"/>
                  <a:gd name="connsiteY6" fmla="*/ 999924 h 1111027"/>
                  <a:gd name="connsiteX7" fmla="*/ 1112066 w 1144607"/>
                  <a:gd name="connsiteY7" fmla="*/ 1078486 h 1111027"/>
                  <a:gd name="connsiteX8" fmla="*/ 1033504 w 1144607"/>
                  <a:gd name="connsiteY8" fmla="*/ 1111027 h 1111027"/>
                  <a:gd name="connsiteX9" fmla="*/ 111103 w 1144607"/>
                  <a:gd name="connsiteY9" fmla="*/ 1111027 h 1111027"/>
                  <a:gd name="connsiteX10" fmla="*/ 32541 w 1144607"/>
                  <a:gd name="connsiteY10" fmla="*/ 1078486 h 1111027"/>
                  <a:gd name="connsiteX11" fmla="*/ 0 w 1144607"/>
                  <a:gd name="connsiteY11" fmla="*/ 999924 h 1111027"/>
                  <a:gd name="connsiteX12" fmla="*/ 0 w 1144607"/>
                  <a:gd name="connsiteY12" fmla="*/ 111103 h 111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07" h="1111027">
                    <a:moveTo>
                      <a:pt x="0" y="111103"/>
                    </a:moveTo>
                    <a:cubicBezTo>
                      <a:pt x="0" y="81637"/>
                      <a:pt x="11706" y="53377"/>
                      <a:pt x="32541" y="32541"/>
                    </a:cubicBezTo>
                    <a:cubicBezTo>
                      <a:pt x="53377" y="11705"/>
                      <a:pt x="81636" y="0"/>
                      <a:pt x="111103" y="0"/>
                    </a:cubicBezTo>
                    <a:lnTo>
                      <a:pt x="1033504" y="0"/>
                    </a:lnTo>
                    <a:cubicBezTo>
                      <a:pt x="1062970" y="0"/>
                      <a:pt x="1091230" y="11706"/>
                      <a:pt x="1112066" y="32541"/>
                    </a:cubicBezTo>
                    <a:cubicBezTo>
                      <a:pt x="1132902" y="53377"/>
                      <a:pt x="1144607" y="81636"/>
                      <a:pt x="1144607" y="111103"/>
                    </a:cubicBezTo>
                    <a:lnTo>
                      <a:pt x="1144607" y="999924"/>
                    </a:lnTo>
                    <a:cubicBezTo>
                      <a:pt x="1144607" y="1029390"/>
                      <a:pt x="1132902" y="1057650"/>
                      <a:pt x="1112066" y="1078486"/>
                    </a:cubicBezTo>
                    <a:cubicBezTo>
                      <a:pt x="1091230" y="1099322"/>
                      <a:pt x="1062971" y="1111027"/>
                      <a:pt x="1033504" y="1111027"/>
                    </a:cubicBezTo>
                    <a:lnTo>
                      <a:pt x="111103" y="1111027"/>
                    </a:lnTo>
                    <a:cubicBezTo>
                      <a:pt x="81637" y="1111027"/>
                      <a:pt x="53377" y="1099321"/>
                      <a:pt x="32541" y="1078486"/>
                    </a:cubicBezTo>
                    <a:cubicBezTo>
                      <a:pt x="11705" y="1057650"/>
                      <a:pt x="0" y="1029391"/>
                      <a:pt x="0" y="999924"/>
                    </a:cubicBezTo>
                    <a:lnTo>
                      <a:pt x="0" y="111103"/>
                    </a:lnTo>
                    <a:close/>
                  </a:path>
                </a:pathLst>
              </a:custGeom>
              <a:solidFill>
                <a:schemeClr val="accent1">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7266" tIns="39646" rIns="47266" bIns="39646" spcCol="1270" anchor="ctr"/>
              <a:lstStyle/>
              <a:p>
                <a:pPr algn="ctr" defTabSz="533387">
                  <a:lnSpc>
                    <a:spcPct val="90000"/>
                  </a:lnSpc>
                  <a:spcAft>
                    <a:spcPct val="35000"/>
                  </a:spcAft>
                  <a:defRPr/>
                </a:pPr>
                <a:r>
                  <a:rPr lang="en-US" sz="1200" dirty="0">
                    <a:solidFill>
                      <a:schemeClr val="tx1"/>
                    </a:solidFill>
                  </a:rPr>
                  <a:t>Goal: improved outcomes for parent(s)</a:t>
                </a:r>
              </a:p>
            </p:txBody>
          </p:sp>
          <p:sp>
            <p:nvSpPr>
              <p:cNvPr id="32" name="Freeform 31"/>
              <p:cNvSpPr/>
              <p:nvPr/>
            </p:nvSpPr>
            <p:spPr>
              <a:xfrm>
                <a:off x="3429316" y="722168"/>
                <a:ext cx="1802420" cy="1198366"/>
              </a:xfrm>
              <a:custGeom>
                <a:avLst/>
                <a:gdLst>
                  <a:gd name="connsiteX0" fmla="*/ 0 w 1430759"/>
                  <a:gd name="connsiteY0" fmla="*/ 71538 h 715379"/>
                  <a:gd name="connsiteX1" fmla="*/ 20953 w 1430759"/>
                  <a:gd name="connsiteY1" fmla="*/ 20953 h 715379"/>
                  <a:gd name="connsiteX2" fmla="*/ 71538 w 1430759"/>
                  <a:gd name="connsiteY2" fmla="*/ 0 h 715379"/>
                  <a:gd name="connsiteX3" fmla="*/ 1359221 w 1430759"/>
                  <a:gd name="connsiteY3" fmla="*/ 0 h 715379"/>
                  <a:gd name="connsiteX4" fmla="*/ 1409806 w 1430759"/>
                  <a:gd name="connsiteY4" fmla="*/ 20953 h 715379"/>
                  <a:gd name="connsiteX5" fmla="*/ 1430759 w 1430759"/>
                  <a:gd name="connsiteY5" fmla="*/ 71538 h 715379"/>
                  <a:gd name="connsiteX6" fmla="*/ 1430759 w 1430759"/>
                  <a:gd name="connsiteY6" fmla="*/ 643841 h 715379"/>
                  <a:gd name="connsiteX7" fmla="*/ 1409806 w 1430759"/>
                  <a:gd name="connsiteY7" fmla="*/ 694426 h 715379"/>
                  <a:gd name="connsiteX8" fmla="*/ 1359221 w 1430759"/>
                  <a:gd name="connsiteY8" fmla="*/ 715379 h 715379"/>
                  <a:gd name="connsiteX9" fmla="*/ 71538 w 1430759"/>
                  <a:gd name="connsiteY9" fmla="*/ 715379 h 715379"/>
                  <a:gd name="connsiteX10" fmla="*/ 20953 w 1430759"/>
                  <a:gd name="connsiteY10" fmla="*/ 694426 h 715379"/>
                  <a:gd name="connsiteX11" fmla="*/ 0 w 1430759"/>
                  <a:gd name="connsiteY11" fmla="*/ 643841 h 715379"/>
                  <a:gd name="connsiteX12" fmla="*/ 0 w 1430759"/>
                  <a:gd name="connsiteY12" fmla="*/ 71538 h 7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0759" h="715379">
                    <a:moveTo>
                      <a:pt x="0" y="71538"/>
                    </a:moveTo>
                    <a:cubicBezTo>
                      <a:pt x="0" y="52565"/>
                      <a:pt x="7537" y="34369"/>
                      <a:pt x="20953" y="20953"/>
                    </a:cubicBezTo>
                    <a:cubicBezTo>
                      <a:pt x="34369" y="7537"/>
                      <a:pt x="52565" y="0"/>
                      <a:pt x="71538" y="0"/>
                    </a:cubicBezTo>
                    <a:lnTo>
                      <a:pt x="1359221" y="0"/>
                    </a:lnTo>
                    <a:cubicBezTo>
                      <a:pt x="1378194" y="0"/>
                      <a:pt x="1396390" y="7537"/>
                      <a:pt x="1409806" y="20953"/>
                    </a:cubicBezTo>
                    <a:cubicBezTo>
                      <a:pt x="1423222" y="34369"/>
                      <a:pt x="1430759" y="52565"/>
                      <a:pt x="1430759" y="71538"/>
                    </a:cubicBezTo>
                    <a:lnTo>
                      <a:pt x="1430759" y="643841"/>
                    </a:lnTo>
                    <a:cubicBezTo>
                      <a:pt x="1430759" y="662814"/>
                      <a:pt x="1423222" y="681010"/>
                      <a:pt x="1409806" y="694426"/>
                    </a:cubicBezTo>
                    <a:cubicBezTo>
                      <a:pt x="1396390" y="707842"/>
                      <a:pt x="1378194" y="715379"/>
                      <a:pt x="1359221" y="715379"/>
                    </a:cubicBezTo>
                    <a:lnTo>
                      <a:pt x="71538" y="715379"/>
                    </a:lnTo>
                    <a:cubicBezTo>
                      <a:pt x="52565" y="715379"/>
                      <a:pt x="34369" y="707842"/>
                      <a:pt x="20953" y="694426"/>
                    </a:cubicBezTo>
                    <a:cubicBezTo>
                      <a:pt x="7537" y="681010"/>
                      <a:pt x="0" y="662814"/>
                      <a:pt x="0" y="643841"/>
                    </a:cubicBezTo>
                    <a:lnTo>
                      <a:pt x="0" y="71538"/>
                    </a:lnTo>
                    <a:close/>
                  </a:path>
                </a:pathLst>
              </a:custGeom>
              <a:solidFill>
                <a:schemeClr val="bg1">
                  <a:alpha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717" tIns="29050" rIns="35717" bIns="29050" spcCol="1270" anchor="ctr"/>
              <a:lstStyle/>
              <a:p>
                <a:pPr algn="ctr" defTabSz="466713">
                  <a:defRPr/>
                </a:pPr>
                <a:r>
                  <a:rPr lang="en-US" sz="1200" b="1" dirty="0">
                    <a:solidFill>
                      <a:schemeClr val="tx1"/>
                    </a:solidFill>
                    <a:latin typeface="+mj-lt"/>
                  </a:rPr>
                  <a:t>Parent’s and </a:t>
                </a:r>
                <a:br>
                  <a:rPr lang="en-US" sz="1200" b="1" dirty="0">
                    <a:solidFill>
                      <a:schemeClr val="tx1"/>
                    </a:solidFill>
                    <a:latin typeface="+mj-lt"/>
                  </a:rPr>
                </a:br>
                <a:r>
                  <a:rPr lang="en-US" sz="1200" b="1" dirty="0">
                    <a:solidFill>
                      <a:schemeClr val="tx1"/>
                    </a:solidFill>
                    <a:latin typeface="+mj-lt"/>
                  </a:rPr>
                  <a:t>Children’s Services</a:t>
                </a:r>
              </a:p>
            </p:txBody>
          </p:sp>
          <p:sp>
            <p:nvSpPr>
              <p:cNvPr id="34" name="Freeform 33"/>
              <p:cNvSpPr/>
              <p:nvPr/>
            </p:nvSpPr>
            <p:spPr>
              <a:xfrm>
                <a:off x="3463891" y="2360516"/>
                <a:ext cx="1821637" cy="2241423"/>
              </a:xfrm>
              <a:custGeom>
                <a:avLst/>
                <a:gdLst>
                  <a:gd name="connsiteX0" fmla="*/ 0 w 1144607"/>
                  <a:gd name="connsiteY0" fmla="*/ 114461 h 2923928"/>
                  <a:gd name="connsiteX1" fmla="*/ 33525 w 1144607"/>
                  <a:gd name="connsiteY1" fmla="*/ 33525 h 2923928"/>
                  <a:gd name="connsiteX2" fmla="*/ 114461 w 1144607"/>
                  <a:gd name="connsiteY2" fmla="*/ 0 h 2923928"/>
                  <a:gd name="connsiteX3" fmla="*/ 1030146 w 1144607"/>
                  <a:gd name="connsiteY3" fmla="*/ 0 h 2923928"/>
                  <a:gd name="connsiteX4" fmla="*/ 1111082 w 1144607"/>
                  <a:gd name="connsiteY4" fmla="*/ 33525 h 2923928"/>
                  <a:gd name="connsiteX5" fmla="*/ 1144607 w 1144607"/>
                  <a:gd name="connsiteY5" fmla="*/ 114461 h 2923928"/>
                  <a:gd name="connsiteX6" fmla="*/ 1144607 w 1144607"/>
                  <a:gd name="connsiteY6" fmla="*/ 2809467 h 2923928"/>
                  <a:gd name="connsiteX7" fmla="*/ 1111082 w 1144607"/>
                  <a:gd name="connsiteY7" fmla="*/ 2890403 h 2923928"/>
                  <a:gd name="connsiteX8" fmla="*/ 1030146 w 1144607"/>
                  <a:gd name="connsiteY8" fmla="*/ 2923928 h 2923928"/>
                  <a:gd name="connsiteX9" fmla="*/ 114461 w 1144607"/>
                  <a:gd name="connsiteY9" fmla="*/ 2923928 h 2923928"/>
                  <a:gd name="connsiteX10" fmla="*/ 33525 w 1144607"/>
                  <a:gd name="connsiteY10" fmla="*/ 2890403 h 2923928"/>
                  <a:gd name="connsiteX11" fmla="*/ 0 w 1144607"/>
                  <a:gd name="connsiteY11" fmla="*/ 2809467 h 2923928"/>
                  <a:gd name="connsiteX12" fmla="*/ 0 w 1144607"/>
                  <a:gd name="connsiteY12" fmla="*/ 114461 h 292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07" h="2923928">
                    <a:moveTo>
                      <a:pt x="0" y="114461"/>
                    </a:moveTo>
                    <a:cubicBezTo>
                      <a:pt x="0" y="84104"/>
                      <a:pt x="12059" y="54990"/>
                      <a:pt x="33525" y="33525"/>
                    </a:cubicBezTo>
                    <a:cubicBezTo>
                      <a:pt x="54991" y="12059"/>
                      <a:pt x="84104" y="0"/>
                      <a:pt x="114461" y="0"/>
                    </a:cubicBezTo>
                    <a:lnTo>
                      <a:pt x="1030146" y="0"/>
                    </a:lnTo>
                    <a:cubicBezTo>
                      <a:pt x="1060503" y="0"/>
                      <a:pt x="1089617" y="12059"/>
                      <a:pt x="1111082" y="33525"/>
                    </a:cubicBezTo>
                    <a:cubicBezTo>
                      <a:pt x="1132548" y="54991"/>
                      <a:pt x="1144607" y="84104"/>
                      <a:pt x="1144607" y="114461"/>
                    </a:cubicBezTo>
                    <a:lnTo>
                      <a:pt x="1144607" y="2809467"/>
                    </a:lnTo>
                    <a:cubicBezTo>
                      <a:pt x="1144607" y="2839824"/>
                      <a:pt x="1132548" y="2868938"/>
                      <a:pt x="1111082" y="2890403"/>
                    </a:cubicBezTo>
                    <a:cubicBezTo>
                      <a:pt x="1089616" y="2911869"/>
                      <a:pt x="1060503" y="2923928"/>
                      <a:pt x="1030146" y="2923928"/>
                    </a:cubicBezTo>
                    <a:lnTo>
                      <a:pt x="114461" y="2923928"/>
                    </a:lnTo>
                    <a:cubicBezTo>
                      <a:pt x="84104" y="2923928"/>
                      <a:pt x="54990" y="2911869"/>
                      <a:pt x="33525" y="2890403"/>
                    </a:cubicBezTo>
                    <a:cubicBezTo>
                      <a:pt x="12059" y="2868937"/>
                      <a:pt x="0" y="2839824"/>
                      <a:pt x="0" y="2809467"/>
                    </a:cubicBezTo>
                    <a:lnTo>
                      <a:pt x="0" y="114461"/>
                    </a:lnTo>
                    <a:close/>
                  </a:path>
                </a:pathLst>
              </a:custGeom>
              <a:solidFill>
                <a:srgbClr val="336B90">
                  <a:alpha val="90000"/>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8003" tIns="40383" rIns="48003" bIns="40383" spcCol="1270" anchor="ctr"/>
              <a:lstStyle/>
              <a:p>
                <a:pPr algn="ctr" defTabSz="533387">
                  <a:lnSpc>
                    <a:spcPct val="90000"/>
                  </a:lnSpc>
                  <a:spcAft>
                    <a:spcPct val="35000"/>
                  </a:spcAft>
                  <a:defRPr/>
                </a:pPr>
                <a:r>
                  <a:rPr lang="en-US" sz="1200" dirty="0">
                    <a:solidFill>
                      <a:prstClr val="white"/>
                    </a:solidFill>
                  </a:rPr>
                  <a:t>Children accompany parent(s) to treatment. Parent(s) and attending children have treatment plans and receive appropriate services </a:t>
                </a:r>
                <a:endParaRPr lang="en-US" sz="1200" b="1" dirty="0">
                  <a:solidFill>
                    <a:prstClr val="white"/>
                  </a:solidFill>
                </a:endParaRPr>
              </a:p>
            </p:txBody>
          </p:sp>
          <p:sp>
            <p:nvSpPr>
              <p:cNvPr id="36" name="Freeform 35"/>
              <p:cNvSpPr/>
              <p:nvPr/>
            </p:nvSpPr>
            <p:spPr>
              <a:xfrm>
                <a:off x="3463891" y="4878849"/>
                <a:ext cx="1821637" cy="1462299"/>
              </a:xfrm>
              <a:custGeom>
                <a:avLst/>
                <a:gdLst>
                  <a:gd name="connsiteX0" fmla="*/ 0 w 1197785"/>
                  <a:gd name="connsiteY0" fmla="*/ 119779 h 1640093"/>
                  <a:gd name="connsiteX1" fmla="*/ 35083 w 1197785"/>
                  <a:gd name="connsiteY1" fmla="*/ 35082 h 1640093"/>
                  <a:gd name="connsiteX2" fmla="*/ 119780 w 1197785"/>
                  <a:gd name="connsiteY2" fmla="*/ 0 h 1640093"/>
                  <a:gd name="connsiteX3" fmla="*/ 1078006 w 1197785"/>
                  <a:gd name="connsiteY3" fmla="*/ 0 h 1640093"/>
                  <a:gd name="connsiteX4" fmla="*/ 1162703 w 1197785"/>
                  <a:gd name="connsiteY4" fmla="*/ 35083 h 1640093"/>
                  <a:gd name="connsiteX5" fmla="*/ 1197785 w 1197785"/>
                  <a:gd name="connsiteY5" fmla="*/ 119780 h 1640093"/>
                  <a:gd name="connsiteX6" fmla="*/ 1197785 w 1197785"/>
                  <a:gd name="connsiteY6" fmla="*/ 1520314 h 1640093"/>
                  <a:gd name="connsiteX7" fmla="*/ 1162703 w 1197785"/>
                  <a:gd name="connsiteY7" fmla="*/ 1605011 h 1640093"/>
                  <a:gd name="connsiteX8" fmla="*/ 1078006 w 1197785"/>
                  <a:gd name="connsiteY8" fmla="*/ 1640093 h 1640093"/>
                  <a:gd name="connsiteX9" fmla="*/ 119779 w 1197785"/>
                  <a:gd name="connsiteY9" fmla="*/ 1640093 h 1640093"/>
                  <a:gd name="connsiteX10" fmla="*/ 35082 w 1197785"/>
                  <a:gd name="connsiteY10" fmla="*/ 1605010 h 1640093"/>
                  <a:gd name="connsiteX11" fmla="*/ 0 w 1197785"/>
                  <a:gd name="connsiteY11" fmla="*/ 1520313 h 1640093"/>
                  <a:gd name="connsiteX12" fmla="*/ 0 w 1197785"/>
                  <a:gd name="connsiteY12" fmla="*/ 119779 h 164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7785" h="1640093">
                    <a:moveTo>
                      <a:pt x="0" y="119779"/>
                    </a:moveTo>
                    <a:cubicBezTo>
                      <a:pt x="0" y="88012"/>
                      <a:pt x="12620" y="57545"/>
                      <a:pt x="35083" y="35082"/>
                    </a:cubicBezTo>
                    <a:cubicBezTo>
                      <a:pt x="57546" y="12619"/>
                      <a:pt x="88012" y="0"/>
                      <a:pt x="119780" y="0"/>
                    </a:cubicBezTo>
                    <a:lnTo>
                      <a:pt x="1078006" y="0"/>
                    </a:lnTo>
                    <a:cubicBezTo>
                      <a:pt x="1109773" y="0"/>
                      <a:pt x="1140240" y="12620"/>
                      <a:pt x="1162703" y="35083"/>
                    </a:cubicBezTo>
                    <a:cubicBezTo>
                      <a:pt x="1185166" y="57546"/>
                      <a:pt x="1197785" y="88012"/>
                      <a:pt x="1197785" y="119780"/>
                    </a:cubicBezTo>
                    <a:lnTo>
                      <a:pt x="1197785" y="1520314"/>
                    </a:lnTo>
                    <a:cubicBezTo>
                      <a:pt x="1197785" y="1552081"/>
                      <a:pt x="1185165" y="1582548"/>
                      <a:pt x="1162703" y="1605011"/>
                    </a:cubicBezTo>
                    <a:cubicBezTo>
                      <a:pt x="1140240" y="1627474"/>
                      <a:pt x="1109774" y="1640093"/>
                      <a:pt x="1078006" y="1640093"/>
                    </a:cubicBezTo>
                    <a:lnTo>
                      <a:pt x="119779" y="1640093"/>
                    </a:lnTo>
                    <a:cubicBezTo>
                      <a:pt x="88012" y="1640093"/>
                      <a:pt x="57545" y="1627473"/>
                      <a:pt x="35082" y="1605010"/>
                    </a:cubicBezTo>
                    <a:cubicBezTo>
                      <a:pt x="12619" y="1582547"/>
                      <a:pt x="0" y="1552081"/>
                      <a:pt x="0" y="1520313"/>
                    </a:cubicBezTo>
                    <a:lnTo>
                      <a:pt x="0" y="119779"/>
                    </a:lnTo>
                    <a:close/>
                  </a:path>
                </a:pathLst>
              </a:custGeom>
              <a:solidFill>
                <a:schemeClr val="accent1">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9172" tIns="41552" rIns="49172" bIns="41552" spcCol="1270" anchor="ctr"/>
              <a:lstStyle/>
              <a:p>
                <a:pPr algn="ctr" defTabSz="533387">
                  <a:lnSpc>
                    <a:spcPct val="90000"/>
                  </a:lnSpc>
                  <a:spcAft>
                    <a:spcPct val="35000"/>
                  </a:spcAft>
                  <a:defRPr/>
                </a:pPr>
                <a:r>
                  <a:rPr lang="en-US" sz="1200" dirty="0">
                    <a:solidFill>
                      <a:schemeClr val="tx1"/>
                    </a:solidFill>
                  </a:rPr>
                  <a:t>Goals: improved outcomes for parent(s) and children, better parenting</a:t>
                </a:r>
              </a:p>
            </p:txBody>
          </p:sp>
          <p:sp>
            <p:nvSpPr>
              <p:cNvPr id="37" name="Freeform 36"/>
              <p:cNvSpPr/>
              <p:nvPr/>
            </p:nvSpPr>
            <p:spPr>
              <a:xfrm>
                <a:off x="5371992" y="704622"/>
                <a:ext cx="1802420" cy="1179999"/>
              </a:xfrm>
              <a:custGeom>
                <a:avLst/>
                <a:gdLst>
                  <a:gd name="connsiteX0" fmla="*/ 0 w 1300688"/>
                  <a:gd name="connsiteY0" fmla="*/ 71538 h 715379"/>
                  <a:gd name="connsiteX1" fmla="*/ 20953 w 1300688"/>
                  <a:gd name="connsiteY1" fmla="*/ 20953 h 715379"/>
                  <a:gd name="connsiteX2" fmla="*/ 71538 w 1300688"/>
                  <a:gd name="connsiteY2" fmla="*/ 0 h 715379"/>
                  <a:gd name="connsiteX3" fmla="*/ 1229150 w 1300688"/>
                  <a:gd name="connsiteY3" fmla="*/ 0 h 715379"/>
                  <a:gd name="connsiteX4" fmla="*/ 1279735 w 1300688"/>
                  <a:gd name="connsiteY4" fmla="*/ 20953 h 715379"/>
                  <a:gd name="connsiteX5" fmla="*/ 1300688 w 1300688"/>
                  <a:gd name="connsiteY5" fmla="*/ 71538 h 715379"/>
                  <a:gd name="connsiteX6" fmla="*/ 1300688 w 1300688"/>
                  <a:gd name="connsiteY6" fmla="*/ 643841 h 715379"/>
                  <a:gd name="connsiteX7" fmla="*/ 1279735 w 1300688"/>
                  <a:gd name="connsiteY7" fmla="*/ 694426 h 715379"/>
                  <a:gd name="connsiteX8" fmla="*/ 1229150 w 1300688"/>
                  <a:gd name="connsiteY8" fmla="*/ 715379 h 715379"/>
                  <a:gd name="connsiteX9" fmla="*/ 71538 w 1300688"/>
                  <a:gd name="connsiteY9" fmla="*/ 715379 h 715379"/>
                  <a:gd name="connsiteX10" fmla="*/ 20953 w 1300688"/>
                  <a:gd name="connsiteY10" fmla="*/ 694426 h 715379"/>
                  <a:gd name="connsiteX11" fmla="*/ 0 w 1300688"/>
                  <a:gd name="connsiteY11" fmla="*/ 643841 h 715379"/>
                  <a:gd name="connsiteX12" fmla="*/ 0 w 1300688"/>
                  <a:gd name="connsiteY12" fmla="*/ 71538 h 7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688" h="715379">
                    <a:moveTo>
                      <a:pt x="0" y="71538"/>
                    </a:moveTo>
                    <a:cubicBezTo>
                      <a:pt x="0" y="52565"/>
                      <a:pt x="7537" y="34369"/>
                      <a:pt x="20953" y="20953"/>
                    </a:cubicBezTo>
                    <a:cubicBezTo>
                      <a:pt x="34369" y="7537"/>
                      <a:pt x="52565" y="0"/>
                      <a:pt x="71538" y="0"/>
                    </a:cubicBezTo>
                    <a:lnTo>
                      <a:pt x="1229150" y="0"/>
                    </a:lnTo>
                    <a:cubicBezTo>
                      <a:pt x="1248123" y="0"/>
                      <a:pt x="1266319" y="7537"/>
                      <a:pt x="1279735" y="20953"/>
                    </a:cubicBezTo>
                    <a:cubicBezTo>
                      <a:pt x="1293151" y="34369"/>
                      <a:pt x="1300688" y="52565"/>
                      <a:pt x="1300688" y="71538"/>
                    </a:cubicBezTo>
                    <a:lnTo>
                      <a:pt x="1300688" y="643841"/>
                    </a:lnTo>
                    <a:cubicBezTo>
                      <a:pt x="1300688" y="662814"/>
                      <a:pt x="1293151" y="681010"/>
                      <a:pt x="1279735" y="694426"/>
                    </a:cubicBezTo>
                    <a:cubicBezTo>
                      <a:pt x="1266319" y="707842"/>
                      <a:pt x="1248123" y="715379"/>
                      <a:pt x="1229150" y="715379"/>
                    </a:cubicBezTo>
                    <a:lnTo>
                      <a:pt x="71538" y="715379"/>
                    </a:lnTo>
                    <a:cubicBezTo>
                      <a:pt x="52565" y="715379"/>
                      <a:pt x="34369" y="707842"/>
                      <a:pt x="20953" y="694426"/>
                    </a:cubicBezTo>
                    <a:cubicBezTo>
                      <a:pt x="7537" y="681010"/>
                      <a:pt x="0" y="662814"/>
                      <a:pt x="0" y="643841"/>
                    </a:cubicBezTo>
                    <a:lnTo>
                      <a:pt x="0" y="71538"/>
                    </a:lnTo>
                    <a:close/>
                  </a:path>
                </a:pathLst>
              </a:custGeom>
              <a:solidFill>
                <a:schemeClr val="bg1">
                  <a:alpha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717" tIns="29050" rIns="35717" bIns="29050" spcCol="1270" anchor="ctr"/>
              <a:lstStyle/>
              <a:p>
                <a:pPr algn="ctr" defTabSz="466713">
                  <a:defRPr/>
                </a:pPr>
                <a:r>
                  <a:rPr lang="en-US" sz="1200" b="1" dirty="0">
                    <a:solidFill>
                      <a:schemeClr val="tx1"/>
                    </a:solidFill>
                    <a:latin typeface="+mj-lt"/>
                  </a:rPr>
                  <a:t>Family Services</a:t>
                </a:r>
              </a:p>
            </p:txBody>
          </p:sp>
          <p:sp>
            <p:nvSpPr>
              <p:cNvPr id="38" name="Freeform 37"/>
              <p:cNvSpPr/>
              <p:nvPr/>
            </p:nvSpPr>
            <p:spPr>
              <a:xfrm>
                <a:off x="5444560" y="2349451"/>
                <a:ext cx="1729851" cy="2214558"/>
              </a:xfrm>
              <a:custGeom>
                <a:avLst/>
                <a:gdLst>
                  <a:gd name="connsiteX0" fmla="*/ 0 w 1144607"/>
                  <a:gd name="connsiteY0" fmla="*/ 114461 h 2852933"/>
                  <a:gd name="connsiteX1" fmla="*/ 33525 w 1144607"/>
                  <a:gd name="connsiteY1" fmla="*/ 33525 h 2852933"/>
                  <a:gd name="connsiteX2" fmla="*/ 114461 w 1144607"/>
                  <a:gd name="connsiteY2" fmla="*/ 0 h 2852933"/>
                  <a:gd name="connsiteX3" fmla="*/ 1030146 w 1144607"/>
                  <a:gd name="connsiteY3" fmla="*/ 0 h 2852933"/>
                  <a:gd name="connsiteX4" fmla="*/ 1111082 w 1144607"/>
                  <a:gd name="connsiteY4" fmla="*/ 33525 h 2852933"/>
                  <a:gd name="connsiteX5" fmla="*/ 1144607 w 1144607"/>
                  <a:gd name="connsiteY5" fmla="*/ 114461 h 2852933"/>
                  <a:gd name="connsiteX6" fmla="*/ 1144607 w 1144607"/>
                  <a:gd name="connsiteY6" fmla="*/ 2738472 h 2852933"/>
                  <a:gd name="connsiteX7" fmla="*/ 1111082 w 1144607"/>
                  <a:gd name="connsiteY7" fmla="*/ 2819408 h 2852933"/>
                  <a:gd name="connsiteX8" fmla="*/ 1030146 w 1144607"/>
                  <a:gd name="connsiteY8" fmla="*/ 2852933 h 2852933"/>
                  <a:gd name="connsiteX9" fmla="*/ 114461 w 1144607"/>
                  <a:gd name="connsiteY9" fmla="*/ 2852933 h 2852933"/>
                  <a:gd name="connsiteX10" fmla="*/ 33525 w 1144607"/>
                  <a:gd name="connsiteY10" fmla="*/ 2819408 h 2852933"/>
                  <a:gd name="connsiteX11" fmla="*/ 0 w 1144607"/>
                  <a:gd name="connsiteY11" fmla="*/ 2738472 h 2852933"/>
                  <a:gd name="connsiteX12" fmla="*/ 0 w 1144607"/>
                  <a:gd name="connsiteY12" fmla="*/ 114461 h 28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07" h="2852933">
                    <a:moveTo>
                      <a:pt x="0" y="114461"/>
                    </a:moveTo>
                    <a:cubicBezTo>
                      <a:pt x="0" y="84104"/>
                      <a:pt x="12059" y="54990"/>
                      <a:pt x="33525" y="33525"/>
                    </a:cubicBezTo>
                    <a:cubicBezTo>
                      <a:pt x="54991" y="12059"/>
                      <a:pt x="84104" y="0"/>
                      <a:pt x="114461" y="0"/>
                    </a:cubicBezTo>
                    <a:lnTo>
                      <a:pt x="1030146" y="0"/>
                    </a:lnTo>
                    <a:cubicBezTo>
                      <a:pt x="1060503" y="0"/>
                      <a:pt x="1089617" y="12059"/>
                      <a:pt x="1111082" y="33525"/>
                    </a:cubicBezTo>
                    <a:cubicBezTo>
                      <a:pt x="1132548" y="54991"/>
                      <a:pt x="1144607" y="84104"/>
                      <a:pt x="1144607" y="114461"/>
                    </a:cubicBezTo>
                    <a:lnTo>
                      <a:pt x="1144607" y="2738472"/>
                    </a:lnTo>
                    <a:cubicBezTo>
                      <a:pt x="1144607" y="2768829"/>
                      <a:pt x="1132548" y="2797943"/>
                      <a:pt x="1111082" y="2819408"/>
                    </a:cubicBezTo>
                    <a:cubicBezTo>
                      <a:pt x="1089616" y="2840874"/>
                      <a:pt x="1060503" y="2852933"/>
                      <a:pt x="1030146" y="2852933"/>
                    </a:cubicBezTo>
                    <a:lnTo>
                      <a:pt x="114461" y="2852933"/>
                    </a:lnTo>
                    <a:cubicBezTo>
                      <a:pt x="84104" y="2852933"/>
                      <a:pt x="54990" y="2840874"/>
                      <a:pt x="33525" y="2819408"/>
                    </a:cubicBezTo>
                    <a:cubicBezTo>
                      <a:pt x="12059" y="2797942"/>
                      <a:pt x="0" y="2768829"/>
                      <a:pt x="0" y="2738472"/>
                    </a:cubicBezTo>
                    <a:lnTo>
                      <a:pt x="0" y="114461"/>
                    </a:lnTo>
                    <a:close/>
                  </a:path>
                </a:pathLst>
              </a:custGeom>
              <a:solidFill>
                <a:srgbClr val="336B90">
                  <a:alpha val="90000"/>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8003" tIns="40383" rIns="48003" bIns="40383" spcCol="1270" anchor="ctr"/>
              <a:lstStyle/>
              <a:p>
                <a:pPr algn="ctr" defTabSz="533387">
                  <a:lnSpc>
                    <a:spcPct val="90000"/>
                  </a:lnSpc>
                  <a:spcAft>
                    <a:spcPct val="35000"/>
                  </a:spcAft>
                  <a:defRPr/>
                </a:pPr>
                <a:r>
                  <a:rPr lang="en-US" sz="1200" dirty="0">
                    <a:solidFill>
                      <a:prstClr val="white"/>
                    </a:solidFill>
                  </a:rPr>
                  <a:t>Children accompany parent(s) to treatment; parent(s) and children have treatment plans. Some services provided to other family members</a:t>
                </a:r>
                <a:endParaRPr lang="en-US" sz="1200" b="1" dirty="0">
                  <a:solidFill>
                    <a:prstClr val="white"/>
                  </a:solidFill>
                </a:endParaRPr>
              </a:p>
            </p:txBody>
          </p:sp>
          <p:sp>
            <p:nvSpPr>
              <p:cNvPr id="39" name="Freeform 38"/>
              <p:cNvSpPr/>
              <p:nvPr/>
            </p:nvSpPr>
            <p:spPr>
              <a:xfrm>
                <a:off x="5444560" y="4878849"/>
                <a:ext cx="1729851" cy="1462299"/>
              </a:xfrm>
              <a:custGeom>
                <a:avLst/>
                <a:gdLst>
                  <a:gd name="connsiteX0" fmla="*/ 0 w 1323223"/>
                  <a:gd name="connsiteY0" fmla="*/ 132322 h 1619898"/>
                  <a:gd name="connsiteX1" fmla="*/ 38756 w 1323223"/>
                  <a:gd name="connsiteY1" fmla="*/ 38756 h 1619898"/>
                  <a:gd name="connsiteX2" fmla="*/ 132322 w 1323223"/>
                  <a:gd name="connsiteY2" fmla="*/ 0 h 1619898"/>
                  <a:gd name="connsiteX3" fmla="*/ 1190901 w 1323223"/>
                  <a:gd name="connsiteY3" fmla="*/ 0 h 1619898"/>
                  <a:gd name="connsiteX4" fmla="*/ 1284467 w 1323223"/>
                  <a:gd name="connsiteY4" fmla="*/ 38756 h 1619898"/>
                  <a:gd name="connsiteX5" fmla="*/ 1323223 w 1323223"/>
                  <a:gd name="connsiteY5" fmla="*/ 132322 h 1619898"/>
                  <a:gd name="connsiteX6" fmla="*/ 1323223 w 1323223"/>
                  <a:gd name="connsiteY6" fmla="*/ 1487576 h 1619898"/>
                  <a:gd name="connsiteX7" fmla="*/ 1284467 w 1323223"/>
                  <a:gd name="connsiteY7" fmla="*/ 1581142 h 1619898"/>
                  <a:gd name="connsiteX8" fmla="*/ 1190901 w 1323223"/>
                  <a:gd name="connsiteY8" fmla="*/ 1619898 h 1619898"/>
                  <a:gd name="connsiteX9" fmla="*/ 132322 w 1323223"/>
                  <a:gd name="connsiteY9" fmla="*/ 1619898 h 1619898"/>
                  <a:gd name="connsiteX10" fmla="*/ 38756 w 1323223"/>
                  <a:gd name="connsiteY10" fmla="*/ 1581142 h 1619898"/>
                  <a:gd name="connsiteX11" fmla="*/ 0 w 1323223"/>
                  <a:gd name="connsiteY11" fmla="*/ 1487576 h 1619898"/>
                  <a:gd name="connsiteX12" fmla="*/ 0 w 1323223"/>
                  <a:gd name="connsiteY12" fmla="*/ 132322 h 161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223" h="1619898">
                    <a:moveTo>
                      <a:pt x="0" y="132322"/>
                    </a:moveTo>
                    <a:cubicBezTo>
                      <a:pt x="0" y="97228"/>
                      <a:pt x="13941" y="63571"/>
                      <a:pt x="38756" y="38756"/>
                    </a:cubicBezTo>
                    <a:cubicBezTo>
                      <a:pt x="63571" y="13941"/>
                      <a:pt x="97228" y="0"/>
                      <a:pt x="132322" y="0"/>
                    </a:cubicBezTo>
                    <a:lnTo>
                      <a:pt x="1190901" y="0"/>
                    </a:lnTo>
                    <a:cubicBezTo>
                      <a:pt x="1225995" y="0"/>
                      <a:pt x="1259652" y="13941"/>
                      <a:pt x="1284467" y="38756"/>
                    </a:cubicBezTo>
                    <a:cubicBezTo>
                      <a:pt x="1309282" y="63571"/>
                      <a:pt x="1323223" y="97228"/>
                      <a:pt x="1323223" y="132322"/>
                    </a:cubicBezTo>
                    <a:lnTo>
                      <a:pt x="1323223" y="1487576"/>
                    </a:lnTo>
                    <a:cubicBezTo>
                      <a:pt x="1323223" y="1522670"/>
                      <a:pt x="1309282" y="1556327"/>
                      <a:pt x="1284467" y="1581142"/>
                    </a:cubicBezTo>
                    <a:cubicBezTo>
                      <a:pt x="1259652" y="1605957"/>
                      <a:pt x="1225995" y="1619898"/>
                      <a:pt x="1190901" y="1619898"/>
                    </a:cubicBezTo>
                    <a:lnTo>
                      <a:pt x="132322" y="1619898"/>
                    </a:lnTo>
                    <a:cubicBezTo>
                      <a:pt x="97228" y="1619898"/>
                      <a:pt x="63571" y="1605957"/>
                      <a:pt x="38756" y="1581142"/>
                    </a:cubicBezTo>
                    <a:cubicBezTo>
                      <a:pt x="13941" y="1556327"/>
                      <a:pt x="0" y="1522670"/>
                      <a:pt x="0" y="1487576"/>
                    </a:cubicBezTo>
                    <a:lnTo>
                      <a:pt x="0" y="132322"/>
                    </a:lnTo>
                    <a:close/>
                  </a:path>
                </a:pathLst>
              </a:custGeom>
              <a:solidFill>
                <a:schemeClr val="accent1">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51927" tIns="44307" rIns="51927" bIns="44307" spcCol="1270" anchor="ctr"/>
              <a:lstStyle/>
              <a:p>
                <a:pPr algn="ctr" defTabSz="533387">
                  <a:lnSpc>
                    <a:spcPct val="90000"/>
                  </a:lnSpc>
                  <a:spcAft>
                    <a:spcPct val="35000"/>
                  </a:spcAft>
                  <a:defRPr/>
                </a:pPr>
                <a:r>
                  <a:rPr lang="en-US" sz="1200" dirty="0">
                    <a:solidFill>
                      <a:schemeClr val="tx1"/>
                    </a:solidFill>
                  </a:rPr>
                  <a:t>Goals: improved outcomes for parent(s) and children, better parenting</a:t>
                </a:r>
              </a:p>
            </p:txBody>
          </p:sp>
          <p:sp>
            <p:nvSpPr>
              <p:cNvPr id="40" name="Freeform 39"/>
              <p:cNvSpPr/>
              <p:nvPr/>
            </p:nvSpPr>
            <p:spPr>
              <a:xfrm>
                <a:off x="7316279" y="704213"/>
                <a:ext cx="1796313" cy="1198365"/>
              </a:xfrm>
              <a:custGeom>
                <a:avLst/>
                <a:gdLst>
                  <a:gd name="connsiteX0" fmla="*/ 0 w 1430759"/>
                  <a:gd name="connsiteY0" fmla="*/ 71538 h 715379"/>
                  <a:gd name="connsiteX1" fmla="*/ 20953 w 1430759"/>
                  <a:gd name="connsiteY1" fmla="*/ 20953 h 715379"/>
                  <a:gd name="connsiteX2" fmla="*/ 71538 w 1430759"/>
                  <a:gd name="connsiteY2" fmla="*/ 0 h 715379"/>
                  <a:gd name="connsiteX3" fmla="*/ 1359221 w 1430759"/>
                  <a:gd name="connsiteY3" fmla="*/ 0 h 715379"/>
                  <a:gd name="connsiteX4" fmla="*/ 1409806 w 1430759"/>
                  <a:gd name="connsiteY4" fmla="*/ 20953 h 715379"/>
                  <a:gd name="connsiteX5" fmla="*/ 1430759 w 1430759"/>
                  <a:gd name="connsiteY5" fmla="*/ 71538 h 715379"/>
                  <a:gd name="connsiteX6" fmla="*/ 1430759 w 1430759"/>
                  <a:gd name="connsiteY6" fmla="*/ 643841 h 715379"/>
                  <a:gd name="connsiteX7" fmla="*/ 1409806 w 1430759"/>
                  <a:gd name="connsiteY7" fmla="*/ 694426 h 715379"/>
                  <a:gd name="connsiteX8" fmla="*/ 1359221 w 1430759"/>
                  <a:gd name="connsiteY8" fmla="*/ 715379 h 715379"/>
                  <a:gd name="connsiteX9" fmla="*/ 71538 w 1430759"/>
                  <a:gd name="connsiteY9" fmla="*/ 715379 h 715379"/>
                  <a:gd name="connsiteX10" fmla="*/ 20953 w 1430759"/>
                  <a:gd name="connsiteY10" fmla="*/ 694426 h 715379"/>
                  <a:gd name="connsiteX11" fmla="*/ 0 w 1430759"/>
                  <a:gd name="connsiteY11" fmla="*/ 643841 h 715379"/>
                  <a:gd name="connsiteX12" fmla="*/ 0 w 1430759"/>
                  <a:gd name="connsiteY12" fmla="*/ 71538 h 7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0759" h="715379">
                    <a:moveTo>
                      <a:pt x="0" y="71538"/>
                    </a:moveTo>
                    <a:cubicBezTo>
                      <a:pt x="0" y="52565"/>
                      <a:pt x="7537" y="34369"/>
                      <a:pt x="20953" y="20953"/>
                    </a:cubicBezTo>
                    <a:cubicBezTo>
                      <a:pt x="34369" y="7537"/>
                      <a:pt x="52565" y="0"/>
                      <a:pt x="71538" y="0"/>
                    </a:cubicBezTo>
                    <a:lnTo>
                      <a:pt x="1359221" y="0"/>
                    </a:lnTo>
                    <a:cubicBezTo>
                      <a:pt x="1378194" y="0"/>
                      <a:pt x="1396390" y="7537"/>
                      <a:pt x="1409806" y="20953"/>
                    </a:cubicBezTo>
                    <a:cubicBezTo>
                      <a:pt x="1423222" y="34369"/>
                      <a:pt x="1430759" y="52565"/>
                      <a:pt x="1430759" y="71538"/>
                    </a:cubicBezTo>
                    <a:lnTo>
                      <a:pt x="1430759" y="643841"/>
                    </a:lnTo>
                    <a:cubicBezTo>
                      <a:pt x="1430759" y="662814"/>
                      <a:pt x="1423222" y="681010"/>
                      <a:pt x="1409806" y="694426"/>
                    </a:cubicBezTo>
                    <a:cubicBezTo>
                      <a:pt x="1396390" y="707842"/>
                      <a:pt x="1378194" y="715379"/>
                      <a:pt x="1359221" y="715379"/>
                    </a:cubicBezTo>
                    <a:lnTo>
                      <a:pt x="71538" y="715379"/>
                    </a:lnTo>
                    <a:cubicBezTo>
                      <a:pt x="52565" y="715379"/>
                      <a:pt x="34369" y="707842"/>
                      <a:pt x="20953" y="694426"/>
                    </a:cubicBezTo>
                    <a:cubicBezTo>
                      <a:pt x="7537" y="681010"/>
                      <a:pt x="0" y="662814"/>
                      <a:pt x="0" y="643841"/>
                    </a:cubicBezTo>
                    <a:lnTo>
                      <a:pt x="0" y="71538"/>
                    </a:lnTo>
                    <a:close/>
                  </a:path>
                </a:pathLst>
              </a:custGeom>
              <a:solidFill>
                <a:schemeClr val="bg1">
                  <a:alpha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717" tIns="29050" rIns="35717" bIns="29050" spcCol="1270" anchor="ctr"/>
              <a:lstStyle/>
              <a:p>
                <a:pPr algn="ctr" defTabSz="466713">
                  <a:defRPr/>
                </a:pPr>
                <a:r>
                  <a:rPr lang="en-US" sz="1200" b="1" dirty="0">
                    <a:solidFill>
                      <a:schemeClr val="tx1"/>
                    </a:solidFill>
                    <a:latin typeface="+mj-lt"/>
                  </a:rPr>
                  <a:t>Family-Centered Treatment</a:t>
                </a:r>
              </a:p>
            </p:txBody>
          </p:sp>
          <p:sp>
            <p:nvSpPr>
              <p:cNvPr id="42" name="Freeform 41"/>
              <p:cNvSpPr/>
              <p:nvPr/>
            </p:nvSpPr>
            <p:spPr>
              <a:xfrm>
                <a:off x="7345308" y="2354439"/>
                <a:ext cx="1780730" cy="2204582"/>
              </a:xfrm>
              <a:custGeom>
                <a:avLst/>
                <a:gdLst>
                  <a:gd name="connsiteX0" fmla="*/ 0 w 1425997"/>
                  <a:gd name="connsiteY0" fmla="*/ 142600 h 2520132"/>
                  <a:gd name="connsiteX1" fmla="*/ 41767 w 1425997"/>
                  <a:gd name="connsiteY1" fmla="*/ 41767 h 2520132"/>
                  <a:gd name="connsiteX2" fmla="*/ 142601 w 1425997"/>
                  <a:gd name="connsiteY2" fmla="*/ 1 h 2520132"/>
                  <a:gd name="connsiteX3" fmla="*/ 1283397 w 1425997"/>
                  <a:gd name="connsiteY3" fmla="*/ 0 h 2520132"/>
                  <a:gd name="connsiteX4" fmla="*/ 1384230 w 1425997"/>
                  <a:gd name="connsiteY4" fmla="*/ 41767 h 2520132"/>
                  <a:gd name="connsiteX5" fmla="*/ 1425996 w 1425997"/>
                  <a:gd name="connsiteY5" fmla="*/ 142601 h 2520132"/>
                  <a:gd name="connsiteX6" fmla="*/ 1425997 w 1425997"/>
                  <a:gd name="connsiteY6" fmla="*/ 2377532 h 2520132"/>
                  <a:gd name="connsiteX7" fmla="*/ 1384230 w 1425997"/>
                  <a:gd name="connsiteY7" fmla="*/ 2478365 h 2520132"/>
                  <a:gd name="connsiteX8" fmla="*/ 1283397 w 1425997"/>
                  <a:gd name="connsiteY8" fmla="*/ 2520132 h 2520132"/>
                  <a:gd name="connsiteX9" fmla="*/ 142600 w 1425997"/>
                  <a:gd name="connsiteY9" fmla="*/ 2520132 h 2520132"/>
                  <a:gd name="connsiteX10" fmla="*/ 41767 w 1425997"/>
                  <a:gd name="connsiteY10" fmla="*/ 2478365 h 2520132"/>
                  <a:gd name="connsiteX11" fmla="*/ 1 w 1425997"/>
                  <a:gd name="connsiteY11" fmla="*/ 2377531 h 2520132"/>
                  <a:gd name="connsiteX12" fmla="*/ 0 w 1425997"/>
                  <a:gd name="connsiteY12" fmla="*/ 142600 h 25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997" h="2520132">
                    <a:moveTo>
                      <a:pt x="0" y="142600"/>
                    </a:moveTo>
                    <a:cubicBezTo>
                      <a:pt x="0" y="104780"/>
                      <a:pt x="15024" y="68509"/>
                      <a:pt x="41767" y="41767"/>
                    </a:cubicBezTo>
                    <a:cubicBezTo>
                      <a:pt x="68510" y="15024"/>
                      <a:pt x="104781" y="1"/>
                      <a:pt x="142601" y="1"/>
                    </a:cubicBezTo>
                    <a:lnTo>
                      <a:pt x="1283397" y="0"/>
                    </a:lnTo>
                    <a:cubicBezTo>
                      <a:pt x="1321217" y="0"/>
                      <a:pt x="1357488" y="15024"/>
                      <a:pt x="1384230" y="41767"/>
                    </a:cubicBezTo>
                    <a:cubicBezTo>
                      <a:pt x="1410973" y="68510"/>
                      <a:pt x="1425996" y="104781"/>
                      <a:pt x="1425996" y="142601"/>
                    </a:cubicBezTo>
                    <a:cubicBezTo>
                      <a:pt x="1425996" y="887578"/>
                      <a:pt x="1425997" y="1632555"/>
                      <a:pt x="1425997" y="2377532"/>
                    </a:cubicBezTo>
                    <a:cubicBezTo>
                      <a:pt x="1425997" y="2415352"/>
                      <a:pt x="1410973" y="2451623"/>
                      <a:pt x="1384230" y="2478365"/>
                    </a:cubicBezTo>
                    <a:cubicBezTo>
                      <a:pt x="1357487" y="2505108"/>
                      <a:pt x="1321216" y="2520132"/>
                      <a:pt x="1283397" y="2520132"/>
                    </a:cubicBezTo>
                    <a:lnTo>
                      <a:pt x="142600" y="2520132"/>
                    </a:lnTo>
                    <a:cubicBezTo>
                      <a:pt x="104780" y="2520132"/>
                      <a:pt x="68509" y="2505108"/>
                      <a:pt x="41767" y="2478365"/>
                    </a:cubicBezTo>
                    <a:cubicBezTo>
                      <a:pt x="15024" y="2451622"/>
                      <a:pt x="0" y="2415351"/>
                      <a:pt x="1" y="2377531"/>
                    </a:cubicBezTo>
                    <a:cubicBezTo>
                      <a:pt x="1" y="1632554"/>
                      <a:pt x="0" y="887577"/>
                      <a:pt x="0" y="142600"/>
                    </a:cubicBezTo>
                    <a:close/>
                  </a:path>
                </a:pathLst>
              </a:custGeom>
              <a:solidFill>
                <a:srgbClr val="336B90">
                  <a:alpha val="90000"/>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54185" tIns="46565" rIns="54185" bIns="46565" spcCol="1270" anchor="ctr"/>
              <a:lstStyle/>
              <a:p>
                <a:pPr algn="ctr" defTabSz="533387">
                  <a:lnSpc>
                    <a:spcPct val="90000"/>
                  </a:lnSpc>
                  <a:spcAft>
                    <a:spcPct val="35000"/>
                  </a:spcAft>
                  <a:defRPr/>
                </a:pPr>
                <a:r>
                  <a:rPr lang="en-US" sz="1200" dirty="0">
                    <a:solidFill>
                      <a:prstClr val="white"/>
                    </a:solidFill>
                  </a:rPr>
                  <a:t>Each family member has a treatment plan and receives individual and family services </a:t>
                </a:r>
                <a:endParaRPr lang="en-US" sz="1200" b="1" dirty="0">
                  <a:solidFill>
                    <a:prstClr val="white"/>
                  </a:solidFill>
                </a:endParaRPr>
              </a:p>
            </p:txBody>
          </p:sp>
          <p:sp>
            <p:nvSpPr>
              <p:cNvPr id="44" name="Freeform 43"/>
              <p:cNvSpPr/>
              <p:nvPr/>
            </p:nvSpPr>
            <p:spPr>
              <a:xfrm>
                <a:off x="7345308" y="4865950"/>
                <a:ext cx="1780730" cy="1513299"/>
              </a:xfrm>
              <a:custGeom>
                <a:avLst/>
                <a:gdLst>
                  <a:gd name="connsiteX0" fmla="*/ 0 w 1527238"/>
                  <a:gd name="connsiteY0" fmla="*/ 152724 h 1893130"/>
                  <a:gd name="connsiteX1" fmla="*/ 44732 w 1527238"/>
                  <a:gd name="connsiteY1" fmla="*/ 44732 h 1893130"/>
                  <a:gd name="connsiteX2" fmla="*/ 152724 w 1527238"/>
                  <a:gd name="connsiteY2" fmla="*/ 0 h 1893130"/>
                  <a:gd name="connsiteX3" fmla="*/ 1374514 w 1527238"/>
                  <a:gd name="connsiteY3" fmla="*/ 0 h 1893130"/>
                  <a:gd name="connsiteX4" fmla="*/ 1482506 w 1527238"/>
                  <a:gd name="connsiteY4" fmla="*/ 44732 h 1893130"/>
                  <a:gd name="connsiteX5" fmla="*/ 1527238 w 1527238"/>
                  <a:gd name="connsiteY5" fmla="*/ 152724 h 1893130"/>
                  <a:gd name="connsiteX6" fmla="*/ 1527238 w 1527238"/>
                  <a:gd name="connsiteY6" fmla="*/ 1740406 h 1893130"/>
                  <a:gd name="connsiteX7" fmla="*/ 1482506 w 1527238"/>
                  <a:gd name="connsiteY7" fmla="*/ 1848398 h 1893130"/>
                  <a:gd name="connsiteX8" fmla="*/ 1374514 w 1527238"/>
                  <a:gd name="connsiteY8" fmla="*/ 1893130 h 1893130"/>
                  <a:gd name="connsiteX9" fmla="*/ 152724 w 1527238"/>
                  <a:gd name="connsiteY9" fmla="*/ 1893130 h 1893130"/>
                  <a:gd name="connsiteX10" fmla="*/ 44732 w 1527238"/>
                  <a:gd name="connsiteY10" fmla="*/ 1848398 h 1893130"/>
                  <a:gd name="connsiteX11" fmla="*/ 0 w 1527238"/>
                  <a:gd name="connsiteY11" fmla="*/ 1740406 h 1893130"/>
                  <a:gd name="connsiteX12" fmla="*/ 0 w 1527238"/>
                  <a:gd name="connsiteY12" fmla="*/ 152724 h 189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7238" h="1893130">
                    <a:moveTo>
                      <a:pt x="0" y="152724"/>
                    </a:moveTo>
                    <a:cubicBezTo>
                      <a:pt x="0" y="112219"/>
                      <a:pt x="16091" y="73373"/>
                      <a:pt x="44732" y="44732"/>
                    </a:cubicBezTo>
                    <a:cubicBezTo>
                      <a:pt x="73373" y="16091"/>
                      <a:pt x="112219" y="0"/>
                      <a:pt x="152724" y="0"/>
                    </a:cubicBezTo>
                    <a:lnTo>
                      <a:pt x="1374514" y="0"/>
                    </a:lnTo>
                    <a:cubicBezTo>
                      <a:pt x="1415019" y="0"/>
                      <a:pt x="1453865" y="16091"/>
                      <a:pt x="1482506" y="44732"/>
                    </a:cubicBezTo>
                    <a:cubicBezTo>
                      <a:pt x="1511147" y="73373"/>
                      <a:pt x="1527238" y="112219"/>
                      <a:pt x="1527238" y="152724"/>
                    </a:cubicBezTo>
                    <a:lnTo>
                      <a:pt x="1527238" y="1740406"/>
                    </a:lnTo>
                    <a:cubicBezTo>
                      <a:pt x="1527238" y="1780911"/>
                      <a:pt x="1511147" y="1819757"/>
                      <a:pt x="1482506" y="1848398"/>
                    </a:cubicBezTo>
                    <a:cubicBezTo>
                      <a:pt x="1453865" y="1877039"/>
                      <a:pt x="1415019" y="1893130"/>
                      <a:pt x="1374514" y="1893130"/>
                    </a:cubicBezTo>
                    <a:lnTo>
                      <a:pt x="152724" y="1893130"/>
                    </a:lnTo>
                    <a:cubicBezTo>
                      <a:pt x="112219" y="1893130"/>
                      <a:pt x="73373" y="1877039"/>
                      <a:pt x="44732" y="1848398"/>
                    </a:cubicBezTo>
                    <a:cubicBezTo>
                      <a:pt x="16091" y="1819757"/>
                      <a:pt x="0" y="1780911"/>
                      <a:pt x="0" y="1740406"/>
                    </a:cubicBezTo>
                    <a:lnTo>
                      <a:pt x="0" y="152724"/>
                    </a:lnTo>
                    <a:close/>
                  </a:path>
                </a:pathLst>
              </a:custGeom>
              <a:solidFill>
                <a:schemeClr val="accent1">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56408" tIns="48788" rIns="56408" bIns="48788" spcCol="1270" anchor="ctr"/>
              <a:lstStyle/>
              <a:p>
                <a:pPr algn="ctr" defTabSz="533387">
                  <a:lnSpc>
                    <a:spcPct val="90000"/>
                  </a:lnSpc>
                  <a:spcAft>
                    <a:spcPct val="35000"/>
                  </a:spcAft>
                  <a:defRPr/>
                </a:pPr>
                <a:r>
                  <a:rPr lang="en-US" sz="1200" dirty="0">
                    <a:solidFill>
                      <a:schemeClr val="tx1"/>
                    </a:solidFill>
                  </a:rPr>
                  <a:t>Goals: improved outcomes for parent(s), children, and other family members; better parenting and family functioning</a:t>
                </a:r>
              </a:p>
            </p:txBody>
          </p:sp>
        </p:grpSp>
      </p:grpSp>
      <p:sp>
        <p:nvSpPr>
          <p:cNvPr id="24" name="Rectangle 23"/>
          <p:cNvSpPr/>
          <p:nvPr/>
        </p:nvSpPr>
        <p:spPr>
          <a:xfrm>
            <a:off x="4138280" y="6428232"/>
            <a:ext cx="7831015" cy="307777"/>
          </a:xfrm>
          <a:prstGeom prst="rect">
            <a:avLst/>
          </a:prstGeom>
        </p:spPr>
        <p:txBody>
          <a:bodyPr wrap="square">
            <a:spAutoFit/>
          </a:bodyPr>
          <a:lstStyle/>
          <a:p>
            <a:pPr algn="r"/>
            <a:r>
              <a:rPr lang="en-US" sz="1400" dirty="0"/>
              <a:t>(Werner et al., 2007; Substance Abuse and Mental Health Services Administration, 2009)</a:t>
            </a:r>
          </a:p>
        </p:txBody>
      </p:sp>
      <p:sp>
        <p:nvSpPr>
          <p:cNvPr id="30" name="Title 1">
            <a:extLst>
              <a:ext uri="{FF2B5EF4-FFF2-40B4-BE49-F238E27FC236}">
                <a16:creationId xmlns:a16="http://schemas.microsoft.com/office/drawing/2014/main" id="{600ADE9B-F383-4C2C-96DB-E29746084B96}"/>
              </a:ext>
            </a:extLst>
          </p:cNvPr>
          <p:cNvSpPr txBox="1">
            <a:spLocks/>
          </p:cNvSpPr>
          <p:nvPr/>
        </p:nvSpPr>
        <p:spPr>
          <a:xfrm>
            <a:off x="0" y="0"/>
            <a:ext cx="12192000" cy="1216152"/>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defTabSz="1641166"/>
            <a:r>
              <a:rPr lang="en-US" sz="3200" dirty="0">
                <a:solidFill>
                  <a:srgbClr val="FFFFFF"/>
                </a:solidFill>
                <a:latin typeface="Arial" panose="020B0604020202020204" pitchFamily="34" charset="0"/>
                <a:cs typeface="Arial" panose="020B0604020202020204" pitchFamily="34" charset="0"/>
              </a:rPr>
              <a:t>Continuum of Family-Based Services</a:t>
            </a:r>
          </a:p>
        </p:txBody>
      </p:sp>
    </p:spTree>
    <p:extLst>
      <p:ext uri="{BB962C8B-B14F-4D97-AF65-F5344CB8AC3E}">
        <p14:creationId xmlns:p14="http://schemas.microsoft.com/office/powerpoint/2010/main" val="170337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sl-SI" dirty="0"/>
              <a:t>Uvod v zasvojenost</a:t>
            </a:r>
            <a:endParaRPr lang="en-US" dirty="0"/>
          </a:p>
        </p:txBody>
      </p:sp>
      <p:sp>
        <p:nvSpPr>
          <p:cNvPr id="7171" name="Rectangle 3"/>
          <p:cNvSpPr>
            <a:spLocks noGrp="1" noChangeArrowheads="1"/>
          </p:cNvSpPr>
          <p:nvPr>
            <p:ph sz="quarter" idx="10"/>
          </p:nvPr>
        </p:nvSpPr>
        <p:spPr>
          <a:xfrm>
            <a:off x="228600" y="990600"/>
            <a:ext cx="11658600" cy="4902200"/>
          </a:xfrm>
        </p:spPr>
        <p:txBody>
          <a:bodyPr/>
          <a:lstStyle/>
          <a:p>
            <a:pPr eaLnBrk="1" hangingPunct="1">
              <a:buFontTx/>
              <a:buNone/>
              <a:defRPr/>
            </a:pPr>
            <a:r>
              <a:rPr lang="ja-JP" altLang="en-US" dirty="0">
                <a:latin typeface="PalatinoLT-Roman" charset="0"/>
                <a:ea typeface="Geneva" pitchFamily="121" charset="-128"/>
              </a:rPr>
              <a:t>“</a:t>
            </a:r>
            <a:r>
              <a:rPr lang="sl-SI" altLang="ja-JP" dirty="0">
                <a:latin typeface="PalatinoLT-Roman" charset="0"/>
                <a:ea typeface="Geneva" pitchFamily="121" charset="-128"/>
              </a:rPr>
              <a:t>P</a:t>
            </a:r>
            <a:r>
              <a:rPr lang="en-US" altLang="ja-JP" dirty="0" err="1">
                <a:latin typeface="PalatinoLT-Roman" charset="0"/>
                <a:ea typeface="Geneva" pitchFamily="121" charset="-128"/>
              </a:rPr>
              <a:t>arado</a:t>
            </a:r>
            <a:r>
              <a:rPr lang="sl-SI" altLang="ja-JP" dirty="0">
                <a:latin typeface="PalatinoLT-Roman" charset="0"/>
                <a:ea typeface="Geneva" pitchFamily="121" charset="-128"/>
              </a:rPr>
              <a:t>ks</a:t>
            </a:r>
            <a:r>
              <a:rPr lang="ja-JP" altLang="en-US" dirty="0">
                <a:latin typeface="PalatinoLT-Roman" charset="0"/>
                <a:ea typeface="Geneva" pitchFamily="121" charset="-128"/>
              </a:rPr>
              <a:t>”</a:t>
            </a:r>
            <a:r>
              <a:rPr lang="sl-SI" altLang="ja-JP" dirty="0">
                <a:latin typeface="PalatinoLT-Roman" charset="0"/>
                <a:ea typeface="Geneva" pitchFamily="121" charset="-128"/>
              </a:rPr>
              <a:t>zasvojenosti</a:t>
            </a:r>
            <a:r>
              <a:rPr lang="en-US" altLang="ja-JP" dirty="0">
                <a:latin typeface="PalatinoLT-Roman" charset="0"/>
                <a:ea typeface="Geneva" pitchFamily="121" charset="-128"/>
              </a:rPr>
              <a:t>: </a:t>
            </a:r>
          </a:p>
          <a:p>
            <a:pPr eaLnBrk="1" hangingPunct="1">
              <a:buFontTx/>
              <a:buNone/>
              <a:defRPr/>
            </a:pPr>
            <a:r>
              <a:rPr lang="sl-SI" dirty="0">
                <a:latin typeface="PalatinoLT-Roman" charset="0"/>
                <a:ea typeface="Geneva" pitchFamily="121" charset="-128"/>
              </a:rPr>
              <a:t>Oseba razvije in vzdržuje vedenjski vzorec </a:t>
            </a:r>
            <a:r>
              <a:rPr lang="sl-SI" dirty="0">
                <a:solidFill>
                  <a:schemeClr val="accent6">
                    <a:lumMod val="75000"/>
                  </a:schemeClr>
                </a:solidFill>
                <a:latin typeface="PalatinoLT-Roman" charset="0"/>
                <a:ea typeface="Geneva" pitchFamily="121" charset="-128"/>
              </a:rPr>
              <a:t>iskanja in vzdrževanja ugodja</a:t>
            </a:r>
            <a:r>
              <a:rPr lang="sl-SI" dirty="0">
                <a:latin typeface="PalatinoLT-Roman" charset="0"/>
                <a:ea typeface="Geneva" pitchFamily="121" charset="-128"/>
              </a:rPr>
              <a:t>, zadoščenja, ki se na koncu vedno konča </a:t>
            </a:r>
            <a:r>
              <a:rPr lang="sl-SI" b="1" dirty="0">
                <a:latin typeface="PalatinoLT-Roman" charset="0"/>
                <a:ea typeface="Geneva" pitchFamily="121" charset="-128"/>
              </a:rPr>
              <a:t>destruktivno</a:t>
            </a:r>
            <a:r>
              <a:rPr lang="sl-SI" dirty="0">
                <a:latin typeface="PalatinoLT-Roman" charset="0"/>
                <a:ea typeface="Geneva" pitchFamily="121" charset="-128"/>
              </a:rPr>
              <a:t>.</a:t>
            </a:r>
          </a:p>
          <a:p>
            <a:pPr eaLnBrk="1" hangingPunct="1">
              <a:buFontTx/>
              <a:buNone/>
              <a:defRPr/>
            </a:pPr>
            <a:r>
              <a:rPr lang="en-US" dirty="0"/>
              <a:t>Legal</a:t>
            </a:r>
            <a:r>
              <a:rPr lang="sl-SI" dirty="0"/>
              <a:t>ne droge kot tobak in alkohol ostajajo največji zdravstveni problem</a:t>
            </a:r>
            <a:r>
              <a:rPr lang="en-US" dirty="0"/>
              <a:t>.</a:t>
            </a:r>
          </a:p>
          <a:p>
            <a:pPr eaLnBrk="1" hangingPunct="1">
              <a:buFontTx/>
              <a:buNone/>
              <a:defRPr/>
            </a:pPr>
            <a:endParaRPr lang="en-US" altLang="ja-JP" dirty="0">
              <a:latin typeface="PalatinoLT-Roman" charset="0"/>
              <a:ea typeface="Geneva" pitchFamily="121"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725" y="4191000"/>
            <a:ext cx="3686174" cy="245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191000"/>
            <a:ext cx="304800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1659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4000" dirty="0"/>
              <a:t>Spirala zasvojenosti</a:t>
            </a:r>
            <a:endParaRPr lang="en-GB" sz="4000" dirty="0"/>
          </a:p>
        </p:txBody>
      </p:sp>
      <p:pic>
        <p:nvPicPr>
          <p:cNvPr id="5" name="Slika 4"/>
          <p:cNvPicPr>
            <a:picLocks noChangeAspect="1"/>
          </p:cNvPicPr>
          <p:nvPr/>
        </p:nvPicPr>
        <p:blipFill>
          <a:blip r:embed="rId3"/>
          <a:stretch>
            <a:fillRect/>
          </a:stretch>
        </p:blipFill>
        <p:spPr>
          <a:xfrm>
            <a:off x="-16329" y="943882"/>
            <a:ext cx="7118216" cy="5908675"/>
          </a:xfrm>
          <a:prstGeom prst="rect">
            <a:avLst/>
          </a:prstGeom>
        </p:spPr>
      </p:pic>
      <p:pic>
        <p:nvPicPr>
          <p:cNvPr id="6" name="Slika 5"/>
          <p:cNvPicPr>
            <a:picLocks noChangeAspect="1"/>
          </p:cNvPicPr>
          <p:nvPr/>
        </p:nvPicPr>
        <p:blipFill>
          <a:blip r:embed="rId4"/>
          <a:stretch>
            <a:fillRect/>
          </a:stretch>
        </p:blipFill>
        <p:spPr>
          <a:xfrm>
            <a:off x="7315200" y="3618738"/>
            <a:ext cx="4648200" cy="3067812"/>
          </a:xfrm>
          <a:prstGeom prst="rect">
            <a:avLst/>
          </a:prstGeom>
        </p:spPr>
      </p:pic>
    </p:spTree>
    <p:extLst>
      <p:ext uri="{BB962C8B-B14F-4D97-AF65-F5344CB8AC3E}">
        <p14:creationId xmlns:p14="http://schemas.microsoft.com/office/powerpoint/2010/main" val="3090005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2"/>
          <p:cNvSpPr/>
          <p:nvPr/>
        </p:nvSpPr>
        <p:spPr>
          <a:xfrm>
            <a:off x="9754137" y="4322362"/>
            <a:ext cx="2148288" cy="1041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78740" rIns="118110" bIns="78740" numCol="1" spcCol="1270" anchor="ctr" anchorCtr="0">
            <a:noAutofit/>
          </a:bodyPr>
          <a:lstStyle/>
          <a:p>
            <a:pPr algn="ctr" defTabSz="2755900">
              <a:lnSpc>
                <a:spcPct val="90000"/>
              </a:lnSpc>
              <a:spcBef>
                <a:spcPct val="0"/>
              </a:spcBef>
              <a:spcAft>
                <a:spcPct val="35000"/>
              </a:spcAft>
            </a:pPr>
            <a:endParaRPr lang="en-US" sz="6200" dirty="0">
              <a:solidFill>
                <a:prstClr val="white"/>
              </a:solidFill>
            </a:endParaRPr>
          </a:p>
        </p:txBody>
      </p:sp>
      <p:grpSp>
        <p:nvGrpSpPr>
          <p:cNvPr id="2" name="Group 1"/>
          <p:cNvGrpSpPr/>
          <p:nvPr/>
        </p:nvGrpSpPr>
        <p:grpSpPr>
          <a:xfrm>
            <a:off x="739458" y="1425942"/>
            <a:ext cx="11085112" cy="4962332"/>
            <a:chOff x="739458" y="1193718"/>
            <a:chExt cx="10467594" cy="5065236"/>
          </a:xfrm>
        </p:grpSpPr>
        <p:graphicFrame>
          <p:nvGraphicFramePr>
            <p:cNvPr id="14" name="Diagram 13">
              <a:extLst>
                <a:ext uri="{FF2B5EF4-FFF2-40B4-BE49-F238E27FC236}">
                  <a16:creationId xmlns:a16="http://schemas.microsoft.com/office/drawing/2014/main" id="{B8B067DA-C339-43FA-89C0-046A73B4D72C}"/>
                </a:ext>
              </a:extLst>
            </p:cNvPr>
            <p:cNvGraphicFramePr/>
            <p:nvPr>
              <p:extLst/>
            </p:nvPr>
          </p:nvGraphicFramePr>
          <p:xfrm>
            <a:off x="739458" y="1193718"/>
            <a:ext cx="10467594" cy="5065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TextBox 33"/>
            <p:cNvSpPr txBox="1"/>
            <p:nvPr/>
          </p:nvSpPr>
          <p:spPr>
            <a:xfrm>
              <a:off x="829966" y="1670891"/>
              <a:ext cx="1781743"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Stimulants</a:t>
              </a:r>
            </a:p>
          </p:txBody>
        </p:sp>
        <p:sp>
          <p:nvSpPr>
            <p:cNvPr id="36" name="TextBox 35"/>
            <p:cNvSpPr txBox="1"/>
            <p:nvPr/>
          </p:nvSpPr>
          <p:spPr>
            <a:xfrm>
              <a:off x="829966" y="3365208"/>
              <a:ext cx="2274656" cy="584775"/>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Central Nervous System Depressants</a:t>
              </a:r>
            </a:p>
          </p:txBody>
        </p:sp>
        <p:sp>
          <p:nvSpPr>
            <p:cNvPr id="37" name="TextBox 36"/>
            <p:cNvSpPr txBox="1"/>
            <p:nvPr/>
          </p:nvSpPr>
          <p:spPr>
            <a:xfrm>
              <a:off x="829966" y="5296569"/>
              <a:ext cx="2365163"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Hallucinogens</a:t>
              </a:r>
            </a:p>
          </p:txBody>
        </p:sp>
      </p:grpSp>
      <p:sp>
        <p:nvSpPr>
          <p:cNvPr id="11" name="TextBox 10"/>
          <p:cNvSpPr txBox="1"/>
          <p:nvPr/>
        </p:nvSpPr>
        <p:spPr>
          <a:xfrm>
            <a:off x="5334041" y="6428232"/>
            <a:ext cx="6639099" cy="307777"/>
          </a:xfrm>
          <a:prstGeom prst="rect">
            <a:avLst/>
          </a:prstGeom>
          <a:noFill/>
        </p:spPr>
        <p:txBody>
          <a:bodyPr wrap="square" rtlCol="0">
            <a:spAutoFit/>
          </a:bodyPr>
          <a:lstStyle/>
          <a:p>
            <a:r>
              <a:rPr lang="en-US" sz="1400" dirty="0"/>
              <a:t>(National Institute on Drug Abuse, 2018a; National Institute on Drug Abuse, 2016)</a:t>
            </a:r>
          </a:p>
        </p:txBody>
      </p:sp>
      <p:sp>
        <p:nvSpPr>
          <p:cNvPr id="9" name="Title 1">
            <a:extLst>
              <a:ext uri="{FF2B5EF4-FFF2-40B4-BE49-F238E27FC236}">
                <a16:creationId xmlns:a16="http://schemas.microsoft.com/office/drawing/2014/main" id="{77628F8B-8768-4347-B392-4E7AED027224}"/>
              </a:ext>
            </a:extLst>
          </p:cNvPr>
          <p:cNvSpPr txBox="1">
            <a:spLocks/>
          </p:cNvSpPr>
          <p:nvPr/>
        </p:nvSpPr>
        <p:spPr>
          <a:xfrm>
            <a:off x="0" y="0"/>
            <a:ext cx="12192000" cy="1219200"/>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endParaRPr lang="en-US" altLang="en-US" sz="3600" dirty="0">
              <a:solidFill>
                <a:prstClr val="white"/>
              </a:solidFill>
            </a:endParaRPr>
          </a:p>
        </p:txBody>
      </p:sp>
      <p:sp>
        <p:nvSpPr>
          <p:cNvPr id="5" name="Title 4"/>
          <p:cNvSpPr>
            <a:spLocks noGrp="1"/>
          </p:cNvSpPr>
          <p:nvPr>
            <p:ph type="title"/>
          </p:nvPr>
        </p:nvSpPr>
        <p:spPr/>
        <p:txBody>
          <a:bodyPr>
            <a:normAutofit/>
          </a:bodyPr>
          <a:lstStyle/>
          <a:p>
            <a:r>
              <a:rPr lang="en-US" altLang="en-US" sz="3200" dirty="0">
                <a:solidFill>
                  <a:prstClr val="white"/>
                </a:solidFill>
              </a:rPr>
              <a:t>Drug Classifications</a:t>
            </a:r>
            <a:r>
              <a:rPr lang="sl-SI" altLang="en-US" sz="3200" dirty="0">
                <a:solidFill>
                  <a:prstClr val="white"/>
                </a:solidFill>
              </a:rPr>
              <a:t> – SHORT </a:t>
            </a:r>
            <a:r>
              <a:rPr lang="sl-SI" altLang="en-US" sz="3200" dirty="0" err="1">
                <a:solidFill>
                  <a:prstClr val="white"/>
                </a:solidFill>
              </a:rPr>
              <a:t>and</a:t>
            </a:r>
            <a:r>
              <a:rPr lang="sl-SI" altLang="en-US" sz="3200" dirty="0">
                <a:solidFill>
                  <a:prstClr val="white"/>
                </a:solidFill>
              </a:rPr>
              <a:t> LONG term </a:t>
            </a:r>
            <a:r>
              <a:rPr lang="sl-SI" altLang="en-US" sz="3200" dirty="0" err="1">
                <a:solidFill>
                  <a:prstClr val="white"/>
                </a:solidFill>
              </a:rPr>
              <a:t>effects</a:t>
            </a:r>
            <a:endParaRPr lang="en-US" sz="3200" dirty="0"/>
          </a:p>
        </p:txBody>
      </p:sp>
    </p:spTree>
    <p:extLst>
      <p:ext uri="{BB962C8B-B14F-4D97-AF65-F5344CB8AC3E}">
        <p14:creationId xmlns:p14="http://schemas.microsoft.com/office/powerpoint/2010/main" val="33632441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NOTES_FOOTER" val="1"/>
</p:tagLst>
</file>

<file path=ppt/tags/tag2.xml><?xml version="1.0" encoding="utf-8"?>
<p:tagLst xmlns:a="http://schemas.openxmlformats.org/drawingml/2006/main" xmlns:r="http://schemas.openxmlformats.org/officeDocument/2006/relationships" xmlns:p="http://schemas.openxmlformats.org/presentationml/2006/main">
  <p:tag name="IIW_NOTES_FOOTER" val="1"/>
</p:tagLst>
</file>

<file path=ppt/tags/tag3.xml><?xml version="1.0" encoding="utf-8"?>
<p:tagLst xmlns:a="http://schemas.openxmlformats.org/drawingml/2006/main" xmlns:r="http://schemas.openxmlformats.org/officeDocument/2006/relationships" xmlns:p="http://schemas.openxmlformats.org/presentationml/2006/main">
  <p:tag name="IIW_NOTES_FOOTER" val="1"/>
</p:tagLst>
</file>

<file path=ppt/tags/tag4.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Azure">
  <a:themeElements>
    <a:clrScheme name="Azure 7">
      <a:dk1>
        <a:srgbClr val="000000"/>
      </a:dk1>
      <a:lt1>
        <a:srgbClr val="FFFFFF"/>
      </a:lt1>
      <a:dk2>
        <a:srgbClr val="FFFFFF"/>
      </a:dk2>
      <a:lt2>
        <a:srgbClr val="000000"/>
      </a:lt2>
      <a:accent1>
        <a:srgbClr val="FFFFFF"/>
      </a:accent1>
      <a:accent2>
        <a:srgbClr val="6666FF"/>
      </a:accent2>
      <a:accent3>
        <a:srgbClr val="FFFFFF"/>
      </a:accent3>
      <a:accent4>
        <a:srgbClr val="000000"/>
      </a:accent4>
      <a:accent5>
        <a:srgbClr val="FFFFFF"/>
      </a:accent5>
      <a:accent6>
        <a:srgbClr val="5C5CE7"/>
      </a:accent6>
      <a:hlink>
        <a:srgbClr val="3333CC"/>
      </a:hlink>
      <a:folHlink>
        <a:srgbClr val="3333CC"/>
      </a:folHlink>
    </a:clrScheme>
    <a:fontScheme name="Az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zure 4">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3333CC"/>
        </a:hlink>
        <a:folHlink>
          <a:srgbClr val="3333CC"/>
        </a:folHlink>
      </a:clrScheme>
      <a:clrMap bg1="dk2" tx1="lt1" bg2="dk1" tx2="lt2" accent1="accent1" accent2="accent2" accent3="accent3" accent4="accent4" accent5="accent5" accent6="accent6" hlink="hlink" folHlink="folHlink"/>
    </a:extraClrScheme>
    <a:extraClrScheme>
      <a:clrScheme name="Azure 5">
        <a:dk1>
          <a:srgbClr val="000000"/>
        </a:dk1>
        <a:lt1>
          <a:srgbClr val="FFFFFF"/>
        </a:lt1>
        <a:dk2>
          <a:srgbClr val="000000"/>
        </a:dk2>
        <a:lt2>
          <a:srgbClr val="000000"/>
        </a:lt2>
        <a:accent1>
          <a:srgbClr val="00CCCC"/>
        </a:accent1>
        <a:accent2>
          <a:srgbClr val="6666FF"/>
        </a:accent2>
        <a:accent3>
          <a:srgbClr val="FFFFFF"/>
        </a:accent3>
        <a:accent4>
          <a:srgbClr val="000000"/>
        </a:accent4>
        <a:accent5>
          <a:srgbClr val="AAE2E2"/>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
      <a:clrScheme name="Azure 6">
        <a:dk1>
          <a:srgbClr val="000000"/>
        </a:dk1>
        <a:lt1>
          <a:srgbClr val="FFFFFF"/>
        </a:lt1>
        <a:dk2>
          <a:srgbClr val="FFFFFF"/>
        </a:dk2>
        <a:lt2>
          <a:srgbClr val="000000"/>
        </a:lt2>
        <a:accent1>
          <a:srgbClr val="00CCCC"/>
        </a:accent1>
        <a:accent2>
          <a:srgbClr val="6666FF"/>
        </a:accent2>
        <a:accent3>
          <a:srgbClr val="FFFFFF"/>
        </a:accent3>
        <a:accent4>
          <a:srgbClr val="000000"/>
        </a:accent4>
        <a:accent5>
          <a:srgbClr val="AAE2E2"/>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
      <a:clrScheme name="Azure 7">
        <a:dk1>
          <a:srgbClr val="000000"/>
        </a:dk1>
        <a:lt1>
          <a:srgbClr val="FFFFFF"/>
        </a:lt1>
        <a:dk2>
          <a:srgbClr val="FFFFFF"/>
        </a:dk2>
        <a:lt2>
          <a:srgbClr val="000000"/>
        </a:lt2>
        <a:accent1>
          <a:srgbClr val="FFFFFF"/>
        </a:accent1>
        <a:accent2>
          <a:srgbClr val="6666FF"/>
        </a:accent2>
        <a:accent3>
          <a:srgbClr val="FFFFFF"/>
        </a:accent3>
        <a:accent4>
          <a:srgbClr val="000000"/>
        </a:accent4>
        <a:accent5>
          <a:srgbClr val="FFFFFF"/>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loud skipper design template [1]">
  <a:themeElements>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lnDef>
  </a:objectDefaults>
  <a:extraClrSchemeLst>
    <a:extraClrScheme>
      <a:clrScheme name="Cloud skipper design template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loud skipper design template [1]">
  <a:themeElements>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lnDef>
  </a:objectDefaults>
  <a:extraClrSchemeLst>
    <a:extraClrScheme>
      <a:clrScheme name="Cloud skipper design template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loud skipper design template [1]">
  <a:themeElements>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lnDef>
  </a:objectDefaults>
  <a:extraClrSchemeLst>
    <a:extraClrScheme>
      <a:clrScheme name="Cloud skipper design template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10726</TotalTime>
  <Words>8209</Words>
  <Application>Microsoft Office PowerPoint</Application>
  <PresentationFormat>Širokozaslonsko</PresentationFormat>
  <Paragraphs>713</Paragraphs>
  <Slides>69</Slides>
  <Notes>43</Notes>
  <HiddenSlides>0</HiddenSlides>
  <MMClips>0</MMClips>
  <ScaleCrop>false</ScaleCrop>
  <HeadingPairs>
    <vt:vector size="8" baseType="variant">
      <vt:variant>
        <vt:lpstr>Uporabljene pisave</vt:lpstr>
      </vt:variant>
      <vt:variant>
        <vt:i4>19</vt:i4>
      </vt:variant>
      <vt:variant>
        <vt:lpstr>Tema</vt:lpstr>
      </vt:variant>
      <vt:variant>
        <vt:i4>7</vt:i4>
      </vt:variant>
      <vt:variant>
        <vt:lpstr>Vdelani OLE strežniki</vt:lpstr>
      </vt:variant>
      <vt:variant>
        <vt:i4>1</vt:i4>
      </vt:variant>
      <vt:variant>
        <vt:lpstr>Naslovi diapozitivov</vt:lpstr>
      </vt:variant>
      <vt:variant>
        <vt:i4>69</vt:i4>
      </vt:variant>
    </vt:vector>
  </HeadingPairs>
  <TitlesOfParts>
    <vt:vector size="96" baseType="lpstr">
      <vt:lpstr>ＭＳ 明朝</vt:lpstr>
      <vt:lpstr>ＭＳ Ｐゴシック</vt:lpstr>
      <vt:lpstr>宋体</vt:lpstr>
      <vt:lpstr>宋体</vt:lpstr>
      <vt:lpstr>Yu Gothic UI Semibold</vt:lpstr>
      <vt:lpstr>Arial</vt:lpstr>
      <vt:lpstr>Arial Narrow</vt:lpstr>
      <vt:lpstr>Calibri</vt:lpstr>
      <vt:lpstr>Geneva</vt:lpstr>
      <vt:lpstr>Helvetica</vt:lpstr>
      <vt:lpstr>Monotype Sorts</vt:lpstr>
      <vt:lpstr>Osaka</vt:lpstr>
      <vt:lpstr>PalatinoLT-Bold</vt:lpstr>
      <vt:lpstr>PalatinoLT-Roman</vt:lpstr>
      <vt:lpstr>Symbol</vt:lpstr>
      <vt:lpstr>Times New Roman</vt:lpstr>
      <vt:lpstr>Tw Cen MT</vt:lpstr>
      <vt:lpstr>Verdana</vt:lpstr>
      <vt:lpstr>Wingdings</vt:lpstr>
      <vt:lpstr>Azure</vt:lpstr>
      <vt:lpstr>Custom Design</vt:lpstr>
      <vt:lpstr>Default Design</vt:lpstr>
      <vt:lpstr>Cloud skipper design template [1]</vt:lpstr>
      <vt:lpstr>Blank Presentation</vt:lpstr>
      <vt:lpstr>1_Cloud skipper design template [1]</vt:lpstr>
      <vt:lpstr>2_Cloud skipper design template [1]</vt:lpstr>
      <vt:lpstr>Document</vt:lpstr>
      <vt:lpstr>Zdravljenje odvisnosti  …. in zasvojenost  2025/26</vt:lpstr>
      <vt:lpstr>Motnja motivacije in nevrobiološka adaptacija</vt:lpstr>
      <vt:lpstr>Zasvojenost in odvisnost</vt:lpstr>
      <vt:lpstr>Epidemija uporabe drog</vt:lpstr>
      <vt:lpstr>Dejavniki, ki vplivajo na razvoj in vzdrževanje zlorabe drog in zasvojenosti</vt:lpstr>
      <vt:lpstr>Ali je zdravljenje odvisnosti lahko uspešno?</vt:lpstr>
      <vt:lpstr>Uvod v zasvojenost</vt:lpstr>
      <vt:lpstr>Spirala zasvojenosti</vt:lpstr>
      <vt:lpstr>Drug Classifications – SHORT and LONG term effects</vt:lpstr>
      <vt:lpstr>Common Drugs</vt:lpstr>
      <vt:lpstr>Common Drugs </vt:lpstr>
      <vt:lpstr>PowerPointova predstavitev</vt:lpstr>
      <vt:lpstr>Zasvojenost – definicija (ponovitev)</vt:lpstr>
      <vt:lpstr>PowerPointova predstavitev</vt:lpstr>
      <vt:lpstr>Zasvojenost ↔ odvisnost</vt:lpstr>
      <vt:lpstr>Zasvojenost in tvegana vedenja</vt:lpstr>
      <vt:lpstr>PowerPointova predstavitev</vt:lpstr>
      <vt:lpstr>PowerPointova predstavitev</vt:lpstr>
      <vt:lpstr>Učinki kokaina v možganih</vt:lpstr>
      <vt:lpstr>Sistem nagrajevanja in nevrofiziološko ojačanje</vt:lpstr>
      <vt:lpstr>Dopamin in zloraba „drog“ (substance use disorder)</vt:lpstr>
      <vt:lpstr>PowerPointova predstavitev</vt:lpstr>
      <vt:lpstr>Dopaminski receptorji pri odvisnosti</vt:lpstr>
      <vt:lpstr>PowerPointova predstavitev</vt:lpstr>
      <vt:lpstr>PowerPointova predstavitev</vt:lpstr>
      <vt:lpstr>Znaki zasvojenosti, omogočanje zasvojenosti</vt:lpstr>
      <vt:lpstr>Slika 9.10  Prehod od impulzivne h kompulzivni fazi odvisnosti od drog</vt:lpstr>
      <vt:lpstr>Dejavniki tveganja za zasvojenost</vt:lpstr>
      <vt:lpstr>Oblike zasvojenosti (ponovitev)</vt:lpstr>
      <vt:lpstr>Značilnosti odvisnosti od drog in zasvojenosti (ponovitev)</vt:lpstr>
      <vt:lpstr>Okoljski dejavniki, ki prispevajo k zasvojenosti?   </vt:lpstr>
      <vt:lpstr>Dejavniki, ki vplivajo na razvoj in vzdrževanje zlorabe drog in zasvojenosti (ponovitev)</vt:lpstr>
      <vt:lpstr>Slika 9.22  Model vloge epigenetskih mehanizmov v zasvojenosti</vt:lpstr>
      <vt:lpstr>PowerPointova predstavitev</vt:lpstr>
      <vt:lpstr>Zdravljenje vedenjskih motenj - celovita obravnava </vt:lpstr>
      <vt:lpstr>PowerPointova predstavitev</vt:lpstr>
      <vt:lpstr>Relaps</vt:lpstr>
      <vt:lpstr>PowerPointova predstavitev</vt:lpstr>
      <vt:lpstr>Štiri paradigme okrevanja</vt:lpstr>
      <vt:lpstr>PowerPointova predstavitev</vt:lpstr>
      <vt:lpstr>Zasvojenci z dolgoročnim stabilnim okrevanjem kažejo:</vt:lpstr>
      <vt:lpstr>Faze zlorabe drog so tarče za zdravila</vt:lpstr>
      <vt:lpstr>Farmakološke strategije</vt:lpstr>
      <vt:lpstr>Farmakološko zdravljenje zasvojenosti – omejeno!!!</vt:lpstr>
      <vt:lpstr>Droge, kjer je terapija dostopna</vt:lpstr>
      <vt:lpstr>V Sloveniji registrirana zdravila za zdravljenje odvisnosti </vt:lpstr>
      <vt:lpstr>Zdravila pri alkoholizmu</vt:lpstr>
      <vt:lpstr>Opioidna terapija:  Agonist Treatment</vt:lpstr>
      <vt:lpstr>Opioidna vzdrževalna terapija</vt:lpstr>
      <vt:lpstr>Opioid Dependence Maintenance Therapy</vt:lpstr>
      <vt:lpstr>Zloraba psihoaktivnih zdravil</vt:lpstr>
      <vt:lpstr>Potencial za zlorabo zdravil</vt:lpstr>
      <vt:lpstr>Kokain - zdravljenje</vt:lpstr>
      <vt:lpstr>Kokain – zdravljenje </vt:lpstr>
      <vt:lpstr>Amfetamini</vt:lpstr>
      <vt:lpstr>Amfetamini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Sinauer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Psychopharmacology, 2e</dc:title>
  <dc:creator>Sinauer Associates;Inc.</dc:creator>
  <cp:lastModifiedBy>Gorazd Drevenšek</cp:lastModifiedBy>
  <cp:revision>851</cp:revision>
  <cp:lastPrinted>1601-01-01T00:00:00Z</cp:lastPrinted>
  <dcterms:created xsi:type="dcterms:W3CDTF">2000-10-16T19:08:56Z</dcterms:created>
  <dcterms:modified xsi:type="dcterms:W3CDTF">2025-12-09T10:40:16Z</dcterms:modified>
</cp:coreProperties>
</file>