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oleObject"/>
  <Default Extension="vml" ContentType="application/vnd.openxmlformats-officedocument.vmlDrawi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4" r:id="rId3"/>
    <p:sldId id="297" r:id="rId4"/>
    <p:sldId id="298" r:id="rId5"/>
    <p:sldId id="311" r:id="rId6"/>
    <p:sldId id="323" r:id="rId7"/>
    <p:sldId id="312" r:id="rId8"/>
    <p:sldId id="313" r:id="rId9"/>
    <p:sldId id="314" r:id="rId10"/>
    <p:sldId id="315" r:id="rId11"/>
    <p:sldId id="316" r:id="rId12"/>
    <p:sldId id="317" r:id="rId13"/>
    <p:sldId id="318" r:id="rId14"/>
    <p:sldId id="319" r:id="rId15"/>
    <p:sldId id="320" r:id="rId16"/>
    <p:sldId id="322" r:id="rId17"/>
  </p:sldIdLst>
  <p:sldSz cx="9144000" cy="6858000" type="screen4x3"/>
  <p:notesSz cx="7099300" cy="10234613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rednji slog 4 – poudarek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Svetel slog 2 – poudarek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0000" autoAdjust="0"/>
    <p:restoredTop sz="93692" autoAdjust="0"/>
  </p:normalViewPr>
  <p:slideViewPr>
    <p:cSldViewPr>
      <p:cViewPr varScale="1">
        <p:scale>
          <a:sx n="144" d="100"/>
          <a:sy n="144" d="100"/>
        </p:scale>
        <p:origin x="229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44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1.xml"/><Relationship Id="rId2" Type="http://schemas.openxmlformats.org/officeDocument/2006/relationships/slide" Target="slides/slide1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3.wmf"/><Relationship Id="rId3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F83CA3F-FC03-9141-9061-5BC68532E235}" type="datetimeFigureOut">
              <a:rPr lang="sl-SI"/>
              <a:pPr>
                <a:defRPr/>
              </a:pPr>
              <a:t>21. 10. 18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pPr>
              <a:defRPr/>
            </a:pPr>
            <a:fld id="{C2EB6BC0-C870-B040-8291-959B2FE0E160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31136813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156363A7-5357-0C4D-8702-FE36514BEF07}" type="datetimeFigureOut">
              <a:rPr lang="sl-SI"/>
              <a:pPr>
                <a:defRPr/>
              </a:pPr>
              <a:t>21. 10. 18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8350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sl-SI" noProof="0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709613" y="4862513"/>
            <a:ext cx="5680075" cy="460375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sl-SI" noProof="0" smtClean="0"/>
              <a:t>Kliknite, če želite urediti sloge besedila matrice</a:t>
            </a:r>
          </a:p>
          <a:p>
            <a:pPr lvl="1"/>
            <a:r>
              <a:rPr lang="sl-SI" noProof="0" smtClean="0"/>
              <a:t>Druga raven</a:t>
            </a:r>
          </a:p>
          <a:p>
            <a:pPr lvl="2"/>
            <a:r>
              <a:rPr lang="sl-SI" noProof="0" smtClean="0"/>
              <a:t>Tretja raven</a:t>
            </a:r>
          </a:p>
          <a:p>
            <a:pPr lvl="3"/>
            <a:r>
              <a:rPr lang="sl-SI" noProof="0" smtClean="0"/>
              <a:t>Četrta raven</a:t>
            </a:r>
          </a:p>
          <a:p>
            <a:pPr lvl="4"/>
            <a:r>
              <a:rPr lang="sl-SI" noProof="0" smtClean="0"/>
              <a:t>Peta raven</a:t>
            </a:r>
            <a:endParaRPr lang="sl-SI" noProof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Calibri" charset="0"/>
              </a:defRPr>
            </a:lvl1pPr>
          </a:lstStyle>
          <a:p>
            <a:pPr>
              <a:defRPr/>
            </a:pPr>
            <a:fld id="{484A9C38-AD74-244A-8008-5919B7D95984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322823837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Ograda stranske slik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386" name="Ograda opomb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x-none"/>
          </a:p>
        </p:txBody>
      </p:sp>
      <p:sp>
        <p:nvSpPr>
          <p:cNvPr id="16387" name="Ograda številke diapoz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81E7E078-0728-834A-96F9-650ABD35BF76}" type="slidenum">
              <a:rPr lang="sl-SI" altLang="x-none" sz="1300"/>
              <a:pPr>
                <a:spcBef>
                  <a:spcPct val="0"/>
                </a:spcBef>
              </a:pPr>
              <a:t>1</a:t>
            </a:fld>
            <a:endParaRPr lang="sl-SI" altLang="x-none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Pravokotni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Pravokotnik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Pravokotni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sl-SI" dirty="0" smtClean="0"/>
              <a:t>Kliknite, če želite urediti slog podnaslova matrice</a:t>
            </a:r>
            <a:endParaRPr lang="en-US" dirty="0"/>
          </a:p>
        </p:txBody>
      </p:sp>
      <p:sp>
        <p:nvSpPr>
          <p:cNvPr id="10" name="Ograda noge 16"/>
          <p:cNvSpPr>
            <a:spLocks noGrp="1"/>
          </p:cNvSpPr>
          <p:nvPr>
            <p:ph type="ftr" sz="quarter" idx="10"/>
          </p:nvPr>
        </p:nvSpPr>
        <p:spPr>
          <a:xfrm>
            <a:off x="2124075" y="6381750"/>
            <a:ext cx="5184775" cy="366713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 err="1" smtClean="0"/>
              <a:t>Jezikovne</a:t>
            </a:r>
            <a:r>
              <a:rPr lang="en-US" dirty="0" smtClean="0"/>
              <a:t> </a:t>
            </a:r>
            <a:r>
              <a:rPr lang="en-US" dirty="0" err="1" smtClean="0"/>
              <a:t>tehnolgije</a:t>
            </a:r>
            <a:r>
              <a:rPr lang="en-US" dirty="0" smtClean="0"/>
              <a:t>, </a:t>
            </a:r>
            <a:r>
              <a:rPr lang="en-US" dirty="0" err="1"/>
              <a:t>Jernej</a:t>
            </a:r>
            <a:r>
              <a:rPr lang="en-US" dirty="0"/>
              <a:t> </a:t>
            </a:r>
            <a:r>
              <a:rPr lang="en-US" dirty="0" err="1"/>
              <a:t>Vičič</a:t>
            </a:r>
            <a:endParaRPr lang="sl-SI" dirty="0"/>
          </a:p>
        </p:txBody>
      </p:sp>
      <p:sp>
        <p:nvSpPr>
          <p:cNvPr id="11" name="Ograda številke diapozitiva 28"/>
          <p:cNvSpPr>
            <a:spLocks noGrp="1"/>
          </p:cNvSpPr>
          <p:nvPr>
            <p:ph type="sldNum" sz="quarter" idx="11"/>
          </p:nvPr>
        </p:nvSpPr>
        <p:spPr>
          <a:xfrm>
            <a:off x="1216025" y="6354763"/>
            <a:ext cx="8350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DA412-AC57-6B44-9F31-FB6BDE394505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147500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no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5" name="Ograda številke diapozitiva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E1099-B36F-B945-B354-9F33ACC05B8D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20914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aven konek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Enakokraki trikotnik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aven konek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Ograda datuma 3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Ograda noge 4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9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6C058-3AC5-914F-893B-256CBF9CD779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1361463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93C307-EFB0-F741-9CE6-0370DBFB2F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718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B18ECB-2120-104F-AF75-E9399A96C8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26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8" name="Ograda vsebine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no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 err="1" smtClean="0"/>
              <a:t>Jezikovne</a:t>
            </a:r>
            <a:r>
              <a:rPr lang="en-US" dirty="0" smtClean="0"/>
              <a:t> </a:t>
            </a:r>
            <a:r>
              <a:rPr lang="en-US" dirty="0" err="1" smtClean="0"/>
              <a:t>tehnologije</a:t>
            </a:r>
            <a:r>
              <a:rPr lang="en-US" dirty="0" smtClean="0"/>
              <a:t>, </a:t>
            </a:r>
            <a:r>
              <a:rPr lang="en-US" dirty="0" err="1"/>
              <a:t>Jernej</a:t>
            </a:r>
            <a:r>
              <a:rPr lang="en-US" dirty="0"/>
              <a:t> </a:t>
            </a:r>
            <a:r>
              <a:rPr lang="en-US" dirty="0" err="1"/>
              <a:t>Vičič</a:t>
            </a:r>
            <a:endParaRPr lang="sl-SI" dirty="0"/>
          </a:p>
        </p:txBody>
      </p:sp>
      <p:sp>
        <p:nvSpPr>
          <p:cNvPr id="5" name="Ograda številke diapozitiva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25E26-9510-0A42-92E1-E7DFC9744131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2046558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Pravokotnik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datuma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noge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 err="1" smtClean="0"/>
              <a:t>Jezikovne</a:t>
            </a:r>
            <a:r>
              <a:rPr lang="en-US" dirty="0" smtClean="0"/>
              <a:t> </a:t>
            </a:r>
            <a:r>
              <a:rPr lang="en-US" dirty="0" err="1" smtClean="0"/>
              <a:t>tehnologije</a:t>
            </a:r>
            <a:r>
              <a:rPr lang="en-US" dirty="0" smtClean="0"/>
              <a:t>, </a:t>
            </a:r>
            <a:r>
              <a:rPr lang="en-US" dirty="0" err="1"/>
              <a:t>Jernej</a:t>
            </a:r>
            <a:r>
              <a:rPr lang="en-US" dirty="0"/>
              <a:t> </a:t>
            </a:r>
            <a:r>
              <a:rPr lang="en-US" dirty="0" err="1"/>
              <a:t>Vičič</a:t>
            </a:r>
            <a:endParaRPr lang="sl-SI" dirty="0"/>
          </a:p>
        </p:txBody>
      </p:sp>
      <p:sp>
        <p:nvSpPr>
          <p:cNvPr id="8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A1DEC-EA76-0649-8D28-27992C815F1F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2692532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9" name="Ograda vsebine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no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6" name="Ograda številke diapozitiva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592B9-3CC7-2343-8795-737AE4BF331D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1980975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13" name="Ograda vsebine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Ograda no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8" name="Ograda številke diapozitiva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0AF46-D28A-2647-9CEC-F42AE9DCE741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1813996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nakokraki trikotnik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4" name="Ograda datuma 2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noge 3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6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4CEDB-5E17-A14F-A474-896E26130B5C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591311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aven konek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Enakokraki trikotnik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Ograda datuma 1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noge 2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6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E0F1F-27E8-7246-8FC9-7B3687CAE6B1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1769142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aven konek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Raven konek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Enakokraki trikotnik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12" name="Ograda vsebine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8" name="Ograda datuma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Ograda noge 5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10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92623-38E6-AC44-A17B-760E9DFDB806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206739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aven konek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Enakokraki trikotnik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Pravokotnik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sl-SI" noProof="0" smtClean="0"/>
              <a:t>Kliknite ikono, če želite dodati sliko</a:t>
            </a:r>
            <a:endParaRPr lang="en-US" noProof="0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8" name="Ograda datuma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Ograda noge 5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10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0AD74-EB9E-B44C-9240-8C2FCD61BDDF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3750952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grada naslova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x-none"/>
              <a:t>Kliknite, če želite urediti slog naslova matrice</a:t>
            </a:r>
            <a:endParaRPr lang="en-US" altLang="x-none"/>
          </a:p>
        </p:txBody>
      </p:sp>
      <p:sp>
        <p:nvSpPr>
          <p:cNvPr id="1027" name="Ograda besedila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x-none"/>
              <a:t>Kliknite, če želite urediti sloge besedila matrice</a:t>
            </a:r>
          </a:p>
          <a:p>
            <a:pPr lvl="1"/>
            <a:r>
              <a:rPr lang="sl-SI" altLang="x-none"/>
              <a:t>Druga raven</a:t>
            </a:r>
          </a:p>
          <a:p>
            <a:pPr lvl="2"/>
            <a:r>
              <a:rPr lang="sl-SI" altLang="x-none"/>
              <a:t>Tretja raven</a:t>
            </a:r>
          </a:p>
          <a:p>
            <a:pPr lvl="3"/>
            <a:r>
              <a:rPr lang="sl-SI" altLang="x-none"/>
              <a:t>Četrta raven</a:t>
            </a:r>
          </a:p>
          <a:p>
            <a:pPr lvl="4"/>
            <a:r>
              <a:rPr lang="sl-SI" altLang="x-none"/>
              <a:t>Peta raven</a:t>
            </a:r>
            <a:endParaRPr lang="en-US" altLang="x-none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>
            <a:off x="2627313" y="6356350"/>
            <a:ext cx="60483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804A418-4AA7-D243-A137-F753C3238016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  <p:sp>
        <p:nvSpPr>
          <p:cNvPr id="1030" name="Raven konek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Raven konek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Enakokraki trikotnik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44" r:id="rId4"/>
    <p:sldLayoutId id="2147483845" r:id="rId5"/>
    <p:sldLayoutId id="2147483850" r:id="rId6"/>
    <p:sldLayoutId id="2147483851" r:id="rId7"/>
    <p:sldLayoutId id="2147483852" r:id="rId8"/>
    <p:sldLayoutId id="2147483853" r:id="rId9"/>
    <p:sldLayoutId id="2147483846" r:id="rId10"/>
    <p:sldLayoutId id="2147483854" r:id="rId11"/>
    <p:sldLayoutId id="2147483855" r:id="rId12"/>
    <p:sldLayoutId id="2147483856" r:id="rId13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3.w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4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3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5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6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Naslov 1"/>
          <p:cNvSpPr>
            <a:spLocks noGrp="1"/>
          </p:cNvSpPr>
          <p:nvPr>
            <p:ph type="ctrTitle"/>
          </p:nvPr>
        </p:nvSpPr>
        <p:spPr>
          <a:xfrm>
            <a:off x="442913" y="3557588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x-none" sz="2800" dirty="0" smtClean="0"/>
              <a:t>bag </a:t>
            </a:r>
            <a:r>
              <a:rPr lang="en-US" altLang="x-none" sz="2800" smtClean="0"/>
              <a:t>of </a:t>
            </a:r>
            <a:r>
              <a:rPr lang="en-US" altLang="x-none" sz="2800" smtClean="0"/>
              <a:t>words in </a:t>
            </a:r>
            <a:r>
              <a:rPr lang="en-US"/>
              <a:t>TDIDF</a:t>
            </a:r>
            <a:endParaRPr lang="sl-SI" altLang="x-none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785938" y="676275"/>
            <a:ext cx="6400800" cy="1752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sl-SI" dirty="0" smtClean="0"/>
              <a:t>Jezikovne tehnologije</a:t>
            </a:r>
            <a:endParaRPr lang="sl-SI" dirty="0"/>
          </a:p>
        </p:txBody>
      </p:sp>
      <p:sp>
        <p:nvSpPr>
          <p:cNvPr id="15363" name="Podnaslov 2"/>
          <p:cNvSpPr txBox="1">
            <a:spLocks/>
          </p:cNvSpPr>
          <p:nvPr/>
        </p:nvSpPr>
        <p:spPr bwMode="auto">
          <a:xfrm>
            <a:off x="1071563" y="5214938"/>
            <a:ext cx="714375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charset="2"/>
              <a:buChar char=""/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charset="2"/>
              <a:buChar char=""/>
              <a:defRPr sz="23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charset="2"/>
              <a:buChar char="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  <a:buClrTx/>
              <a:buSzTx/>
              <a:buFont typeface="Arial" charset="0"/>
              <a:buNone/>
            </a:pPr>
            <a:r>
              <a:rPr lang="sl-SI" altLang="x-none" sz="1800" dirty="0">
                <a:solidFill>
                  <a:srgbClr val="898989"/>
                </a:solidFill>
              </a:rPr>
              <a:t>Jernej Vičič   	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Text Box 2"/>
          <p:cNvSpPr txBox="1">
            <a:spLocks noChangeArrowheads="1"/>
          </p:cNvSpPr>
          <p:nvPr/>
        </p:nvSpPr>
        <p:spPr bwMode="auto">
          <a:xfrm>
            <a:off x="539552" y="692696"/>
            <a:ext cx="83058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GB" altLang="en-US" dirty="0" smtClean="0"/>
              <a:t>Word </a:t>
            </a:r>
            <a:r>
              <a:rPr lang="en-GB" altLang="en-US" dirty="0"/>
              <a:t>vector</a:t>
            </a:r>
            <a:r>
              <a:rPr lang="en-GB" altLang="en-US" dirty="0" smtClean="0"/>
              <a:t>:</a:t>
            </a:r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dirty="0"/>
              <a:t>(Crossword, Cryptic, Difficult, Expression, Lexical, Token)</a:t>
            </a:r>
          </a:p>
          <a:p>
            <a:pPr eaLnBrk="1" hangingPunct="1"/>
            <a:endParaRPr lang="en-GB" altLang="en-US" dirty="0"/>
          </a:p>
          <a:p>
            <a:pPr marL="342900" indent="-342900" eaLnBrk="1" hangingPunct="1">
              <a:buFont typeface="Arial" charset="0"/>
              <a:buChar char="•"/>
            </a:pPr>
            <a:r>
              <a:rPr lang="en-GB" altLang="en-US" dirty="0" err="1" smtClean="0"/>
              <a:t>Če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ima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dokument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besedo</a:t>
            </a:r>
            <a:r>
              <a:rPr lang="en-GB" altLang="en-US" dirty="0" smtClean="0"/>
              <a:t> `</a:t>
            </a:r>
            <a:r>
              <a:rPr lang="en-GB" altLang="en-US" dirty="0"/>
              <a:t>crossword’, </a:t>
            </a:r>
            <a:r>
              <a:rPr lang="en-GB" altLang="en-US" dirty="0" err="1" smtClean="0"/>
              <a:t>dobi</a:t>
            </a:r>
            <a:r>
              <a:rPr lang="en-GB" altLang="en-US" dirty="0" smtClean="0"/>
              <a:t> 1 </a:t>
            </a:r>
            <a:r>
              <a:rPr lang="en-GB" altLang="en-US" dirty="0" err="1" smtClean="0"/>
              <a:t>na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mestu</a:t>
            </a:r>
            <a:r>
              <a:rPr lang="en-GB" altLang="en-US" dirty="0" smtClean="0"/>
              <a:t> 1, </a:t>
            </a:r>
            <a:r>
              <a:rPr lang="en-GB" altLang="en-US" dirty="0" err="1" smtClean="0"/>
              <a:t>drugače</a:t>
            </a:r>
            <a:r>
              <a:rPr lang="en-GB" altLang="en-US" dirty="0" smtClean="0"/>
              <a:t> 0. </a:t>
            </a:r>
          </a:p>
          <a:p>
            <a:pPr marL="342900" indent="-342900" eaLnBrk="1" hangingPunct="1">
              <a:buFont typeface="Arial" charset="0"/>
              <a:buChar char="•"/>
            </a:pPr>
            <a:r>
              <a:rPr lang="en-GB" altLang="en-US" dirty="0" err="1" smtClean="0"/>
              <a:t>če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ima</a:t>
            </a:r>
            <a:r>
              <a:rPr lang="en-GB" altLang="en-US" dirty="0" smtClean="0"/>
              <a:t> `</a:t>
            </a:r>
            <a:r>
              <a:rPr lang="en-GB" altLang="en-US" dirty="0"/>
              <a:t>lexical’, </a:t>
            </a:r>
            <a:r>
              <a:rPr lang="en-GB" altLang="en-US" dirty="0" err="1" smtClean="0"/>
              <a:t>dobi</a:t>
            </a:r>
            <a:r>
              <a:rPr lang="en-GB" altLang="en-US" dirty="0" smtClean="0"/>
              <a:t> 1 </a:t>
            </a:r>
            <a:r>
              <a:rPr lang="en-GB" altLang="en-US" dirty="0" err="1" smtClean="0"/>
              <a:t>na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mestu</a:t>
            </a:r>
            <a:r>
              <a:rPr lang="en-GB" altLang="en-US" dirty="0" smtClean="0"/>
              <a:t> 5, </a:t>
            </a:r>
            <a:r>
              <a:rPr lang="en-GB" altLang="en-US" dirty="0" err="1" smtClean="0"/>
              <a:t>drugače</a:t>
            </a:r>
            <a:r>
              <a:rPr lang="en-GB" altLang="en-US" dirty="0" smtClean="0"/>
              <a:t> 0, </a:t>
            </a:r>
            <a:r>
              <a:rPr lang="mr-IN" altLang="en-US" dirty="0" smtClean="0"/>
              <a:t>…</a:t>
            </a:r>
            <a:endParaRPr lang="en-GB" altLang="en-US" dirty="0" smtClean="0"/>
          </a:p>
          <a:p>
            <a:pPr marL="342900" indent="-342900" eaLnBrk="1" hangingPunct="1">
              <a:buFont typeface="Arial" charset="0"/>
              <a:buChar char="•"/>
            </a:pPr>
            <a:r>
              <a:rPr lang="en-GB" altLang="en-US" dirty="0" err="1" smtClean="0"/>
              <a:t>kako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podobna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sta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dva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vektorja</a:t>
            </a:r>
            <a:r>
              <a:rPr lang="en-GB" altLang="en-US" dirty="0" smtClean="0"/>
              <a:t>?</a:t>
            </a:r>
            <a:endParaRPr lang="en-GB" altLang="en-US" i="1" dirty="0"/>
          </a:p>
        </p:txBody>
      </p:sp>
    </p:spTree>
    <p:extLst>
      <p:ext uri="{BB962C8B-B14F-4D97-AF65-F5344CB8AC3E}">
        <p14:creationId xmlns:p14="http://schemas.microsoft.com/office/powerpoint/2010/main" val="1136532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4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4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4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4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4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4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4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4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41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41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130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en-US" sz="2600" dirty="0" err="1" smtClean="0"/>
              <a:t>Pretvorimo</a:t>
            </a:r>
            <a:r>
              <a:rPr lang="en-US" altLang="en-US" sz="2600" dirty="0" smtClean="0"/>
              <a:t> </a:t>
            </a:r>
            <a:r>
              <a:rPr lang="en-US" altLang="en-US" sz="2600" dirty="0" err="1" smtClean="0"/>
              <a:t>besedilo</a:t>
            </a:r>
            <a:r>
              <a:rPr lang="en-US" altLang="en-US" sz="2600" dirty="0" smtClean="0"/>
              <a:t> v </a:t>
            </a:r>
            <a:r>
              <a:rPr lang="en-US" altLang="en-US" sz="2600" dirty="0" err="1" smtClean="0"/>
              <a:t>vektor</a:t>
            </a:r>
            <a:endParaRPr lang="en-GB" altLang="en-US" sz="2600" dirty="0"/>
          </a:p>
        </p:txBody>
      </p:sp>
      <p:sp>
        <p:nvSpPr>
          <p:cNvPr id="305155" name="Text Box 3"/>
          <p:cNvSpPr txBox="1">
            <a:spLocks noChangeArrowheads="1"/>
          </p:cNvSpPr>
          <p:nvPr/>
        </p:nvSpPr>
        <p:spPr bwMode="auto">
          <a:xfrm>
            <a:off x="0" y="1524000"/>
            <a:ext cx="914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marL="342900" indent="-342900" eaLnBrk="1" hangingPunct="1">
              <a:buFont typeface="Arial" charset="0"/>
              <a:buChar char="•"/>
            </a:pPr>
            <a:r>
              <a:rPr lang="en-GB" altLang="en-US" dirty="0" err="1" smtClean="0"/>
              <a:t>osnova</a:t>
            </a:r>
            <a:r>
              <a:rPr lang="en-GB" altLang="en-US" dirty="0" smtClean="0"/>
              <a:t> je </a:t>
            </a:r>
            <a:r>
              <a:rPr lang="en-GB" altLang="en-US" dirty="0" err="1" smtClean="0"/>
              <a:t>predloga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za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vektor</a:t>
            </a:r>
            <a:r>
              <a:rPr lang="en-GB" altLang="en-US" dirty="0" smtClean="0"/>
              <a:t>, </a:t>
            </a:r>
            <a:r>
              <a:rPr lang="en-GB" altLang="en-US" dirty="0" err="1" smtClean="0"/>
              <a:t>ki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vsebuje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seznam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terminov</a:t>
            </a:r>
            <a:r>
              <a:rPr lang="en-GB" altLang="en-US" dirty="0" smtClean="0"/>
              <a:t> </a:t>
            </a:r>
            <a:r>
              <a:rPr lang="mr-IN" altLang="en-US" dirty="0" smtClean="0"/>
              <a:t>–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besed</a:t>
            </a:r>
            <a:r>
              <a:rPr lang="en-GB" altLang="en-US" dirty="0" smtClean="0"/>
              <a:t>,</a:t>
            </a:r>
          </a:p>
          <a:p>
            <a:pPr marL="342900" indent="-342900" eaLnBrk="1" hangingPunct="1">
              <a:buFont typeface="Arial" charset="0"/>
              <a:buChar char="•"/>
            </a:pPr>
            <a:r>
              <a:rPr lang="en-GB" altLang="en-US" dirty="0" err="1" smtClean="0"/>
              <a:t>termin</a:t>
            </a:r>
            <a:r>
              <a:rPr lang="en-GB" altLang="en-US" dirty="0" smtClean="0"/>
              <a:t> je </a:t>
            </a:r>
            <a:r>
              <a:rPr lang="en-GB" altLang="en-US" dirty="0" err="1" smtClean="0"/>
              <a:t>vsaka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beseda</a:t>
            </a:r>
            <a:r>
              <a:rPr lang="en-GB" altLang="en-US" dirty="0" smtClean="0"/>
              <a:t>, </a:t>
            </a:r>
            <a:r>
              <a:rPr lang="en-GB" altLang="en-US" dirty="0" err="1" smtClean="0"/>
              <a:t>ki</a:t>
            </a:r>
            <a:r>
              <a:rPr lang="en-GB" altLang="en-US" dirty="0" smtClean="0"/>
              <a:t> se </a:t>
            </a:r>
            <a:r>
              <a:rPr lang="en-GB" altLang="en-US" dirty="0" err="1" smtClean="0"/>
              <a:t>dovolj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pogosto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pojavlja</a:t>
            </a:r>
            <a:r>
              <a:rPr lang="en-GB" altLang="en-US" dirty="0" smtClean="0"/>
              <a:t> v </a:t>
            </a:r>
            <a:r>
              <a:rPr lang="en-GB" altLang="en-US" dirty="0" err="1" smtClean="0"/>
              <a:t>korpusu</a:t>
            </a:r>
            <a:r>
              <a:rPr lang="en-GB" altLang="en-US" dirty="0" smtClean="0"/>
              <a:t>.</a:t>
            </a:r>
            <a:endParaRPr lang="en-GB" altLang="en-US" dirty="0"/>
          </a:p>
        </p:txBody>
      </p:sp>
      <p:sp>
        <p:nvSpPr>
          <p:cNvPr id="305156" name="Text Box 4"/>
          <p:cNvSpPr txBox="1">
            <a:spLocks noChangeArrowheads="1"/>
          </p:cNvSpPr>
          <p:nvPr/>
        </p:nvSpPr>
        <p:spPr bwMode="auto">
          <a:xfrm>
            <a:off x="228600" y="3165475"/>
            <a:ext cx="82296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marL="342900" indent="-342900" eaLnBrk="1" hangingPunct="1">
              <a:buFont typeface="Arial" charset="0"/>
              <a:buChar char="•"/>
            </a:pPr>
            <a:r>
              <a:rPr lang="en-GB" altLang="en-US" dirty="0" smtClean="0"/>
              <a:t>V </a:t>
            </a:r>
            <a:r>
              <a:rPr lang="en-GB" altLang="en-US" dirty="0" err="1" smtClean="0"/>
              <a:t>angleščini</a:t>
            </a:r>
            <a:r>
              <a:rPr lang="en-GB" altLang="en-US" dirty="0" smtClean="0"/>
              <a:t> je </a:t>
            </a:r>
            <a:r>
              <a:rPr lang="en-GB" altLang="en-US" dirty="0" err="1" smtClean="0"/>
              <a:t>skoraj</a:t>
            </a:r>
            <a:r>
              <a:rPr lang="en-GB" altLang="en-US" dirty="0" smtClean="0"/>
              <a:t> 200,000 </a:t>
            </a:r>
            <a:r>
              <a:rPr lang="en-GB" altLang="en-US" dirty="0" err="1" smtClean="0"/>
              <a:t>besed</a:t>
            </a:r>
            <a:r>
              <a:rPr lang="en-GB" altLang="en-US" dirty="0" smtClean="0"/>
              <a:t>, </a:t>
            </a:r>
            <a:r>
              <a:rPr lang="en-GB" altLang="en-US" dirty="0" err="1" smtClean="0"/>
              <a:t>takšni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vektorji</a:t>
            </a:r>
            <a:r>
              <a:rPr lang="en-GB" altLang="en-US" dirty="0" smtClean="0"/>
              <a:t> bi </a:t>
            </a:r>
            <a:r>
              <a:rPr lang="en-GB" altLang="en-US" dirty="0" err="1" smtClean="0"/>
              <a:t>bili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predolgi</a:t>
            </a:r>
            <a:r>
              <a:rPr lang="en-GB" altLang="en-US" dirty="0" smtClean="0"/>
              <a:t>, </a:t>
            </a:r>
            <a:r>
              <a:rPr lang="en-GB" altLang="en-US" dirty="0" err="1" smtClean="0"/>
              <a:t>časovno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neuporabno</a:t>
            </a:r>
            <a:r>
              <a:rPr lang="en-GB" altLang="en-US" dirty="0" smtClean="0"/>
              <a:t>,</a:t>
            </a:r>
          </a:p>
          <a:p>
            <a:pPr marL="342900" indent="-342900" eaLnBrk="1" hangingPunct="1">
              <a:buFont typeface="Arial" charset="0"/>
              <a:buChar char="•"/>
            </a:pPr>
            <a:r>
              <a:rPr lang="en-GB" altLang="en-US" dirty="0" err="1" smtClean="0"/>
              <a:t>pogosto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uporabimo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krajše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vektorje</a:t>
            </a:r>
            <a:r>
              <a:rPr lang="en-GB" altLang="en-US" dirty="0" smtClean="0"/>
              <a:t> (</a:t>
            </a:r>
            <a:r>
              <a:rPr lang="en-GB" altLang="en-US" dirty="0"/>
              <a:t>50—1000) </a:t>
            </a:r>
            <a:r>
              <a:rPr lang="en-GB" altLang="en-US" dirty="0" err="1" smtClean="0"/>
              <a:t>najbolj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pogostih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besed</a:t>
            </a:r>
            <a:r>
              <a:rPr lang="en-GB" altLang="en-US" dirty="0" smtClean="0"/>
              <a:t>,</a:t>
            </a:r>
          </a:p>
          <a:p>
            <a:pPr marL="342900" indent="-342900" eaLnBrk="1" hangingPunct="1">
              <a:buFont typeface="Arial" charset="0"/>
              <a:buChar char="•"/>
            </a:pPr>
            <a:r>
              <a:rPr lang="en-GB" altLang="en-US" dirty="0" err="1" smtClean="0"/>
              <a:t>najbolj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pogoste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besede</a:t>
            </a:r>
            <a:r>
              <a:rPr lang="en-GB" altLang="en-US" dirty="0" smtClean="0"/>
              <a:t> pa </a:t>
            </a:r>
            <a:r>
              <a:rPr lang="en-GB" altLang="en-US" dirty="0" err="1" smtClean="0"/>
              <a:t>najprej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omejimo</a:t>
            </a:r>
            <a:r>
              <a:rPr lang="en-GB" altLang="en-US" dirty="0" smtClean="0"/>
              <a:t> s </a:t>
            </a:r>
            <a:r>
              <a:rPr lang="en-GB" altLang="en-US" i="1" dirty="0" err="1" smtClean="0"/>
              <a:t>stoplist</a:t>
            </a:r>
            <a:r>
              <a:rPr lang="en-GB" altLang="en-US" dirty="0" smtClean="0"/>
              <a:t>,</a:t>
            </a:r>
          </a:p>
          <a:p>
            <a:pPr marL="342900" indent="-342900" eaLnBrk="1" hangingPunct="1">
              <a:buFont typeface="Arial" charset="0"/>
              <a:buChar char="•"/>
            </a:pPr>
            <a:r>
              <a:rPr lang="en-GB" altLang="en-US" dirty="0" err="1" smtClean="0"/>
              <a:t>stoplist</a:t>
            </a:r>
            <a:r>
              <a:rPr lang="en-GB" altLang="en-US" dirty="0" smtClean="0"/>
              <a:t>: </a:t>
            </a:r>
            <a:r>
              <a:rPr lang="en-GB" altLang="en-US" dirty="0" err="1" smtClean="0"/>
              <a:t>nepomenske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besede</a:t>
            </a:r>
            <a:r>
              <a:rPr lang="en-GB" altLang="en-US" dirty="0" smtClean="0"/>
              <a:t>: </a:t>
            </a:r>
            <a:r>
              <a:rPr lang="en-GB" altLang="en-US" i="1" dirty="0"/>
              <a:t>the</a:t>
            </a:r>
            <a:r>
              <a:rPr lang="en-GB" altLang="en-US" dirty="0"/>
              <a:t>, </a:t>
            </a:r>
            <a:r>
              <a:rPr lang="en-GB" altLang="en-US" i="1" dirty="0"/>
              <a:t>and</a:t>
            </a:r>
            <a:r>
              <a:rPr lang="en-GB" altLang="en-US" dirty="0"/>
              <a:t>, </a:t>
            </a:r>
            <a:r>
              <a:rPr lang="en-GB" altLang="en-US" i="1" dirty="0"/>
              <a:t>there</a:t>
            </a:r>
            <a:r>
              <a:rPr lang="en-GB" altLang="en-US" dirty="0"/>
              <a:t>, </a:t>
            </a:r>
            <a:r>
              <a:rPr lang="en-GB" altLang="en-US" i="1" dirty="0"/>
              <a:t>which</a:t>
            </a:r>
            <a:r>
              <a:rPr lang="en-GB" altLang="en-US" dirty="0"/>
              <a:t>, </a:t>
            </a:r>
            <a:r>
              <a:rPr lang="en-GB" altLang="en-US" dirty="0" err="1"/>
              <a:t>etc</a:t>
            </a:r>
            <a:r>
              <a:rPr lang="en-GB" altLang="en-US" dirty="0"/>
              <a:t> …   </a:t>
            </a:r>
            <a:r>
              <a:rPr lang="en-GB" altLang="en-US" dirty="0" err="1" smtClean="0"/>
              <a:t>zakaj</a:t>
            </a:r>
            <a:r>
              <a:rPr lang="en-GB" altLang="en-US" dirty="0" smtClean="0"/>
              <a:t>? 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985213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5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5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5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5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155" grpId="0" autoUpdateAnimBg="0"/>
      <p:bldP spid="305156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71438"/>
            <a:ext cx="9144000" cy="1143000"/>
          </a:xfrm>
        </p:spPr>
        <p:txBody>
          <a:bodyPr/>
          <a:lstStyle/>
          <a:p>
            <a:pPr eaLnBrk="1" hangingPunct="1"/>
            <a:r>
              <a:rPr lang="en-GB" altLang="en-US" sz="2600" b="1" dirty="0" smtClean="0"/>
              <a:t>The TFIDF Encoding</a:t>
            </a:r>
            <a:br>
              <a:rPr lang="en-GB" altLang="en-US" sz="2600" b="1" dirty="0" smtClean="0"/>
            </a:br>
            <a:r>
              <a:rPr lang="en-GB" altLang="en-US" sz="2600" b="1" dirty="0" smtClean="0"/>
              <a:t>(Term Frequency x Inverse Document Frequency)</a:t>
            </a:r>
            <a:endParaRPr lang="en-GB" altLang="en-US" sz="2600" b="1" dirty="0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981200"/>
            <a:ext cx="8964612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z="2800" i="1" dirty="0" smtClean="0">
                <a:latin typeface="Times New Roman" charset="0"/>
                <a:ea typeface="Times New Roman" charset="0"/>
                <a:cs typeface="Times New Roman" charset="0"/>
              </a:rPr>
              <a:t>term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je </a:t>
            </a: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beseda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termin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),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za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izbrano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besedo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(term) </a:t>
            </a:r>
            <a:r>
              <a:rPr lang="en-GB" altLang="en-US" sz="2800" i="1" dirty="0" err="1">
                <a:latin typeface="Times New Roman" charset="0"/>
                <a:ea typeface="Times New Roman" charset="0"/>
                <a:cs typeface="Times New Roman" charset="0"/>
              </a:rPr>
              <a:t>i</a:t>
            </a:r>
            <a:r>
              <a:rPr lang="en-GB" altLang="en-US" sz="2800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in </a:t>
            </a: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dokument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altLang="en-US" sz="2800" i="1" dirty="0">
                <a:latin typeface="Times New Roman" charset="0"/>
                <a:ea typeface="Times New Roman" charset="0"/>
                <a:cs typeface="Times New Roman" charset="0"/>
              </a:rPr>
              <a:t>j, </a:t>
            </a:r>
            <a:r>
              <a:rPr lang="en-GB" altLang="en-US" sz="2800" i="1" dirty="0" smtClean="0">
                <a:latin typeface="Times New Roman" charset="0"/>
                <a:ea typeface="Times New Roman" charset="0"/>
                <a:cs typeface="Times New Roman" charset="0"/>
              </a:rPr>
              <a:t>je </a:t>
            </a:r>
            <a:r>
              <a:rPr lang="en-GB" altLang="en-US" sz="2800" i="1" dirty="0" err="1" smtClean="0">
                <a:latin typeface="Times New Roman" charset="0"/>
                <a:ea typeface="Times New Roman" charset="0"/>
                <a:cs typeface="Times New Roman" charset="0"/>
              </a:rPr>
              <a:t>število</a:t>
            </a:r>
            <a:r>
              <a:rPr lang="en-GB" altLang="en-US" sz="2800" i="1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altLang="en-US" sz="2800" i="1" dirty="0" err="1" smtClean="0">
                <a:latin typeface="Times New Roman" charset="0"/>
                <a:ea typeface="Times New Roman" charset="0"/>
                <a:cs typeface="Times New Roman" charset="0"/>
              </a:rPr>
              <a:t>besed</a:t>
            </a:r>
            <a:r>
              <a:rPr lang="en-GB" altLang="en-US" sz="2800" i="1" dirty="0" smtClean="0">
                <a:latin typeface="Times New Roman" charset="0"/>
                <a:ea typeface="Times New Roman" charset="0"/>
                <a:cs typeface="Times New Roman" charset="0"/>
              </a:rPr>
              <a:t> (term count):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torej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kolikorat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se </a:t>
            </a: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beseda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altLang="en-US" sz="2800" i="1" dirty="0" err="1" smtClean="0">
                <a:latin typeface="Times New Roman" charset="0"/>
                <a:ea typeface="Times New Roman" charset="0"/>
                <a:cs typeface="Times New Roman" charset="0"/>
              </a:rPr>
              <a:t>i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pojavi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v </a:t>
            </a: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dokumentu</a:t>
            </a:r>
            <a:r>
              <a:rPr lang="en-GB" altLang="en-US" sz="2800" i="1" dirty="0" smtClean="0">
                <a:latin typeface="Times New Roman" charset="0"/>
                <a:ea typeface="Times New Roman" charset="0"/>
                <a:cs typeface="Times New Roman" charset="0"/>
              </a:rPr>
              <a:t> j,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za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zbirko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/</a:t>
            </a: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korpus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altLang="en-US" sz="2800" i="1" dirty="0" smtClean="0">
                <a:latin typeface="Times New Roman" charset="0"/>
                <a:ea typeface="Times New Roman" charset="0"/>
                <a:cs typeface="Times New Roman" charset="0"/>
              </a:rPr>
              <a:t>k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besed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in </a:t>
            </a: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množico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dokumentov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altLang="en-US" sz="2800" i="1" dirty="0" smtClean="0">
                <a:latin typeface="Times New Roman" charset="0"/>
                <a:ea typeface="Times New Roman" charset="0"/>
                <a:cs typeface="Times New Roman" charset="0"/>
              </a:rPr>
              <a:t>D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, je </a:t>
            </a:r>
            <a:r>
              <a:rPr lang="en-GB" altLang="en-US" sz="2800" i="1" dirty="0">
                <a:latin typeface="Times New Roman" charset="0"/>
                <a:ea typeface="Times New Roman" charset="0"/>
                <a:cs typeface="Times New Roman" charset="0"/>
              </a:rPr>
              <a:t>term </a:t>
            </a:r>
            <a:r>
              <a:rPr lang="en-GB" altLang="en-US" sz="2800" i="1" dirty="0" smtClean="0">
                <a:latin typeface="Times New Roman" charset="0"/>
                <a:ea typeface="Times New Roman" charset="0"/>
                <a:cs typeface="Times New Roman" charset="0"/>
              </a:rPr>
              <a:t>frequency 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    : </a:t>
            </a:r>
            <a:endParaRPr lang="en-GB" altLang="en-US" sz="28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8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8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8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800" dirty="0">
                <a:latin typeface="Times New Roman" charset="0"/>
                <a:ea typeface="Times New Roman" charset="0"/>
                <a:cs typeface="Times New Roman" charset="0"/>
              </a:rPr>
              <a:t>… </a:t>
            </a: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če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upoštevamo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samo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besede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ki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nas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zanimajo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, je to </a:t>
            </a: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razmerje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dokumenta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altLang="en-US" sz="2800" i="1" dirty="0" smtClean="0">
                <a:latin typeface="Times New Roman" charset="0"/>
                <a:ea typeface="Times New Roman" charset="0"/>
                <a:cs typeface="Times New Roman" charset="0"/>
              </a:rPr>
              <a:t>j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ki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ga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zasedajo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altLang="en-US" sz="2800" dirty="0" err="1" smtClean="0">
                <a:latin typeface="Times New Roman" charset="0"/>
                <a:ea typeface="Times New Roman" charset="0"/>
                <a:cs typeface="Times New Roman" charset="0"/>
              </a:rPr>
              <a:t>besede</a:t>
            </a:r>
            <a:r>
              <a:rPr lang="en-GB" alt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altLang="en-US" sz="2800" i="1" dirty="0" err="1">
                <a:latin typeface="Times New Roman" charset="0"/>
                <a:ea typeface="Times New Roman" charset="0"/>
                <a:cs typeface="Times New Roman" charset="0"/>
              </a:rPr>
              <a:t>i</a:t>
            </a:r>
            <a:r>
              <a:rPr lang="en-GB" altLang="en-US" sz="2800" i="1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endParaRPr lang="en-GB" altLang="en-US" sz="28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833256516"/>
              </p:ext>
            </p:extLst>
          </p:nvPr>
        </p:nvGraphicFramePr>
        <p:xfrm>
          <a:off x="3851920" y="2780928"/>
          <a:ext cx="42545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3" imgW="177480" imgH="241200" progId="Equation.3">
                  <p:embed/>
                </p:oleObj>
              </mc:Choice>
              <mc:Fallback>
                <p:oleObj name="Equation" r:id="rId3" imgW="1774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2780928"/>
                        <a:ext cx="425450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6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064695792"/>
              </p:ext>
            </p:extLst>
          </p:nvPr>
        </p:nvGraphicFramePr>
        <p:xfrm>
          <a:off x="3382020" y="4077072"/>
          <a:ext cx="469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5" imgW="190440" imgH="241200" progId="Equation.3">
                  <p:embed/>
                </p:oleObj>
              </mc:Choice>
              <mc:Fallback>
                <p:oleObj name="Equation" r:id="rId5" imgW="1904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2020" y="4077072"/>
                        <a:ext cx="469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103804"/>
              </p:ext>
            </p:extLst>
          </p:nvPr>
        </p:nvGraphicFramePr>
        <p:xfrm>
          <a:off x="3949700" y="4293096"/>
          <a:ext cx="1892300" cy="169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7" imgW="723600" imgH="647640" progId="Equation.3">
                  <p:embed/>
                </p:oleObj>
              </mc:Choice>
              <mc:Fallback>
                <p:oleObj name="Equation" r:id="rId7" imgW="723600" imgH="647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9700" y="4293096"/>
                        <a:ext cx="1892300" cy="169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4667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8278813" cy="46878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z="2400" dirty="0"/>
              <a:t>Term frequency         </a:t>
            </a:r>
            <a:r>
              <a:rPr lang="en-GB" altLang="en-US" sz="2400" dirty="0" smtClean="0"/>
              <a:t>je </a:t>
            </a:r>
            <a:r>
              <a:rPr lang="en-GB" altLang="en-US" sz="2400" dirty="0" err="1" smtClean="0"/>
              <a:t>mera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pomembnosti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besede</a:t>
            </a:r>
            <a:r>
              <a:rPr lang="en-GB" altLang="en-US" sz="2400" dirty="0" smtClean="0"/>
              <a:t> (term) </a:t>
            </a:r>
            <a:r>
              <a:rPr lang="en-GB" altLang="en-US" sz="2400" i="1" dirty="0" err="1" smtClean="0"/>
              <a:t>i</a:t>
            </a:r>
            <a:r>
              <a:rPr lang="en-GB" altLang="en-US" sz="2400" dirty="0" smtClean="0"/>
              <a:t> v </a:t>
            </a:r>
            <a:r>
              <a:rPr lang="en-GB" altLang="en-US" sz="2400" dirty="0" err="1" smtClean="0"/>
              <a:t>dokumentu</a:t>
            </a:r>
            <a:r>
              <a:rPr lang="en-GB" altLang="en-US" sz="2400" dirty="0" smtClean="0"/>
              <a:t> </a:t>
            </a:r>
            <a:r>
              <a:rPr lang="en-GB" altLang="en-US" sz="2400" i="1" dirty="0" smtClean="0"/>
              <a:t>j,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400" dirty="0" smtClean="0"/>
              <a:t>inverse </a:t>
            </a:r>
            <a:r>
              <a:rPr lang="en-GB" altLang="en-US" sz="2400" dirty="0"/>
              <a:t>document frequency </a:t>
            </a:r>
            <a:r>
              <a:rPr lang="en-GB" altLang="en-US" sz="2400" dirty="0" smtClean="0"/>
              <a:t>je </a:t>
            </a:r>
            <a:r>
              <a:rPr lang="en-GB" altLang="en-US" sz="2400" dirty="0" err="1" smtClean="0"/>
              <a:t>mera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splošne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pomembnosti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termina</a:t>
            </a:r>
            <a:r>
              <a:rPr lang="en-GB" altLang="en-US" sz="24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400" dirty="0" smtClean="0"/>
              <a:t>Primer: </a:t>
            </a:r>
            <a:r>
              <a:rPr lang="en-GB" altLang="en-US" sz="2400" dirty="0" err="1" smtClean="0"/>
              <a:t>visoka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frekvenca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besede</a:t>
            </a:r>
            <a:r>
              <a:rPr lang="en-GB" altLang="en-US" sz="2400" dirty="0" smtClean="0"/>
              <a:t> “</a:t>
            </a:r>
            <a:r>
              <a:rPr lang="en-GB" altLang="en-US" sz="2400" dirty="0"/>
              <a:t>apple” </a:t>
            </a:r>
            <a:r>
              <a:rPr lang="en-GB" altLang="en-US" sz="2400" dirty="0" err="1" smtClean="0"/>
              <a:t>pomeni</a:t>
            </a:r>
            <a:r>
              <a:rPr lang="en-GB" altLang="en-US" sz="2400" dirty="0" smtClean="0"/>
              <a:t>, da je </a:t>
            </a:r>
            <a:r>
              <a:rPr lang="en-GB" altLang="en-US" sz="2400" dirty="0" err="1" smtClean="0"/>
              <a:t>beseda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pomembna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za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specifični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dokument</a:t>
            </a:r>
            <a:r>
              <a:rPr lang="en-GB" altLang="en-US" sz="24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400" dirty="0" err="1" smtClean="0"/>
              <a:t>visoka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frekvenca</a:t>
            </a:r>
            <a:r>
              <a:rPr lang="en-GB" altLang="en-US" sz="2400" dirty="0" smtClean="0"/>
              <a:t> v </a:t>
            </a:r>
            <a:r>
              <a:rPr lang="en-GB" altLang="en-US" sz="2400" dirty="0" err="1" smtClean="0"/>
              <a:t>vseh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dokumentih</a:t>
            </a:r>
            <a:r>
              <a:rPr lang="en-GB" altLang="en-US" sz="2400" dirty="0" smtClean="0"/>
              <a:t> </a:t>
            </a:r>
            <a:r>
              <a:rPr lang="en-GB" altLang="en-US" sz="2400" dirty="0"/>
              <a:t>(low inverse document frequency) </a:t>
            </a:r>
            <a:r>
              <a:rPr lang="en-GB" altLang="en-US" sz="2400" dirty="0" err="1" smtClean="0"/>
              <a:t>za</a:t>
            </a:r>
            <a:r>
              <a:rPr lang="en-GB" altLang="en-US" sz="2400" dirty="0" smtClean="0"/>
              <a:t> </a:t>
            </a:r>
            <a:r>
              <a:rPr lang="en-GB" altLang="en-US" sz="2400" dirty="0"/>
              <a:t>“apple”, </a:t>
            </a:r>
            <a:r>
              <a:rPr lang="en-GB" altLang="en-US" sz="2400" dirty="0" err="1" smtClean="0"/>
              <a:t>pomeni</a:t>
            </a:r>
            <a:r>
              <a:rPr lang="en-GB" altLang="en-US" sz="2400" dirty="0" smtClean="0"/>
              <a:t>, da ”apple” </a:t>
            </a:r>
            <a:r>
              <a:rPr lang="en-GB" altLang="en-US" sz="2400" dirty="0" err="1" smtClean="0"/>
              <a:t>ni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tako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zelo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pomemben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termin</a:t>
            </a:r>
            <a:r>
              <a:rPr lang="en-GB" altLang="en-US" sz="2400" dirty="0" smtClean="0"/>
              <a:t>.</a:t>
            </a:r>
            <a:endParaRPr lang="en-GB" altLang="en-US" sz="2400" dirty="0"/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68785165"/>
              </p:ext>
            </p:extLst>
          </p:nvPr>
        </p:nvGraphicFramePr>
        <p:xfrm>
          <a:off x="3275856" y="1844824"/>
          <a:ext cx="52387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3" imgW="190440" imgH="241200" progId="Equation.3">
                  <p:embed/>
                </p:oleObj>
              </mc:Choice>
              <mc:Fallback>
                <p:oleObj name="Equation" r:id="rId3" imgW="1904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1844824"/>
                        <a:ext cx="523875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710610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en-US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773988" cy="942975"/>
          </a:xfrm>
        </p:spPr>
        <p:txBody>
          <a:bodyPr/>
          <a:lstStyle/>
          <a:p>
            <a:pPr eaLnBrk="1" hangingPunct="1"/>
            <a:r>
              <a:rPr lang="en-GB" altLang="en-US" sz="2400" dirty="0">
                <a:latin typeface="Times New Roman" charset="0"/>
                <a:ea typeface="Times New Roman" charset="0"/>
                <a:cs typeface="Times New Roman" charset="0"/>
              </a:rPr>
              <a:t>Inverse document </a:t>
            </a:r>
            <a:r>
              <a:rPr lang="en-GB" altLang="en-US" sz="2400" dirty="0" smtClean="0">
                <a:latin typeface="Times New Roman" charset="0"/>
                <a:ea typeface="Times New Roman" charset="0"/>
                <a:cs typeface="Times New Roman" charset="0"/>
              </a:rPr>
              <a:t>frequency </a:t>
            </a:r>
            <a:r>
              <a:rPr lang="en-GB" altLang="en-US" sz="2400" dirty="0" err="1" smtClean="0">
                <a:latin typeface="Times New Roman" charset="0"/>
                <a:ea typeface="Times New Roman" charset="0"/>
                <a:cs typeface="Times New Roman" charset="0"/>
              </a:rPr>
              <a:t>termina</a:t>
            </a:r>
            <a:r>
              <a:rPr lang="en-GB" altLang="en-US" sz="24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alt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i</a:t>
            </a:r>
            <a:r>
              <a:rPr lang="en-GB" altLang="en-US" sz="2400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altLang="en-US" sz="2400" dirty="0" smtClean="0">
                <a:latin typeface="Times New Roman" charset="0"/>
                <a:ea typeface="Times New Roman" charset="0"/>
                <a:cs typeface="Times New Roman" charset="0"/>
              </a:rPr>
              <a:t>je:</a:t>
            </a:r>
            <a:endParaRPr lang="en-GB" altLang="en-US" sz="24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graphicFrame>
        <p:nvGraphicFramePr>
          <p:cNvPr id="3074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2051050" y="2924175"/>
          <a:ext cx="4105275" cy="1293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3" imgW="1409400" imgH="444240" progId="Equation.3">
                  <p:embed/>
                </p:oleObj>
              </mc:Choice>
              <mc:Fallback>
                <p:oleObj name="Equation" r:id="rId3" imgW="140940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2924175"/>
                        <a:ext cx="4105275" cy="1293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592138" y="4457700"/>
            <a:ext cx="710483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marL="342900" indent="-342900" eaLnBrk="1" hangingPunct="1">
              <a:buFont typeface="Arial" charset="0"/>
              <a:buChar char="•"/>
            </a:pPr>
            <a:r>
              <a:rPr lang="en-GB" altLang="en-US" dirty="0" smtClean="0"/>
              <a:t>log: </a:t>
            </a:r>
            <a:r>
              <a:rPr lang="en-GB" altLang="en-US" dirty="0"/>
              <a:t>… </a:t>
            </a:r>
            <a:r>
              <a:rPr lang="en-GB" altLang="en-US" dirty="0" err="1"/>
              <a:t>število</a:t>
            </a:r>
            <a:r>
              <a:rPr lang="en-GB" altLang="en-US" dirty="0"/>
              <a:t> </a:t>
            </a:r>
            <a:r>
              <a:rPr lang="en-GB" altLang="en-US" dirty="0" err="1"/>
              <a:t>dokumentov</a:t>
            </a:r>
            <a:r>
              <a:rPr lang="en-GB" altLang="en-US" dirty="0"/>
              <a:t> v </a:t>
            </a:r>
            <a:r>
              <a:rPr lang="en-GB" altLang="en-US" dirty="0" err="1"/>
              <a:t>glavni</a:t>
            </a:r>
            <a:r>
              <a:rPr lang="en-GB" altLang="en-US" dirty="0"/>
              <a:t> </a:t>
            </a:r>
            <a:r>
              <a:rPr lang="en-GB" altLang="en-US" dirty="0" err="1"/>
              <a:t>zbirki</a:t>
            </a:r>
            <a:r>
              <a:rPr lang="en-GB" altLang="en-US" dirty="0" smtClean="0"/>
              <a:t>, </a:t>
            </a:r>
            <a:r>
              <a:rPr lang="en-GB" altLang="en-US" dirty="0" err="1" smtClean="0"/>
              <a:t>deljeno</a:t>
            </a:r>
            <a:r>
              <a:rPr lang="en-GB" altLang="en-US" dirty="0" smtClean="0"/>
              <a:t> </a:t>
            </a:r>
            <a:r>
              <a:rPr lang="en-GB" altLang="en-US" dirty="0"/>
              <a:t>s </a:t>
            </a:r>
          </a:p>
          <a:p>
            <a:pPr eaLnBrk="1" hangingPunct="1"/>
            <a:r>
              <a:rPr lang="en-GB" altLang="en-US" dirty="0" err="1" smtClean="0"/>
              <a:t>številom</a:t>
            </a:r>
            <a:r>
              <a:rPr lang="en-GB" altLang="en-US" dirty="0" smtClean="0"/>
              <a:t> </a:t>
            </a:r>
            <a:r>
              <a:rPr lang="en-GB" altLang="en-US" dirty="0" err="1"/>
              <a:t>tistih</a:t>
            </a:r>
            <a:r>
              <a:rPr lang="en-GB" altLang="en-US" dirty="0"/>
              <a:t> </a:t>
            </a:r>
            <a:r>
              <a:rPr lang="en-GB" altLang="en-US" dirty="0" err="1"/>
              <a:t>dokumentov</a:t>
            </a:r>
            <a:r>
              <a:rPr lang="en-GB" altLang="en-US" dirty="0"/>
              <a:t>, </a:t>
            </a:r>
            <a:r>
              <a:rPr lang="en-GB" altLang="en-US" dirty="0" err="1"/>
              <a:t>ki</a:t>
            </a:r>
            <a:r>
              <a:rPr lang="en-GB" altLang="en-US" dirty="0"/>
              <a:t> </a:t>
            </a:r>
            <a:r>
              <a:rPr lang="en-GB" altLang="en-US" dirty="0" err="1"/>
              <a:t>vsebujejo</a:t>
            </a:r>
            <a:r>
              <a:rPr lang="en-GB" altLang="en-US" dirty="0"/>
              <a:t> </a:t>
            </a:r>
            <a:r>
              <a:rPr lang="en-GB" altLang="en-US" dirty="0" err="1"/>
              <a:t>izraz</a:t>
            </a:r>
            <a:r>
              <a:rPr lang="en-GB" altLang="en-US" dirty="0"/>
              <a:t>..</a:t>
            </a:r>
          </a:p>
        </p:txBody>
      </p:sp>
    </p:spTree>
    <p:extLst>
      <p:ext uri="{BB962C8B-B14F-4D97-AF65-F5344CB8AC3E}">
        <p14:creationId xmlns:p14="http://schemas.microsoft.com/office/powerpoint/2010/main" val="1439738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TFIDF </a:t>
            </a:r>
            <a:r>
              <a:rPr lang="en-GB" altLang="en-US" dirty="0" err="1" smtClean="0"/>
              <a:t>enkodiranje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dokumenta</a:t>
            </a:r>
            <a:endParaRPr lang="en-GB" altLang="en-US" dirty="0"/>
          </a:p>
        </p:txBody>
      </p:sp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735013" y="1720850"/>
            <a:ext cx="7745412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GB" altLang="en-US" dirty="0" err="1" smtClean="0"/>
              <a:t>imamo</a:t>
            </a:r>
            <a:r>
              <a:rPr lang="en-GB" altLang="en-US" dirty="0" smtClean="0"/>
              <a:t>:</a:t>
            </a:r>
            <a:endParaRPr lang="en-GB" altLang="en-US" dirty="0"/>
          </a:p>
          <a:p>
            <a:pPr marL="342900" indent="-342900" eaLnBrk="1" hangingPunct="1">
              <a:buFont typeface="Arial" charset="0"/>
              <a:buChar char="•"/>
            </a:pPr>
            <a:r>
              <a:rPr lang="en-GB" altLang="en-US" dirty="0" err="1" smtClean="0"/>
              <a:t>zbirko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referenčnih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dokumentov</a:t>
            </a:r>
            <a:r>
              <a:rPr lang="en-GB" altLang="en-US" dirty="0" smtClean="0"/>
              <a:t>,</a:t>
            </a:r>
          </a:p>
          <a:p>
            <a:pPr marL="1085850" lvl="1" indent="-342900" eaLnBrk="1" hangingPunct="1">
              <a:buFont typeface="Arial" charset="0"/>
              <a:buChar char="•"/>
            </a:pPr>
            <a:r>
              <a:rPr lang="en-GB" altLang="en-US" dirty="0" smtClean="0"/>
              <a:t>(e.g</a:t>
            </a:r>
            <a:r>
              <a:rPr lang="en-GB" altLang="en-US" dirty="0"/>
              <a:t>. 100,000 </a:t>
            </a:r>
            <a:r>
              <a:rPr lang="en-GB" altLang="en-US" dirty="0" err="1" smtClean="0"/>
              <a:t>naključnih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strani</a:t>
            </a:r>
            <a:r>
              <a:rPr lang="en-GB" altLang="en-US" dirty="0" smtClean="0"/>
              <a:t> s </a:t>
            </a:r>
            <a:r>
              <a:rPr lang="en-GB" altLang="en-US" dirty="0" err="1" smtClean="0"/>
              <a:t>spleta</a:t>
            </a:r>
            <a:r>
              <a:rPr lang="en-GB" altLang="en-US" dirty="0" smtClean="0"/>
              <a:t>, </a:t>
            </a:r>
            <a:r>
              <a:rPr lang="en-GB" altLang="en-US" dirty="0" err="1" smtClean="0"/>
              <a:t>referenčni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korpus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domene</a:t>
            </a:r>
            <a:r>
              <a:rPr lang="en-GB" altLang="en-US" dirty="0" smtClean="0"/>
              <a:t>, </a:t>
            </a:r>
            <a:r>
              <a:rPr lang="mr-IN" altLang="en-US" dirty="0" smtClean="0"/>
              <a:t>…</a:t>
            </a:r>
            <a:r>
              <a:rPr lang="en-GB" altLang="en-US" dirty="0" smtClean="0"/>
              <a:t>)</a:t>
            </a:r>
          </a:p>
          <a:p>
            <a:pPr marL="342900" indent="-342900" eaLnBrk="1" hangingPunct="1">
              <a:buFont typeface="Arial" charset="0"/>
              <a:buChar char="•"/>
            </a:pPr>
            <a:r>
              <a:rPr lang="en-GB" altLang="en-US" dirty="0" err="1" smtClean="0"/>
              <a:t>vsak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dokument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lahko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enkodiramo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kot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vektor</a:t>
            </a:r>
            <a:r>
              <a:rPr lang="en-GB" altLang="en-US" dirty="0" smtClean="0"/>
              <a:t> TFIDF </a:t>
            </a:r>
            <a:r>
              <a:rPr lang="en-GB" altLang="en-US" dirty="0" err="1" smtClean="0"/>
              <a:t>vrednosti</a:t>
            </a:r>
            <a:r>
              <a:rPr lang="en-GB" altLang="en-US" dirty="0" smtClean="0"/>
              <a:t>,</a:t>
            </a:r>
          </a:p>
          <a:p>
            <a:pPr marL="342900" indent="-342900" eaLnBrk="1" hangingPunct="1">
              <a:buFont typeface="Arial" charset="0"/>
              <a:buChar char="•"/>
            </a:pPr>
            <a:r>
              <a:rPr lang="en-GB" altLang="en-US" dirty="0" err="1" smtClean="0"/>
              <a:t>i</a:t>
            </a:r>
            <a:r>
              <a:rPr lang="en-GB" altLang="en-US" dirty="0" smtClean="0"/>
              <a:t>-ta </a:t>
            </a:r>
            <a:r>
              <a:rPr lang="en-GB" altLang="en-US" dirty="0" err="1" smtClean="0"/>
              <a:t>vrednost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za</a:t>
            </a:r>
            <a:r>
              <a:rPr lang="en-GB" altLang="en-US" dirty="0" smtClean="0"/>
              <a:t> j-</a:t>
            </a:r>
            <a:r>
              <a:rPr lang="en-GB" altLang="en-US" dirty="0" err="1" smtClean="0"/>
              <a:t>ti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dokument</a:t>
            </a:r>
            <a:r>
              <a:rPr lang="en-GB" altLang="en-US" dirty="0" smtClean="0"/>
              <a:t> je:</a:t>
            </a:r>
            <a:endParaRPr lang="en-GB" altLang="en-US" dirty="0"/>
          </a:p>
          <a:p>
            <a:pPr eaLnBrk="1" hangingPunct="1"/>
            <a:r>
              <a:rPr lang="en-GB" altLang="en-US" dirty="0"/>
              <a:t> </a:t>
            </a:r>
          </a:p>
        </p:txBody>
      </p:sp>
      <p:graphicFrame>
        <p:nvGraphicFramePr>
          <p:cNvPr id="4098" name="Object 9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7227495"/>
              </p:ext>
            </p:extLst>
          </p:nvPr>
        </p:nvGraphicFramePr>
        <p:xfrm>
          <a:off x="3491880" y="4869160"/>
          <a:ext cx="1512887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3" imgW="520560" imgH="241200" progId="Equation.3">
                  <p:embed/>
                </p:oleObj>
              </mc:Choice>
              <mc:Fallback>
                <p:oleObj name="Equation" r:id="rId3" imgW="52056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4869160"/>
                        <a:ext cx="1512887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26667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en-US" sz="2600" dirty="0" err="1" smtClean="0"/>
              <a:t>Sprememba</a:t>
            </a:r>
            <a:r>
              <a:rPr lang="en-US" altLang="en-US" sz="2600" dirty="0" smtClean="0"/>
              <a:t> </a:t>
            </a:r>
            <a:r>
              <a:rPr lang="en-US" altLang="en-US" sz="2600" dirty="0" err="1" smtClean="0"/>
              <a:t>dokumenta</a:t>
            </a:r>
            <a:r>
              <a:rPr lang="en-US" altLang="en-US" sz="2600" dirty="0" smtClean="0"/>
              <a:t> v </a:t>
            </a:r>
            <a:r>
              <a:rPr lang="en-US" altLang="en-US" sz="2600" dirty="0" err="1" smtClean="0"/>
              <a:t>vektor</a:t>
            </a:r>
            <a:endParaRPr lang="en-GB" altLang="en-US" sz="2600" dirty="0"/>
          </a:p>
        </p:txBody>
      </p:sp>
      <p:sp>
        <p:nvSpPr>
          <p:cNvPr id="307203" name="Text Box 3"/>
          <p:cNvSpPr txBox="1">
            <a:spLocks noChangeArrowheads="1"/>
          </p:cNvSpPr>
          <p:nvPr/>
        </p:nvSpPr>
        <p:spPr bwMode="auto">
          <a:xfrm>
            <a:off x="0" y="1219200"/>
            <a:ext cx="914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GB" altLang="en-US" dirty="0" err="1" smtClean="0"/>
              <a:t>Referenčni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seznam</a:t>
            </a:r>
            <a:r>
              <a:rPr lang="en-GB" altLang="en-US" dirty="0" smtClean="0"/>
              <a:t>:  </a:t>
            </a:r>
            <a:r>
              <a:rPr lang="en-GB" altLang="en-US" dirty="0"/>
              <a:t>(banana, cat, dog, fish, read) </a:t>
            </a:r>
          </a:p>
          <a:p>
            <a:pPr eaLnBrk="1" hangingPunct="1"/>
            <a:r>
              <a:rPr lang="en-GB" altLang="en-US" dirty="0" err="1" smtClean="0"/>
              <a:t>Referenčne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frekvence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besed</a:t>
            </a:r>
            <a:r>
              <a:rPr lang="en-GB" altLang="en-US" dirty="0" smtClean="0"/>
              <a:t>:  </a:t>
            </a:r>
            <a:r>
              <a:rPr lang="en-GB" altLang="en-US" dirty="0"/>
              <a:t>(0.2, 0.1, 0.05, 0.05, 0.2)</a:t>
            </a:r>
          </a:p>
        </p:txBody>
      </p:sp>
      <p:sp>
        <p:nvSpPr>
          <p:cNvPr id="307204" name="Text Box 4"/>
          <p:cNvSpPr txBox="1">
            <a:spLocks noChangeArrowheads="1"/>
          </p:cNvSpPr>
          <p:nvPr/>
        </p:nvSpPr>
        <p:spPr bwMode="auto">
          <a:xfrm>
            <a:off x="26988" y="2133600"/>
            <a:ext cx="786946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GB" altLang="en-US" dirty="0" err="1" smtClean="0"/>
              <a:t>Dokument</a:t>
            </a:r>
            <a:r>
              <a:rPr lang="en-GB" altLang="en-US" dirty="0" smtClean="0"/>
              <a:t> </a:t>
            </a:r>
            <a:r>
              <a:rPr lang="en-GB" altLang="en-US" dirty="0"/>
              <a:t>1:</a:t>
            </a:r>
          </a:p>
          <a:p>
            <a:pPr eaLnBrk="1" hangingPunct="1"/>
            <a:r>
              <a:rPr lang="en-GB" altLang="en-US" dirty="0"/>
              <a:t>   “Bananas are grown in hot countries, and cats like bananas.”</a:t>
            </a:r>
          </a:p>
          <a:p>
            <a:pPr eaLnBrk="1" hangingPunct="1"/>
            <a:endParaRPr lang="en-GB" altLang="en-US" dirty="0"/>
          </a:p>
        </p:txBody>
      </p:sp>
      <p:sp>
        <p:nvSpPr>
          <p:cNvPr id="307205" name="Text Box 5"/>
          <p:cNvSpPr txBox="1">
            <a:spLocks noChangeArrowheads="1"/>
          </p:cNvSpPr>
          <p:nvPr/>
        </p:nvSpPr>
        <p:spPr bwMode="auto">
          <a:xfrm>
            <a:off x="0" y="3276600"/>
            <a:ext cx="8689975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marL="342900" indent="-342900" eaLnBrk="1" hangingPunct="1">
              <a:buFont typeface="Arial" charset="0"/>
              <a:buChar char="•"/>
            </a:pPr>
            <a:r>
              <a:rPr lang="en-GB" altLang="en-US" dirty="0" err="1" smtClean="0"/>
              <a:t>Frekvence</a:t>
            </a:r>
            <a:r>
              <a:rPr lang="en-GB" altLang="en-US" dirty="0" smtClean="0"/>
              <a:t> so </a:t>
            </a:r>
            <a:r>
              <a:rPr lang="en-GB" altLang="en-US" dirty="0" err="1" smtClean="0"/>
              <a:t>razmerja</a:t>
            </a:r>
            <a:r>
              <a:rPr lang="en-GB" altLang="en-US" i="1" dirty="0" smtClean="0"/>
              <a:t>.</a:t>
            </a:r>
          </a:p>
          <a:p>
            <a:pPr marL="342900" indent="-342900" eaLnBrk="1" hangingPunct="1">
              <a:buFont typeface="Arial" charset="0"/>
              <a:buChar char="•"/>
            </a:pPr>
            <a:r>
              <a:rPr lang="en-GB" altLang="en-US" dirty="0" err="1" smtClean="0"/>
              <a:t>Referenčma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frekvenca</a:t>
            </a:r>
            <a:r>
              <a:rPr lang="en-GB" altLang="en-US" dirty="0" smtClean="0"/>
              <a:t> “banana” je 0.2</a:t>
            </a:r>
            <a:r>
              <a:rPr lang="en-GB" altLang="en-US" dirty="0"/>
              <a:t>, </a:t>
            </a:r>
            <a:r>
              <a:rPr lang="en-GB" altLang="en-US" dirty="0" err="1" smtClean="0"/>
              <a:t>torej</a:t>
            </a:r>
            <a:r>
              <a:rPr lang="en-GB" altLang="en-US" dirty="0" smtClean="0"/>
              <a:t> 20% </a:t>
            </a:r>
            <a:r>
              <a:rPr lang="en-GB" altLang="en-US" dirty="0" err="1" smtClean="0"/>
              <a:t>vseh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besed</a:t>
            </a:r>
            <a:r>
              <a:rPr lang="en-GB" altLang="en-US" dirty="0" smtClean="0"/>
              <a:t> v </a:t>
            </a:r>
            <a:r>
              <a:rPr lang="en-GB" altLang="en-US" dirty="0" err="1" smtClean="0"/>
              <a:t>referenčnih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dokumentih</a:t>
            </a:r>
            <a:r>
              <a:rPr lang="en-GB" altLang="en-US" dirty="0" smtClean="0"/>
              <a:t> je “banana”,</a:t>
            </a:r>
          </a:p>
          <a:p>
            <a:pPr marL="1085850" lvl="1" indent="-342900" eaLnBrk="1" hangingPunct="1">
              <a:buFont typeface="Arial" charset="0"/>
              <a:buChar char="•"/>
            </a:pPr>
            <a:r>
              <a:rPr lang="en-GB" altLang="en-US" dirty="0" err="1" smtClean="0"/>
              <a:t>pazi</a:t>
            </a:r>
            <a:r>
              <a:rPr lang="en-GB" altLang="en-US" dirty="0" smtClean="0"/>
              <a:t> banana, bananas </a:t>
            </a:r>
            <a:r>
              <a:rPr lang="en-GB" altLang="en-US" dirty="0" err="1" smtClean="0"/>
              <a:t>predstavljajo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isti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razred</a:t>
            </a:r>
            <a:r>
              <a:rPr lang="en-GB" altLang="en-US" dirty="0" smtClean="0"/>
              <a:t> (</a:t>
            </a:r>
            <a:r>
              <a:rPr lang="en-GB" altLang="en-US" dirty="0" err="1" smtClean="0"/>
              <a:t>lema</a:t>
            </a:r>
            <a:r>
              <a:rPr lang="en-GB" altLang="en-US" dirty="0" smtClean="0"/>
              <a:t>, </a:t>
            </a:r>
            <a:r>
              <a:rPr lang="en-GB" altLang="en-US" dirty="0" err="1" smtClean="0"/>
              <a:t>krn</a:t>
            </a:r>
            <a:r>
              <a:rPr lang="en-GB" altLang="en-US" dirty="0" smtClean="0"/>
              <a:t>)</a:t>
            </a:r>
          </a:p>
          <a:p>
            <a:pPr marL="1085850" lvl="1" indent="-342900" eaLnBrk="1" hangingPunct="1">
              <a:buFont typeface="Arial" charset="0"/>
              <a:buChar char="•"/>
            </a:pPr>
            <a:r>
              <a:rPr lang="en-GB" altLang="en-US" dirty="0" err="1" smtClean="0"/>
              <a:t>frekvenca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banane</a:t>
            </a:r>
            <a:r>
              <a:rPr lang="en-GB" altLang="en-US" dirty="0" smtClean="0"/>
              <a:t> v </a:t>
            </a:r>
            <a:r>
              <a:rPr lang="en-GB" altLang="en-US" dirty="0" err="1" smtClean="0"/>
              <a:t>dokument</a:t>
            </a:r>
            <a:r>
              <a:rPr lang="en-GB" altLang="en-US" dirty="0" smtClean="0"/>
              <a:t> 1 je 0.2.</a:t>
            </a:r>
            <a:endParaRPr lang="en-GB" altLang="en-US" i="1" dirty="0"/>
          </a:p>
          <a:p>
            <a:pPr eaLnBrk="1" hangingPunct="1"/>
            <a:r>
              <a:rPr lang="en-GB" altLang="en-US" dirty="0"/>
              <a:t> </a:t>
            </a:r>
          </a:p>
        </p:txBody>
      </p:sp>
      <p:sp>
        <p:nvSpPr>
          <p:cNvPr id="307206" name="Text Box 6"/>
          <p:cNvSpPr txBox="1">
            <a:spLocks noChangeArrowheads="1"/>
          </p:cNvSpPr>
          <p:nvPr/>
        </p:nvSpPr>
        <p:spPr bwMode="auto">
          <a:xfrm>
            <a:off x="228600" y="5100638"/>
            <a:ext cx="498245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GB" altLang="en-US" dirty="0" smtClean="0"/>
              <a:t>TFIDF </a:t>
            </a:r>
            <a:r>
              <a:rPr lang="en-GB" altLang="en-US" dirty="0" err="1" smtClean="0"/>
              <a:t>enkodiranje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tega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dokumenta</a:t>
            </a:r>
            <a:r>
              <a:rPr lang="en-GB" altLang="en-US" dirty="0" smtClean="0"/>
              <a:t> je:</a:t>
            </a:r>
            <a:endParaRPr lang="en-GB" altLang="en-US" dirty="0"/>
          </a:p>
          <a:p>
            <a:pPr eaLnBrk="1" hangingPunct="1"/>
            <a:endParaRPr lang="en-GB" altLang="en-US" dirty="0"/>
          </a:p>
        </p:txBody>
      </p:sp>
      <p:sp>
        <p:nvSpPr>
          <p:cNvPr id="307207" name="Text Box 7"/>
          <p:cNvSpPr txBox="1">
            <a:spLocks noChangeArrowheads="1"/>
          </p:cNvSpPr>
          <p:nvPr/>
        </p:nvSpPr>
        <p:spPr bwMode="auto">
          <a:xfrm>
            <a:off x="685800" y="5715000"/>
            <a:ext cx="292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GB" altLang="en-US"/>
              <a:t>0.464,  0.332,  0,  0,  0</a:t>
            </a:r>
          </a:p>
        </p:txBody>
      </p:sp>
      <p:sp>
        <p:nvSpPr>
          <p:cNvPr id="307208" name="Text Box 8"/>
          <p:cNvSpPr txBox="1">
            <a:spLocks noChangeArrowheads="1"/>
          </p:cNvSpPr>
          <p:nvPr/>
        </p:nvSpPr>
        <p:spPr bwMode="auto">
          <a:xfrm>
            <a:off x="4556125" y="5527675"/>
            <a:ext cx="448712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GB" altLang="en-US" dirty="0" err="1" smtClean="0"/>
              <a:t>Če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ima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nek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dokument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enak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vektor</a:t>
            </a:r>
            <a:r>
              <a:rPr lang="en-GB" altLang="en-US" dirty="0" smtClean="0"/>
              <a:t> </a:t>
            </a:r>
          </a:p>
          <a:p>
            <a:pPr eaLnBrk="1" hangingPunct="1"/>
            <a:r>
              <a:rPr lang="en-GB" altLang="en-US" dirty="0" err="1" smtClean="0"/>
              <a:t>ali</a:t>
            </a:r>
            <a:r>
              <a:rPr lang="en-GB" altLang="en-US" dirty="0" smtClean="0"/>
              <a:t> je to </a:t>
            </a:r>
            <a:r>
              <a:rPr lang="en-GB" altLang="en-US" dirty="0" err="1" smtClean="0"/>
              <a:t>isti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dokument</a:t>
            </a:r>
            <a:r>
              <a:rPr lang="en-GB" altLang="en-US" dirty="0" smtClean="0"/>
              <a:t>?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85367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03" grpId="0" autoUpdateAnimBg="0"/>
      <p:bldP spid="307204" grpId="0" autoUpdateAnimBg="0"/>
      <p:bldP spid="307205" grpId="0" autoUpdateAnimBg="0"/>
      <p:bldP spid="307206" grpId="0" autoUpdateAnimBg="0"/>
      <p:bldP spid="307207" grpId="0" autoUpdateAnimBg="0"/>
      <p:bldP spid="307208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 dirty="0" err="1" smtClean="0"/>
              <a:t>Vsebina</a:t>
            </a:r>
            <a:endParaRPr lang="en-US" sz="26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Zakaj?</a:t>
            </a:r>
          </a:p>
          <a:p>
            <a:r>
              <a:rPr lang="sl-SI" dirty="0" smtClean="0"/>
              <a:t>Kaj?</a:t>
            </a:r>
          </a:p>
          <a:p>
            <a:r>
              <a:rPr lang="sl-SI" dirty="0" smtClean="0"/>
              <a:t>Kako?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25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2600" dirty="0" smtClean="0"/>
              <a:t>Zakaj</a:t>
            </a:r>
            <a:endParaRPr lang="en-US" sz="2600" dirty="0"/>
          </a:p>
        </p:txBody>
      </p:sp>
      <p:sp>
        <p:nvSpPr>
          <p:cNvPr id="2" name="Označba mesta vsebine 1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795320" cy="4937760"/>
          </a:xfrm>
        </p:spPr>
        <p:txBody>
          <a:bodyPr/>
          <a:lstStyle/>
          <a:p>
            <a:r>
              <a:rPr lang="en-US" dirty="0" smtClean="0"/>
              <a:t>document similarity,</a:t>
            </a:r>
          </a:p>
          <a:p>
            <a:r>
              <a:rPr lang="en-US" dirty="0" smtClean="0"/>
              <a:t>document clustering,</a:t>
            </a:r>
          </a:p>
          <a:p>
            <a:r>
              <a:rPr lang="en-US" dirty="0" smtClean="0"/>
              <a:t>document categorization.</a:t>
            </a:r>
          </a:p>
          <a:p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7220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2600" dirty="0" smtClean="0"/>
              <a:t>Kaj</a:t>
            </a:r>
            <a:endParaRPr lang="en-US" sz="2600" dirty="0"/>
          </a:p>
        </p:txBody>
      </p:sp>
      <p:sp>
        <p:nvSpPr>
          <p:cNvPr id="2" name="Označba mesta vsebine 1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795320" cy="4937760"/>
          </a:xfrm>
        </p:spPr>
        <p:txBody>
          <a:bodyPr/>
          <a:lstStyle/>
          <a:p>
            <a:r>
              <a:rPr lang="en-US" dirty="0" smtClean="0"/>
              <a:t>bag of words,</a:t>
            </a:r>
          </a:p>
          <a:p>
            <a:r>
              <a:rPr lang="en-US" dirty="0" smtClean="0"/>
              <a:t>TDIDF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8812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2600" dirty="0" smtClean="0"/>
              <a:t>Kaj - </a:t>
            </a:r>
            <a:r>
              <a:rPr lang="en-US" sz="2800" dirty="0"/>
              <a:t>bag of </a:t>
            </a:r>
            <a:r>
              <a:rPr lang="en-US" sz="2800" dirty="0" smtClean="0"/>
              <a:t>words</a:t>
            </a:r>
            <a:endParaRPr lang="en-US" sz="2600" dirty="0"/>
          </a:p>
        </p:txBody>
      </p:sp>
      <p:sp>
        <p:nvSpPr>
          <p:cNvPr id="2" name="Označba mesta vsebine 1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795320" cy="4937760"/>
          </a:xfrm>
        </p:spPr>
        <p:txBody>
          <a:bodyPr/>
          <a:lstStyle/>
          <a:p>
            <a:r>
              <a:rPr lang="en-US" b="1" dirty="0" smtClean="0"/>
              <a:t>bag-of-words </a:t>
            </a:r>
            <a:r>
              <a:rPr lang="en-US" b="1" dirty="0"/>
              <a:t>model</a:t>
            </a:r>
            <a:r>
              <a:rPr lang="en-US" dirty="0"/>
              <a:t> </a:t>
            </a:r>
            <a:r>
              <a:rPr lang="en-US" dirty="0" smtClean="0"/>
              <a:t>(</a:t>
            </a:r>
            <a:r>
              <a:rPr lang="en-US" dirty="0" err="1" smtClean="0"/>
              <a:t>vreča</a:t>
            </a:r>
            <a:r>
              <a:rPr lang="en-US" dirty="0" smtClean="0"/>
              <a:t> </a:t>
            </a:r>
            <a:r>
              <a:rPr lang="en-US" dirty="0" err="1" smtClean="0"/>
              <a:t>besed</a:t>
            </a:r>
            <a:r>
              <a:rPr lang="en-US" dirty="0" smtClean="0"/>
              <a:t>?) </a:t>
            </a:r>
            <a:r>
              <a:rPr lang="en-US" dirty="0"/>
              <a:t>je </a:t>
            </a:r>
            <a:r>
              <a:rPr lang="en-US" dirty="0" err="1"/>
              <a:t>poenostavljena</a:t>
            </a:r>
            <a:r>
              <a:rPr lang="en-US" dirty="0"/>
              <a:t> </a:t>
            </a:r>
            <a:r>
              <a:rPr lang="en-US" dirty="0" err="1"/>
              <a:t>predstavitev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se </a:t>
            </a:r>
            <a:r>
              <a:rPr lang="en-US" dirty="0" err="1"/>
              <a:t>uporablja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obdelavi</a:t>
            </a:r>
            <a:r>
              <a:rPr lang="en-US" dirty="0"/>
              <a:t> </a:t>
            </a:r>
            <a:r>
              <a:rPr lang="en-US" dirty="0" err="1"/>
              <a:t>naravnih</a:t>
            </a:r>
            <a:r>
              <a:rPr lang="en-US" dirty="0"/>
              <a:t> </a:t>
            </a:r>
            <a:r>
              <a:rPr lang="en-US" dirty="0" err="1"/>
              <a:t>jezikov</a:t>
            </a:r>
            <a:r>
              <a:rPr lang="en-US" dirty="0"/>
              <a:t> in </a:t>
            </a:r>
            <a:r>
              <a:rPr lang="en-US" dirty="0" err="1"/>
              <a:t>pridobivanju</a:t>
            </a:r>
            <a:r>
              <a:rPr lang="en-US" dirty="0"/>
              <a:t> </a:t>
            </a:r>
            <a:r>
              <a:rPr lang="en-US" dirty="0" err="1"/>
              <a:t>informacij</a:t>
            </a:r>
            <a:r>
              <a:rPr lang="en-US" dirty="0"/>
              <a:t> (IR). </a:t>
            </a:r>
            <a:endParaRPr lang="en-US" dirty="0" smtClean="0"/>
          </a:p>
          <a:p>
            <a:r>
              <a:rPr lang="en-US" dirty="0" err="1" smtClean="0"/>
              <a:t>besedilo</a:t>
            </a:r>
            <a:r>
              <a:rPr lang="en-US" dirty="0" smtClean="0"/>
              <a:t> (</a:t>
            </a:r>
            <a:r>
              <a:rPr lang="en-US" dirty="0" err="1" smtClean="0"/>
              <a:t>poved</a:t>
            </a:r>
            <a:r>
              <a:rPr lang="en-US" dirty="0" smtClean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dokument</a:t>
            </a:r>
            <a:r>
              <a:rPr lang="en-US" dirty="0"/>
              <a:t>) </a:t>
            </a:r>
            <a:r>
              <a:rPr lang="en-US" dirty="0" smtClean="0"/>
              <a:t>je </a:t>
            </a:r>
            <a:r>
              <a:rPr lang="en-US" dirty="0" err="1" smtClean="0"/>
              <a:t>predstavljeno</a:t>
            </a:r>
            <a:r>
              <a:rPr lang="en-US" dirty="0" smtClean="0"/>
              <a:t> </a:t>
            </a:r>
            <a:r>
              <a:rPr lang="en-US" dirty="0" err="1"/>
              <a:t>kot</a:t>
            </a:r>
            <a:r>
              <a:rPr lang="en-US" dirty="0"/>
              <a:t> </a:t>
            </a:r>
            <a:r>
              <a:rPr lang="en-US" dirty="0" err="1"/>
              <a:t>vreča</a:t>
            </a:r>
            <a:r>
              <a:rPr lang="en-US" dirty="0"/>
              <a:t> (multiset)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besed</a:t>
            </a:r>
            <a:r>
              <a:rPr lang="en-US" dirty="0"/>
              <a:t>, ne </a:t>
            </a:r>
            <a:r>
              <a:rPr lang="en-US" dirty="0" err="1"/>
              <a:t>glede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slovnico</a:t>
            </a:r>
            <a:r>
              <a:rPr lang="en-US" dirty="0"/>
              <a:t> in </a:t>
            </a:r>
            <a:r>
              <a:rPr lang="en-US" dirty="0" err="1" smtClean="0"/>
              <a:t>besedni</a:t>
            </a:r>
            <a:r>
              <a:rPr lang="en-US" dirty="0" smtClean="0"/>
              <a:t> </a:t>
            </a:r>
            <a:r>
              <a:rPr lang="en-US" dirty="0" err="1" smtClean="0"/>
              <a:t>vrstni</a:t>
            </a:r>
            <a:r>
              <a:rPr lang="en-US" dirty="0" smtClean="0"/>
              <a:t> red</a:t>
            </a:r>
          </a:p>
          <a:p>
            <a:r>
              <a:rPr lang="en-US" dirty="0" err="1" smtClean="0"/>
              <a:t>ohranjanjeno</a:t>
            </a:r>
            <a:r>
              <a:rPr lang="en-US" dirty="0" smtClean="0"/>
              <a:t> je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štetje</a:t>
            </a:r>
            <a:r>
              <a:rPr lang="en-US" dirty="0" smtClean="0"/>
              <a:t> </a:t>
            </a:r>
            <a:r>
              <a:rPr lang="en-US" dirty="0" err="1" smtClean="0"/>
              <a:t>ponovitev</a:t>
            </a:r>
            <a:r>
              <a:rPr lang="en-US" dirty="0" smtClean="0"/>
              <a:t> </a:t>
            </a:r>
            <a:r>
              <a:rPr lang="en-US" dirty="0" err="1" smtClean="0"/>
              <a:t>besede</a:t>
            </a:r>
            <a:r>
              <a:rPr lang="en-US" dirty="0"/>
              <a:t> </a:t>
            </a:r>
            <a:r>
              <a:rPr lang="en-US" dirty="0" smtClean="0"/>
              <a:t>(multiset).</a:t>
            </a:r>
          </a:p>
          <a:p>
            <a:r>
              <a:rPr lang="en-US" dirty="0" smtClean="0"/>
              <a:t>Model se </a:t>
            </a:r>
            <a:r>
              <a:rPr lang="en-US" dirty="0" err="1" smtClean="0"/>
              <a:t>uporablja</a:t>
            </a:r>
            <a:r>
              <a:rPr lang="en-US" dirty="0" smtClean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metodah</a:t>
            </a:r>
            <a:r>
              <a:rPr lang="en-US" dirty="0"/>
              <a:t> </a:t>
            </a:r>
            <a:r>
              <a:rPr lang="en-US" dirty="0" err="1"/>
              <a:t>klasifikacije</a:t>
            </a:r>
            <a:r>
              <a:rPr lang="en-US" dirty="0"/>
              <a:t> </a:t>
            </a:r>
            <a:r>
              <a:rPr lang="en-US" dirty="0" err="1"/>
              <a:t>dokumentov</a:t>
            </a:r>
            <a:r>
              <a:rPr lang="en-US" dirty="0"/>
              <a:t>, </a:t>
            </a:r>
            <a:r>
              <a:rPr lang="en-US" dirty="0" err="1"/>
              <a:t>kjer</a:t>
            </a:r>
            <a:r>
              <a:rPr lang="en-US" dirty="0"/>
              <a:t> se (</a:t>
            </a:r>
            <a:r>
              <a:rPr lang="en-US" dirty="0" err="1"/>
              <a:t>pogostost</a:t>
            </a:r>
            <a:r>
              <a:rPr lang="en-US" dirty="0"/>
              <a:t>) </a:t>
            </a:r>
            <a:r>
              <a:rPr lang="en-US" dirty="0" err="1"/>
              <a:t>pojavljanja</a:t>
            </a:r>
            <a:r>
              <a:rPr lang="en-US" dirty="0"/>
              <a:t> </a:t>
            </a:r>
            <a:r>
              <a:rPr lang="en-US" dirty="0" err="1"/>
              <a:t>vsake</a:t>
            </a:r>
            <a:r>
              <a:rPr lang="en-US" dirty="0"/>
              <a:t> </a:t>
            </a:r>
            <a:r>
              <a:rPr lang="en-US" dirty="0" err="1"/>
              <a:t>besede</a:t>
            </a:r>
            <a:r>
              <a:rPr lang="en-US" dirty="0"/>
              <a:t> </a:t>
            </a:r>
            <a:r>
              <a:rPr lang="en-US" dirty="0" err="1"/>
              <a:t>uporablja</a:t>
            </a:r>
            <a:r>
              <a:rPr lang="en-US" dirty="0"/>
              <a:t> </a:t>
            </a:r>
            <a:r>
              <a:rPr lang="en-US" dirty="0" err="1"/>
              <a:t>kot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usposabljanje</a:t>
            </a:r>
            <a:r>
              <a:rPr lang="en-US" dirty="0"/>
              <a:t> </a:t>
            </a:r>
            <a:r>
              <a:rPr lang="en-US" dirty="0" err="1" smtClean="0"/>
              <a:t>klasifikatorja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676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2600" dirty="0" smtClean="0"/>
              <a:t>Kaj - </a:t>
            </a:r>
            <a:r>
              <a:rPr lang="en-US" sz="2800" dirty="0"/>
              <a:t>bag of </a:t>
            </a:r>
            <a:r>
              <a:rPr lang="en-US" sz="2800" dirty="0" smtClean="0"/>
              <a:t>words</a:t>
            </a:r>
            <a:endParaRPr lang="en-US" sz="2600" dirty="0"/>
          </a:p>
        </p:txBody>
      </p:sp>
      <p:sp>
        <p:nvSpPr>
          <p:cNvPr id="2" name="Označba mesta vsebine 1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795320" cy="4937760"/>
          </a:xfrm>
        </p:spPr>
        <p:txBody>
          <a:bodyPr/>
          <a:lstStyle/>
          <a:p>
            <a:r>
              <a:rPr lang="en-US" b="1" dirty="0" err="1" smtClean="0"/>
              <a:t>izboljšave</a:t>
            </a:r>
            <a:endParaRPr lang="en-US" dirty="0"/>
          </a:p>
          <a:p>
            <a:pPr lvl="1"/>
            <a:r>
              <a:rPr lang="en-US" dirty="0" err="1" smtClean="0"/>
              <a:t>krnjenje</a:t>
            </a:r>
            <a:r>
              <a:rPr lang="en-US" dirty="0" smtClean="0"/>
              <a:t>, </a:t>
            </a:r>
          </a:p>
          <a:p>
            <a:pPr lvl="1"/>
            <a:r>
              <a:rPr lang="en-US" dirty="0" err="1" smtClean="0"/>
              <a:t>lematizacija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Obe</a:t>
            </a:r>
            <a:r>
              <a:rPr lang="en-US" dirty="0" smtClean="0"/>
              <a:t> </a:t>
            </a:r>
            <a:r>
              <a:rPr lang="en-US" dirty="0" err="1" smtClean="0"/>
              <a:t>tehniki</a:t>
            </a:r>
            <a:r>
              <a:rPr lang="en-US" dirty="0" smtClean="0"/>
              <a:t> </a:t>
            </a:r>
            <a:r>
              <a:rPr lang="en-US" dirty="0" err="1" smtClean="0"/>
              <a:t>zmanjšujeta</a:t>
            </a:r>
            <a:r>
              <a:rPr lang="en-US" dirty="0" smtClean="0"/>
              <a:t> </a:t>
            </a:r>
            <a:r>
              <a:rPr lang="en-US" dirty="0" err="1" smtClean="0"/>
              <a:t>iskalni</a:t>
            </a:r>
            <a:r>
              <a:rPr lang="en-US" dirty="0" smtClean="0"/>
              <a:t> </a:t>
            </a:r>
            <a:r>
              <a:rPr lang="en-US" dirty="0" err="1" smtClean="0"/>
              <a:t>prostor</a:t>
            </a:r>
            <a:r>
              <a:rPr lang="en-US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3874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2600" dirty="0" smtClean="0"/>
              <a:t>Kaj - </a:t>
            </a:r>
            <a:r>
              <a:rPr lang="en-US" sz="2600" dirty="0" smtClean="0"/>
              <a:t>TFIDF</a:t>
            </a:r>
            <a:endParaRPr lang="en-US" sz="2600" dirty="0"/>
          </a:p>
        </p:txBody>
      </p:sp>
      <p:sp>
        <p:nvSpPr>
          <p:cNvPr id="2" name="Označba mesta vsebine 1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795320" cy="4937760"/>
          </a:xfrm>
        </p:spPr>
        <p:txBody>
          <a:bodyPr/>
          <a:lstStyle/>
          <a:p>
            <a:r>
              <a:rPr lang="en-US" dirty="0" smtClean="0"/>
              <a:t>TFIDF Encoding</a:t>
            </a:r>
          </a:p>
          <a:p>
            <a:pPr lvl="1"/>
            <a:r>
              <a:rPr lang="en-US" dirty="0" smtClean="0"/>
              <a:t>Term </a:t>
            </a:r>
            <a:r>
              <a:rPr lang="en-US" dirty="0"/>
              <a:t>Frequency x Inverse Document </a:t>
            </a:r>
            <a:r>
              <a:rPr lang="en-US" dirty="0" smtClean="0"/>
              <a:t>Frequency.</a:t>
            </a:r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797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30163"/>
            <a:ext cx="8839200" cy="1143000"/>
          </a:xfrm>
        </p:spPr>
        <p:txBody>
          <a:bodyPr/>
          <a:lstStyle/>
          <a:p>
            <a:pPr eaLnBrk="1" hangingPunct="1"/>
            <a:r>
              <a:rPr lang="en-GB" altLang="en-US" sz="2600" dirty="0" err="1" smtClean="0"/>
              <a:t>Kako</a:t>
            </a:r>
            <a:r>
              <a:rPr lang="en-GB" altLang="en-US" sz="2600" dirty="0" smtClean="0"/>
              <a:t> </a:t>
            </a:r>
            <a:r>
              <a:rPr lang="en-GB" altLang="en-US" sz="2600" dirty="0" err="1" smtClean="0"/>
              <a:t>dobimo</a:t>
            </a:r>
            <a:r>
              <a:rPr lang="en-GB" altLang="en-US" sz="2600" dirty="0" smtClean="0"/>
              <a:t> </a:t>
            </a:r>
            <a:r>
              <a:rPr lang="en-GB" altLang="en-US" sz="2600" dirty="0" err="1" smtClean="0"/>
              <a:t>vektorje</a:t>
            </a:r>
            <a:r>
              <a:rPr lang="en-GB" altLang="en-US" sz="2600" dirty="0" smtClean="0"/>
              <a:t> </a:t>
            </a:r>
            <a:r>
              <a:rPr lang="en-GB" altLang="en-US" sz="2600" dirty="0" err="1" smtClean="0"/>
              <a:t>iz</a:t>
            </a:r>
            <a:r>
              <a:rPr lang="en-GB" altLang="en-US" sz="2600" dirty="0" smtClean="0"/>
              <a:t> </a:t>
            </a:r>
            <a:r>
              <a:rPr lang="en-GB" altLang="en-US" sz="2600" dirty="0" err="1" smtClean="0"/>
              <a:t>teh</a:t>
            </a:r>
            <a:r>
              <a:rPr lang="en-GB" altLang="en-US" sz="2600" dirty="0" smtClean="0"/>
              <a:t> </a:t>
            </a:r>
            <a:r>
              <a:rPr lang="en-GB" altLang="en-US" sz="2600" dirty="0" err="1" smtClean="0"/>
              <a:t>dveh</a:t>
            </a:r>
            <a:r>
              <a:rPr lang="en-GB" altLang="en-US" sz="2600" dirty="0" smtClean="0"/>
              <a:t> </a:t>
            </a:r>
            <a:r>
              <a:rPr lang="en-GB" altLang="en-US" sz="2600" dirty="0" err="1" smtClean="0"/>
              <a:t>dokumentov</a:t>
            </a:r>
            <a:r>
              <a:rPr lang="en-GB" altLang="en-US" sz="2600" dirty="0" smtClean="0"/>
              <a:t>?</a:t>
            </a:r>
            <a:endParaRPr lang="en-GB" altLang="en-US" sz="2600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839200" cy="4876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/>
              <a:t> 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60325" y="2300288"/>
            <a:ext cx="38862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GB" altLang="en-US" sz="2000" dirty="0"/>
              <a:t>&lt;h1&gt; Compilers: lecture 1 &lt;/h1&gt;</a:t>
            </a:r>
          </a:p>
          <a:p>
            <a:pPr eaLnBrk="1" hangingPunct="1"/>
            <a:r>
              <a:rPr lang="en-GB" altLang="en-US" sz="2000" dirty="0"/>
              <a:t>&lt;p&gt; This lecture will introduce the</a:t>
            </a:r>
          </a:p>
          <a:p>
            <a:pPr eaLnBrk="1" hangingPunct="1"/>
            <a:r>
              <a:rPr lang="en-GB" altLang="en-US" sz="2000" dirty="0"/>
              <a:t>concept of lexical analysis, in which</a:t>
            </a:r>
          </a:p>
          <a:p>
            <a:pPr eaLnBrk="1" hangingPunct="1"/>
            <a:r>
              <a:rPr lang="en-GB" altLang="en-US" sz="2000" dirty="0"/>
              <a:t>the source code is scanned to reveal</a:t>
            </a:r>
          </a:p>
          <a:p>
            <a:pPr eaLnBrk="1" hangingPunct="1"/>
            <a:r>
              <a:rPr lang="en-GB" altLang="en-US" sz="2000" dirty="0"/>
              <a:t>the basic tokens it contains. For this,</a:t>
            </a:r>
          </a:p>
          <a:p>
            <a:pPr eaLnBrk="1" hangingPunct="1"/>
            <a:r>
              <a:rPr lang="en-GB" altLang="en-US" sz="2000" dirty="0"/>
              <a:t>we will need the concept of </a:t>
            </a:r>
          </a:p>
          <a:p>
            <a:pPr eaLnBrk="1" hangingPunct="1"/>
            <a:r>
              <a:rPr lang="en-GB" altLang="en-US" sz="2000" dirty="0"/>
              <a:t>regular expressions (</a:t>
            </a:r>
            <a:r>
              <a:rPr lang="en-GB" altLang="en-US" sz="2000" dirty="0" err="1"/>
              <a:t>r.e.s</a:t>
            </a:r>
            <a:r>
              <a:rPr lang="en-GB" altLang="en-US" sz="2000" dirty="0"/>
              <a:t>).&lt;/p&gt; 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4724400" y="2286000"/>
            <a:ext cx="3344863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GB" altLang="en-US" sz="2000"/>
              <a:t>&lt;h1&gt; Compilers&lt;/h1&gt;</a:t>
            </a:r>
          </a:p>
          <a:p>
            <a:pPr eaLnBrk="1" hangingPunct="1"/>
            <a:r>
              <a:rPr lang="en-GB" altLang="en-US" sz="2000"/>
              <a:t>&lt;p&gt; The Guardian uses several</a:t>
            </a:r>
          </a:p>
          <a:p>
            <a:pPr eaLnBrk="1" hangingPunct="1"/>
            <a:r>
              <a:rPr lang="en-GB" altLang="en-US" sz="2000"/>
              <a:t>compilers for its  daily cryptic</a:t>
            </a:r>
          </a:p>
          <a:p>
            <a:pPr eaLnBrk="1" hangingPunct="1"/>
            <a:r>
              <a:rPr lang="en-GB" altLang="en-US" sz="2000"/>
              <a:t>crosswords. One of the most </a:t>
            </a:r>
          </a:p>
          <a:p>
            <a:pPr eaLnBrk="1" hangingPunct="1"/>
            <a:r>
              <a:rPr lang="en-GB" altLang="en-US" sz="2000"/>
              <a:t>frequently used is Araucaria,</a:t>
            </a:r>
          </a:p>
          <a:p>
            <a:pPr eaLnBrk="1" hangingPunct="1"/>
            <a:r>
              <a:rPr lang="en-GB" altLang="en-US" sz="2000"/>
              <a:t>and one of the most difficult</a:t>
            </a:r>
          </a:p>
          <a:p>
            <a:pPr eaLnBrk="1" hangingPunct="1"/>
            <a:r>
              <a:rPr lang="en-GB" altLang="en-US" sz="2000"/>
              <a:t>is Bunthorne.&lt;/p&gt; 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1600200" y="4876800"/>
            <a:ext cx="685800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auto">
          <a:xfrm>
            <a:off x="5562600" y="4876800"/>
            <a:ext cx="685800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1416050" y="5680075"/>
            <a:ext cx="1098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GB" altLang="en-US"/>
              <a:t>35, 2, 0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5378450" y="5638800"/>
            <a:ext cx="1098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GB" altLang="en-US"/>
              <a:t>26, 2, 2</a:t>
            </a:r>
          </a:p>
        </p:txBody>
      </p:sp>
    </p:spTree>
    <p:extLst>
      <p:ext uri="{BB962C8B-B14F-4D97-AF65-F5344CB8AC3E}">
        <p14:creationId xmlns:p14="http://schemas.microsoft.com/office/powerpoint/2010/main" val="35272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48635"/>
            <a:ext cx="8839200" cy="1143000"/>
          </a:xfrm>
        </p:spPr>
        <p:txBody>
          <a:bodyPr/>
          <a:lstStyle/>
          <a:p>
            <a:pPr eaLnBrk="1" hangingPunct="1"/>
            <a:r>
              <a:rPr lang="en-GB" altLang="en-US" sz="2400" dirty="0" err="1" smtClean="0"/>
              <a:t>Kaj</a:t>
            </a:r>
            <a:r>
              <a:rPr lang="en-GB" altLang="en-US" sz="2400" dirty="0" smtClean="0"/>
              <a:t> pa ta </a:t>
            </a:r>
            <a:r>
              <a:rPr lang="en-GB" altLang="en-US" sz="2400" dirty="0" err="1" smtClean="0"/>
              <a:t>dva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vektorja</a:t>
            </a:r>
            <a:endParaRPr lang="en-GB" altLang="en-US" sz="2400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839200" cy="4876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/>
              <a:t> 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60325" y="2300288"/>
            <a:ext cx="38862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GB" altLang="en-US" sz="2000"/>
              <a:t>&lt;h1&gt; Compilers: lecture 1 &lt;/h1&gt;</a:t>
            </a:r>
          </a:p>
          <a:p>
            <a:pPr eaLnBrk="1" hangingPunct="1"/>
            <a:r>
              <a:rPr lang="en-GB" altLang="en-US" sz="2000"/>
              <a:t>&lt;p&gt; This lecture will introduce the</a:t>
            </a:r>
          </a:p>
          <a:p>
            <a:pPr eaLnBrk="1" hangingPunct="1"/>
            <a:r>
              <a:rPr lang="en-GB" altLang="en-US" sz="2000"/>
              <a:t>concept of lexical analysis, in which</a:t>
            </a:r>
          </a:p>
          <a:p>
            <a:pPr eaLnBrk="1" hangingPunct="1"/>
            <a:r>
              <a:rPr lang="en-GB" altLang="en-US" sz="2000"/>
              <a:t>the source code is scanned to reveal</a:t>
            </a:r>
          </a:p>
          <a:p>
            <a:pPr eaLnBrk="1" hangingPunct="1"/>
            <a:r>
              <a:rPr lang="en-GB" altLang="en-US" sz="2000"/>
              <a:t>the basic tokens it contains. For this,</a:t>
            </a:r>
          </a:p>
          <a:p>
            <a:pPr eaLnBrk="1" hangingPunct="1"/>
            <a:r>
              <a:rPr lang="en-GB" altLang="en-US" sz="2000"/>
              <a:t>we will need the concept of </a:t>
            </a:r>
          </a:p>
          <a:p>
            <a:pPr eaLnBrk="1" hangingPunct="1"/>
            <a:r>
              <a:rPr lang="en-GB" altLang="en-US" sz="2000"/>
              <a:t>regular expressions (r.e.s).&lt;/p&gt; 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4724400" y="2286000"/>
            <a:ext cx="3344863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GB" altLang="en-US" sz="2000"/>
              <a:t>&lt;h1&gt; Compilers&lt;/h1&gt;</a:t>
            </a:r>
          </a:p>
          <a:p>
            <a:pPr eaLnBrk="1" hangingPunct="1"/>
            <a:r>
              <a:rPr lang="en-GB" altLang="en-US" sz="2000"/>
              <a:t>&lt;p&gt; The Guardian uses several</a:t>
            </a:r>
          </a:p>
          <a:p>
            <a:pPr eaLnBrk="1" hangingPunct="1"/>
            <a:r>
              <a:rPr lang="en-GB" altLang="en-US" sz="2000"/>
              <a:t>compilers for its  daily cryptic</a:t>
            </a:r>
          </a:p>
          <a:p>
            <a:pPr eaLnBrk="1" hangingPunct="1"/>
            <a:r>
              <a:rPr lang="en-GB" altLang="en-US" sz="2000"/>
              <a:t>crosswords. One of the most </a:t>
            </a:r>
          </a:p>
          <a:p>
            <a:pPr eaLnBrk="1" hangingPunct="1"/>
            <a:r>
              <a:rPr lang="en-GB" altLang="en-US" sz="2000"/>
              <a:t>frequently used is Araucaria,</a:t>
            </a:r>
          </a:p>
          <a:p>
            <a:pPr eaLnBrk="1" hangingPunct="1"/>
            <a:r>
              <a:rPr lang="en-GB" altLang="en-US" sz="2000"/>
              <a:t>and one of the most difficult</a:t>
            </a:r>
          </a:p>
          <a:p>
            <a:pPr eaLnBrk="1" hangingPunct="1"/>
            <a:r>
              <a:rPr lang="en-GB" altLang="en-US" sz="2000"/>
              <a:t>is Bunthorne.&lt;/p&gt; </a:t>
            </a:r>
          </a:p>
        </p:txBody>
      </p:sp>
      <p:sp>
        <p:nvSpPr>
          <p:cNvPr id="14342" name="AutoShape 6"/>
          <p:cNvSpPr>
            <a:spLocks noChangeArrowheads="1"/>
          </p:cNvSpPr>
          <p:nvPr/>
        </p:nvSpPr>
        <p:spPr bwMode="auto">
          <a:xfrm>
            <a:off x="1600200" y="4876800"/>
            <a:ext cx="685800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4343" name="AutoShape 7"/>
          <p:cNvSpPr>
            <a:spLocks noChangeArrowheads="1"/>
          </p:cNvSpPr>
          <p:nvPr/>
        </p:nvSpPr>
        <p:spPr bwMode="auto">
          <a:xfrm>
            <a:off x="5562600" y="4876800"/>
            <a:ext cx="685800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1416050" y="5680075"/>
            <a:ext cx="1860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GB" altLang="en-US"/>
              <a:t>0, 0, 0, 1, 1, 1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5378450" y="5638800"/>
            <a:ext cx="1860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GB" altLang="en-US"/>
              <a:t>1, 1, 1, 0, 0, 0</a:t>
            </a:r>
          </a:p>
        </p:txBody>
      </p:sp>
    </p:spTree>
    <p:extLst>
      <p:ext uri="{BB962C8B-B14F-4D97-AF65-F5344CB8AC3E}">
        <p14:creationId xmlns:p14="http://schemas.microsoft.com/office/powerpoint/2010/main" val="1185133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zvor">
  <a:themeElements>
    <a:clrScheme name="Izvor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Tehnik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hnik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Izvor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Izvor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21081</TotalTime>
  <Words>771</Words>
  <Application>Microsoft Macintosh PowerPoint</Application>
  <PresentationFormat>On-screen Show (4:3)</PresentationFormat>
  <Paragraphs>116</Paragraphs>
  <Slides>16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Calibri</vt:lpstr>
      <vt:lpstr>Franklin Gothic Book</vt:lpstr>
      <vt:lpstr>Mangal</vt:lpstr>
      <vt:lpstr>Times New Roman</vt:lpstr>
      <vt:lpstr>Wingdings</vt:lpstr>
      <vt:lpstr>Wingdings 3</vt:lpstr>
      <vt:lpstr>Arial</vt:lpstr>
      <vt:lpstr>Izvor</vt:lpstr>
      <vt:lpstr>Equation</vt:lpstr>
      <vt:lpstr>bag of words in TDIDF</vt:lpstr>
      <vt:lpstr>Vsebina</vt:lpstr>
      <vt:lpstr>Zakaj</vt:lpstr>
      <vt:lpstr>Kaj</vt:lpstr>
      <vt:lpstr>Kaj - bag of words</vt:lpstr>
      <vt:lpstr>Kaj - bag of words</vt:lpstr>
      <vt:lpstr>Kaj - TFIDF</vt:lpstr>
      <vt:lpstr>Kako dobimo vektorje iz teh dveh dokumentov?</vt:lpstr>
      <vt:lpstr>Kaj pa ta dva vektorja</vt:lpstr>
      <vt:lpstr>PowerPoint Presentation</vt:lpstr>
      <vt:lpstr>Pretvorimo besedilo v vektor</vt:lpstr>
      <vt:lpstr>The TFIDF Encoding (Term Frequency x Inverse Document Frequency)</vt:lpstr>
      <vt:lpstr>PowerPoint Presentation</vt:lpstr>
      <vt:lpstr>PowerPoint Presentation</vt:lpstr>
      <vt:lpstr>TFIDF enkodiranje dokumenta</vt:lpstr>
      <vt:lpstr>Sprememba dokumenta v vektor</vt:lpstr>
    </vt:vector>
  </TitlesOfParts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Programiranje III Vzporedno programiranje</dc:title>
  <cp:lastModifiedBy>Microsoft Office User</cp:lastModifiedBy>
  <cp:revision>727</cp:revision>
  <dcterms:modified xsi:type="dcterms:W3CDTF">2018-10-21T10:20:25Z</dcterms:modified>
</cp:coreProperties>
</file>