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_rels/notesSlide2.xml.rels" ContentType="application/vnd.openxmlformats-package.relationships+xml"/>
  <Override PartName="/ppt/notesSlides/_rels/notesSlide1.xml.rels" ContentType="application/vnd.openxmlformats-package.relationship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_rels/presentation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26.xml.rels" ContentType="application/vnd.openxmlformats-package.relationships+xml"/>
  <Override PartName="/ppt/slideLayouts/slideLayout29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7.xml" ContentType="application/vnd.openxmlformats-officedocument.presentationml.slideLayout+xml"/>
  <Override PartName="/ppt/media/image1.png" ContentType="image/png"/>
  <Override PartName="/ppt/media/image2.png" ContentType="image/png"/>
  <Override PartName="/ppt/media/image3.png" ContentType="image/png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_rels/slide9.xml.rels" ContentType="application/vnd.openxmlformats-package.relationships+xml"/>
  <Override PartName="/ppt/slides/_rels/slide10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3.xml.rels" ContentType="application/vnd.openxmlformats-package.relationships+xml"/>
  <Override PartName="/ppt/slides/_rels/slide5.xml.rels" ContentType="application/vnd.openxmlformats-package.relationships+xml"/>
  <Override PartName="/ppt/slides/_rels/slide2.xml.rels" ContentType="application/vnd.openxmlformats-package.relationships+xml"/>
  <Override PartName="/ppt/slides/_rels/slide4.xml.rels" ContentType="application/vnd.openxmlformats-package.relationships+xml"/>
  <Override PartName="/ppt/slides/_rels/slide1.xml.rels" ContentType="application/vnd.openxmlformats-package.relationships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x="9144000" cy="6858000"/>
  <p:notesSz cx="7099300" cy="102346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4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1"/>
          <p:cNvSpPr>
            <a:spLocks noGrp="1"/>
          </p:cNvSpPr>
          <p:nvPr>
            <p:ph type="sldImg"/>
          </p:nvPr>
        </p:nvSpPr>
        <p:spPr>
          <a:xfrm>
            <a:off x="533520" y="764280"/>
            <a:ext cx="6704640" cy="3771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en-US" sz="4400" spc="-1" strike="noStrike">
                <a:latin typeface="Arial"/>
              </a:rPr>
              <a:t>Click to move the slide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130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en-US" sz="2000" spc="-1" strike="noStrike">
                <a:latin typeface="Arial"/>
              </a:rPr>
              <a:t>Click to edit the notes format</a:t>
            </a:r>
            <a:endParaRPr b="0" lang="en-US" sz="2000" spc="-1" strike="noStrike">
              <a:latin typeface="Arial"/>
            </a:endParaRPr>
          </a:p>
        </p:txBody>
      </p:sp>
      <p:sp>
        <p:nvSpPr>
          <p:cNvPr id="131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372840" cy="50256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en-US" sz="1400" spc="-1" strike="noStrike">
                <a:latin typeface="Times New Roman"/>
              </a:rPr>
              <a:t>&lt;header&gt;</a:t>
            </a:r>
            <a:endParaRPr b="0" lang="en-US" sz="1400" spc="-1" strike="noStrike">
              <a:latin typeface="Times New Roman"/>
            </a:endParaRPr>
          </a:p>
        </p:txBody>
      </p:sp>
      <p:sp>
        <p:nvSpPr>
          <p:cNvPr id="132" name="PlaceHolder 4"/>
          <p:cNvSpPr>
            <a:spLocks noGrp="1"/>
          </p:cNvSpPr>
          <p:nvPr>
            <p:ph type="dt"/>
          </p:nvPr>
        </p:nvSpPr>
        <p:spPr>
          <a:xfrm>
            <a:off x="4399200" y="0"/>
            <a:ext cx="3372840" cy="50256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algn="r"/>
            <a:r>
              <a:rPr b="0" lang="en-US" sz="1400" spc="-1" strike="noStrike">
                <a:latin typeface="Times New Roman"/>
              </a:rPr>
              <a:t>&lt;date/time&gt;</a:t>
            </a:r>
            <a:endParaRPr b="0" lang="en-US" sz="1400" spc="-1" strike="noStrike">
              <a:latin typeface="Times New Roman"/>
            </a:endParaRPr>
          </a:p>
        </p:txBody>
      </p:sp>
      <p:sp>
        <p:nvSpPr>
          <p:cNvPr id="133" name="PlaceHolder 5"/>
          <p:cNvSpPr>
            <a:spLocks noGrp="1"/>
          </p:cNvSpPr>
          <p:nvPr>
            <p:ph type="ftr"/>
          </p:nvPr>
        </p:nvSpPr>
        <p:spPr>
          <a:xfrm>
            <a:off x="0" y="9555480"/>
            <a:ext cx="3372840" cy="502560"/>
          </a:xfrm>
          <a:prstGeom prst="rect">
            <a:avLst/>
          </a:prstGeom>
        </p:spPr>
        <p:txBody>
          <a:bodyPr lIns="0" rIns="0" tIns="0" bIns="0" anchor="b">
            <a:noAutofit/>
          </a:bodyPr>
          <a:p>
            <a:r>
              <a:rPr b="0" lang="en-US" sz="1400" spc="-1" strike="noStrike">
                <a:latin typeface="Times New Roman"/>
              </a:rPr>
              <a:t>&lt;footer&gt;</a:t>
            </a:r>
            <a:endParaRPr b="0" lang="en-US" sz="1400" spc="-1" strike="noStrike">
              <a:latin typeface="Times New Roman"/>
            </a:endParaRPr>
          </a:p>
        </p:txBody>
      </p:sp>
      <p:sp>
        <p:nvSpPr>
          <p:cNvPr id="134" name="PlaceHolder 6"/>
          <p:cNvSpPr>
            <a:spLocks noGrp="1"/>
          </p:cNvSpPr>
          <p:nvPr>
            <p:ph type="sldNum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</p:spPr>
        <p:txBody>
          <a:bodyPr lIns="0" rIns="0" tIns="0" bIns="0" anchor="b">
            <a:noAutofit/>
          </a:bodyPr>
          <a:p>
            <a:pPr algn="r"/>
            <a:fld id="{05F8513A-A989-435A-8622-90923A77D974}" type="slidenum">
              <a:rPr b="0" lang="en-US" sz="1400" spc="-1" strike="noStrike">
                <a:latin typeface="Times New Roman"/>
              </a:rPr>
              <a:t>&lt;number&gt;</a:t>
            </a:fld>
            <a:endParaRPr b="0" lang="en-US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</p:spPr>
      </p:sp>
      <p:sp>
        <p:nvSpPr>
          <p:cNvPr id="162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</p:spPr>
        <p:txBody>
          <a:bodyPr lIns="96840" rIns="96840" tIns="48240" bIns="48240">
            <a:noAutofit/>
          </a:bodyPr>
          <a:p>
            <a:endParaRPr b="0" lang="en-US" sz="2000" spc="-1" strike="noStrike">
              <a:latin typeface="Arial"/>
            </a:endParaRPr>
          </a:p>
        </p:txBody>
      </p:sp>
      <p:sp>
        <p:nvSpPr>
          <p:cNvPr id="163" name="Ograda številke diapozitiva 3"/>
          <p:cNvSpPr/>
          <p:nvPr/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6840" rIns="96840" tIns="48240" bIns="48240" anchor="b">
            <a:noAutofit/>
          </a:bodyPr>
          <a:p>
            <a:pPr algn="r">
              <a:lnSpc>
                <a:spcPct val="100000"/>
              </a:lnSpc>
            </a:pPr>
            <a:fld id="{10C2AF48-255E-4473-B7CE-BEF24505D5B6}" type="slidenum">
              <a:rPr b="0" lang="sl-SI" sz="1300" spc="-1" strike="noStrike">
                <a:solidFill>
                  <a:srgbClr val="000000"/>
                </a:solidFill>
                <a:latin typeface="Calibri"/>
              </a:rPr>
              <a:t>&lt;number&gt;</a:t>
            </a:fld>
            <a:endParaRPr b="0" lang="en-US" sz="1300" spc="-1" strike="noStrike">
              <a:latin typeface="Arial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</p:spPr>
      </p:sp>
      <p:sp>
        <p:nvSpPr>
          <p:cNvPr id="165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</p:spPr>
        <p:txBody>
          <a:bodyPr lIns="96840" rIns="96840" tIns="48240" bIns="48240">
            <a:noAutofit/>
          </a:bodyPr>
          <a:p>
            <a:endParaRPr b="0" lang="en-US" sz="2000" spc="-1" strike="noStrike">
              <a:latin typeface="Arial"/>
            </a:endParaRPr>
          </a:p>
        </p:txBody>
      </p:sp>
      <p:sp>
        <p:nvSpPr>
          <p:cNvPr id="166" name="Ograda številke diapozitiva 3"/>
          <p:cNvSpPr/>
          <p:nvPr/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6840" rIns="96840" tIns="48240" bIns="48240" anchor="b">
            <a:noAutofit/>
          </a:bodyPr>
          <a:p>
            <a:pPr algn="r">
              <a:lnSpc>
                <a:spcPct val="100000"/>
              </a:lnSpc>
            </a:pPr>
            <a:fld id="{B08DEA39-C44E-4D32-B509-D95F133573F9}" type="slidenum">
              <a:rPr b="0" lang="sl-SI" sz="1300" spc="-1" strike="noStrike">
                <a:solidFill>
                  <a:srgbClr val="000000"/>
                </a:solidFill>
                <a:latin typeface="Calibri"/>
              </a:rPr>
              <a:t>&lt;number&gt;</a:t>
            </a:fld>
            <a:endParaRPr b="0" lang="en-US" sz="1300" spc="-1" strike="noStrike">
              <a:latin typeface="Arial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42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43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44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70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7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77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78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81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82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83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84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85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94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0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05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0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0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09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1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13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16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2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24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25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26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27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28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aven konektor 27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" name="Raven konektor 28"/>
          <p:cNvSpPr/>
          <p:nvPr/>
        </p:nvSpPr>
        <p:spPr>
          <a:xfrm>
            <a:off x="457200" y="114300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" name="Enakokraki trikotnik 9" hidden="1"/>
          <p:cNvSpPr/>
          <p:nvPr/>
        </p:nvSpPr>
        <p:spPr>
          <a:xfrm rot="5400000">
            <a:off x="419760" y="6467400"/>
            <a:ext cx="189720" cy="11988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3" name="Pravokotnik 20"/>
          <p:cNvSpPr/>
          <p:nvPr/>
        </p:nvSpPr>
        <p:spPr>
          <a:xfrm>
            <a:off x="905040" y="3648240"/>
            <a:ext cx="7314480" cy="1278720"/>
          </a:xfrm>
          <a:prstGeom prst="rect">
            <a:avLst/>
          </a:prstGeom>
          <a:noFill/>
          <a:ln cap="rnd" w="6350">
            <a:solidFill>
              <a:srgbClr val="727ca3"/>
            </a:solidFill>
            <a:round/>
          </a:ln>
          <a:effectLst>
            <a:glow rad="63360">
              <a:srgbClr val="ffffff">
                <a:alpha val="50000"/>
              </a:srgbClr>
            </a:glow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4" name="Pravokotnik 32"/>
          <p:cNvSpPr/>
          <p:nvPr/>
        </p:nvSpPr>
        <p:spPr>
          <a:xfrm>
            <a:off x="914400" y="5048280"/>
            <a:ext cx="7314480" cy="685080"/>
          </a:xfrm>
          <a:prstGeom prst="rect">
            <a:avLst/>
          </a:prstGeom>
          <a:noFill/>
          <a:ln cap="rnd" w="6350">
            <a:solidFill>
              <a:srgbClr val="9fb8cd"/>
            </a:solidFill>
            <a:round/>
          </a:ln>
          <a:effectLst>
            <a:glow rad="63360">
              <a:srgbClr val="ffffff">
                <a:alpha val="50000"/>
              </a:srgbClr>
            </a:glow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5" name="Pravokotnik 21"/>
          <p:cNvSpPr/>
          <p:nvPr/>
        </p:nvSpPr>
        <p:spPr>
          <a:xfrm>
            <a:off x="905040" y="3648240"/>
            <a:ext cx="227880" cy="1278720"/>
          </a:xfrm>
          <a:prstGeom prst="rect">
            <a:avLst/>
          </a:prstGeom>
          <a:solidFill>
            <a:schemeClr val="accent1"/>
          </a:solidFill>
          <a:ln w="6350">
            <a:noFill/>
          </a:ln>
          <a:effectLst>
            <a:glow rad="63360">
              <a:srgbClr val="ffffff">
                <a:alpha val="50000"/>
              </a:srgbClr>
            </a:glow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6" name="Pravokotnik 31"/>
          <p:cNvSpPr/>
          <p:nvPr/>
        </p:nvSpPr>
        <p:spPr>
          <a:xfrm>
            <a:off x="914400" y="5048280"/>
            <a:ext cx="227880" cy="685080"/>
          </a:xfrm>
          <a:prstGeom prst="rect">
            <a:avLst/>
          </a:prstGeom>
          <a:solidFill>
            <a:schemeClr val="accent2"/>
          </a:solidFill>
          <a:ln w="6350">
            <a:noFill/>
          </a:ln>
          <a:effectLst>
            <a:glow rad="63360">
              <a:srgbClr val="ffffff">
                <a:alpha val="50000"/>
              </a:srgbClr>
            </a:glow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en-US" sz="1800" spc="-1" strike="noStrike">
                <a:latin typeface="Arial"/>
              </a:rPr>
              <a:t>Click to edit the title text format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latin typeface="Arial"/>
              </a:rPr>
              <a:t>Click to edit the outline text format</a:t>
            </a:r>
            <a:endParaRPr b="0" lang="en-US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latin typeface="Arial"/>
              </a:rPr>
              <a:t>Second Outline Level</a:t>
            </a:r>
            <a:endParaRPr b="0" lang="en-US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latin typeface="Arial"/>
              </a:rPr>
              <a:t>Third Outline Level</a:t>
            </a:r>
            <a:endParaRPr b="0" lang="en-US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latin typeface="Arial"/>
              </a:rPr>
              <a:t>Fourth Outline Level</a:t>
            </a:r>
            <a:endParaRPr b="0" lang="en-US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Fifth Outline Level</a:t>
            </a:r>
            <a:endParaRPr b="0" lang="en-US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Sixth Outline Level</a:t>
            </a:r>
            <a:endParaRPr b="0" lang="en-US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Seventh Outline Level</a:t>
            </a:r>
            <a:endParaRPr b="0" lang="en-US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aven konektor 27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46" name="Raven konektor 28"/>
          <p:cNvSpPr/>
          <p:nvPr/>
        </p:nvSpPr>
        <p:spPr>
          <a:xfrm>
            <a:off x="457200" y="114300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47" name="Enakokraki trikotnik 9"/>
          <p:cNvSpPr/>
          <p:nvPr/>
        </p:nvSpPr>
        <p:spPr>
          <a:xfrm rot="5400000">
            <a:off x="419760" y="6467400"/>
            <a:ext cx="189720" cy="11988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en-US" sz="4400" spc="-1" strike="noStrike">
                <a:latin typeface="Arial"/>
              </a:rPr>
              <a:t>Click to edit the title text format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latin typeface="Arial"/>
              </a:rPr>
              <a:t>Click to edit the outline text format</a:t>
            </a:r>
            <a:endParaRPr b="0" lang="en-US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latin typeface="Arial"/>
              </a:rPr>
              <a:t>Second Outline Level</a:t>
            </a:r>
            <a:endParaRPr b="0" lang="en-US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latin typeface="Arial"/>
              </a:rPr>
              <a:t>Third Outline Level</a:t>
            </a:r>
            <a:endParaRPr b="0" lang="en-US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latin typeface="Arial"/>
              </a:rPr>
              <a:t>Fourth Outline Level</a:t>
            </a:r>
            <a:endParaRPr b="0" lang="en-US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Fifth Outline Level</a:t>
            </a:r>
            <a:endParaRPr b="0" lang="en-US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Sixth Outline Level</a:t>
            </a:r>
            <a:endParaRPr b="0" lang="en-US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Seventh Outline Level</a:t>
            </a:r>
            <a:endParaRPr b="0" lang="en-US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Raven konektor 27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87" name="Raven konektor 28"/>
          <p:cNvSpPr/>
          <p:nvPr/>
        </p:nvSpPr>
        <p:spPr>
          <a:xfrm>
            <a:off x="457200" y="114300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88" name="Enakokraki trikotnik 9" hidden="1"/>
          <p:cNvSpPr/>
          <p:nvPr/>
        </p:nvSpPr>
        <p:spPr>
          <a:xfrm rot="5400000">
            <a:off x="419760" y="6467400"/>
            <a:ext cx="189720" cy="11988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89" name="Raven konektor 4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90" name="Enakokraki trikotnik 5"/>
          <p:cNvSpPr/>
          <p:nvPr/>
        </p:nvSpPr>
        <p:spPr>
          <a:xfrm rot="5400000">
            <a:off x="419760" y="6467400"/>
            <a:ext cx="189720" cy="11988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en-US" sz="4400" spc="-1" strike="noStrike">
                <a:latin typeface="Arial"/>
              </a:rPr>
              <a:t>Click to edit the title text format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latin typeface="Arial"/>
              </a:rPr>
              <a:t>Click to edit the outline text format</a:t>
            </a:r>
            <a:endParaRPr b="0" lang="en-US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latin typeface="Arial"/>
              </a:rPr>
              <a:t>Second Outline Level</a:t>
            </a:r>
            <a:endParaRPr b="0" lang="en-US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latin typeface="Arial"/>
              </a:rPr>
              <a:t>Third Outline Level</a:t>
            </a:r>
            <a:endParaRPr b="0" lang="en-US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latin typeface="Arial"/>
              </a:rPr>
              <a:t>Fourth Outline Level</a:t>
            </a:r>
            <a:endParaRPr b="0" lang="en-US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Fifth Outline Level</a:t>
            </a:r>
            <a:endParaRPr b="0" lang="en-US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Sixth Outline Level</a:t>
            </a:r>
            <a:endParaRPr b="0" lang="en-US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Seventh Outline Level</a:t>
            </a:r>
            <a:endParaRPr b="0" lang="en-US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hyperlink" Target="https://gist.github.com/sebleier/554280" TargetMode="External"/><Relationship Id="rId2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hyperlink" Target="https://zenodo.org/record/6319953" TargetMode="External"/><Relationship Id="rId2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3.png"/><Relationship Id="rId3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Naslov 1"/>
          <p:cNvSpPr/>
          <p:nvPr/>
        </p:nvSpPr>
        <p:spPr>
          <a:xfrm>
            <a:off x="442800" y="3557520"/>
            <a:ext cx="7771680" cy="1469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r">
              <a:lnSpc>
                <a:spcPct val="100000"/>
              </a:lnSpc>
            </a:pPr>
            <a:r>
              <a:rPr b="0" lang="sl-SI" sz="2800" spc="-1" strike="noStrike">
                <a:solidFill>
                  <a:srgbClr val="000000"/>
                </a:solidFill>
                <a:latin typeface="Franklin Gothic Book"/>
              </a:rPr>
              <a:t>Text mining</a:t>
            </a:r>
            <a:endParaRPr b="0" lang="en-US" sz="2800" spc="-1" strike="noStrike">
              <a:latin typeface="Arial"/>
            </a:endParaRPr>
          </a:p>
        </p:txBody>
      </p:sp>
      <p:sp>
        <p:nvSpPr>
          <p:cNvPr id="136" name="Podnaslov 2"/>
          <p:cNvSpPr/>
          <p:nvPr/>
        </p:nvSpPr>
        <p:spPr>
          <a:xfrm>
            <a:off x="1785960" y="676440"/>
            <a:ext cx="6400080" cy="175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 algn="r">
              <a:lnSpc>
                <a:spcPct val="100000"/>
              </a:lnSpc>
              <a:spcBef>
                <a:spcPts val="601"/>
              </a:spcBef>
              <a:tabLst>
                <a:tab algn="l" pos="0"/>
              </a:tabLst>
            </a:pPr>
            <a:r>
              <a:rPr b="0" lang="sl-SI" sz="2000" spc="-1" strike="noStrike">
                <a:solidFill>
                  <a:srgbClr val="464653"/>
                </a:solidFill>
                <a:latin typeface="Franklin Gothic Book"/>
              </a:rPr>
              <a:t>ELBA Dushanbe 2022 workshop</a:t>
            </a:r>
            <a:endParaRPr b="0" lang="en-US" sz="2000" spc="-1" strike="noStrike">
              <a:latin typeface="Arial"/>
            </a:endParaRPr>
          </a:p>
        </p:txBody>
      </p:sp>
      <p:sp>
        <p:nvSpPr>
          <p:cNvPr id="137" name="Podnaslov 2"/>
          <p:cNvSpPr/>
          <p:nvPr/>
        </p:nvSpPr>
        <p:spPr>
          <a:xfrm>
            <a:off x="1071720" y="5214960"/>
            <a:ext cx="7143120" cy="823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just">
              <a:lnSpc>
                <a:spcPct val="100000"/>
              </a:lnSpc>
              <a:spcBef>
                <a:spcPts val="360"/>
              </a:spcBef>
            </a:pPr>
            <a:r>
              <a:rPr b="0" lang="sl-SI" sz="1800" spc="-1" strike="noStrike">
                <a:solidFill>
                  <a:srgbClr val="898989"/>
                </a:solidFill>
                <a:latin typeface="Arial"/>
                <a:ea typeface="DejaVu Sans"/>
              </a:rPr>
              <a:t>Jernej Vičič   </a:t>
            </a:r>
            <a:r>
              <a:rPr b="0" lang="sl-SI" sz="1800" spc="-1" strike="noStrike">
                <a:solidFill>
                  <a:srgbClr val="898989"/>
                </a:solidFill>
                <a:latin typeface="Arial"/>
                <a:ea typeface="DejaVu Sans"/>
              </a:rPr>
              <a:t>	</a:t>
            </a:r>
            <a:r>
              <a:rPr b="0" lang="sl-SI" sz="1800" spc="-1" strike="noStrike">
                <a:solidFill>
                  <a:srgbClr val="898989"/>
                </a:solidFill>
                <a:latin typeface="Arial"/>
                <a:ea typeface="DejaVu Sans"/>
              </a:rPr>
              <a:t>	</a:t>
            </a:r>
            <a:r>
              <a:rPr b="0" lang="sl-SI" sz="1800" spc="-1" strike="noStrike">
                <a:solidFill>
                  <a:srgbClr val="898989"/>
                </a:solidFill>
                <a:latin typeface="Arial"/>
                <a:ea typeface="DejaVu Sans"/>
              </a:rPr>
              <a:t>	</a:t>
            </a:r>
            <a:r>
              <a:rPr b="0" lang="sl-SI" sz="1800" spc="-1" strike="noStrike">
                <a:solidFill>
                  <a:srgbClr val="898989"/>
                </a:solidFill>
                <a:latin typeface="Arial"/>
                <a:ea typeface="DejaVu Sans"/>
              </a:rPr>
              <a:t>	</a:t>
            </a:r>
            <a:endParaRPr b="0" lang="en-US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Rectangle 2"/>
          <p:cNvSpPr/>
          <p:nvPr/>
        </p:nvSpPr>
        <p:spPr>
          <a:xfrm>
            <a:off x="457200" y="254880"/>
            <a:ext cx="8228880" cy="971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>
              <a:lnSpc>
                <a:spcPct val="100000"/>
              </a:lnSpc>
            </a:pPr>
            <a:r>
              <a:rPr b="0" lang="sl-SI" sz="3200" spc="-1" strike="noStrike">
                <a:solidFill>
                  <a:srgbClr val="464653"/>
                </a:solidFill>
                <a:latin typeface="Franklin Gothic Book"/>
              </a:rPr>
              <a:t>Bag-of-words</a:t>
            </a:r>
            <a:endParaRPr b="0" lang="en-US" sz="3200" spc="-1" strike="noStrike">
              <a:latin typeface="Arial"/>
            </a:endParaRPr>
          </a:p>
        </p:txBody>
      </p:sp>
      <p:sp>
        <p:nvSpPr>
          <p:cNvPr id="160" name="Rectangle 3"/>
          <p:cNvSpPr/>
          <p:nvPr/>
        </p:nvSpPr>
        <p:spPr>
          <a:xfrm>
            <a:off x="457200" y="1219320"/>
            <a:ext cx="8228880" cy="490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marL="272880" indent="-27216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simplifying representation</a:t>
            </a:r>
            <a:endParaRPr b="0" lang="en-US" sz="2600" spc="-1" strike="noStrike">
              <a:latin typeface="Arial"/>
            </a:endParaRPr>
          </a:p>
          <a:p>
            <a:pPr lvl="1" marL="432000" indent="-2160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natural language processing</a:t>
            </a:r>
            <a:endParaRPr b="0" lang="en-US" sz="2600" spc="-1" strike="noStrike">
              <a:latin typeface="Arial"/>
            </a:endParaRPr>
          </a:p>
          <a:p>
            <a:pPr lvl="1" marL="432000" indent="-2160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information retrieval (IR)</a:t>
            </a:r>
            <a:endParaRPr b="0" lang="en-US" sz="2600" spc="-1" strike="noStrike">
              <a:latin typeface="Arial"/>
            </a:endParaRPr>
          </a:p>
          <a:p>
            <a:pPr lvl="1" marL="432000" indent="-2160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document classification </a:t>
            </a:r>
            <a:endParaRPr b="0" lang="en-US" sz="2600" spc="-1" strike="noStrike">
              <a:latin typeface="Arial"/>
            </a:endParaRPr>
          </a:p>
          <a:p>
            <a:pPr marL="272880" indent="-27216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a text</a:t>
            </a:r>
            <a:endParaRPr b="0" lang="en-US" sz="2600" spc="-1" strike="noStrike">
              <a:latin typeface="Arial"/>
            </a:endParaRPr>
          </a:p>
          <a:p>
            <a:pPr lvl="1" marL="432000" indent="-2160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sentence or a document </a:t>
            </a:r>
            <a:endParaRPr b="0" lang="en-US" sz="2600" spc="-1" strike="noStrike">
              <a:latin typeface="Arial"/>
            </a:endParaRPr>
          </a:p>
          <a:p>
            <a:pPr lvl="1" marL="432000" indent="-2160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represented as the bag (multiset) of its words, disregarding grammar and even word order but keeping multiplicity</a:t>
            </a:r>
            <a:endParaRPr b="0" lang="en-US" sz="2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Ograda noge 2"/>
          <p:cNvSpPr/>
          <p:nvPr/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r">
              <a:lnSpc>
                <a:spcPct val="100000"/>
              </a:lnSpc>
            </a:pPr>
            <a:r>
              <a:rPr b="0" lang="en-US" sz="1400" spc="-1" strike="noStrike">
                <a:solidFill>
                  <a:srgbClr val="464653"/>
                </a:solidFill>
                <a:latin typeface="Arial"/>
              </a:rPr>
              <a:t>Jezikovne tehnologije, Jernej Vičič</a:t>
            </a:r>
            <a:endParaRPr b="0" lang="en-US" sz="1400" spc="-1" strike="noStrike">
              <a:latin typeface="Arial"/>
            </a:endParaRPr>
          </a:p>
        </p:txBody>
      </p:sp>
      <p:sp>
        <p:nvSpPr>
          <p:cNvPr id="139" name="Naslov 1"/>
          <p:cNvSpPr/>
          <p:nvPr/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>
              <a:lnSpc>
                <a:spcPct val="100000"/>
              </a:lnSpc>
            </a:pPr>
            <a:r>
              <a:rPr b="0" lang="sl-SI" sz="3200" spc="-1" strike="noStrike">
                <a:solidFill>
                  <a:srgbClr val="464653"/>
                </a:solidFill>
                <a:latin typeface="Franklin Gothic Book"/>
              </a:rPr>
              <a:t>Overview</a:t>
            </a:r>
            <a:endParaRPr b="0" lang="en-US" sz="3200" spc="-1" strike="noStrike">
              <a:latin typeface="Arial"/>
            </a:endParaRPr>
          </a:p>
        </p:txBody>
      </p:sp>
      <p:sp>
        <p:nvSpPr>
          <p:cNvPr id="140" name="Ograda številke diapozitiva 4"/>
          <p:cNvSpPr/>
          <p:nvPr/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fld id="{EED64AEA-657F-4521-908B-1A8F4E9CB1C6}" type="slidenum">
              <a:rPr b="0" lang="sl-SI" sz="1400" spc="-1" strike="noStrike">
                <a:solidFill>
                  <a:srgbClr val="464653"/>
                </a:solidFill>
                <a:latin typeface="Arial"/>
              </a:rPr>
              <a:t>1</a:t>
            </a:fld>
            <a:endParaRPr b="0" lang="en-US" sz="1400" spc="-1" strike="noStrike">
              <a:latin typeface="Arial"/>
            </a:endParaRPr>
          </a:p>
        </p:txBody>
      </p:sp>
      <p:sp>
        <p:nvSpPr>
          <p:cNvPr id="141" name="Ograda vsebine 5"/>
          <p:cNvSpPr/>
          <p:nvPr/>
        </p:nvSpPr>
        <p:spPr>
          <a:xfrm>
            <a:off x="457200" y="1219320"/>
            <a:ext cx="8228880" cy="4081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marL="272880" indent="-272160">
              <a:lnSpc>
                <a:spcPct val="100000"/>
              </a:lnSpc>
              <a:spcBef>
                <a:spcPts val="1199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3200" spc="-1" strike="noStrike">
                <a:solidFill>
                  <a:srgbClr val="000000"/>
                </a:solidFill>
                <a:latin typeface="Arial"/>
              </a:rPr>
              <a:t>Introduction,</a:t>
            </a:r>
            <a:endParaRPr b="0" lang="en-US" sz="3200" spc="-1" strike="noStrike">
              <a:latin typeface="Arial"/>
            </a:endParaRPr>
          </a:p>
          <a:p>
            <a:pPr marL="272880" indent="-272160">
              <a:lnSpc>
                <a:spcPct val="100000"/>
              </a:lnSpc>
              <a:spcBef>
                <a:spcPts val="1199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3200" spc="-1" strike="noStrike">
                <a:solidFill>
                  <a:srgbClr val="000000"/>
                </a:solidFill>
                <a:latin typeface="Arial"/>
              </a:rPr>
              <a:t>Text cleaning,</a:t>
            </a:r>
            <a:endParaRPr b="0" lang="en-US" sz="3200" spc="-1" strike="noStrike">
              <a:latin typeface="Arial"/>
            </a:endParaRPr>
          </a:p>
          <a:p>
            <a:pPr marL="272880" indent="-272160">
              <a:lnSpc>
                <a:spcPct val="100000"/>
              </a:lnSpc>
              <a:spcBef>
                <a:spcPts val="1199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3200" spc="-1" strike="noStrike">
                <a:solidFill>
                  <a:srgbClr val="000000"/>
                </a:solidFill>
                <a:latin typeface="Arial"/>
              </a:rPr>
              <a:t>TF-IDF,</a:t>
            </a:r>
            <a:endParaRPr b="0" lang="en-US" sz="3200" spc="-1" strike="noStrike">
              <a:latin typeface="Arial"/>
            </a:endParaRPr>
          </a:p>
          <a:p>
            <a:pPr marL="272880" indent="-272160">
              <a:lnSpc>
                <a:spcPct val="100000"/>
              </a:lnSpc>
              <a:spcBef>
                <a:spcPts val="1199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3200" spc="-1" strike="noStrike">
                <a:solidFill>
                  <a:srgbClr val="000000"/>
                </a:solidFill>
                <a:latin typeface="Arial"/>
              </a:rPr>
              <a:t>Bag of words.</a:t>
            </a:r>
            <a:endParaRPr b="0" lang="en-US" sz="3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199"/>
              </a:spcBef>
            </a:pPr>
            <a:endParaRPr b="0" lang="en-US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Rectangle 2"/>
          <p:cNvSpPr/>
          <p:nvPr/>
        </p:nvSpPr>
        <p:spPr>
          <a:xfrm>
            <a:off x="457200" y="254880"/>
            <a:ext cx="8228880" cy="971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>
              <a:lnSpc>
                <a:spcPct val="100000"/>
              </a:lnSpc>
            </a:pPr>
            <a:r>
              <a:rPr b="0" lang="sl-SI" sz="3200" spc="-1" strike="noStrike">
                <a:solidFill>
                  <a:srgbClr val="464653"/>
                </a:solidFill>
                <a:latin typeface="Franklin Gothic Book"/>
              </a:rPr>
              <a:t>Introduction</a:t>
            </a:r>
            <a:endParaRPr b="0" lang="en-US" sz="3200" spc="-1" strike="noStrike">
              <a:latin typeface="Arial"/>
            </a:endParaRPr>
          </a:p>
        </p:txBody>
      </p:sp>
      <p:sp>
        <p:nvSpPr>
          <p:cNvPr id="143" name="Rectangle 3"/>
          <p:cNvSpPr/>
          <p:nvPr/>
        </p:nvSpPr>
        <p:spPr>
          <a:xfrm>
            <a:off x="457200" y="1219320"/>
            <a:ext cx="8228880" cy="490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marL="272880" indent="-27216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process of deriving high-quality information from text</a:t>
            </a:r>
            <a:endParaRPr b="0" lang="en-US" sz="2600" spc="-1" strike="noStrike">
              <a:latin typeface="Arial"/>
            </a:endParaRPr>
          </a:p>
          <a:p>
            <a:pPr marL="272880" indent="-27216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the discovery by computer:</a:t>
            </a:r>
            <a:endParaRPr b="0" lang="en-US" sz="2600" spc="-1" strike="noStrike">
              <a:latin typeface="Arial"/>
            </a:endParaRPr>
          </a:p>
          <a:p>
            <a:pPr lvl="1" marL="432000" indent="-2160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new, previously unknown information</a:t>
            </a:r>
            <a:endParaRPr b="0" lang="en-US" sz="2600" spc="-1" strike="noStrike">
              <a:latin typeface="Arial"/>
            </a:endParaRPr>
          </a:p>
          <a:p>
            <a:pPr marL="272880" indent="-27216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automatically extracting information from different written resources</a:t>
            </a:r>
            <a:endParaRPr b="0" lang="en-US" sz="2600" spc="-1" strike="noStrike">
              <a:latin typeface="Arial"/>
            </a:endParaRPr>
          </a:p>
          <a:p>
            <a:pPr marL="272880" indent="-27216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written (electronic) resources:</a:t>
            </a:r>
            <a:endParaRPr b="0" lang="en-US" sz="2600" spc="-1" strike="noStrike">
              <a:latin typeface="Arial"/>
            </a:endParaRPr>
          </a:p>
          <a:p>
            <a:pPr lvl="1" marL="432000" indent="-2160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websites, books, emails, reviews, and articles</a:t>
            </a:r>
            <a:endParaRPr b="0" lang="en-US" sz="2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Rectangle 2"/>
          <p:cNvSpPr/>
          <p:nvPr/>
        </p:nvSpPr>
        <p:spPr>
          <a:xfrm>
            <a:off x="457200" y="254880"/>
            <a:ext cx="8228880" cy="971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>
              <a:lnSpc>
                <a:spcPct val="100000"/>
              </a:lnSpc>
            </a:pPr>
            <a:r>
              <a:rPr b="0" lang="sl-SI" sz="3200" spc="-1" strike="noStrike">
                <a:solidFill>
                  <a:srgbClr val="464653"/>
                </a:solidFill>
                <a:latin typeface="Franklin Gothic Book"/>
              </a:rPr>
              <a:t>Text cleaning</a:t>
            </a:r>
            <a:endParaRPr b="0" lang="en-US" sz="3200" spc="-1" strike="noStrike">
              <a:latin typeface="Arial"/>
            </a:endParaRPr>
          </a:p>
        </p:txBody>
      </p:sp>
      <p:sp>
        <p:nvSpPr>
          <p:cNvPr id="145" name="Rectangle 3"/>
          <p:cNvSpPr/>
          <p:nvPr/>
        </p:nvSpPr>
        <p:spPr>
          <a:xfrm>
            <a:off x="457200" y="1219320"/>
            <a:ext cx="8228880" cy="490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marL="272880" indent="-27216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obvious errors:</a:t>
            </a:r>
            <a:endParaRPr b="0" lang="en-US" sz="2600" spc="-1" strike="noStrike">
              <a:latin typeface="Arial"/>
            </a:endParaRPr>
          </a:p>
          <a:p>
            <a:pPr lvl="1" marL="432000" indent="-2160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bad text,</a:t>
            </a:r>
            <a:endParaRPr b="0" lang="en-US" sz="2600" spc="-1" strike="noStrike">
              <a:latin typeface="Arial"/>
            </a:endParaRPr>
          </a:p>
          <a:p>
            <a:pPr lvl="1" marL="432000" indent="-2160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errors in OCR,</a:t>
            </a:r>
            <a:endParaRPr b="0" lang="en-US" sz="2600" spc="-1" strike="noStrike">
              <a:latin typeface="Arial"/>
            </a:endParaRPr>
          </a:p>
          <a:p>
            <a:pPr lvl="1" marL="432000" indent="-2160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...  </a:t>
            </a:r>
            <a:endParaRPr b="0" lang="en-US" sz="2600" spc="-1" strike="noStrike">
              <a:latin typeface="Arial"/>
            </a:endParaRPr>
          </a:p>
          <a:p>
            <a:pPr marL="272880" indent="-27216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non – important parts of text:</a:t>
            </a:r>
            <a:endParaRPr b="0" lang="en-US" sz="2600" spc="-1" strike="noStrike">
              <a:latin typeface="Arial"/>
            </a:endParaRPr>
          </a:p>
          <a:p>
            <a:pPr lvl="1" marL="432000" indent="-2160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stopwords.</a:t>
            </a:r>
            <a:endParaRPr b="0" lang="en-US" sz="2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Rectangle 2"/>
          <p:cNvSpPr/>
          <p:nvPr/>
        </p:nvSpPr>
        <p:spPr>
          <a:xfrm>
            <a:off x="457200" y="254880"/>
            <a:ext cx="8228880" cy="971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>
              <a:lnSpc>
                <a:spcPct val="100000"/>
              </a:lnSpc>
            </a:pPr>
            <a:r>
              <a:rPr b="0" lang="sl-SI" sz="3200" spc="-1" strike="noStrike">
                <a:solidFill>
                  <a:srgbClr val="464653"/>
                </a:solidFill>
                <a:latin typeface="Franklin Gothic Book"/>
              </a:rPr>
              <a:t>Stopwords</a:t>
            </a:r>
            <a:endParaRPr b="0" lang="en-US" sz="3200" spc="-1" strike="noStrike">
              <a:latin typeface="Arial"/>
            </a:endParaRPr>
          </a:p>
        </p:txBody>
      </p:sp>
      <p:sp>
        <p:nvSpPr>
          <p:cNvPr id="147" name="Rectangle 3"/>
          <p:cNvSpPr/>
          <p:nvPr/>
        </p:nvSpPr>
        <p:spPr>
          <a:xfrm>
            <a:off x="457200" y="1219320"/>
            <a:ext cx="8228880" cy="490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marL="272880" indent="-27216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any word in a stop list (or stoplist or negative dictionary)</a:t>
            </a:r>
            <a:endParaRPr b="0" lang="en-US" sz="2400" spc="-1" strike="noStrike">
              <a:latin typeface="Arial"/>
            </a:endParaRPr>
          </a:p>
          <a:p>
            <a:pPr lvl="1" marL="432000" indent="-2160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filtered out (i.e. stopped)</a:t>
            </a:r>
            <a:endParaRPr b="0" lang="en-US" sz="2400" spc="-1" strike="noStrike">
              <a:latin typeface="Arial"/>
            </a:endParaRPr>
          </a:p>
          <a:p>
            <a:pPr lvl="1" marL="432000" indent="-2160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before or after processing of natural language data (text)</a:t>
            </a:r>
            <a:endParaRPr b="0" lang="en-US" sz="2400" spc="-1" strike="noStrike">
              <a:latin typeface="Arial"/>
            </a:endParaRPr>
          </a:p>
          <a:p>
            <a:pPr lvl="1" marL="432000" indent="-2160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very frequent words</a:t>
            </a:r>
            <a:endParaRPr b="0" lang="en-US" sz="2400" spc="-1" strike="noStrike">
              <a:latin typeface="Arial"/>
            </a:endParaRPr>
          </a:p>
          <a:p>
            <a:pPr lvl="1" marL="432000" indent="-2160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non-frequent words</a:t>
            </a:r>
            <a:endParaRPr b="0" lang="en-US" sz="2400" spc="-1" strike="noStrike">
              <a:latin typeface="Arial"/>
            </a:endParaRPr>
          </a:p>
          <a:p>
            <a:pPr marL="272880" indent="-27216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no universal list</a:t>
            </a:r>
            <a:endParaRPr b="0" lang="en-US" sz="2400" spc="-1" strike="noStrike">
              <a:latin typeface="Arial"/>
            </a:endParaRPr>
          </a:p>
          <a:p>
            <a:pPr marL="272880" indent="-27216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dependent on domain and task</a:t>
            </a:r>
            <a:endParaRPr b="0" lang="en-US" sz="2400" spc="-1" strike="noStrike">
              <a:latin typeface="Arial"/>
            </a:endParaRPr>
          </a:p>
          <a:p>
            <a:pPr marL="272880" indent="-27216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Unigrams</a:t>
            </a:r>
            <a:endParaRPr b="0" lang="en-US" sz="2400" spc="-1" strike="noStrike">
              <a:latin typeface="Arial"/>
            </a:endParaRPr>
          </a:p>
          <a:p>
            <a:pPr marL="272880" indent="-27216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Bigrams</a:t>
            </a:r>
            <a:endParaRPr b="0" lang="en-US" sz="2400" spc="-1" strike="noStrike">
              <a:latin typeface="Arial"/>
            </a:endParaRPr>
          </a:p>
          <a:p>
            <a:pPr marL="272880" indent="-27216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(trigrams)</a:t>
            </a:r>
            <a:endParaRPr b="0" lang="en-US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Rectangle 2_1"/>
          <p:cNvSpPr/>
          <p:nvPr/>
        </p:nvSpPr>
        <p:spPr>
          <a:xfrm>
            <a:off x="457200" y="254880"/>
            <a:ext cx="8228880" cy="971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>
              <a:lnSpc>
                <a:spcPct val="100000"/>
              </a:lnSpc>
            </a:pPr>
            <a:r>
              <a:rPr b="0" lang="sl-SI" sz="3200" spc="-1" strike="noStrike">
                <a:solidFill>
                  <a:srgbClr val="464653"/>
                </a:solidFill>
                <a:latin typeface="Franklin Gothic Book"/>
              </a:rPr>
              <a:t>Stopwords</a:t>
            </a:r>
            <a:endParaRPr b="0" lang="en-US" sz="3200" spc="-1" strike="noStrike">
              <a:latin typeface="Arial"/>
            </a:endParaRPr>
          </a:p>
        </p:txBody>
      </p:sp>
      <p:sp>
        <p:nvSpPr>
          <p:cNvPr id="149" name="Rectangle 3_2"/>
          <p:cNvSpPr/>
          <p:nvPr/>
        </p:nvSpPr>
        <p:spPr>
          <a:xfrm>
            <a:off x="457200" y="1219320"/>
            <a:ext cx="8228880" cy="490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marL="272880" indent="-27216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English:</a:t>
            </a:r>
            <a:endParaRPr b="0" lang="en-US" sz="2400" spc="-1" strike="noStrike">
              <a:latin typeface="Arial"/>
            </a:endParaRPr>
          </a:p>
          <a:p>
            <a:pPr lvl="1" marL="432000" indent="-2160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some of the most frequent words:</a:t>
            </a:r>
            <a:endParaRPr b="0" lang="en-US" sz="2400" spc="-1" strike="noStrike">
              <a:latin typeface="Arial"/>
            </a:endParaRPr>
          </a:p>
          <a:p>
            <a:pPr lvl="1" marL="432000" indent="-2160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used mostly for syntax (function words)</a:t>
            </a:r>
            <a:endParaRPr b="0" lang="en-US" sz="2400" spc="-1" strike="noStrike">
              <a:latin typeface="Arial"/>
            </a:endParaRPr>
          </a:p>
          <a:p>
            <a:pPr lvl="1" marL="432000" indent="-2160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  <a:hlinkClick r:id="rId1"/>
              </a:rPr>
              <a:t>Example (NTLK)</a:t>
            </a:r>
            <a:endParaRPr b="0" lang="en-US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Rectangle 2_2"/>
          <p:cNvSpPr/>
          <p:nvPr/>
        </p:nvSpPr>
        <p:spPr>
          <a:xfrm>
            <a:off x="457200" y="254880"/>
            <a:ext cx="8228880" cy="971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>
              <a:lnSpc>
                <a:spcPct val="100000"/>
              </a:lnSpc>
            </a:pPr>
            <a:r>
              <a:rPr b="0" lang="sl-SI" sz="3200" spc="-1" strike="noStrike">
                <a:solidFill>
                  <a:srgbClr val="464653"/>
                </a:solidFill>
                <a:latin typeface="Franklin Gothic Book"/>
              </a:rPr>
              <a:t>Stopwords</a:t>
            </a:r>
            <a:endParaRPr b="0" lang="en-US" sz="3200" spc="-1" strike="noStrike">
              <a:latin typeface="Arial"/>
            </a:endParaRPr>
          </a:p>
        </p:txBody>
      </p:sp>
      <p:sp>
        <p:nvSpPr>
          <p:cNvPr id="151" name="Rectangle 3_3"/>
          <p:cNvSpPr/>
          <p:nvPr/>
        </p:nvSpPr>
        <p:spPr>
          <a:xfrm>
            <a:off x="457200" y="1219320"/>
            <a:ext cx="8228880" cy="490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marL="272880" indent="-27216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Highly agglutinative languages:</a:t>
            </a:r>
            <a:endParaRPr b="0" lang="en-US" sz="2400" spc="-1" strike="noStrike">
              <a:latin typeface="Arial"/>
            </a:endParaRPr>
          </a:p>
          <a:p>
            <a:pPr lvl="1" marL="432000" indent="-2160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some of the most frequent words</a:t>
            </a:r>
            <a:endParaRPr b="0" lang="en-US" sz="2400" spc="-1" strike="noStrike">
              <a:latin typeface="Arial"/>
            </a:endParaRPr>
          </a:p>
          <a:p>
            <a:pPr lvl="1" marL="432000" indent="-2160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used mostly for syntax (function words</a:t>
            </a:r>
            <a:endParaRPr b="0" lang="en-US" sz="2400" spc="-1" strike="noStrike">
              <a:latin typeface="Arial"/>
            </a:endParaRPr>
          </a:p>
          <a:p>
            <a:pPr lvl="1" marL="432000" indent="-2160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solidFill>
                  <a:srgbClr val="c9211e"/>
                </a:solidFill>
                <a:latin typeface="Arial"/>
              </a:rPr>
              <a:t>PLUS</a:t>
            </a:r>
            <a:endParaRPr b="0" lang="en-US" sz="2400" spc="-1" strike="noStrike">
              <a:latin typeface="Arial"/>
            </a:endParaRPr>
          </a:p>
          <a:p>
            <a:pPr lvl="1" marL="432000" indent="-2160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Some of the non-frequent words</a:t>
            </a:r>
            <a:endParaRPr b="0" lang="en-US" sz="2400" spc="-1" strike="noStrike">
              <a:latin typeface="Arial"/>
            </a:endParaRPr>
          </a:p>
          <a:p>
            <a:pPr lvl="1" marL="432000" indent="-2160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Lowest values of TF-IDF</a:t>
            </a:r>
            <a:endParaRPr b="0" lang="en-US" sz="2400" spc="-1" strike="noStrike">
              <a:latin typeface="Arial"/>
            </a:endParaRPr>
          </a:p>
          <a:p>
            <a:pPr lvl="1" marL="432000" indent="-2160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  <a:hlinkClick r:id="rId1"/>
              </a:rPr>
              <a:t>Example (Uzbek)</a:t>
            </a:r>
            <a:endParaRPr b="0" lang="en-US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Rectangle 2"/>
          <p:cNvSpPr/>
          <p:nvPr/>
        </p:nvSpPr>
        <p:spPr>
          <a:xfrm>
            <a:off x="457200" y="254880"/>
            <a:ext cx="8228880" cy="971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>
              <a:lnSpc>
                <a:spcPct val="100000"/>
              </a:lnSpc>
            </a:pPr>
            <a:r>
              <a:rPr b="0" lang="sl-SI" sz="3200" spc="-1" strike="noStrike">
                <a:solidFill>
                  <a:srgbClr val="464653"/>
                </a:solidFill>
                <a:latin typeface="Franklin Gothic Book"/>
              </a:rPr>
              <a:t>TF-IDF</a:t>
            </a:r>
            <a:endParaRPr b="0" lang="en-US" sz="3200" spc="-1" strike="noStrike">
              <a:latin typeface="Arial"/>
            </a:endParaRPr>
          </a:p>
        </p:txBody>
      </p:sp>
      <p:sp>
        <p:nvSpPr>
          <p:cNvPr id="153" name="Rectangle 3"/>
          <p:cNvSpPr/>
          <p:nvPr/>
        </p:nvSpPr>
        <p:spPr>
          <a:xfrm>
            <a:off x="457200" y="1219320"/>
            <a:ext cx="8228880" cy="490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marL="272880" indent="-27216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term frequency–inverse document frequency,</a:t>
            </a:r>
            <a:endParaRPr b="0" lang="en-US" sz="2600" spc="-1" strike="noStrike">
              <a:latin typeface="Arial"/>
            </a:endParaRPr>
          </a:p>
          <a:p>
            <a:pPr marL="272880" indent="-27216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product of two statistics, </a:t>
            </a:r>
            <a:endParaRPr b="0" lang="en-US" sz="2600" spc="-1" strike="noStrike">
              <a:latin typeface="Arial"/>
            </a:endParaRPr>
          </a:p>
          <a:p>
            <a:pPr lvl="1" marL="432000" indent="-2160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term frequency</a:t>
            </a:r>
            <a:endParaRPr b="0" lang="en-US" sz="2600" spc="-1" strike="noStrike">
              <a:latin typeface="Arial"/>
            </a:endParaRPr>
          </a:p>
          <a:p>
            <a:pPr lvl="1" marL="432000" indent="-2160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inverse document frequency.</a:t>
            </a:r>
            <a:endParaRPr b="0" lang="en-US" sz="2600" spc="-1" strike="noStrike">
              <a:latin typeface="Arial"/>
            </a:endParaRPr>
          </a:p>
          <a:p>
            <a:pPr marL="272880" indent="-27216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endParaRPr b="0" lang="en-US" sz="2600" spc="-1" strike="noStrike">
              <a:latin typeface="Arial"/>
            </a:endParaRPr>
          </a:p>
        </p:txBody>
      </p:sp>
      <p:pic>
        <p:nvPicPr>
          <p:cNvPr id="154" name="" descr=""/>
          <p:cNvPicPr/>
          <p:nvPr/>
        </p:nvPicPr>
        <p:blipFill>
          <a:blip r:embed="rId1"/>
          <a:stretch/>
        </p:blipFill>
        <p:spPr>
          <a:xfrm>
            <a:off x="2238840" y="4114800"/>
            <a:ext cx="3933360" cy="4950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Rectangle 2_0"/>
          <p:cNvSpPr/>
          <p:nvPr/>
        </p:nvSpPr>
        <p:spPr>
          <a:xfrm>
            <a:off x="457200" y="254880"/>
            <a:ext cx="8228880" cy="971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>
              <a:lnSpc>
                <a:spcPct val="100000"/>
              </a:lnSpc>
            </a:pPr>
            <a:r>
              <a:rPr b="0" lang="sl-SI" sz="3200" spc="-1" strike="noStrike">
                <a:solidFill>
                  <a:srgbClr val="464653"/>
                </a:solidFill>
                <a:latin typeface="Franklin Gothic Book"/>
              </a:rPr>
              <a:t>TF-IDF</a:t>
            </a:r>
            <a:endParaRPr b="0" lang="en-US" sz="3200" spc="-1" strike="noStrike">
              <a:latin typeface="Arial"/>
            </a:endParaRPr>
          </a:p>
        </p:txBody>
      </p:sp>
      <p:sp>
        <p:nvSpPr>
          <p:cNvPr id="156" name="Rectangle 3_1"/>
          <p:cNvSpPr/>
          <p:nvPr/>
        </p:nvSpPr>
        <p:spPr>
          <a:xfrm>
            <a:off x="457200" y="1219320"/>
            <a:ext cx="8228880" cy="490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marL="272880" indent="-27216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1" lang="en-US" sz="2600" spc="-1" strike="noStrike">
                <a:solidFill>
                  <a:srgbClr val="000000"/>
                </a:solidFill>
                <a:latin typeface="Arial"/>
              </a:rPr>
              <a:t>t</a:t>
            </a:r>
            <a:r>
              <a:rPr b="1" lang="en-US" sz="2600" spc="-1" strike="noStrike">
                <a:solidFill>
                  <a:srgbClr val="000000"/>
                </a:solidFill>
                <a:latin typeface="Arial"/>
              </a:rPr>
              <a:t>e</a:t>
            </a:r>
            <a:r>
              <a:rPr b="1" lang="en-US" sz="2600" spc="-1" strike="noStrike">
                <a:solidFill>
                  <a:srgbClr val="000000"/>
                </a:solidFill>
                <a:latin typeface="Arial"/>
              </a:rPr>
              <a:t>r</a:t>
            </a:r>
            <a:r>
              <a:rPr b="1" lang="en-US" sz="2600" spc="-1" strike="noStrike">
                <a:solidFill>
                  <a:srgbClr val="000000"/>
                </a:solidFill>
                <a:latin typeface="Arial"/>
              </a:rPr>
              <a:t>m</a:t>
            </a:r>
            <a:r>
              <a:rPr b="1" lang="en-US" sz="2600" spc="-1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1" lang="en-US" sz="2600" spc="-1" strike="noStrike">
                <a:solidFill>
                  <a:srgbClr val="000000"/>
                </a:solidFill>
                <a:latin typeface="Arial"/>
              </a:rPr>
              <a:t>f</a:t>
            </a:r>
            <a:r>
              <a:rPr b="1" lang="en-US" sz="2600" spc="-1" strike="noStrike">
                <a:solidFill>
                  <a:srgbClr val="000000"/>
                </a:solidFill>
                <a:latin typeface="Arial"/>
              </a:rPr>
              <a:t>r</a:t>
            </a:r>
            <a:r>
              <a:rPr b="1" lang="en-US" sz="2600" spc="-1" strike="noStrike">
                <a:solidFill>
                  <a:srgbClr val="000000"/>
                </a:solidFill>
                <a:latin typeface="Arial"/>
              </a:rPr>
              <a:t>e</a:t>
            </a:r>
            <a:r>
              <a:rPr b="1" lang="en-US" sz="2600" spc="-1" strike="noStrike">
                <a:solidFill>
                  <a:srgbClr val="000000"/>
                </a:solidFill>
                <a:latin typeface="Arial"/>
              </a:rPr>
              <a:t>q</a:t>
            </a:r>
            <a:r>
              <a:rPr b="1" lang="en-US" sz="2600" spc="-1" strike="noStrike">
                <a:solidFill>
                  <a:srgbClr val="000000"/>
                </a:solidFill>
                <a:latin typeface="Arial"/>
              </a:rPr>
              <a:t>u</a:t>
            </a:r>
            <a:r>
              <a:rPr b="1" lang="en-US" sz="2600" spc="-1" strike="noStrike">
                <a:solidFill>
                  <a:srgbClr val="000000"/>
                </a:solidFill>
                <a:latin typeface="Arial"/>
              </a:rPr>
              <a:t>e</a:t>
            </a:r>
            <a:r>
              <a:rPr b="1" lang="en-US" sz="2600" spc="-1" strike="noStrike">
                <a:solidFill>
                  <a:srgbClr val="000000"/>
                </a:solidFill>
                <a:latin typeface="Arial"/>
              </a:rPr>
              <a:t>n</a:t>
            </a:r>
            <a:r>
              <a:rPr b="1" lang="en-US" sz="2600" spc="-1" strike="noStrike">
                <a:solidFill>
                  <a:srgbClr val="000000"/>
                </a:solidFill>
                <a:latin typeface="Arial"/>
              </a:rPr>
              <a:t>c</a:t>
            </a:r>
            <a:r>
              <a:rPr b="1" lang="en-US" sz="2600" spc="-1" strike="noStrike">
                <a:solidFill>
                  <a:srgbClr val="000000"/>
                </a:solidFill>
                <a:latin typeface="Arial"/>
              </a:rPr>
              <a:t>y</a:t>
            </a: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,</a:t>
            </a: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t</a:t>
            </a: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f</a:t>
            </a: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(</a:t>
            </a: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t</a:t>
            </a: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,</a:t>
            </a: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d</a:t>
            </a: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)</a:t>
            </a: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,</a:t>
            </a: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i</a:t>
            </a: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s</a:t>
            </a: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t</a:t>
            </a: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h</a:t>
            </a: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e</a:t>
            </a: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r</a:t>
            </a: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e</a:t>
            </a: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l</a:t>
            </a: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a</a:t>
            </a: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t</a:t>
            </a: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i</a:t>
            </a: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v</a:t>
            </a: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e</a:t>
            </a: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f</a:t>
            </a: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r</a:t>
            </a: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e</a:t>
            </a: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q</a:t>
            </a: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u</a:t>
            </a: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e</a:t>
            </a: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n</a:t>
            </a: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c</a:t>
            </a: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y</a:t>
            </a: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o</a:t>
            </a: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f</a:t>
            </a: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t</a:t>
            </a: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e</a:t>
            </a: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r</a:t>
            </a: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m</a:t>
            </a: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t</a:t>
            </a: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w</a:t>
            </a: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i</a:t>
            </a: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t</a:t>
            </a: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h</a:t>
            </a: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i</a:t>
            </a: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n</a:t>
            </a: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d</a:t>
            </a: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o</a:t>
            </a: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c</a:t>
            </a: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u</a:t>
            </a: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m</a:t>
            </a: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e</a:t>
            </a: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n</a:t>
            </a: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t</a:t>
            </a: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d</a:t>
            </a: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,</a:t>
            </a:r>
            <a:endParaRPr b="0" lang="en-US" sz="26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601"/>
              </a:spcBef>
            </a:pPr>
            <a:endParaRPr b="0" lang="en-US" sz="2600" spc="-1" strike="noStrike">
              <a:latin typeface="Arial"/>
            </a:endParaRPr>
          </a:p>
          <a:p>
            <a:pPr marL="272880" indent="-27216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endParaRPr b="0" lang="en-US" sz="2600" spc="-1" strike="noStrike">
              <a:latin typeface="Arial"/>
            </a:endParaRPr>
          </a:p>
          <a:p>
            <a:pPr marL="272880" indent="-27216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endParaRPr b="0" lang="en-US" sz="2600" spc="-1" strike="noStrike">
              <a:latin typeface="Arial"/>
            </a:endParaRPr>
          </a:p>
          <a:p>
            <a:pPr marL="272880" indent="-27216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1" lang="en-US" sz="2400" spc="-1" strike="noStrike">
                <a:solidFill>
                  <a:srgbClr val="000000"/>
                </a:solidFill>
                <a:latin typeface="Arial"/>
              </a:rPr>
              <a:t>i</a:t>
            </a:r>
            <a:r>
              <a:rPr b="1" lang="en-US" sz="2400" spc="-1" strike="noStrike">
                <a:solidFill>
                  <a:srgbClr val="000000"/>
                </a:solidFill>
                <a:latin typeface="Arial"/>
              </a:rPr>
              <a:t>n</a:t>
            </a:r>
            <a:r>
              <a:rPr b="1" lang="en-US" sz="2400" spc="-1" strike="noStrike">
                <a:solidFill>
                  <a:srgbClr val="000000"/>
                </a:solidFill>
                <a:latin typeface="Arial"/>
              </a:rPr>
              <a:t>v</a:t>
            </a:r>
            <a:r>
              <a:rPr b="1" lang="en-US" sz="2400" spc="-1" strike="noStrike">
                <a:solidFill>
                  <a:srgbClr val="000000"/>
                </a:solidFill>
                <a:latin typeface="Arial"/>
              </a:rPr>
              <a:t>e</a:t>
            </a:r>
            <a:r>
              <a:rPr b="1" lang="en-US" sz="2400" spc="-1" strike="noStrike">
                <a:solidFill>
                  <a:srgbClr val="000000"/>
                </a:solidFill>
                <a:latin typeface="Arial"/>
              </a:rPr>
              <a:t>r</a:t>
            </a:r>
            <a:r>
              <a:rPr b="1" lang="en-US" sz="2400" spc="-1" strike="noStrike">
                <a:solidFill>
                  <a:srgbClr val="000000"/>
                </a:solidFill>
                <a:latin typeface="Arial"/>
              </a:rPr>
              <a:t>s</a:t>
            </a:r>
            <a:r>
              <a:rPr b="1" lang="en-US" sz="2400" spc="-1" strike="noStrike">
                <a:solidFill>
                  <a:srgbClr val="000000"/>
                </a:solidFill>
                <a:latin typeface="Arial"/>
              </a:rPr>
              <a:t>e</a:t>
            </a:r>
            <a:r>
              <a:rPr b="1" lang="en-US" sz="2400" spc="-1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1" lang="en-US" sz="2400" spc="-1" strike="noStrike">
                <a:solidFill>
                  <a:srgbClr val="000000"/>
                </a:solidFill>
                <a:latin typeface="Arial"/>
              </a:rPr>
              <a:t>d</a:t>
            </a:r>
            <a:r>
              <a:rPr b="1" lang="en-US" sz="2400" spc="-1" strike="noStrike">
                <a:solidFill>
                  <a:srgbClr val="000000"/>
                </a:solidFill>
                <a:latin typeface="Arial"/>
              </a:rPr>
              <a:t>o</a:t>
            </a:r>
            <a:r>
              <a:rPr b="1" lang="en-US" sz="2400" spc="-1" strike="noStrike">
                <a:solidFill>
                  <a:srgbClr val="000000"/>
                </a:solidFill>
                <a:latin typeface="Arial"/>
              </a:rPr>
              <a:t>c</a:t>
            </a:r>
            <a:r>
              <a:rPr b="1" lang="en-US" sz="2400" spc="-1" strike="noStrike">
                <a:solidFill>
                  <a:srgbClr val="000000"/>
                </a:solidFill>
                <a:latin typeface="Arial"/>
              </a:rPr>
              <a:t>u</a:t>
            </a:r>
            <a:r>
              <a:rPr b="1" lang="en-US" sz="2400" spc="-1" strike="noStrike">
                <a:solidFill>
                  <a:srgbClr val="000000"/>
                </a:solidFill>
                <a:latin typeface="Arial"/>
              </a:rPr>
              <a:t>m</a:t>
            </a:r>
            <a:r>
              <a:rPr b="1" lang="en-US" sz="2400" spc="-1" strike="noStrike">
                <a:solidFill>
                  <a:srgbClr val="000000"/>
                </a:solidFill>
                <a:latin typeface="Arial"/>
              </a:rPr>
              <a:t>e</a:t>
            </a:r>
            <a:r>
              <a:rPr b="1" lang="en-US" sz="2400" spc="-1" strike="noStrike">
                <a:solidFill>
                  <a:srgbClr val="000000"/>
                </a:solidFill>
                <a:latin typeface="Arial"/>
              </a:rPr>
              <a:t>n</a:t>
            </a:r>
            <a:r>
              <a:rPr b="1" lang="en-US" sz="2400" spc="-1" strike="noStrike">
                <a:solidFill>
                  <a:srgbClr val="000000"/>
                </a:solidFill>
                <a:latin typeface="Arial"/>
              </a:rPr>
              <a:t>t</a:t>
            </a:r>
            <a:r>
              <a:rPr b="1" lang="en-US" sz="2400" spc="-1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1" lang="en-US" sz="2400" spc="-1" strike="noStrike">
                <a:solidFill>
                  <a:srgbClr val="000000"/>
                </a:solidFill>
                <a:latin typeface="Arial"/>
              </a:rPr>
              <a:t>f</a:t>
            </a:r>
            <a:r>
              <a:rPr b="1" lang="en-US" sz="2400" spc="-1" strike="noStrike">
                <a:solidFill>
                  <a:srgbClr val="000000"/>
                </a:solidFill>
                <a:latin typeface="Arial"/>
              </a:rPr>
              <a:t>r</a:t>
            </a:r>
            <a:r>
              <a:rPr b="1" lang="en-US" sz="2400" spc="-1" strike="noStrike">
                <a:solidFill>
                  <a:srgbClr val="000000"/>
                </a:solidFill>
                <a:latin typeface="Arial"/>
              </a:rPr>
              <a:t>e</a:t>
            </a:r>
            <a:r>
              <a:rPr b="1" lang="en-US" sz="2400" spc="-1" strike="noStrike">
                <a:solidFill>
                  <a:srgbClr val="000000"/>
                </a:solidFill>
                <a:latin typeface="Arial"/>
              </a:rPr>
              <a:t>q</a:t>
            </a:r>
            <a:r>
              <a:rPr b="1" lang="en-US" sz="2400" spc="-1" strike="noStrike">
                <a:solidFill>
                  <a:srgbClr val="000000"/>
                </a:solidFill>
                <a:latin typeface="Arial"/>
              </a:rPr>
              <a:t>u</a:t>
            </a:r>
            <a:r>
              <a:rPr b="1" lang="en-US" sz="2400" spc="-1" strike="noStrike">
                <a:solidFill>
                  <a:srgbClr val="000000"/>
                </a:solidFill>
                <a:latin typeface="Arial"/>
              </a:rPr>
              <a:t>e</a:t>
            </a:r>
            <a:r>
              <a:rPr b="1" lang="en-US" sz="2400" spc="-1" strike="noStrike">
                <a:solidFill>
                  <a:srgbClr val="000000"/>
                </a:solidFill>
                <a:latin typeface="Arial"/>
              </a:rPr>
              <a:t>n</a:t>
            </a:r>
            <a:r>
              <a:rPr b="1" lang="en-US" sz="2400" spc="-1" strike="noStrike">
                <a:solidFill>
                  <a:srgbClr val="000000"/>
                </a:solidFill>
                <a:latin typeface="Arial"/>
              </a:rPr>
              <a:t>c</a:t>
            </a:r>
            <a:r>
              <a:rPr b="1" lang="en-US" sz="2400" spc="-1" strike="noStrike">
                <a:solidFill>
                  <a:srgbClr val="000000"/>
                </a:solidFill>
                <a:latin typeface="Arial"/>
              </a:rPr>
              <a:t>y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i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s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a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m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e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a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s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u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r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e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o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f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h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o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w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m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u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c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h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i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n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f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o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r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m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a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t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i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o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n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t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h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e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w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o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r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d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p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r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o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v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i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d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e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s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,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i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.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e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.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,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i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f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i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t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i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s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c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o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m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m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o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n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o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r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r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a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r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e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a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c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r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o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s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s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a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l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l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d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o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c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u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m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e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n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t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s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.</a:t>
            </a:r>
            <a:endParaRPr b="0" lang="en-US" sz="2400" spc="-1" strike="noStrike">
              <a:latin typeface="Arial"/>
            </a:endParaRPr>
          </a:p>
        </p:txBody>
      </p:sp>
      <p:pic>
        <p:nvPicPr>
          <p:cNvPr id="157" name="" descr=""/>
          <p:cNvPicPr/>
          <p:nvPr/>
        </p:nvPicPr>
        <p:blipFill>
          <a:blip r:embed="rId1"/>
          <a:stretch/>
        </p:blipFill>
        <p:spPr>
          <a:xfrm>
            <a:off x="2514600" y="2333880"/>
            <a:ext cx="2666520" cy="866520"/>
          </a:xfrm>
          <a:prstGeom prst="rect">
            <a:avLst/>
          </a:prstGeom>
          <a:ln w="0">
            <a:noFill/>
          </a:ln>
        </p:spPr>
      </p:pic>
      <p:pic>
        <p:nvPicPr>
          <p:cNvPr id="158" name="" descr=""/>
          <p:cNvPicPr/>
          <p:nvPr/>
        </p:nvPicPr>
        <p:blipFill>
          <a:blip r:embed="rId2"/>
          <a:stretch/>
        </p:blipFill>
        <p:spPr>
          <a:xfrm>
            <a:off x="2505600" y="4800600"/>
            <a:ext cx="3895200" cy="8377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6109</TotalTime>
  <Application>LibreOffice/7.1.7.2$Linux_X86_64 LibreOffice_project/10$Build-2</Application>
  <AppVersion>15.0000</AppVersion>
  <Words>711</Words>
  <Paragraphs>183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dc:description/>
  <dc:language>en-US</dc:language>
  <cp:lastModifiedBy/>
  <dcterms:modified xsi:type="dcterms:W3CDTF">2022-05-31T06:27:16Z</dcterms:modified>
  <cp:revision>632</cp:revision>
  <dc:subject/>
  <dc:title>Programiranje III Vzporedno programiranje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6</vt:i4>
  </property>
  <property fmtid="{D5CDD505-2E9C-101B-9397-08002B2CF9AE}" pid="3" name="PresentationFormat">
    <vt:lpwstr>On-screen Show (4:3)</vt:lpwstr>
  </property>
  <property fmtid="{D5CDD505-2E9C-101B-9397-08002B2CF9AE}" pid="4" name="Slides">
    <vt:i4>22</vt:i4>
  </property>
</Properties>
</file>