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_rels/notesSlide2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_rels/presentation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6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6858000"/>
  <p:notesSz cx="7099300" cy="102346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move the slide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&lt;header&gt;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33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34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05F8513A-A989-435A-8622-90923A77D974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sldImg"/>
          </p:nvPr>
        </p:nvSpPr>
        <p:spPr>
          <a:xfrm>
            <a:off x="990720" y="768240"/>
            <a:ext cx="5117400" cy="3837960"/>
          </a:xfrm>
          <a:prstGeom prst="rect">
            <a:avLst/>
          </a:prstGeom>
        </p:spPr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709560" y="4862520"/>
            <a:ext cx="5679360" cy="4602960"/>
          </a:xfrm>
          <a:prstGeom prst="rect">
            <a:avLst/>
          </a:prstGeom>
        </p:spPr>
        <p:txBody>
          <a:bodyPr lIns="96840" rIns="96840" tIns="48240" bIns="4824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163" name="Ograda številke diapozitiva 3"/>
          <p:cNvSpPr/>
          <p:nvPr/>
        </p:nvSpPr>
        <p:spPr>
          <a:xfrm>
            <a:off x="4021200" y="9721800"/>
            <a:ext cx="3075840" cy="510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6840" rIns="96840" tIns="48240" bIns="48240" anchor="b">
            <a:noAutofit/>
          </a:bodyPr>
          <a:p>
            <a:pPr algn="r">
              <a:lnSpc>
                <a:spcPct val="100000"/>
              </a:lnSpc>
            </a:pPr>
            <a:fld id="{10C2AF48-255E-4473-B7CE-BEF24505D5B6}" type="slidenum">
              <a:rPr b="0" lang="sl-SI" sz="13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3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sldImg"/>
          </p:nvPr>
        </p:nvSpPr>
        <p:spPr>
          <a:xfrm>
            <a:off x="990720" y="768240"/>
            <a:ext cx="5117400" cy="3837960"/>
          </a:xfrm>
          <a:prstGeom prst="rect">
            <a:avLst/>
          </a:prstGeom>
        </p:spPr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709560" y="4862520"/>
            <a:ext cx="5679360" cy="4602960"/>
          </a:xfrm>
          <a:prstGeom prst="rect">
            <a:avLst/>
          </a:prstGeom>
        </p:spPr>
        <p:txBody>
          <a:bodyPr lIns="96840" rIns="96840" tIns="48240" bIns="4824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166" name="Ograda številke diapozitiva 3"/>
          <p:cNvSpPr/>
          <p:nvPr/>
        </p:nvSpPr>
        <p:spPr>
          <a:xfrm>
            <a:off x="4021200" y="9721800"/>
            <a:ext cx="3075840" cy="510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6840" rIns="96840" tIns="48240" bIns="48240" anchor="b">
            <a:noAutofit/>
          </a:bodyPr>
          <a:p>
            <a:pPr algn="r">
              <a:lnSpc>
                <a:spcPct val="100000"/>
              </a:lnSpc>
            </a:pPr>
            <a:fld id="{B08DEA39-C44E-4D32-B509-D95F133573F9}" type="slidenum">
              <a:rPr b="0" lang="sl-SI" sz="13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3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7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8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aven konektor 27"/>
          <p:cNvSpPr/>
          <p:nvPr/>
        </p:nvSpPr>
        <p:spPr>
          <a:xfrm>
            <a:off x="457200" y="6352920"/>
            <a:ext cx="8229600" cy="360"/>
          </a:xfrm>
          <a:prstGeom prst="line">
            <a:avLst/>
          </a:prstGeom>
          <a:ln w="9525">
            <a:solidFill>
              <a:srgbClr val="9fb8cd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Raven konektor 28"/>
          <p:cNvSpPr/>
          <p:nvPr/>
        </p:nvSpPr>
        <p:spPr>
          <a:xfrm>
            <a:off x="457200" y="1143000"/>
            <a:ext cx="8229600" cy="360"/>
          </a:xfrm>
          <a:prstGeom prst="line">
            <a:avLst/>
          </a:prstGeom>
          <a:ln w="9525">
            <a:solidFill>
              <a:srgbClr val="9fb8cd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Enakokraki trikotnik 9" hidden="1"/>
          <p:cNvSpPr/>
          <p:nvPr/>
        </p:nvSpPr>
        <p:spPr>
          <a:xfrm rot="5400000">
            <a:off x="419760" y="6467400"/>
            <a:ext cx="189720" cy="11988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>
            <a:noFill/>
          </a:ln>
          <a:effectLst>
            <a:glow rad="63360">
              <a:srgbClr val="ffffff">
                <a:alpha val="50000"/>
              </a:srgbClr>
            </a:glow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Pravokotnik 20"/>
          <p:cNvSpPr/>
          <p:nvPr/>
        </p:nvSpPr>
        <p:spPr>
          <a:xfrm>
            <a:off x="905040" y="3648240"/>
            <a:ext cx="7314480" cy="1278720"/>
          </a:xfrm>
          <a:prstGeom prst="rect">
            <a:avLst/>
          </a:prstGeom>
          <a:noFill/>
          <a:ln cap="rnd" w="6350">
            <a:solidFill>
              <a:srgbClr val="727ca3"/>
            </a:solidFill>
            <a:round/>
          </a:ln>
          <a:effectLst>
            <a:glow rad="63360">
              <a:srgbClr val="ffffff">
                <a:alpha val="50000"/>
              </a:srgbClr>
            </a:glow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Pravokotnik 32"/>
          <p:cNvSpPr/>
          <p:nvPr/>
        </p:nvSpPr>
        <p:spPr>
          <a:xfrm>
            <a:off x="914400" y="5048280"/>
            <a:ext cx="7314480" cy="685080"/>
          </a:xfrm>
          <a:prstGeom prst="rect">
            <a:avLst/>
          </a:prstGeom>
          <a:noFill/>
          <a:ln cap="rnd" w="6350">
            <a:solidFill>
              <a:srgbClr val="9fb8cd"/>
            </a:solidFill>
            <a:round/>
          </a:ln>
          <a:effectLst>
            <a:glow rad="63360">
              <a:srgbClr val="ffffff">
                <a:alpha val="50000"/>
              </a:srgbClr>
            </a:glow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Pravokotnik 21"/>
          <p:cNvSpPr/>
          <p:nvPr/>
        </p:nvSpPr>
        <p:spPr>
          <a:xfrm>
            <a:off x="905040" y="3648240"/>
            <a:ext cx="227880" cy="1278720"/>
          </a:xfrm>
          <a:prstGeom prst="rect">
            <a:avLst/>
          </a:prstGeom>
          <a:solidFill>
            <a:schemeClr val="accent1"/>
          </a:solidFill>
          <a:ln w="6350">
            <a:noFill/>
          </a:ln>
          <a:effectLst>
            <a:glow rad="63360">
              <a:srgbClr val="ffffff">
                <a:alpha val="50000"/>
              </a:srgbClr>
            </a:glow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" name="Pravokotnik 31"/>
          <p:cNvSpPr/>
          <p:nvPr/>
        </p:nvSpPr>
        <p:spPr>
          <a:xfrm>
            <a:off x="914400" y="5048280"/>
            <a:ext cx="227880" cy="685080"/>
          </a:xfrm>
          <a:prstGeom prst="rect">
            <a:avLst/>
          </a:prstGeom>
          <a:solidFill>
            <a:schemeClr val="accent2"/>
          </a:solidFill>
          <a:ln w="6350">
            <a:noFill/>
          </a:ln>
          <a:effectLst>
            <a:glow rad="63360">
              <a:srgbClr val="ffffff">
                <a:alpha val="50000"/>
              </a:srgbClr>
            </a:glow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8880" cy="990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aven konektor 27"/>
          <p:cNvSpPr/>
          <p:nvPr/>
        </p:nvSpPr>
        <p:spPr>
          <a:xfrm>
            <a:off x="457200" y="6352920"/>
            <a:ext cx="8229600" cy="360"/>
          </a:xfrm>
          <a:prstGeom prst="line">
            <a:avLst/>
          </a:prstGeom>
          <a:ln w="9525">
            <a:solidFill>
              <a:srgbClr val="9fb8cd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Raven konektor 28"/>
          <p:cNvSpPr/>
          <p:nvPr/>
        </p:nvSpPr>
        <p:spPr>
          <a:xfrm>
            <a:off x="457200" y="1143000"/>
            <a:ext cx="8229600" cy="360"/>
          </a:xfrm>
          <a:prstGeom prst="line">
            <a:avLst/>
          </a:prstGeom>
          <a:ln w="9525">
            <a:solidFill>
              <a:srgbClr val="9fb8cd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Enakokraki trikotnik 9"/>
          <p:cNvSpPr/>
          <p:nvPr/>
        </p:nvSpPr>
        <p:spPr>
          <a:xfrm rot="5400000">
            <a:off x="419760" y="6467400"/>
            <a:ext cx="189720" cy="11988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>
            <a:noFill/>
          </a:ln>
          <a:effectLst>
            <a:glow rad="63360">
              <a:srgbClr val="ffffff">
                <a:alpha val="50000"/>
              </a:srgbClr>
            </a:glow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aven konektor 27"/>
          <p:cNvSpPr/>
          <p:nvPr/>
        </p:nvSpPr>
        <p:spPr>
          <a:xfrm>
            <a:off x="457200" y="6352920"/>
            <a:ext cx="8229600" cy="360"/>
          </a:xfrm>
          <a:prstGeom prst="line">
            <a:avLst/>
          </a:prstGeom>
          <a:ln w="9525">
            <a:solidFill>
              <a:srgbClr val="9fb8cd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Raven konektor 28"/>
          <p:cNvSpPr/>
          <p:nvPr/>
        </p:nvSpPr>
        <p:spPr>
          <a:xfrm>
            <a:off x="457200" y="1143000"/>
            <a:ext cx="8229600" cy="360"/>
          </a:xfrm>
          <a:prstGeom prst="line">
            <a:avLst/>
          </a:prstGeom>
          <a:ln w="9525">
            <a:solidFill>
              <a:srgbClr val="9fb8cd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Enakokraki trikotnik 9" hidden="1"/>
          <p:cNvSpPr/>
          <p:nvPr/>
        </p:nvSpPr>
        <p:spPr>
          <a:xfrm rot="5400000">
            <a:off x="419760" y="6467400"/>
            <a:ext cx="189720" cy="11988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>
            <a:noFill/>
          </a:ln>
          <a:effectLst>
            <a:glow rad="63360">
              <a:srgbClr val="ffffff">
                <a:alpha val="50000"/>
              </a:srgbClr>
            </a:glow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9" name="Raven konektor 4"/>
          <p:cNvSpPr/>
          <p:nvPr/>
        </p:nvSpPr>
        <p:spPr>
          <a:xfrm>
            <a:off x="457200" y="6352920"/>
            <a:ext cx="8229600" cy="360"/>
          </a:xfrm>
          <a:prstGeom prst="line">
            <a:avLst/>
          </a:prstGeom>
          <a:ln w="9525">
            <a:solidFill>
              <a:srgbClr val="9fb8cd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Enakokraki trikotnik 5"/>
          <p:cNvSpPr/>
          <p:nvPr/>
        </p:nvSpPr>
        <p:spPr>
          <a:xfrm rot="5400000">
            <a:off x="419760" y="6467400"/>
            <a:ext cx="189720" cy="11988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>
            <a:noFill/>
          </a:ln>
          <a:effectLst>
            <a:glow rad="63360">
              <a:srgbClr val="ffffff">
                <a:alpha val="50000"/>
              </a:srgbClr>
            </a:glow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hyperlink" Target="https://gist.github.com/sebleier/554280" TargetMode="External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hyperlink" Target="https://zenodo.org/record/6319953" TargetMode="External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Naslov 1"/>
          <p:cNvSpPr/>
          <p:nvPr/>
        </p:nvSpPr>
        <p:spPr>
          <a:xfrm>
            <a:off x="442800" y="3557520"/>
            <a:ext cx="7771680" cy="1469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r">
              <a:lnSpc>
                <a:spcPct val="100000"/>
              </a:lnSpc>
            </a:pPr>
            <a:r>
              <a:rPr b="0" lang="sl-SI" sz="2800" spc="-1" strike="noStrike">
                <a:solidFill>
                  <a:srgbClr val="000000"/>
                </a:solidFill>
                <a:latin typeface="Franklin Gothic Book"/>
              </a:rPr>
              <a:t>Text mining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136" name="Podnaslov 2"/>
          <p:cNvSpPr/>
          <p:nvPr/>
        </p:nvSpPr>
        <p:spPr>
          <a:xfrm>
            <a:off x="1785960" y="676440"/>
            <a:ext cx="6400080" cy="1751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r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sl-SI" sz="2000" spc="-1" strike="noStrike">
                <a:solidFill>
                  <a:srgbClr val="464653"/>
                </a:solidFill>
                <a:latin typeface="Franklin Gothic Book"/>
              </a:rPr>
              <a:t>ELBA Dushanbe 2022 workshop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37" name="Podnaslov 2"/>
          <p:cNvSpPr/>
          <p:nvPr/>
        </p:nvSpPr>
        <p:spPr>
          <a:xfrm>
            <a:off x="1071720" y="5214960"/>
            <a:ext cx="7143120" cy="82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sl-SI" sz="1800" spc="-1" strike="noStrike">
                <a:solidFill>
                  <a:srgbClr val="898989"/>
                </a:solidFill>
                <a:latin typeface="Arial"/>
                <a:ea typeface="DejaVu Sans"/>
              </a:rPr>
              <a:t>Jernej Vičič   </a:t>
            </a:r>
            <a:r>
              <a:rPr b="0" lang="sl-SI" sz="1800" spc="-1" strike="noStrike">
                <a:solidFill>
                  <a:srgbClr val="898989"/>
                </a:solidFill>
                <a:latin typeface="Arial"/>
                <a:ea typeface="DejaVu Sans"/>
              </a:rPr>
              <a:t>	</a:t>
            </a:r>
            <a:r>
              <a:rPr b="0" lang="sl-SI" sz="1800" spc="-1" strike="noStrike">
                <a:solidFill>
                  <a:srgbClr val="898989"/>
                </a:solidFill>
                <a:latin typeface="Arial"/>
                <a:ea typeface="DejaVu Sans"/>
              </a:rPr>
              <a:t>	</a:t>
            </a:r>
            <a:r>
              <a:rPr b="0" lang="sl-SI" sz="1800" spc="-1" strike="noStrike">
                <a:solidFill>
                  <a:srgbClr val="898989"/>
                </a:solidFill>
                <a:latin typeface="Arial"/>
                <a:ea typeface="DejaVu Sans"/>
              </a:rPr>
              <a:t>	</a:t>
            </a:r>
            <a:r>
              <a:rPr b="0" lang="sl-SI" sz="1800" spc="-1" strike="noStrike">
                <a:solidFill>
                  <a:srgbClr val="898989"/>
                </a:solidFill>
                <a:latin typeface="Arial"/>
                <a:ea typeface="DejaVu Sans"/>
              </a:rPr>
              <a:t>	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Rectangle 2"/>
          <p:cNvSpPr/>
          <p:nvPr/>
        </p:nvSpPr>
        <p:spPr>
          <a:xfrm>
            <a:off x="457200" y="254880"/>
            <a:ext cx="8228880" cy="97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0" lang="sl-SI" sz="3200" spc="-1" strike="noStrike">
                <a:solidFill>
                  <a:srgbClr val="464653"/>
                </a:solidFill>
                <a:latin typeface="Franklin Gothic Book"/>
              </a:rPr>
              <a:t>Bag-of-words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60" name="Rectangle 3"/>
          <p:cNvSpPr/>
          <p:nvPr/>
        </p:nvSpPr>
        <p:spPr>
          <a:xfrm>
            <a:off x="457200" y="1219320"/>
            <a:ext cx="8228880" cy="4909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72880" indent="-27216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simplifying representation</a:t>
            </a:r>
            <a:endParaRPr b="0" lang="en-US" sz="26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natural language processing</a:t>
            </a:r>
            <a:endParaRPr b="0" lang="en-US" sz="26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information retrieval (IR)</a:t>
            </a:r>
            <a:endParaRPr b="0" lang="en-US" sz="26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document classification </a:t>
            </a:r>
            <a:endParaRPr b="0" lang="en-US" sz="2600" spc="-1" strike="noStrike">
              <a:latin typeface="Arial"/>
            </a:endParaRPr>
          </a:p>
          <a:p>
            <a:pPr marL="272880" indent="-27216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a text</a:t>
            </a:r>
            <a:endParaRPr b="0" lang="en-US" sz="26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sentence or a document </a:t>
            </a:r>
            <a:endParaRPr b="0" lang="en-US" sz="26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represented as the bag (multiset) of its words, disregarding grammar and even word order but keeping multiplicity</a:t>
            </a:r>
            <a:endParaRPr b="0" lang="en-US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Ograda noge 2"/>
          <p:cNvSpPr/>
          <p:nvPr/>
        </p:nvSpPr>
        <p:spPr>
          <a:xfrm>
            <a:off x="2627280" y="6356520"/>
            <a:ext cx="6047640" cy="36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464653"/>
                </a:solidFill>
                <a:latin typeface="Arial"/>
              </a:rPr>
              <a:t>Jezikovne tehnologije, Jernej Vičič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139" name="Naslov 1"/>
          <p:cNvSpPr/>
          <p:nvPr/>
        </p:nvSpPr>
        <p:spPr>
          <a:xfrm>
            <a:off x="457200" y="152280"/>
            <a:ext cx="8228880" cy="990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0" lang="sl-SI" sz="3200" spc="-1" strike="noStrike">
                <a:solidFill>
                  <a:srgbClr val="464653"/>
                </a:solidFill>
                <a:latin typeface="Franklin Gothic Book"/>
              </a:rPr>
              <a:t>Overview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40" name="Ograda številke diapozitiva 4"/>
          <p:cNvSpPr/>
          <p:nvPr/>
        </p:nvSpPr>
        <p:spPr>
          <a:xfrm>
            <a:off x="612720" y="6356520"/>
            <a:ext cx="1980360" cy="36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EED64AEA-657F-4521-908B-1A8F4E9CB1C6}" type="slidenum">
              <a:rPr b="0" lang="sl-SI" sz="1400" spc="-1" strike="noStrike">
                <a:solidFill>
                  <a:srgbClr val="464653"/>
                </a:solidFill>
                <a:latin typeface="Arial"/>
              </a:rPr>
              <a:t>1</a:t>
            </a:fld>
            <a:endParaRPr b="0" lang="en-US" sz="1400" spc="-1" strike="noStrike">
              <a:latin typeface="Arial"/>
            </a:endParaRPr>
          </a:p>
        </p:txBody>
      </p:sp>
      <p:sp>
        <p:nvSpPr>
          <p:cNvPr id="141" name="Ograda vsebine 5"/>
          <p:cNvSpPr/>
          <p:nvPr/>
        </p:nvSpPr>
        <p:spPr>
          <a:xfrm>
            <a:off x="457200" y="1219320"/>
            <a:ext cx="8228880" cy="4081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72880" indent="-272160">
              <a:lnSpc>
                <a:spcPct val="100000"/>
              </a:lnSpc>
              <a:spcBef>
                <a:spcPts val="1199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sl-SI" sz="3200" spc="-1" strike="noStrike">
                <a:solidFill>
                  <a:srgbClr val="000000"/>
                </a:solidFill>
                <a:latin typeface="Arial"/>
              </a:rPr>
              <a:t>Introduction,</a:t>
            </a:r>
            <a:endParaRPr b="0" lang="en-US" sz="3200" spc="-1" strike="noStrike">
              <a:latin typeface="Arial"/>
            </a:endParaRPr>
          </a:p>
          <a:p>
            <a:pPr marL="272880" indent="-272160">
              <a:lnSpc>
                <a:spcPct val="100000"/>
              </a:lnSpc>
              <a:spcBef>
                <a:spcPts val="1199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sl-SI" sz="3200" spc="-1" strike="noStrike">
                <a:solidFill>
                  <a:srgbClr val="000000"/>
                </a:solidFill>
                <a:latin typeface="Arial"/>
              </a:rPr>
              <a:t>Text cleaning,</a:t>
            </a:r>
            <a:endParaRPr b="0" lang="en-US" sz="3200" spc="-1" strike="noStrike">
              <a:latin typeface="Arial"/>
            </a:endParaRPr>
          </a:p>
          <a:p>
            <a:pPr marL="272880" indent="-272160">
              <a:lnSpc>
                <a:spcPct val="100000"/>
              </a:lnSpc>
              <a:spcBef>
                <a:spcPts val="1199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sl-SI" sz="3200" spc="-1" strike="noStrike">
                <a:solidFill>
                  <a:srgbClr val="000000"/>
                </a:solidFill>
                <a:latin typeface="Arial"/>
              </a:rPr>
              <a:t>TF-IDF,</a:t>
            </a:r>
            <a:endParaRPr b="0" lang="en-US" sz="3200" spc="-1" strike="noStrike">
              <a:latin typeface="Arial"/>
            </a:endParaRPr>
          </a:p>
          <a:p>
            <a:pPr marL="272880" indent="-272160">
              <a:lnSpc>
                <a:spcPct val="100000"/>
              </a:lnSpc>
              <a:spcBef>
                <a:spcPts val="1199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sl-SI" sz="3200" spc="-1" strike="noStrike">
                <a:solidFill>
                  <a:srgbClr val="000000"/>
                </a:solidFill>
                <a:latin typeface="Arial"/>
              </a:rPr>
              <a:t>Bag of words.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</a:pP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ectangle 2"/>
          <p:cNvSpPr/>
          <p:nvPr/>
        </p:nvSpPr>
        <p:spPr>
          <a:xfrm>
            <a:off x="457200" y="254880"/>
            <a:ext cx="8228880" cy="97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0" lang="sl-SI" sz="3200" spc="-1" strike="noStrike">
                <a:solidFill>
                  <a:srgbClr val="464653"/>
                </a:solidFill>
                <a:latin typeface="Franklin Gothic Book"/>
              </a:rPr>
              <a:t>Introduction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43" name="Rectangle 3"/>
          <p:cNvSpPr/>
          <p:nvPr/>
        </p:nvSpPr>
        <p:spPr>
          <a:xfrm>
            <a:off x="457200" y="1219320"/>
            <a:ext cx="8228880" cy="4909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72880" indent="-27216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process of deriving high-quality information from text</a:t>
            </a:r>
            <a:endParaRPr b="0" lang="en-US" sz="2600" spc="-1" strike="noStrike">
              <a:latin typeface="Arial"/>
            </a:endParaRPr>
          </a:p>
          <a:p>
            <a:pPr marL="272880" indent="-27216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the discovery by computer:</a:t>
            </a:r>
            <a:endParaRPr b="0" lang="en-US" sz="26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new, previously unknown information</a:t>
            </a:r>
            <a:endParaRPr b="0" lang="en-US" sz="2600" spc="-1" strike="noStrike">
              <a:latin typeface="Arial"/>
            </a:endParaRPr>
          </a:p>
          <a:p>
            <a:pPr marL="272880" indent="-27216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automatically extracting information from different written resources</a:t>
            </a:r>
            <a:endParaRPr b="0" lang="en-US" sz="2600" spc="-1" strike="noStrike">
              <a:latin typeface="Arial"/>
            </a:endParaRPr>
          </a:p>
          <a:p>
            <a:pPr marL="272880" indent="-27216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written (electronic) resources:</a:t>
            </a:r>
            <a:endParaRPr b="0" lang="en-US" sz="26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websites, books, emails, reviews, and articles</a:t>
            </a:r>
            <a:endParaRPr b="0" lang="en-US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Rectangle 2"/>
          <p:cNvSpPr/>
          <p:nvPr/>
        </p:nvSpPr>
        <p:spPr>
          <a:xfrm>
            <a:off x="457200" y="254880"/>
            <a:ext cx="8228880" cy="97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0" lang="sl-SI" sz="3200" spc="-1" strike="noStrike">
                <a:solidFill>
                  <a:srgbClr val="464653"/>
                </a:solidFill>
                <a:latin typeface="Franklin Gothic Book"/>
              </a:rPr>
              <a:t>Text cleaning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45" name="Rectangle 3"/>
          <p:cNvSpPr/>
          <p:nvPr/>
        </p:nvSpPr>
        <p:spPr>
          <a:xfrm>
            <a:off x="457200" y="1219320"/>
            <a:ext cx="8228880" cy="4909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72880" indent="-27216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obvious errors:</a:t>
            </a:r>
            <a:endParaRPr b="0" lang="en-US" sz="26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bad text,</a:t>
            </a:r>
            <a:endParaRPr b="0" lang="en-US" sz="26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errors in OCR,</a:t>
            </a:r>
            <a:endParaRPr b="0" lang="en-US" sz="26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...  </a:t>
            </a:r>
            <a:endParaRPr b="0" lang="en-US" sz="2600" spc="-1" strike="noStrike">
              <a:latin typeface="Arial"/>
            </a:endParaRPr>
          </a:p>
          <a:p>
            <a:pPr marL="272880" indent="-27216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non – important parts of text:</a:t>
            </a:r>
            <a:endParaRPr b="0" lang="en-US" sz="26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stopwords.</a:t>
            </a:r>
            <a:endParaRPr b="0" lang="en-US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2"/>
          <p:cNvSpPr/>
          <p:nvPr/>
        </p:nvSpPr>
        <p:spPr>
          <a:xfrm>
            <a:off x="457200" y="254880"/>
            <a:ext cx="8228880" cy="97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0" lang="sl-SI" sz="3200" spc="-1" strike="noStrike">
                <a:solidFill>
                  <a:srgbClr val="464653"/>
                </a:solidFill>
                <a:latin typeface="Franklin Gothic Book"/>
              </a:rPr>
              <a:t>Stopwords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47" name="Rectangle 3"/>
          <p:cNvSpPr/>
          <p:nvPr/>
        </p:nvSpPr>
        <p:spPr>
          <a:xfrm>
            <a:off x="457200" y="1219320"/>
            <a:ext cx="8228880" cy="4909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72880" indent="-27216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any word in a stop list (or stoplist or negative dictionary)</a:t>
            </a:r>
            <a:endParaRPr b="0" lang="en-US" sz="24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filtered out (i.e. stopped)</a:t>
            </a:r>
            <a:endParaRPr b="0" lang="en-US" sz="24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before or after processing of natural language data (text)</a:t>
            </a:r>
            <a:endParaRPr b="0" lang="en-US" sz="24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very frequent words</a:t>
            </a:r>
            <a:endParaRPr b="0" lang="en-US" sz="24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non-frequent words</a:t>
            </a:r>
            <a:endParaRPr b="0" lang="en-US" sz="2400" spc="-1" strike="noStrike">
              <a:latin typeface="Arial"/>
            </a:endParaRPr>
          </a:p>
          <a:p>
            <a:pPr marL="272880" indent="-27216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no universal list</a:t>
            </a:r>
            <a:endParaRPr b="0" lang="en-US" sz="2400" spc="-1" strike="noStrike">
              <a:latin typeface="Arial"/>
            </a:endParaRPr>
          </a:p>
          <a:p>
            <a:pPr marL="272880" indent="-27216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dependent on domain and task</a:t>
            </a:r>
            <a:endParaRPr b="0" lang="en-US" sz="2400" spc="-1" strike="noStrike">
              <a:latin typeface="Arial"/>
            </a:endParaRPr>
          </a:p>
          <a:p>
            <a:pPr marL="272880" indent="-27216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Unigrams</a:t>
            </a:r>
            <a:endParaRPr b="0" lang="en-US" sz="2400" spc="-1" strike="noStrike">
              <a:latin typeface="Arial"/>
            </a:endParaRPr>
          </a:p>
          <a:p>
            <a:pPr marL="272880" indent="-27216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Bigrams</a:t>
            </a:r>
            <a:endParaRPr b="0" lang="en-US" sz="2400" spc="-1" strike="noStrike">
              <a:latin typeface="Arial"/>
            </a:endParaRPr>
          </a:p>
          <a:p>
            <a:pPr marL="272880" indent="-27216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(trigrams)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tangle 2_1"/>
          <p:cNvSpPr/>
          <p:nvPr/>
        </p:nvSpPr>
        <p:spPr>
          <a:xfrm>
            <a:off x="457200" y="254880"/>
            <a:ext cx="8228880" cy="97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0" lang="sl-SI" sz="3200" spc="-1" strike="noStrike">
                <a:solidFill>
                  <a:srgbClr val="464653"/>
                </a:solidFill>
                <a:latin typeface="Franklin Gothic Book"/>
              </a:rPr>
              <a:t>Stopwords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49" name="Rectangle 3_2"/>
          <p:cNvSpPr/>
          <p:nvPr/>
        </p:nvSpPr>
        <p:spPr>
          <a:xfrm>
            <a:off x="457200" y="1219320"/>
            <a:ext cx="8228880" cy="4909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72880" indent="-27216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English:</a:t>
            </a:r>
            <a:endParaRPr b="0" lang="en-US" sz="24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some of the most frequent words:</a:t>
            </a:r>
            <a:endParaRPr b="0" lang="en-US" sz="24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used mostly for syntax (function words)</a:t>
            </a:r>
            <a:endParaRPr b="0" lang="en-US" sz="24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hlinkClick r:id="rId1"/>
              </a:rPr>
              <a:t>Example (NTLK)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Rectangle 2_2"/>
          <p:cNvSpPr/>
          <p:nvPr/>
        </p:nvSpPr>
        <p:spPr>
          <a:xfrm>
            <a:off x="457200" y="254880"/>
            <a:ext cx="8228880" cy="97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0" lang="sl-SI" sz="3200" spc="-1" strike="noStrike">
                <a:solidFill>
                  <a:srgbClr val="464653"/>
                </a:solidFill>
                <a:latin typeface="Franklin Gothic Book"/>
              </a:rPr>
              <a:t>Stopwords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51" name="Rectangle 3_3"/>
          <p:cNvSpPr/>
          <p:nvPr/>
        </p:nvSpPr>
        <p:spPr>
          <a:xfrm>
            <a:off x="457200" y="1219320"/>
            <a:ext cx="8228880" cy="4909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72880" indent="-27216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Highly agglutinative languages:</a:t>
            </a:r>
            <a:endParaRPr b="0" lang="en-US" sz="24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some of the most frequent words</a:t>
            </a:r>
            <a:endParaRPr b="0" lang="en-US" sz="24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used mostly for syntax (function words</a:t>
            </a:r>
            <a:endParaRPr b="0" lang="en-US" sz="24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c9211e"/>
                </a:solidFill>
                <a:latin typeface="Arial"/>
              </a:rPr>
              <a:t>PLUS</a:t>
            </a:r>
            <a:endParaRPr b="0" lang="en-US" sz="24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Some of the non-frequent words</a:t>
            </a:r>
            <a:endParaRPr b="0" lang="en-US" sz="24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Lowest values of TF-IDF</a:t>
            </a:r>
            <a:endParaRPr b="0" lang="en-US" sz="24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hlinkClick r:id="rId1"/>
              </a:rPr>
              <a:t>Example (Uzbek)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Rectangle 2"/>
          <p:cNvSpPr/>
          <p:nvPr/>
        </p:nvSpPr>
        <p:spPr>
          <a:xfrm>
            <a:off x="457200" y="254880"/>
            <a:ext cx="8228880" cy="97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0" lang="sl-SI" sz="3200" spc="-1" strike="noStrike">
                <a:solidFill>
                  <a:srgbClr val="464653"/>
                </a:solidFill>
                <a:latin typeface="Franklin Gothic Book"/>
              </a:rPr>
              <a:t>TF-IDF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53" name="Rectangle 3"/>
          <p:cNvSpPr/>
          <p:nvPr/>
        </p:nvSpPr>
        <p:spPr>
          <a:xfrm>
            <a:off x="457200" y="1219320"/>
            <a:ext cx="8228880" cy="4909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72880" indent="-27216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term frequency–inverse document frequency,</a:t>
            </a:r>
            <a:endParaRPr b="0" lang="en-US" sz="2600" spc="-1" strike="noStrike">
              <a:latin typeface="Arial"/>
            </a:endParaRPr>
          </a:p>
          <a:p>
            <a:pPr marL="272880" indent="-27216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product of two statistics, </a:t>
            </a:r>
            <a:endParaRPr b="0" lang="en-US" sz="26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term frequency</a:t>
            </a:r>
            <a:endParaRPr b="0" lang="en-US" sz="26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inverse document frequency.</a:t>
            </a:r>
            <a:endParaRPr b="0" lang="en-US" sz="2600" spc="-1" strike="noStrike">
              <a:latin typeface="Arial"/>
            </a:endParaRPr>
          </a:p>
          <a:p>
            <a:pPr marL="272880" indent="-27216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endParaRPr b="0" lang="en-US" sz="2600" spc="-1" strike="noStrike">
              <a:latin typeface="Arial"/>
            </a:endParaRPr>
          </a:p>
        </p:txBody>
      </p:sp>
      <p:pic>
        <p:nvPicPr>
          <p:cNvPr id="154" name="" descr=""/>
          <p:cNvPicPr/>
          <p:nvPr/>
        </p:nvPicPr>
        <p:blipFill>
          <a:blip r:embed="rId1"/>
          <a:stretch/>
        </p:blipFill>
        <p:spPr>
          <a:xfrm>
            <a:off x="2238840" y="4114800"/>
            <a:ext cx="3933360" cy="495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Rectangle 2_0"/>
          <p:cNvSpPr/>
          <p:nvPr/>
        </p:nvSpPr>
        <p:spPr>
          <a:xfrm>
            <a:off x="457200" y="254880"/>
            <a:ext cx="8228880" cy="97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0" lang="sl-SI" sz="3200" spc="-1" strike="noStrike">
                <a:solidFill>
                  <a:srgbClr val="464653"/>
                </a:solidFill>
                <a:latin typeface="Franklin Gothic Book"/>
              </a:rPr>
              <a:t>TF-IDF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56" name="Rectangle 3_1"/>
          <p:cNvSpPr/>
          <p:nvPr/>
        </p:nvSpPr>
        <p:spPr>
          <a:xfrm>
            <a:off x="457200" y="1219320"/>
            <a:ext cx="8228880" cy="4909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72880" indent="-27216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1" lang="en-US" sz="26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1" lang="en-US" sz="26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1" lang="en-US" sz="2600" spc="-1" strike="noStrike">
                <a:solidFill>
                  <a:srgbClr val="000000"/>
                </a:solidFill>
                <a:latin typeface="Arial"/>
              </a:rPr>
              <a:t>r</a:t>
            </a:r>
            <a:r>
              <a:rPr b="1" lang="en-US" sz="2600" spc="-1" strike="noStrike">
                <a:solidFill>
                  <a:srgbClr val="000000"/>
                </a:solidFill>
                <a:latin typeface="Arial"/>
              </a:rPr>
              <a:t>m</a:t>
            </a:r>
            <a:r>
              <a:rPr b="1" lang="en-US" sz="26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2600" spc="-1" strike="noStrike">
                <a:solidFill>
                  <a:srgbClr val="000000"/>
                </a:solidFill>
                <a:latin typeface="Arial"/>
              </a:rPr>
              <a:t>f</a:t>
            </a:r>
            <a:r>
              <a:rPr b="1" lang="en-US" sz="2600" spc="-1" strike="noStrike">
                <a:solidFill>
                  <a:srgbClr val="000000"/>
                </a:solidFill>
                <a:latin typeface="Arial"/>
              </a:rPr>
              <a:t>r</a:t>
            </a:r>
            <a:r>
              <a:rPr b="1" lang="en-US" sz="26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1" lang="en-US" sz="2600" spc="-1" strike="noStrike">
                <a:solidFill>
                  <a:srgbClr val="000000"/>
                </a:solidFill>
                <a:latin typeface="Arial"/>
              </a:rPr>
              <a:t>q</a:t>
            </a:r>
            <a:r>
              <a:rPr b="1" lang="en-US" sz="2600" spc="-1" strike="noStrike">
                <a:solidFill>
                  <a:srgbClr val="000000"/>
                </a:solidFill>
                <a:latin typeface="Arial"/>
              </a:rPr>
              <a:t>u</a:t>
            </a:r>
            <a:r>
              <a:rPr b="1" lang="en-US" sz="26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1" lang="en-US" sz="2600" spc="-1" strike="noStrike">
                <a:solidFill>
                  <a:srgbClr val="000000"/>
                </a:solidFill>
                <a:latin typeface="Arial"/>
              </a:rPr>
              <a:t>n</a:t>
            </a:r>
            <a:r>
              <a:rPr b="1" lang="en-US" sz="2600" spc="-1" strike="noStrike">
                <a:solidFill>
                  <a:srgbClr val="000000"/>
                </a:solidFill>
                <a:latin typeface="Arial"/>
              </a:rPr>
              <a:t>c</a:t>
            </a:r>
            <a:r>
              <a:rPr b="1" lang="en-US" sz="2600" spc="-1" strike="noStrike">
                <a:solidFill>
                  <a:srgbClr val="000000"/>
                </a:solidFill>
                <a:latin typeface="Arial"/>
              </a:rPr>
              <a:t>y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,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f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(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,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d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)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,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s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h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r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l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a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v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f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r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q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u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n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c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y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f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r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m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w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h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n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d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c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u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m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n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d</a:t>
            </a: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,</a:t>
            </a:r>
            <a:endParaRPr b="0" lang="en-US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600" spc="-1" strike="noStrike">
              <a:latin typeface="Arial"/>
            </a:endParaRPr>
          </a:p>
          <a:p>
            <a:pPr marL="272880" indent="-27216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endParaRPr b="0" lang="en-US" sz="2600" spc="-1" strike="noStrike">
              <a:latin typeface="Arial"/>
            </a:endParaRPr>
          </a:p>
          <a:p>
            <a:pPr marL="272880" indent="-27216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endParaRPr b="0" lang="en-US" sz="2600" spc="-1" strike="noStrike">
              <a:latin typeface="Arial"/>
            </a:endParaRPr>
          </a:p>
          <a:p>
            <a:pPr marL="272880" indent="-27216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n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v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r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s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d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c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u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m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n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f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r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q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u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n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c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y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a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m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a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u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r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f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h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w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m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u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c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h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n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f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r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m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a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n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h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w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r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d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p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r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v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d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,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.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.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,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f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c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m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m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n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r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r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a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r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a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c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r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a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l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l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d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c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u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m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n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.</a:t>
            </a:r>
            <a:endParaRPr b="0" lang="en-US" sz="2400" spc="-1" strike="noStrike">
              <a:latin typeface="Arial"/>
            </a:endParaRPr>
          </a:p>
        </p:txBody>
      </p:sp>
      <p:pic>
        <p:nvPicPr>
          <p:cNvPr id="157" name="" descr=""/>
          <p:cNvPicPr/>
          <p:nvPr/>
        </p:nvPicPr>
        <p:blipFill>
          <a:blip r:embed="rId1"/>
          <a:stretch/>
        </p:blipFill>
        <p:spPr>
          <a:xfrm>
            <a:off x="2514600" y="2333880"/>
            <a:ext cx="2666520" cy="866520"/>
          </a:xfrm>
          <a:prstGeom prst="rect">
            <a:avLst/>
          </a:prstGeom>
          <a:ln w="0">
            <a:noFill/>
          </a:ln>
        </p:spPr>
      </p:pic>
      <p:pic>
        <p:nvPicPr>
          <p:cNvPr id="158" name="" descr=""/>
          <p:cNvPicPr/>
          <p:nvPr/>
        </p:nvPicPr>
        <p:blipFill>
          <a:blip r:embed="rId2"/>
          <a:stretch/>
        </p:blipFill>
        <p:spPr>
          <a:xfrm>
            <a:off x="2505600" y="4800600"/>
            <a:ext cx="3895200" cy="8377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6109</TotalTime>
  <Application>LibreOffice/7.1.7.2$Linux_X86_64 LibreOffice_project/10$Build-2</Application>
  <AppVersion>15.0000</AppVersion>
  <Words>711</Words>
  <Paragraphs>183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dcterms:modified xsi:type="dcterms:W3CDTF">2022-05-31T06:27:16Z</dcterms:modified>
  <cp:revision>632</cp:revision>
  <dc:subject/>
  <dc:title>Programiranje III Vzporedno programiranje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6</vt:i4>
  </property>
  <property fmtid="{D5CDD505-2E9C-101B-9397-08002B2CF9AE}" pid="3" name="PresentationFormat">
    <vt:lpwstr>On-screen Show (4:3)</vt:lpwstr>
  </property>
  <property fmtid="{D5CDD505-2E9C-101B-9397-08002B2CF9AE}" pid="4" name="Slides">
    <vt:i4>22</vt:i4>
  </property>
</Properties>
</file>