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10.png" ContentType="image/png"/>
  <Override PartName="/ppt/media/image2.jpeg" ContentType="image/jpeg"/>
  <Override PartName="/ppt/media/image4.png" ContentType="image/png"/>
  <Override PartName="/ppt/media/image3.png" ContentType="image/png"/>
  <Override PartName="/ppt/media/image5.tif" ContentType="image/tiff"/>
  <Override PartName="/ppt/media/image9.png" ContentType="image/png"/>
  <Override PartName="/ppt/media/image7.png" ContentType="image/png"/>
  <Override PartName="/ppt/media/image11.png" ContentType="image/png"/>
  <Override PartName="/ppt/media/image8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5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57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54.xml.rels" ContentType="application/vnd.openxmlformats-package.relationships+xml"/>
  <Override PartName="/ppt/slides/_rels/slide17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28.xml.rels" ContentType="application/vnd.openxmlformats-package.relationships+xml"/>
  <Override PartName="/ppt/slides/_rels/slide6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6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slide" Target="slides/slide66.xml"/><Relationship Id="rId8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978BEEE-480B-404C-BB83-05BCE8758E53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F293E8-B059-4F4B-A8D8-972B67341A2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7987B8-54CC-4F7F-B82B-B06FB2AAC52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1B0641-0E49-4093-BB99-BBD8693CAC0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15E252A-F9A7-4078-8B82-76086D65C8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24A81A-C11E-46B5-9D57-74722755CFA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344647-6156-48E4-8189-CDAA33AF802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69353E-62A7-4D87-A109-C5854456208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1DBF1C-EA72-41AB-850E-C4CDA444AD9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18E96B-80D3-4BBA-9B24-28B9DA9E057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5AA904-86AB-4BE7-9301-C701A54BCE8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488836-18B7-477A-8E3C-5AC501C1DE5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3C95CC-CAEA-455A-90B9-1FF9E8F53FB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2D391D-6E21-4055-AAE0-B1615C5D13F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6D930B-5DCE-4C17-9153-6D4373A26F5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D87D5B0-33B2-46C0-84C8-124AF14169D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062E76-B3D1-4409-A6FD-09543029FD7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B389C48-A79C-47AB-83EC-BB724AB0E40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6B906D4-A195-4996-8A3E-2E79FEF2F82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3EDB5A-E9FC-4177-B7F0-C8C84A8B05A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1FF448-40FF-490A-985D-BB874A97FF7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E36B87-49BE-4942-A132-4A96AAADE4C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C9D9349-13A5-4BA0-BDE7-447B45CCD03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643541-C92E-42A2-BF86-55124CEFB65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BA57C4-5E74-446B-A221-21CD82ECAF8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683D52-3FDD-400F-AF87-21F5FD8B77B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59E0DB-495B-479D-8A9C-20BDBCDFF47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948683-31BF-47BD-B39F-F436F5A2AAC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1AF8C1-3767-4149-BDE4-80C90156B0F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1EBE3D-BFEC-4DAD-ADD3-1CA62976620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5F69B4-1053-44B7-9692-1FA25EDF5FA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760DF8-567D-4EC5-94AA-539DFFD467E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11706DB-83EE-447E-A4B4-2BBDD018B5E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EB7EF9-87DF-4AE1-A4D7-E2695511CD2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43BA77-F723-4569-A0FD-732DFD0FF73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EC5870-0D38-41E6-B8C9-CDF56D46B39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FCEF10-15D5-4B9E-ADA5-24A42E966AD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sldNum" idx="20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A6F644-1F54-4C30-B595-8643C1492FE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sldNum" idx="20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23D7FE-2AAC-4479-B096-DD5480D89E1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sldNum" idx="20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FC33B84-B570-447B-B729-76B79FC0C63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 idx="20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30A93D-2511-4702-A222-32F59DC35DF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 idx="21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0ED3A8-B92C-4441-A09B-494C0824906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 idx="21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EBC92B-7631-4DA6-A034-D8036BF39F0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21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29803A-BCC5-49ED-8CCB-FE5D51F7A81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21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9B6669-198E-47F2-AA67-ADCC01BEB24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A9811F-45DE-4D84-AC63-F41D6830F4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sldNum" idx="21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B3AFCE-3459-4402-AA32-DCAB8AEF126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sldNum" idx="21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6D6ADF-046C-4D6A-B101-AC6B4AE3C2D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sldNum" idx="21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8CBE3D-A1E3-4EB1-A05A-A1FC6B4F773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sldNum" idx="21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02D6A9-AEE3-405A-83EC-229786B80DC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sldNum" idx="21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BE3951-F6C0-484B-B81C-EDBA3D96171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sldNum" idx="21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D968F8-F681-458F-88C6-989FBAA1E0D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sldNum" idx="22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CD6CDF-EBD8-4FA6-B76A-6FE269730C7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22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8DEFCF-3901-4FB3-8E06-9EDF0C07297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sldNum" idx="22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4B65BE-4543-4B7F-9537-0F6845204D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sldNum" idx="22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57B9C6-89E9-44EF-8284-B203412C832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1E63EF-02CF-41E9-860C-9B47956A5D5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sldNum" idx="22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836155-02AA-4592-91E1-B4B3324D5CE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sldNum" idx="22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04C9ED-3EFD-4AE1-A584-30A05CE4246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sldNum" idx="22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2DD407-7975-4BF4-B7FB-E3E27BA986C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sldNum" idx="22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33C78C-82CE-4BE8-886A-8A644943545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sldNum" idx="22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57FEA0-28CD-4471-9435-8134DE8A03C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 type="sldNum" idx="22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491A04-1D66-4DA9-995D-17BFBB03BDF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sldNum" idx="23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47490E-71EF-4251-BF2B-59B9B3F3C2C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3C4AFA-3716-4D59-AE3C-AC2A82188C5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CA8588-E33A-42E4-B15E-DDE6C8E0AEF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D117E5-4119-4748-A56B-A0F9BB0D94E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452E57-B200-4E1F-8806-545565A3F8BE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95B8A8D-8F2D-44AC-9721-A39B528B02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BC817F3D-BE62-4F6C-9ED6-451027EFC62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BFE17C5-2E6C-41F0-A604-2053CC9731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1B6F533-7405-42ED-9882-873DE4263BF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A944F7-47A0-47FA-B642-ED6B11AC32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08B259-9986-4757-A781-61C0D7B8246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E69B323-98A9-449C-B5F6-9D0228181E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BEE709A-2D52-4D42-9F43-2BFB2A3E839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2D2CE70E-B8E3-43DE-824B-F3E45D2427B9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E31DC2C-C072-420D-9717-CC16E440A1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9261DF1-4DDF-4B7E-AD74-8934618282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title text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00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4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C47CCF2-F156-4CDA-948A-883CF002170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66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0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3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2C4C87F-082F-4C8E-80CB-844DE642A5E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5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9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Pravokotnik 9"/>
          <p:cNvSpPr/>
          <p:nvPr/>
        </p:nvSpPr>
        <p:spPr>
          <a:xfrm>
            <a:off x="457200" y="500040"/>
            <a:ext cx="181800" cy="685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ftr" idx="26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39C7EC8-2ECD-47AC-8678-20ED62116A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28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0000">
              <a:srgbClr val="ffffff"/>
            </a:gs>
            <a:gs pos="76000">
              <a:srgbClr val="f3f3f3"/>
            </a:gs>
            <a:gs pos="92000">
              <a:srgbClr val="dadada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6"/>
          <p:cNvSpPr/>
          <p:nvPr/>
        </p:nvSpPr>
        <p:spPr>
          <a:xfrm>
            <a:off x="845784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760" bIns="1476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Palatino Linotype"/>
            </a:endParaRPr>
          </a:p>
        </p:txBody>
      </p:sp>
      <p:sp>
        <p:nvSpPr>
          <p:cNvPr id="96" name="Oval 7"/>
          <p:cNvSpPr/>
          <p:nvPr/>
        </p:nvSpPr>
        <p:spPr>
          <a:xfrm>
            <a:off x="569160" y="6499440"/>
            <a:ext cx="83880" cy="83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760" bIns="14760" anchor="ctr">
            <a:noAutofit/>
          </a:bodyPr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chemeClr val="lt1"/>
              </a:solidFill>
              <a:latin typeface="Palatino Linotype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ftr" idx="29"/>
          </p:nvPr>
        </p:nvSpPr>
        <p:spPr>
          <a:xfrm>
            <a:off x="659160" y="6356520"/>
            <a:ext cx="2847240" cy="364320"/>
          </a:xfrm>
          <a:prstGeom prst="rect">
            <a:avLst/>
          </a:prstGeom>
          <a:noFill/>
          <a:ln w="0">
            <a:noFill/>
          </a:ln>
        </p:spPr>
        <p:txBody>
          <a:bodyPr lIns="4572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sldNum" idx="30"/>
          </p:nvPr>
        </p:nvSpPr>
        <p:spPr>
          <a:xfrm>
            <a:off x="8543160" y="6356520"/>
            <a:ext cx="561240" cy="364320"/>
          </a:xfrm>
          <a:prstGeom prst="rect">
            <a:avLst/>
          </a:prstGeom>
          <a:noFill/>
          <a:ln w="0">
            <a:noFill/>
          </a:ln>
        </p:spPr>
        <p:txBody>
          <a:bodyPr lIns="27360" rIns="4572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54CDE88-8605-41AA-B937-EE3B57A5361E}" type="slidenum">
              <a:rPr b="0" lang="en-US" sz="1200" spc="-1" strike="noStrike">
                <a:solidFill>
                  <a:schemeClr val="dk1">
                    <a:lumMod val="65000"/>
                    <a:lumOff val="35000"/>
                  </a:schemeClr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dt" idx="31"/>
          </p:nvPr>
        </p:nvSpPr>
        <p:spPr>
          <a:xfrm>
            <a:off x="6363360" y="6356520"/>
            <a:ext cx="20851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4572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BF30D8B-1807-486D-A7E1-6AE1797277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7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ftr" idx="5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505B096-5FB8-4F1D-9F2D-6298033A529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BCD1EB9-9879-4D89-B056-8DB0A0DFC65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9" name="Pravokotnik 6"/>
          <p:cNvSpPr/>
          <p:nvPr/>
        </p:nvSpPr>
        <p:spPr>
          <a:xfrm>
            <a:off x="914400" y="281952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0" name="Pravokotnik 7"/>
          <p:cNvSpPr/>
          <p:nvPr/>
        </p:nvSpPr>
        <p:spPr>
          <a:xfrm>
            <a:off x="914400" y="281952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0"/>
          </p:nvPr>
        </p:nvSpPr>
        <p:spPr>
          <a:xfrm>
            <a:off x="2898720" y="6354720"/>
            <a:ext cx="347436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1069920" y="6354720"/>
            <a:ext cx="1520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D6119A0-60F9-4686-8697-472820067EE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2"/>
          </p:nvPr>
        </p:nvSpPr>
        <p:spPr>
          <a:xfrm>
            <a:off x="6400800" y="6354720"/>
            <a:ext cx="2285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EC7A7F6-3B1F-438C-ADA4-CC97A34DBF9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86C3440-79DB-424A-8B6D-809DD2D14FF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17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2F74A6F-CBF6-4953-9975-0D75344A7E3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9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ftr" idx="20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95BC43C-245F-460B-9A37-E2819A4B7AA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22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Time and game loop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odnaslov 2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game logic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BF196E-2A45-4F73-9CED-42094C94333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refresh world data: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static elements: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optimized by selecting the area of interest logic,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elements controlled by the game logic (dynamic elements):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sorted by relevance (LOD),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update the status.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elements managed by AI (complex behavior):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sorted by relevance (LOD),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aware of the internal state,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decision making and enforcement of rules.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Rendering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DB38CDE-107B-4AD5-A4F6-D12C570000C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1200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illusion of movement is achieved with the high frequency of the rendering loop.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Ograda vsebine 5"/>
          <p:cNvSpPr/>
          <p:nvPr/>
        </p:nvSpPr>
        <p:spPr>
          <a:xfrm>
            <a:off x="446040" y="2421000"/>
            <a:ext cx="8228880" cy="388764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(!quit) {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fix the camera view according to input or path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updateCamera();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update scene graph (position/orientation of objects)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updateSceneGraph();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Render the scene in “Back Buffer”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renderScene();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swap “Back Buffer” and Front Bufferjem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swapBuffers();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ftr" idx="5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real-time constraints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11CAB0F-BFC7-4604-8A37-B910C41C810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have to display graphics with at least 30 FPS (motion illusion),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frequency of other systems may vary: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AI (~ 10), input (~ 40), sound (~ 50), stereovision (~ 60), physics (~ 100), haptic feedback (~ 3k),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some need synchronization (physics and graphics),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engine services all these subsystems: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game loop calls the components in the right time.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ftr" idx="5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5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DA0C57D-224A-4AE8-9F6E-ECB435E36E8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ftr" idx="5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Content Placeholder 3"/>
          <p:cNvSpPr/>
          <p:nvPr/>
        </p:nvSpPr>
        <p:spPr>
          <a:xfrm>
            <a:off x="457200" y="1371600"/>
            <a:ext cx="7695360" cy="42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Windows message pump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(true){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MSG msg;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PeekMessage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(&amp;msg, NULL, 0, 0) &gt; 0){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TranslateMessage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(&amp;msg);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latin typeface="Courier new"/>
              </a:rPr>
              <a:t>DispatchMessage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(&amp;msg);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400" spc="-1" strike="noStrike">
                <a:solidFill>
                  <a:srgbClr val="000000"/>
                </a:solidFill>
                <a:latin typeface="Courier new"/>
              </a:rPr>
              <a:t>RunOneIterationOfGameLoop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19700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7760" indent="-34776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  <a:tabLst>
                <a:tab algn="l" pos="974880"/>
                <a:tab algn="l" pos="1371600"/>
                <a:tab algn="l" pos="1655640"/>
                <a:tab algn="l" pos="206208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Messages take precedence – everything else pauses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Callback-driven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5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7ABF92A-18AC-4D1E-95FF-F256A209C5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ftr" idx="6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Content Placeholder 4"/>
          <p:cNvSpPr/>
          <p:nvPr/>
        </p:nvSpPr>
        <p:spPr>
          <a:xfrm>
            <a:off x="457200" y="1371600"/>
            <a:ext cx="7695360" cy="42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Within a game framework, the main loop is provided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largely empty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Developer builds a class that implements a frameListener that is called before and after the scene is rendered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Callback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6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53E1E5C-0A59-47FD-A3BB-97F6DF7638C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ftr" idx="6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Content Placeholder 5"/>
          <p:cNvSpPr/>
          <p:nvPr/>
        </p:nvSpPr>
        <p:spPr>
          <a:xfrm>
            <a:off x="457560" y="160056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while(true){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for (each frameListener)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framelistener.</a:t>
            </a:r>
            <a:r>
              <a:rPr b="1" lang="en-US" sz="2200" spc="-1" strike="noStrike">
                <a:solidFill>
                  <a:srgbClr val="000000"/>
                </a:solidFill>
                <a:latin typeface="Courier new"/>
              </a:rPr>
              <a:t>frameStarted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renderCurrentScene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for (each frameListener)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framelistener.</a:t>
            </a:r>
            <a:r>
              <a:rPr b="1" lang="en-US" sz="2200" spc="-1" strike="noStrike">
                <a:solidFill>
                  <a:srgbClr val="000000"/>
                </a:solidFill>
                <a:latin typeface="Courier new"/>
              </a:rPr>
              <a:t>frameEnded</a:t>
            </a:r>
            <a:r>
              <a:rPr b="0" lang="en-US" sz="22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</a:rPr>
              <a:t>finalizeSceneAndSwapBuffers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29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Frame listener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 idx="6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426EC65-A654-448D-872E-48262168A3F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ftr" idx="6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Content Placeholder 6"/>
          <p:cNvSpPr/>
          <p:nvPr/>
        </p:nvSpPr>
        <p:spPr>
          <a:xfrm>
            <a:off x="0" y="1600560"/>
            <a:ext cx="868644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class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GameFrameListener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: public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Ogre::FrameListener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public: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virtual void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frameStarted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(const FrameEvent&amp; event){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pollJoypad(event);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updatePlayerControles(event);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//etc…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virtual void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frameEnded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(const FrameEvent&amp; event){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updateHUD(event);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//etc…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indent="-343080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576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Event-based updating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F3FD8E0-FF56-4614-934E-FB7B8B7B262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ftr" idx="6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Content Placeholder 7"/>
          <p:cNvSpPr/>
          <p:nvPr/>
        </p:nvSpPr>
        <p:spPr>
          <a:xfrm>
            <a:off x="457200" y="1371600"/>
            <a:ext cx="8457840" cy="42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Another way to design the loop is to use an event system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entury Gothic"/>
              </a:rPr>
              <a:t>Works like a frame listener, but uses an event bus for the components to speak with one another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example - Pong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6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EB36BF0-6069-4344-BDD2-964A5FC70E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Started as Tennis for Two in 1958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William A Higinbotham at Brookhaven National Labs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Later turned into Table Tennis on the Magnavox Odyssey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Then became Atari Pong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Pong 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B2F5F8B-9514-44B9-920F-50EF37C19E4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Content Placeholder 1"/>
          <p:cNvSpPr/>
          <p:nvPr/>
        </p:nvSpPr>
        <p:spPr>
          <a:xfrm>
            <a:off x="457560" y="1418040"/>
            <a:ext cx="8228880" cy="42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/>
          </a:bodyPr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void main(){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initGame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while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(true){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readHumanInterfaceDevices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If (</a:t>
            </a: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quitButtonPressed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6002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break;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movePaddles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moveBall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collideAndBounceBall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handleOutOfBounds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143000" indent="-22860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2100" spc="-1" strike="noStrike">
                <a:solidFill>
                  <a:srgbClr val="000000"/>
                </a:solidFill>
                <a:latin typeface="Courier new"/>
              </a:rPr>
              <a:t>renderPlayfield</a:t>
            </a: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();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(chapters in book: 7.1–7.5)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B6A5877-454F-45C8-A629-FF69203FFF2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rendering loop;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game loop;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architectural styles;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abstract time plans;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time and measuring.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possible implementations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7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CE1142F-5EF0-4F61-924F-30279C3B877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coupled approach: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update/render in one loop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Rectangle 1"/>
          <p:cNvSpPr/>
          <p:nvPr/>
        </p:nvSpPr>
        <p:spPr>
          <a:xfrm>
            <a:off x="2771640" y="321300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update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ectangle 6"/>
          <p:cNvSpPr/>
          <p:nvPr/>
        </p:nvSpPr>
        <p:spPr>
          <a:xfrm>
            <a:off x="2771640" y="458100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render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1" name="Straight Arrow Connector 3"/>
          <p:cNvCxnSpPr>
            <a:stCxn id="189" idx="2"/>
            <a:endCxn id="190" idx="0"/>
          </p:cNvCxnSpPr>
          <p:nvPr/>
        </p:nvCxnSpPr>
        <p:spPr>
          <a:xfrm>
            <a:off x="3599280" y="4004280"/>
            <a:ext cx="360" cy="5770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192" name="Elbow Connector 9"/>
          <p:cNvCxnSpPr>
            <a:stCxn id="190" idx="2"/>
            <a:endCxn id="189" idx="0"/>
          </p:cNvCxnSpPr>
          <p:nvPr/>
        </p:nvCxnSpPr>
        <p:spPr>
          <a:xfrm rot="16200000">
            <a:off x="2519640" y="4292640"/>
            <a:ext cx="2159640" cy="360"/>
          </a:xfrm>
          <a:prstGeom prst="bentConnector5">
            <a:avLst>
              <a:gd name="adj1" fmla="val -16305"/>
              <a:gd name="adj2" fmla="val 36400000"/>
              <a:gd name="adj3" fmla="val 115705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193" name="PlaceHolder 4"/>
          <p:cNvSpPr>
            <a:spLocks noGrp="1"/>
          </p:cNvSpPr>
          <p:nvPr>
            <p:ph type="ftr" idx="7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coupled approach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1D985CE-CB76-4BE3-92E7-64D2E880710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(Pong):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Ograda vsebine 5"/>
          <p:cNvSpPr/>
          <p:nvPr/>
        </p:nvSpPr>
        <p:spPr>
          <a:xfrm>
            <a:off x="446040" y="1772640"/>
            <a:ext cx="8228880" cy="467964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// init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game loop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break; // end game loop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// render new state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 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5436000" y="3236400"/>
            <a:ext cx="3612240" cy="2252520"/>
          </a:xfrm>
          <a:prstGeom prst="rect">
            <a:avLst/>
          </a:prstGeom>
          <a:ln w="0">
            <a:noFill/>
          </a:ln>
        </p:spPr>
      </p:pic>
      <p:sp>
        <p:nvSpPr>
          <p:cNvPr id="199" name="PlaceHolder 4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coupled approach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22047EB-BE6B-4667-B635-0D00FB1E42B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advantages: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both routines have the same priority,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logic and presentation are united,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shortcomings: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change in the complexity of one of the routines affects the another,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we have no control over how often a routine is executed.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possible implementations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489832C-B493-49C7-88C2-D706F894444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two threads with different frequencies: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1"/>
          <p:cNvSpPr/>
          <p:nvPr/>
        </p:nvSpPr>
        <p:spPr>
          <a:xfrm>
            <a:off x="1589760" y="358884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update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ctangle 6"/>
          <p:cNvSpPr/>
          <p:nvPr/>
        </p:nvSpPr>
        <p:spPr>
          <a:xfrm>
            <a:off x="5868000" y="358884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render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9" name="Elbow Connector 9"/>
          <p:cNvCxnSpPr>
            <a:stCxn id="210" idx="1"/>
            <a:endCxn id="207" idx="0"/>
          </p:cNvCxnSpPr>
          <p:nvPr/>
        </p:nvCxnSpPr>
        <p:spPr>
          <a:xfrm flipV="1" rot="10800000">
            <a:off x="2417040" y="2816280"/>
            <a:ext cx="1326960" cy="772560"/>
          </a:xfrm>
          <a:prstGeom prst="bentConnector2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10" name="Rectangle 10"/>
          <p:cNvSpPr/>
          <p:nvPr/>
        </p:nvSpPr>
        <p:spPr>
          <a:xfrm>
            <a:off x="3744000" y="242100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Engine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1" name="Elbow Connector 16"/>
          <p:cNvCxnSpPr>
            <a:stCxn id="207" idx="2"/>
            <a:endCxn id="207" idx="1"/>
          </p:cNvCxnSpPr>
          <p:nvPr/>
        </p:nvCxnSpPr>
        <p:spPr>
          <a:xfrm flipV="1" rot="16200000">
            <a:off x="1805760" y="3768120"/>
            <a:ext cx="396000" cy="828000"/>
          </a:xfrm>
          <a:prstGeom prst="bentConnector4">
            <a:avLst>
              <a:gd name="adj1" fmla="val -135850"/>
              <a:gd name="adj2" fmla="val 436929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12" name="Elbow Connector 17808"/>
          <p:cNvCxnSpPr>
            <a:stCxn id="208" idx="2"/>
            <a:endCxn id="208" idx="3"/>
          </p:cNvCxnSpPr>
          <p:nvPr/>
        </p:nvCxnSpPr>
        <p:spPr>
          <a:xfrm flipH="1" flipV="1" rot="5400000">
            <a:off x="6911640" y="3768120"/>
            <a:ext cx="396000" cy="828360"/>
          </a:xfrm>
          <a:prstGeom prst="bentConnector4">
            <a:avLst>
              <a:gd name="adj1" fmla="val -133757"/>
              <a:gd name="adj2" fmla="val 182869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13" name="Elbow Connector 17813"/>
          <p:cNvCxnSpPr>
            <a:stCxn id="210" idx="3"/>
            <a:endCxn id="208" idx="0"/>
          </p:cNvCxnSpPr>
          <p:nvPr/>
        </p:nvCxnSpPr>
        <p:spPr>
          <a:xfrm>
            <a:off x="5399640" y="2816640"/>
            <a:ext cx="1296360" cy="772560"/>
          </a:xfrm>
          <a:prstGeom prst="bentConnector2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14" name="PlaceHolder 4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coupled approach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1515C48-E195-46B1-BD5F-36C4F2DB946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57200" y="1052640"/>
            <a:ext cx="8228880" cy="51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(Pong):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Ograda vsebine 5"/>
          <p:cNvSpPr/>
          <p:nvPr/>
        </p:nvSpPr>
        <p:spPr>
          <a:xfrm>
            <a:off x="395640" y="1915920"/>
            <a:ext cx="8228880" cy="115128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Engine.cpp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// Set up initial configuration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startUpdater(60); // Start the update loop (60 Hz)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startRenderer(30); // Start the rendering loop (30 Hz)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grada vsebine 5"/>
          <p:cNvSpPr/>
          <p:nvPr/>
        </p:nvSpPr>
        <p:spPr>
          <a:xfrm>
            <a:off x="408600" y="3114360"/>
            <a:ext cx="4101120" cy="348228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zanka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Timer(60);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exit(0);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Ograda vsebine 5"/>
          <p:cNvSpPr/>
          <p:nvPr/>
        </p:nvSpPr>
        <p:spPr>
          <a:xfrm>
            <a:off x="4572000" y="3114360"/>
            <a:ext cx="4052520" cy="348228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0" lang="en-US" sz="11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Render.cpp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zanka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Timer(30);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two threads with different frequencies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680C2F5-7680-4298-8216-BDAB7E82D3A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pros: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rendering and update loops are performed at different frame rates,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not all the hardware is suitable for the implementation of threads (single-processor, timing problems),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problems with synchronization (two threads access the same data).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possible implementations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8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413DAE1-3594-4464-901A-9FF98E8702D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one thread, open loop: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12"/>
          <p:cNvSpPr/>
          <p:nvPr/>
        </p:nvSpPr>
        <p:spPr>
          <a:xfrm>
            <a:off x="2526120" y="277452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update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tangle 13"/>
          <p:cNvSpPr/>
          <p:nvPr/>
        </p:nvSpPr>
        <p:spPr>
          <a:xfrm>
            <a:off x="2526120" y="414288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render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1" name="Straight Arrow Connector 14"/>
          <p:cNvCxnSpPr>
            <a:stCxn id="229" idx="2"/>
          </p:cNvCxnSpPr>
          <p:nvPr/>
        </p:nvCxnSpPr>
        <p:spPr>
          <a:xfrm>
            <a:off x="3353760" y="3565800"/>
            <a:ext cx="1080" cy="5774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32" name="Elbow Connector 15"/>
          <p:cNvCxnSpPr>
            <a:endCxn id="229" idx="0"/>
          </p:cNvCxnSpPr>
          <p:nvPr/>
        </p:nvCxnSpPr>
        <p:spPr>
          <a:xfrm flipH="1" flipV="1">
            <a:off x="3353760" y="2774520"/>
            <a:ext cx="7200" cy="2167200"/>
          </a:xfrm>
          <a:prstGeom prst="bentConnector4">
            <a:avLst>
              <a:gd name="adj1" fmla="val -77868421"/>
              <a:gd name="adj2" fmla="val 61372"/>
            </a:avLst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33" name="Rectangle 17"/>
          <p:cNvSpPr/>
          <p:nvPr/>
        </p:nvSpPr>
        <p:spPr>
          <a:xfrm>
            <a:off x="4800600" y="3429000"/>
            <a:ext cx="143928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clock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ftr" idx="8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one thread, open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8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51E30DA-B1A5-4EE5-AA61-89DE4AAE4D9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57200" y="1052640"/>
            <a:ext cx="8228880" cy="51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(Pong):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grada vsebine 5"/>
          <p:cNvSpPr/>
          <p:nvPr/>
        </p:nvSpPr>
        <p:spPr>
          <a:xfrm>
            <a:off x="395640" y="1915920"/>
            <a:ext cx="8228880" cy="432072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initGame();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float lastCall = getTime(); // internal computer clock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while (true) { // Game loop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(getTime()-lastCall &gt; 1/FREQ) {// timer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readHumanInterfaceDevices();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(quitButtonPressed()) break;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movePaddles();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moveBall();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updateScore();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lastCall = getTime();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// using MAX frequency for render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renderScore();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renderPaddles();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renderBall();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ftr" idx="8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one thread, open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8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CADE2A4-44F7-4993-9AE3-A05721EEF7A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advantages: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better control than one thread and simpler implementation than multiple threads (no synchronization),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weaknesses: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assumes that tick hours lasts 0 time,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alt-tab destroys synchronization,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does not allow higher frequency nests.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ftr" idx="8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possible implementations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8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6EBEFAA-BA32-4FC4-B119-23687439B2B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one thread, open loop, rendering and update is frequency dependent: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Rectangle 12"/>
          <p:cNvSpPr/>
          <p:nvPr/>
        </p:nvSpPr>
        <p:spPr>
          <a:xfrm>
            <a:off x="5206320" y="242100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Engine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Rectangle 13"/>
          <p:cNvSpPr/>
          <p:nvPr/>
        </p:nvSpPr>
        <p:spPr>
          <a:xfrm>
            <a:off x="1765800" y="5075280"/>
            <a:ext cx="1655640" cy="79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render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9" name="Straight Arrow Connector 14"/>
          <p:cNvCxnSpPr>
            <a:endCxn id="250" idx="0"/>
          </p:cNvCxnSpPr>
          <p:nvPr/>
        </p:nvCxnSpPr>
        <p:spPr>
          <a:xfrm>
            <a:off x="1509840" y="3639600"/>
            <a:ext cx="4680" cy="29376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51" name="Elbow Connector 15"/>
          <p:cNvCxnSpPr>
            <a:stCxn id="247" idx="1"/>
            <a:endCxn id="252" idx="0"/>
          </p:cNvCxnSpPr>
          <p:nvPr/>
        </p:nvCxnSpPr>
        <p:spPr>
          <a:xfrm flipV="1" rot="10800000">
            <a:off x="1517040" y="2816640"/>
            <a:ext cx="3689640" cy="215640"/>
          </a:xfrm>
          <a:prstGeom prst="bentConnector2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52" name="Rectangle 17"/>
          <p:cNvSpPr/>
          <p:nvPr/>
        </p:nvSpPr>
        <p:spPr>
          <a:xfrm>
            <a:off x="1013760" y="3031920"/>
            <a:ext cx="1006920" cy="61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clock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Rectangle 11"/>
          <p:cNvSpPr/>
          <p:nvPr/>
        </p:nvSpPr>
        <p:spPr>
          <a:xfrm>
            <a:off x="3360600" y="3031920"/>
            <a:ext cx="1006920" cy="611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clock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Rectangle 16"/>
          <p:cNvSpPr/>
          <p:nvPr/>
        </p:nvSpPr>
        <p:spPr>
          <a:xfrm>
            <a:off x="923760" y="3933000"/>
            <a:ext cx="1181160" cy="540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update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Rectangle 18"/>
          <p:cNvSpPr/>
          <p:nvPr/>
        </p:nvSpPr>
        <p:spPr>
          <a:xfrm>
            <a:off x="3273480" y="3968640"/>
            <a:ext cx="1181160" cy="540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update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5" name="Elbow Connector 19"/>
          <p:cNvCxnSpPr>
            <a:stCxn id="247" idx="1"/>
            <a:endCxn id="253" idx="0"/>
          </p:cNvCxnSpPr>
          <p:nvPr/>
        </p:nvCxnSpPr>
        <p:spPr>
          <a:xfrm flipV="1" rot="10800000">
            <a:off x="3863520" y="2816640"/>
            <a:ext cx="1342800" cy="215640"/>
          </a:xfrm>
          <a:prstGeom prst="bentConnector2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56" name="Straight Arrow Connector 20"/>
          <p:cNvCxnSpPr>
            <a:stCxn id="253" idx="2"/>
            <a:endCxn id="254" idx="0"/>
          </p:cNvCxnSpPr>
          <p:nvPr/>
        </p:nvCxnSpPr>
        <p:spPr>
          <a:xfrm>
            <a:off x="3863880" y="3643200"/>
            <a:ext cx="360" cy="32580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57" name="Straight Arrow Connector 9"/>
          <p:cNvCxnSpPr>
            <a:stCxn id="250" idx="2"/>
          </p:cNvCxnSpPr>
          <p:nvPr/>
        </p:nvCxnSpPr>
        <p:spPr>
          <a:xfrm>
            <a:off x="1514160" y="4473360"/>
            <a:ext cx="1104840" cy="5806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58" name="Straight Arrow Connector 25"/>
          <p:cNvCxnSpPr>
            <a:stCxn id="254" idx="2"/>
          </p:cNvCxnSpPr>
          <p:nvPr/>
        </p:nvCxnSpPr>
        <p:spPr>
          <a:xfrm flipH="1">
            <a:off x="2593800" y="4509000"/>
            <a:ext cx="1270440" cy="54180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59" name="Rectangle 31"/>
          <p:cNvSpPr/>
          <p:nvPr/>
        </p:nvSpPr>
        <p:spPr>
          <a:xfrm>
            <a:off x="2228040" y="3042360"/>
            <a:ext cx="780480" cy="276840"/>
          </a:xfrm>
          <a:custGeom>
            <a:avLst/>
            <a:gdLst>
              <a:gd name="textAreaLeft" fmla="*/ 0 w 780480"/>
              <a:gd name="textAreaRight" fmla="*/ 781200 w 780480"/>
              <a:gd name="textAreaTop" fmla="*/ 0 h 276840"/>
              <a:gd name="textAreaBottom" fmla="*/ 277560 h 276840"/>
            </a:gdLst>
            <a:ahLst/>
            <a:rect l="textAreaLeft" t="textAreaTop" r="textAreaRight" b="textAreaBottom"/>
            <a:pathLst>
              <a:path w="1656184" h="0">
                <a:moveTo>
                  <a:pt x="0" y="0"/>
                </a:moveTo>
                <a:lnTo>
                  <a:pt x="1656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0" name="Elbow Connector 28"/>
          <p:cNvCxnSpPr>
            <a:stCxn id="248" idx="3"/>
            <a:endCxn id="247" idx="2"/>
          </p:cNvCxnSpPr>
          <p:nvPr/>
        </p:nvCxnSpPr>
        <p:spPr>
          <a:xfrm flipV="1">
            <a:off x="3421440" y="3212280"/>
            <a:ext cx="2612880" cy="2259000"/>
          </a:xfrm>
          <a:prstGeom prst="bentConnector2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61" name="PlaceHolder 4"/>
          <p:cNvSpPr>
            <a:spLocks noGrp="1"/>
          </p:cNvSpPr>
          <p:nvPr>
            <p:ph type="ftr" idx="9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Rendering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311D647-CC13-4EB1-808B-8BA70DF4863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In the early days of games, video cards were really slow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If they actually had a card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Programmers optimized rendering using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Specialized hardware – allowed fixed number of sprites to be overlaid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XOR operations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Copy a portion of the background, drawing the sprite and later restoring the background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Today, when the camera moves the entire scene changes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Everything is invalidated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It is faster to redraw everything than trying to figure out what to redraw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 idx="3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one loop, open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ldNum" idx="9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692573C-8B77-4965-9D9C-ACC0C2CC38E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57200" y="1052640"/>
            <a:ext cx="8228880" cy="51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(Pong):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Ograda vsebine 5"/>
          <p:cNvSpPr/>
          <p:nvPr/>
        </p:nvSpPr>
        <p:spPr>
          <a:xfrm>
            <a:off x="395640" y="1915920"/>
            <a:ext cx="8228880" cy="4320720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int main () {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HID.setFrequency(20);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Paddles.setFrequency(10);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Ball.setFrequency(10);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while (true) { // Zanka igre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HID.update();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if (quitButtonPressed()) break;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Ball.update();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if (scored()) {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updateScore();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resetBall();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lastCall = getTime(); // render frequency “as fast as possible”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Score.render();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Paddles.render();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Ball.render();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return 0;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Arial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ftr" idx="9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one thread, open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Num" idx="9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1FBC285-2322-476D-90B9-45D335E9DCA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Advantages: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allows separate frequencies for each entity in the game,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same mechanism can also be used for rendering,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generic auto registration.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Shortcomings: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manually determine the frequency for each entity,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we need an entry point for each update (the number can be high).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ftr" idx="9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sldNum" idx="9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1E083CB-B64F-41F1-AE85-A713A11DD6D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what we do if the time between two updates is much greater than the desired frequency: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nothing (the game runs slower) (we are screwed),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update of the logic of the game should still take place in real time: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’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visual gaps’ (poor man’s choice).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ftr" idx="9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ldNum" idx="9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6B30086-2994-4809-A461-BF552865B23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solution: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speed up the update (if we can/know how)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reduce the frequency (if it can be done - if it does not disturb),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we use LoD for game logic (we are not dealing with all entities).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ldNum" idx="9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31AE3C-4B0A-4A5B-B7AA-D3D7F8A6B96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solution: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speed up rendering: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graphic LoD,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reduce the resolution,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reduce the number of effects,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096920" indent="-228600">
              <a:lnSpc>
                <a:spcPct val="15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automatically with real-time profilers (detect and reduce accuracy - engine).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Threads and synchronization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10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DCA7AF0-1730-4219-97CA-503FE4422E9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i="1" lang="en-US" sz="2400" spc="-1" strike="noStrike">
                <a:solidFill>
                  <a:schemeClr val="dk1"/>
                </a:solidFill>
                <a:latin typeface="Arial"/>
              </a:rPr>
              <a:t>A piece of code is </a:t>
            </a:r>
            <a:r>
              <a:rPr b="1" i="1" lang="en-US" sz="2400" spc="-1" strike="noStrike">
                <a:solidFill>
                  <a:schemeClr val="dk1"/>
                </a:solidFill>
                <a:latin typeface="Arial"/>
              </a:rPr>
              <a:t>thread-safe</a:t>
            </a:r>
            <a:r>
              <a:rPr b="0" i="1" lang="en-US" sz="2400" spc="-1" strike="noStrike">
                <a:solidFill>
                  <a:schemeClr val="dk1"/>
                </a:solidFill>
                <a:latin typeface="Arial"/>
              </a:rPr>
              <a:t> if it only manipulates shared data structures in a manner that guarantees safe execution by multiple threads at the same time.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challenging task to ensure consistency,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not all libraries and engines are thread-safe.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Threads and synchronization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sldNum" idx="10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D7E97F3-66CD-438B-BEF0-D5635984384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Which subsystem has thread control?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Input Control (HiD),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main engine,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game logic,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component that creates threads,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?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ftr" idx="10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Threads and synchronization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ldNum" idx="10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15504A-967B-4718-9F28-867C54213A4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this is where we should go through parallel programming basics,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let us assume that we already know the basics,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You all passed Prog3!!!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still, have a look at: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critical section,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semaphore,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mutex,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conditional variables.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ftr" idx="10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Accessing time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Num" idx="10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283CA9F-549B-49D6-A974-F9A8A9C4CEF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Different CPUs have different ways to get time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Pentiums use rdtsc (real time-stamp counter)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Wrapped in Windows with QueryPerformanceCounter()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On PowerPC (Xbox 360 or Playstation 3) use mftb (move from time base register)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On other PowerPCs use mfspr (move from special-purpose register)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0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Multi-cores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ldNum" idx="10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2674538-C2AF-4FA2-9DD4-D69273D344E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These clocks can drift so take caution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On multi-core processors all of the clocks are independent of one another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Try not to compare the times because you will get strange results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ftr" idx="11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Simple Rendering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3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546CFF5-3B5B-4468-AB4B-396CC9D1013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Content Placeholder 2"/>
          <p:cNvSpPr/>
          <p:nvPr/>
        </p:nvSpPr>
        <p:spPr>
          <a:xfrm>
            <a:off x="1295640" y="2134080"/>
            <a:ext cx="7390800" cy="399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entury Gothic"/>
              </a:rPr>
              <a:t>while(!quit){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updateCamera();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updateSceneElements();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renderScene();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743040" indent="-285840" defTabSz="9144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swapBuffers();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entury Gothic"/>
              </a:rPr>
              <a:t>}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Time units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ldNum" idx="11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178C27-B98B-4748-A79E-A618938D08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You should standardize time units in your engines and decide on the correct data type for the storage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64-bit integer clock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32-bit integer clock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32-bit floating point clock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ftr" idx="11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64-bit integer clock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ldNum" idx="11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4C670BA-6067-4923-802E-045A2C19D8E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Worth it if you can afford the storage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Direct copy of the register in most machines so no conversion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Most flexible time representation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ftr" idx="11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32-bit integer clock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ldNum" idx="11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C502355-E8B3-4996-B77A-47408480AA2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Often we can use a 32-bit integer clock to measure short duration events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begin_ticks = readHiResTimer();</a:t>
            </a:r>
            <a:br>
              <a:rPr sz="2200"/>
            </a:b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doSomething();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U32 dt_ticks = static_cast&lt;U32&gt;(end_ticks – begin_ticks);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Careful because it wraps after just 1.4 seconds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ftr" idx="11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32-bit integer clock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ldNum" idx="11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176311-5507-419D-B936-B981A614FDD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Another common approach is to store small values in a 32-bit float in units of seconds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begin_ticks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doSomething();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F32 dt_seconds = (F32) (end_ticks – begin_ticks) / (F32) getHiResTimerFreq();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Subtract the two U64s before the cast to prevent overflow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ftr" idx="11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32-bit integer clock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Num" idx="11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E07DDCF-244E-4F78-AAA6-2AF1C9ECC9A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4578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Another common approach is to store small values in a 32-bit float in units of seconds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begin_ticks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doSomething();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U64 end_ticks = readHiResTimer();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F32 dt_seconds = (F32) (end_ticks – begin_ticks) / (F32) getHiResTimerFreq();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Subtract the two U64s before the cast to prevent overflow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ftr" idx="12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About floats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ldNum" idx="1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B1B1EEF-38B3-4116-9790-4B50970AD6B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Keep in mind that precision and magnitude are inversely related for floats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As the exponent increases the fraction space decreases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Reset the float every once in a while to avoid decreased precision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ftr" idx="12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Other time units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12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011DF3F-9ACD-4FA0-9677-2B5589FB7B4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Some game engines define their own time units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Allows integers to be used, but is fine-grained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Precise enough to be used for most game engine calculations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Large enough so it doesn’t cause a 32-bit integer to wrap to often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Common choice is 1/300th of a second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Still fine grained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Wraps every 165.7 days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Multiple of NTSC and PAL refresh rates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ftr" idx="12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Handling breakpoints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Num" idx="12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F8F1188-F150-4694-9878-D34DD4A21AE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When you hit a breakpoint the clock keeps running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Can cause bad things to happen when coming out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Hours could have elapsed – poor physics engine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You can avoid this problem by using an upper bound and then clamp the time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if(dt &gt; 1.0f)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{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dt = 1.0f/30.0f;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chemeClr val="dk1"/>
                </a:solidFill>
                <a:latin typeface="Courier new"/>
              </a:rPr>
              <a:t>}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ftr" idx="12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Simple clock class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ldNum" idx="1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78B4546-361B-4C37-B46D-F8938FBB9F1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Gregory has a simple clock class which is interesting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Has some cool features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Time scaling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Single stepping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Conversion functions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Relies on being called by the render loop with a deltaTime in seconds every frame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ftr" idx="12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Multiprocessor game loops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ldNum" idx="12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861C606-C29A-45A9-A234-03524B13B0C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 2004 CPU manufacturers ran into a problem with heat as they attempted to increase CPU speed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At first they felt they had reached the limits of Moore’s law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# of transistors on a chip will double every 18 to 24 months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But it was speed, not transistors that was limited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Many moved to parallel architectures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ftr" idx="13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CAF91E1-0035-4A0E-9E58-DDCD9B4888D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computer game is a real-time computer application,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we use different types of time: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real time (clock on the wall),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time of the game (simulated time),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local timetables (sound, animation time, ...),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processor cycles (function time).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game loop defines how these times are combined,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this is how individual components are synchronized.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Parallel games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sldNum" idx="13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4E00C63-CD45-4028-80DB-D65EFCA428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Many game companies were slow to transition to using multiple cores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Harder to program and debug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shift was slow, only a few subsystems were migrated at first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Now ALL companies have engines that take advantage of the extra compute power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ftr" idx="13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Multiprocessor consoles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ldNum" idx="13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24ACD62-1440-4F7C-9CEE-83491C8D2FB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19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Xbox 360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Xbox One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PlayStation 3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PlayStation 4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Ahhh, all consoles and all other gaming devices …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Actually, my router has a multi-core processor 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ftr" idx="13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PlayStation 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Num" idx="13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4B41F67-9450-4D68-B3C5-DE0DEE70548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Utilizes an eight core AMD Jaguar CPU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Has built in code optimization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Modern GPGPU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Close to an AMD Radeon 7870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Uses Intel instruction set instead of PowerPC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Shared 8GiB block of GDDR5 Ram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Employs three buses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20 GiB/second CPU-&gt;RAM bus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10GiB/second “onion” bus between the GPU and CPU caches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176 GiB/second “garlic” bus between the GPU and RAM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ftr" idx="13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PlayStation 4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13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F630E5-42D3-44C1-9A16-D38EE2E5733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ftr" idx="13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8" name="Picture 3" descr=""/>
          <p:cNvPicPr/>
          <p:nvPr/>
        </p:nvPicPr>
        <p:blipFill>
          <a:blip r:embed="rId1"/>
          <a:stretch/>
        </p:blipFill>
        <p:spPr>
          <a:xfrm>
            <a:off x="1761480" y="1523880"/>
            <a:ext cx="5647680" cy="491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PlayStation 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ldNum" idx="13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FD05FC-E653-4D6B-B5B3-D5FFDBA7271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Built on modern x86-64 AMD Zen 2 architecture (8 cores, 16 threads)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Very different from PS4’s Jaguar CPU — much higher IPC and clock speed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Integrated RDNA 2-based GPU, supporting ray tracing and variable rate shading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Roughly equivalent to a Radeon RX 6700 XT in performance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Uses shared GDDR6 unified memory — 16 GiB @ 448 GiB/s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Custom I/O complex with hardware decompression for ultra-fast asset streaming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825 GB custom NVMe SSD providing up to 5.5 GB/s raw bandwidth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Custom I/O co-processor offloads data management from CPU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Advanced bus and cache hierarchy for low-latency CPU-GPU communication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3D Audio (Tempest Engine) dedicated hardware block for spatial sound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Backward compatibility layer for PS4 titles and optimized PS5 code paths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ftr" idx="14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PlayStation 5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ldNum" idx="14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F378B1F-24A4-4FA8-B28D-8F450A4223C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ftr" idx="14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7772040" cy="65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Xbox Series 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Num" idx="14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B8A1ECE-B7F5-444F-85C8-A7367479ED9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Based on AMD Zen 2 architecture — 8 cores, 16 threads @ 3.8 GHz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Significantly upgraded from Xbox One’s Jaguar CPU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RDNA 2 GPU with 52 Compute Units @ 1.825 GHz (~12 TFLOPS)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Performance comparable to a Radeon RX 6800-class GPU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16 GiB GDDR6 unified memory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10 GiB @ 560 GB/s (GPU-optimized “fast” pool)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6 GiB @ 336 GB/s (system and OS)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1 TB NVMe SSD with 2.4 GB/s raw bandwidth (4.8 GB/s compressed)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Supports Velocity Architecture (DirectStorage + hardware decompression)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Custom I/O bus enables rapid CPU↔GPU↔storage communication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Dedicated hardware for ray tracing and sampler feedback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Backward compatible with most Xbox One, 360, and original titles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ftr" idx="14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Xbox series 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sldNum" idx="14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241BE8D-82EE-49F5-9CAC-995E3EF2D0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ftr" idx="14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86040" y="0"/>
            <a:ext cx="8371800" cy="681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Seizing the power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ldNum" idx="14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696FEB7-D1A7-428C-B734-66FCF9BCDC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Fork and Join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Split a large task into a set of independent smaller tasks and then join the results together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One thread per subsystem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Each major component runs in a different thread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Jobs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Divide into multiple small independent jobs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ftr" idx="14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Fork and Join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ldNum" idx="14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E52E89D-6933-4C07-A0F2-6F31FE5F843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Divide a unit of work into smaller subunits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Distribute these onto multiple cores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Merge the results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ftr" idx="15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108AFF2-81BA-40DF-B6EC-89AD163D8EE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most of the components use local times,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usually only three tasks run in parallel: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HID input (interaction with the player),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game logic (player status, world state, story),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feedback (rendering, sound, HID output).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technology restrictions: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1-4 (8) processors (maybe some more),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limited memory,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limited speed.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Fork and Join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sldNum" idx="15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67E70B9-3E4F-46A0-8D16-9A85286AB4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ftr" idx="15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86" name="Picture 4" descr=""/>
          <p:cNvPicPr/>
          <p:nvPr/>
        </p:nvPicPr>
        <p:blipFill>
          <a:blip r:embed="rId1"/>
          <a:stretch/>
        </p:blipFill>
        <p:spPr>
          <a:xfrm>
            <a:off x="3124080" y="1596600"/>
            <a:ext cx="3961800" cy="493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sldNum" idx="15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CF0E71D-8FAF-4C97-87CA-D1A75D58005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LERPing can be done on each joint independent of the others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Imagine having 5 characters each with 100 joints that need to have blended poses computed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We could divide the work into N batches, where N is the number of cores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Each computes 500/N LERPs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The main thread then waits (or not) on a semaphore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Finally, the results are merged and the global pose calculated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ftr" idx="15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Thread per Subsystem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sldNum" idx="15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8611825-89FD-4500-B517-D4C8717556D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Have a master thread and multiple subsystem threads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Animation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Physics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Rendering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AI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Audio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Works well if the subsystems can act mostly independently of one another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ftr" idx="15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Thread per Subsystem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sldNum" idx="15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82973AE-6F47-4CCB-BAE1-C7BC5C00496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ftr" idx="15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8" name="Picture 5" descr=""/>
          <p:cNvPicPr/>
          <p:nvPr/>
        </p:nvPicPr>
        <p:blipFill>
          <a:blip r:embed="rId1"/>
          <a:stretch/>
        </p:blipFill>
        <p:spPr>
          <a:xfrm>
            <a:off x="2057400" y="1523880"/>
            <a:ext cx="4921560" cy="484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Jobs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ldNum" idx="15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E6FD984-87CF-4F45-B178-1D37EE41504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68644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Multithreading can sometimes be too course grained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Cores sit idle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100" spc="-1" strike="noStrike">
                <a:solidFill>
                  <a:schemeClr val="dk1"/>
                </a:solidFill>
                <a:latin typeface="arial"/>
              </a:rPr>
              <a:t>More computational threads can block other subsystems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can divide up large tasks and assign them to free cores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Works well on the PS3 – uses SPURS model for task assignment to the SPUs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ftr" idx="16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Jobs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ldNum" idx="16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9BD441C-6CBF-48C0-8E5F-8D8942C0569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ftr" idx="16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6" name="Picture 6" descr=""/>
          <p:cNvPicPr/>
          <p:nvPr/>
        </p:nvPicPr>
        <p:blipFill>
          <a:blip r:embed="rId1"/>
          <a:stretch/>
        </p:blipFill>
        <p:spPr>
          <a:xfrm>
            <a:off x="2057400" y="1447920"/>
            <a:ext cx="4723560" cy="49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Networked Multiplayer Game Loops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sldNum" idx="16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700B4A4-FF67-4BD8-854F-3BCB522829B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ftr" idx="16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Ograda vsebine 1"/>
          <p:cNvSpPr/>
          <p:nvPr/>
        </p:nvSpPr>
        <p:spPr>
          <a:xfrm>
            <a:off x="457200" y="1219680"/>
            <a:ext cx="8686440" cy="49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Client-Server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Can be run as separate processes or threads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Many games use a single thread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The client and server can be updating at different rates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Peer-to-Peer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Each system acts as a client and server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Only one systems has authority over each dynamic object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Internal details of the code have to handle the case of having authority and not having authority for each object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chemeClr val="dk1"/>
                </a:solidFill>
                <a:latin typeface="Arial"/>
              </a:rPr>
              <a:t>Authority of an object can migrate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45E4A3B-3902-424D-85FE-14A147E4D92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" name="Picture 1" descr=""/>
          <p:cNvPicPr/>
          <p:nvPr/>
        </p:nvPicPr>
        <p:blipFill>
          <a:blip r:embed="rId1"/>
          <a:stretch/>
        </p:blipFill>
        <p:spPr>
          <a:xfrm>
            <a:off x="0" y="1088640"/>
            <a:ext cx="9143280" cy="526680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- http://www.notebookcheck.net/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5103E08-6CE2-42BC-9D92-05EB471204B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864720" y="1257480"/>
            <a:ext cx="7413480" cy="500436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3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Game loop – game logic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7D40420-0070-4717-A37A-E444A500476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game logic – analogy to business logic,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recipe for updating: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player status update: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detect the player's input (HID),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5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update the status of the player (observe the limits of the world);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2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 pitchFamily="0" charset="1"/>
        <a:ea typeface=""/>
        <a:cs typeface=""/>
      </a:majorFont>
      <a:minorFont>
        <a:latin typeface="Palatino Linotype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8575" cap="flat" cmpd="sng" algn="ctr">
          <a:prstDash val="solid"/>
        </a:ln>
        <a:ln w="508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50000">
              <a:schemeClr val="phClr">
                <a:tint val="80000"/>
              </a:schemeClr>
            </a:gs>
            <a:gs pos="76000">
              <a:schemeClr val="phClr">
                <a:tint val="90000"/>
                <a:shade val="90000"/>
              </a:schemeClr>
            </a:gs>
            <a:gs pos="92000">
              <a:schemeClr val="phClr">
                <a:tint val="90000"/>
                <a:shade val="7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blipFill rotWithShape="0">
          <a:blip r:embed="rId1"/>
          <a:srcRect l="0" t="0" r="0" b="0"/>
          <a:tile tx="0" ty="0" sx="100000" sy="10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16432</TotalTime>
  <Application>LibreOffice/24.2.7.2$Linux_X86_64 LibreOffice_project/420$Build-2</Application>
  <AppVersion>15.0000</AppVersion>
  <Words>1463</Words>
  <Paragraphs>324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2025-10-19T15:28:39Z</dcterms:modified>
  <cp:revision>676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28</vt:i4>
  </property>
  <property fmtid="{D5CDD505-2E9C-101B-9397-08002B2CF9AE}" pid="3" name="PresentationFormat">
    <vt:lpwstr>On-screen Show (4:3)</vt:lpwstr>
  </property>
  <property fmtid="{D5CDD505-2E9C-101B-9397-08002B2CF9AE}" pid="4" name="Slides">
    <vt:i4>28</vt:i4>
  </property>
</Properties>
</file>