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tif" ContentType="image/tiff"/>
  <Override PartName="/ppt/media/image8.png" ContentType="image/png"/>
  <Override PartName="/ppt/media/image5.png" ContentType="image/png"/>
  <Override PartName="/ppt/media/image7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28.xml.rels" ContentType="application/vnd.openxmlformats-package.relationships+xml"/>
  <Override PartName="/ppt/slides/_rels/slide65.xml.rels" ContentType="application/vnd.openxmlformats-package.relationships+xml"/>
  <Override PartName="/ppt/slides/_rels/slide29.xml.rels" ContentType="application/vnd.openxmlformats-package.relationships+xml"/>
  <Override PartName="/ppt/slides/_rels/slide1.xml.rels" ContentType="application/vnd.openxmlformats-package.relationships+xml"/>
  <Override PartName="/ppt/slides/_rels/slide55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6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3CDBB5B-8C69-4310-BB89-EC2E1945BAD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B5DBC3-91EB-4F74-AF67-59F2DDD901C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F3E3C2-5F44-4FDC-AB70-06CD85846C3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3C4159-CE04-4DB9-83CF-05DC08BEBE3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57ECB6-CEF3-4BB5-9DFF-E6EBEC33E5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3384F0-6B9D-4964-A04A-CCBEDBC1436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62532D-AD22-44B4-8C54-DA190122E8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70D61B-FAF1-4D21-82BD-32AD4905A76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FC4466-9EAA-4B7E-A876-761B4B9163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8A4EC5-3FD5-4C63-88BF-8F75D24BF14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481233-13AB-490B-AC0A-62717F6BBF2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B09DBA-DA66-4C56-A6E9-038803DC351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004A66-AE98-4073-AF34-DCA4D3FC714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37F37C-E172-4ABB-9674-573F2BED2A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181042-FE39-4D0D-8872-E89B525DADF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A9FA7A-AA79-462F-AAE7-9AA2FA86302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129E3E-C490-48A4-98FC-7AAE8F8A849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B0E6DD-1F00-4A4B-ABA3-B8637E6E737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96CFA2-A048-4130-B49D-BE374E10511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ABE04D-9D02-4BCA-A97F-D520365756A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2765DF-19F4-4F8F-B0A3-848339A186D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EB7E11-F8E8-4A6C-A9DC-B32A607EA68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6FF6DB-E2F2-48DC-A2C3-0FEF211DEFE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639166-0C23-4B4A-9AE7-471B450D8C4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E46B2FC-A8DD-4588-9DBA-C830E0FDA0B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4F584B-F2BE-40C3-8035-1C707BEDF67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73124A-E8C6-46F0-B36E-A120E491E31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76CD71-F6FE-4E0B-8CEF-A1A12D4BE33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13B8A6-9A37-45EA-ADE8-4EAF272D5FD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CE4A2C-D7EE-4ED1-866B-2E6ECE6140D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8AC1F3-C1BF-4888-9502-37F9B1FEE13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F77F22-1371-4E09-BE7A-D12D573DDA9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4FC8AC-C677-4A20-8E58-7C88A860038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FE0687-A36B-47AC-81F5-2BB2F6CD271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77BCCC-F778-46BA-91C6-A98CCBC11E0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684661-5DA2-4733-90D1-A25BFF4B517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58B72C-149E-4F6F-A4B5-F845353688A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2CCC69-3BD1-446B-8869-14CD17354BD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164CD2-747D-4BA7-8B5C-826A9881EB9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D1E31F-FCC9-4960-8B1E-EC07F213E15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sldNum" idx="20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4FD603A-6817-445B-840E-A10D58AC934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sldNum" idx="20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DBE40C-6261-4EFF-91D5-30E37090B92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 type="sldNum" idx="20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D0625A-2561-469A-BF3D-55E9B78A8AD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sldNum" idx="20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9C929D-DBBC-4CFE-9FAE-68944CE1B61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sldNum" idx="21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3E324B-2618-4BF8-9CB2-77893D12B12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23D7D4-C9F8-4A87-94B1-C825D8B67B8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sldNum" idx="21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2CB05E-74C6-4E13-ADEF-50850B134F2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sldNum" idx="21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9334F2-C3D9-4DAA-9DE2-BB0BF2CB8C0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sldNum" idx="21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85F197-923F-4869-82D7-B120D8E086B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sldNum" idx="21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0BBC11-4C7A-42BF-8B4A-F4C965DAC70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sldNum" idx="21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A843F7-5092-4E80-A8B4-DB30A15965D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sldNum" idx="21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BE2796-BC45-42FB-A74B-0580812C823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sldNum" idx="21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49DC43-FAD2-4351-9219-B0FEB48EB4F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21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D68D7CF-6166-4D86-AEAA-66920D42237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sldNum" idx="21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8092A9-8EC9-4C23-9FB1-C27F50E2593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sldNum" idx="22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A64FF6-F0AB-4C31-87EC-5960824D640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EEAD705-9092-4802-857F-2931FB0C194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sldNum" idx="22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1ADF53-64E4-44E8-ACE8-4551A54F0B4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sldNum" idx="22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28A0BB-F101-4939-A4B5-88271113953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22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A4FE43-E2A1-4F27-B73D-CD0B66597FC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sldNum" idx="22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AF5CA6-9462-423F-8BF0-6B2D235FEE3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Num" idx="22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D728A8-8BED-4F2A-8695-9096370D427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sldNum" idx="22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8CD438-E641-4BE5-A214-1AE83FC721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4F3E34-B3F5-4A23-AEC5-7B2BBCE6B9D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F1EFEC-8C8A-4623-974D-7240D9DF6D8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6E5A2D-F7EA-4328-8980-82CD51F0F8C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8D3121-A02E-4400-BB96-537B0BE4BAAE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45F3CD6F-D67C-4B55-93C5-964CBBAF1A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9F4B600D-895E-45ED-9ED8-97BFD59913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FBD66AD-4D4A-4843-806E-3D6B6596DC1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3E71474-EB19-4953-AD55-477EC79F156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DA2E318-B349-448C-848C-ACBC605C63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182764-EC08-459F-858A-9E146881345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69849E-399D-49B6-B854-3E2077D33C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DC15025-86EE-4855-9597-AF23742510F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5A43445-4695-4BB0-8C1C-A40854B8477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65C03D7-82A4-4AF6-B51F-D4F9FC70627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77B4710A-64F8-4960-8616-A5BFFD7B72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DEB3953-DD0C-4634-952D-C00B8F4AF6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13A9C6A-A376-4A09-82C9-A43A1E4FFFE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E870CE7-1ABF-4AA7-900C-54E8014EF52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ftr" idx="2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sldNum" idx="3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7136AC9-AF76-4D70-AC67-B3ED157BF09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urediti sloge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F6EB2CD-AB57-42AA-8A3F-D5D63C5789F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A68520F-6536-4665-8A95-9F32851B575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7630CF1-CF71-4D8E-BC59-D39799CA7A4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8000406-22F3-4351-B62B-A46FDC0CF1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4C01B23-3B8C-48EF-80EA-EABA43ACE55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CB33361-E030-4FA9-8958-95566DF1C64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790386E-9428-4751-8E5E-38EB7B1C71C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D1BDF79-8E6C-4B20-929C-A06B36A5AD6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Čas in zanka igre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upodabljanja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9F890EF-220C-483A-8C9F-3FCA7E25A83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20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iluzijo premikanja dosežemo z visoko frekvenco zanke upodabljanja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Ograda vsebine 5"/>
          <p:cNvSpPr/>
          <p:nvPr/>
        </p:nvSpPr>
        <p:spPr>
          <a:xfrm>
            <a:off x="446040" y="2421000"/>
            <a:ext cx="8229240" cy="388800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(!quit) {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popravi pogled kamere glede na vhod ali pot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updateCamera();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popravi graf scene (pozicija/orientacija objektov)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updateSceneGraph();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upodobi/Render sceno v “Back Bufferju”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renderScene();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zamenjaj “Back Buffer” s Front Bufferjem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swapBuffers();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real-time omejitev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E382847-08C6-4169-B761-FA5C3F7CFC8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grafiko moramo upodabljati z najmanj 30 FPS (iluzija premikanja),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frekvenca ostalih sistemov je lahko različna: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AI (~10), vhod (~40), zvok (~50), stereovizija(~60), fizika(~100), haptic feedback(~3k),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nekateri potrebujejo sinhronizacijo (fizika in grafika),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engine servisira te podsisteme: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zanka igre pravočasno kliče komponente.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Stili zanke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CC11A46-A81B-44F5-A002-3B8317D3512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Content Placeholder 3"/>
          <p:cNvSpPr txBox="1"/>
          <p:nvPr/>
        </p:nvSpPr>
        <p:spPr>
          <a:xfrm>
            <a:off x="457200" y="1371600"/>
            <a:ext cx="7695720" cy="429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Windows message pump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(true){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MSG msg;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PeekMessage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(&amp;msg, NULL, 0, 0) &gt; 0){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TranslateMessage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(&amp;msg);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DispatchMessage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(&amp;msg);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RunOneIterationOfGameLoop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marL="347760" indent="-34776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  <a:tabLst>
                <a:tab algn="l" pos="974880"/>
                <a:tab algn="l" pos="1371600"/>
                <a:tab algn="l" pos="1655640"/>
                <a:tab algn="l" pos="206208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Sporočila imajo prednost – vse ostalo se začasno ustavi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Callback-driven (povratni klic)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55EB18F-3703-4D1D-A234-A724D00962B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Content Placeholder 1"/>
          <p:cNvSpPr txBox="1"/>
          <p:nvPr/>
        </p:nvSpPr>
        <p:spPr>
          <a:xfrm>
            <a:off x="457200" y="1371600"/>
            <a:ext cx="7695720" cy="429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Znotraj ogrodja igre je glavna zanka na voljo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Century Gothic"/>
              </a:rPr>
              <a:t>večinoma prazna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Razvijalec zgradi razred, ki implementira poslušalnik frameListener, ki se pokliče pred in po upodobitvi scene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Callback loop (zanka)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512A489-3DFF-4248-AF69-97B7904C159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Content Placeholder 4"/>
          <p:cNvSpPr txBox="1"/>
          <p:nvPr/>
        </p:nvSpPr>
        <p:spPr>
          <a:xfrm>
            <a:off x="457560" y="160056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while(true){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for (each frameListener)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framelistener.</a:t>
            </a:r>
            <a:r>
              <a:rPr b="1" lang="en-US" sz="2200" spc="-1" strike="noStrike">
                <a:solidFill>
                  <a:srgbClr val="000000"/>
                </a:solidFill>
                <a:latin typeface="Courier new"/>
              </a:rPr>
              <a:t>frameStarted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2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renderCurrentScene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for (each frameListener)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framelistener.</a:t>
            </a:r>
            <a:r>
              <a:rPr b="1" lang="en-US" sz="2200" spc="-1" strike="noStrike">
                <a:solidFill>
                  <a:srgbClr val="000000"/>
                </a:solidFill>
                <a:latin typeface="Courier new"/>
              </a:rPr>
              <a:t>frameEnded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2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finalizeSceneAndSwapBuffers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Frame listener (poslušalec)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1D8703E-C4D9-482A-A8FB-C4594C66AE1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Content Placeholder 5"/>
          <p:cNvSpPr txBox="1"/>
          <p:nvPr/>
        </p:nvSpPr>
        <p:spPr>
          <a:xfrm>
            <a:off x="0" y="1600560"/>
            <a:ext cx="8686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class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GameFrameListener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: public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Ogre::FrameListener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public: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virtual void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frameStarted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(const FrameEvent&amp; event){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pollJoypad(event);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updatePlayerControles(event);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//etc…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virtual void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frameEnded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(const FrameEvent&amp; event){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updateHUD(event);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//etc…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  <a:p>
            <a:pPr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Obnavljanje na osnovi dogodkov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22470DF-F0C7-4A83-823B-CCE2F9FEA65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Content Placeholder 6"/>
          <p:cNvSpPr txBox="1"/>
          <p:nvPr/>
        </p:nvSpPr>
        <p:spPr>
          <a:xfrm>
            <a:off x="457200" y="1371600"/>
            <a:ext cx="8458200" cy="429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Drug način za načrtovanje zanke je uporaba sistema dogodkov.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Deluje kot poslušalnik okvirjev, vendar uporablja vodilo dogodkov, da se komponente medsebojno pogovarjajo.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– primer -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 Pong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66F72C0-3DC9-46E6-9870-5551A795568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Začelo se je kot Tenis za dva leta 1958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200" spc="-1" strike="noStrike">
                <a:solidFill>
                  <a:schemeClr val="dk1"/>
                </a:solidFill>
                <a:latin typeface="Arial"/>
              </a:rPr>
              <a:t>William A. Higinbotham v Brookhaven National Labs</a:t>
            </a:r>
            <a:endParaRPr b="0" lang="sl-SI" sz="22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Noto Sans CJK SC"/>
              </a:rPr>
              <a:t>Kasneje se je preoblikovalo v namizni tenis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 Magnavox Odyssey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Nato je postalo Atari Pong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Pong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A8440FB-93DF-4B77-A810-381B79FE0C3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Content Placeholder 7"/>
          <p:cNvSpPr txBox="1"/>
          <p:nvPr/>
        </p:nvSpPr>
        <p:spPr>
          <a:xfrm>
            <a:off x="457560" y="1418040"/>
            <a:ext cx="8229240" cy="429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465"/>
          </a:bodyPr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void main(){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initGame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(true){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readHumanInterfaceDevices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If (</a:t>
            </a: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quitButtonPressed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())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6002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break;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movePaddles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moveBall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collideAndBounceBall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handleOutOfBounds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renderPlayfield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100" spc="-1" strike="noStrike">
              <a:solidFill>
                <a:srgbClr val="000000"/>
              </a:solidFill>
              <a:latin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možne izvedbe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294E322-FC98-4B22-A855-0D4355D7AD1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združen pristop (coupled approach): posodobitev/upodobitev (update/render) v eni zanki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Rectangle 1"/>
          <p:cNvSpPr/>
          <p:nvPr/>
        </p:nvSpPr>
        <p:spPr>
          <a:xfrm>
            <a:off x="2771640" y="321300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posodobitev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ctangle 6"/>
          <p:cNvSpPr/>
          <p:nvPr/>
        </p:nvSpPr>
        <p:spPr>
          <a:xfrm>
            <a:off x="2771640" y="458100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5" name="Straight Arrow Connector 3"/>
          <p:cNvCxnSpPr>
            <a:stCxn id="203" idx="2"/>
            <a:endCxn id="204" idx="0"/>
          </p:cNvCxnSpPr>
          <p:nvPr/>
        </p:nvCxnSpPr>
        <p:spPr>
          <a:xfrm>
            <a:off x="3599640" y="4004640"/>
            <a:ext cx="360" cy="57672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06" name="Elbow Connector 9"/>
          <p:cNvCxnSpPr>
            <a:stCxn id="204" idx="2"/>
            <a:endCxn id="203" idx="0"/>
          </p:cNvCxnSpPr>
          <p:nvPr/>
        </p:nvCxnSpPr>
        <p:spPr>
          <a:xfrm rot="16200000">
            <a:off x="2520000" y="4292640"/>
            <a:ext cx="2160000" cy="360"/>
          </a:xfrm>
          <a:prstGeom prst="bentConnector5">
            <a:avLst>
              <a:gd name="adj1" fmla="val -16286"/>
              <a:gd name="adj2" fmla="val 36300000"/>
              <a:gd name="adj3" fmla="val 115685"/>
            </a:avLst>
          </a:prstGeom>
          <a:ln>
            <a:solidFill>
              <a:srgbClr val="000000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ftr" idx="3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7.1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–7.5)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3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1721A0F-1342-4458-9D30-8AC1F57FBD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zanka za upodabljanje (rendering loop);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zanka igre;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arhitekturni stili zank;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abstraktni časovni načrti;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merjenje in čas.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združen pristop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7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1A3F0F7-F767-4BD0-9563-AEC6324C66C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(Pong):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Ograda vsebine 5"/>
          <p:cNvSpPr/>
          <p:nvPr/>
        </p:nvSpPr>
        <p:spPr>
          <a:xfrm>
            <a:off x="446040" y="1772640"/>
            <a:ext cx="8229240" cy="468000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// inicializacija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zanka igre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break; // končaj zanko igre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// upodobi novo stanje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 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5508000" y="0"/>
            <a:ext cx="3612600" cy="225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ftr" idx="7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združen pristop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A306C12-E2EA-47AD-A3A5-E8747553BF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prednosti: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obe rutini imata enako prioriteto,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logika in prezentacija sta združeni,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pomanjkljivosti: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sprememba kompleksnosti ene od rutin vpliva na drugo,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nimamo nadzora kolikokrat se izvede rutina.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možne izvedbe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AB1A3C1-DD0C-4262-8E2B-0C28C16FD31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dve niti z ločenima frekvencama: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Rectangle 1"/>
          <p:cNvSpPr/>
          <p:nvPr/>
        </p:nvSpPr>
        <p:spPr>
          <a:xfrm>
            <a:off x="1589760" y="358884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posodobitev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6"/>
          <p:cNvSpPr/>
          <p:nvPr/>
        </p:nvSpPr>
        <p:spPr>
          <a:xfrm>
            <a:off x="5868000" y="358884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3" name="Elbow Connector 9"/>
          <p:cNvCxnSpPr>
            <a:stCxn id="224" idx="1"/>
            <a:endCxn id="221" idx="0"/>
          </p:cNvCxnSpPr>
          <p:nvPr/>
        </p:nvCxnSpPr>
        <p:spPr>
          <a:xfrm flipV="1" rot="10800000">
            <a:off x="2417760" y="2816280"/>
            <a:ext cx="1326600" cy="772560"/>
          </a:xfrm>
          <a:prstGeom prst="bentConnector2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24" name="Rectangle 10"/>
          <p:cNvSpPr/>
          <p:nvPr/>
        </p:nvSpPr>
        <p:spPr>
          <a:xfrm>
            <a:off x="3744000" y="242100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Engine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5" name="Elbow Connector 16"/>
          <p:cNvCxnSpPr>
            <a:stCxn id="221" idx="2"/>
            <a:endCxn id="221" idx="1"/>
          </p:cNvCxnSpPr>
          <p:nvPr/>
        </p:nvCxnSpPr>
        <p:spPr>
          <a:xfrm flipV="1" rot="16200000">
            <a:off x="1805760" y="3768480"/>
            <a:ext cx="396360" cy="828360"/>
          </a:xfrm>
          <a:prstGeom prst="bentConnector4">
            <a:avLst>
              <a:gd name="adj1" fmla="val -135454"/>
              <a:gd name="adj2" fmla="val 209173"/>
            </a:avLst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26" name="Elbow Connector 17808"/>
          <p:cNvCxnSpPr>
            <a:stCxn id="222" idx="2"/>
            <a:endCxn id="222" idx="3"/>
          </p:cNvCxnSpPr>
          <p:nvPr/>
        </p:nvCxnSpPr>
        <p:spPr>
          <a:xfrm flipH="1" flipV="1" rot="5400000">
            <a:off x="6912000" y="3768480"/>
            <a:ext cx="396360" cy="828360"/>
          </a:xfrm>
          <a:prstGeom prst="bentConnector4">
            <a:avLst>
              <a:gd name="adj1" fmla="val -133363"/>
              <a:gd name="adj2" fmla="val 182782"/>
            </a:avLst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27" name="Elbow Connector 17813"/>
          <p:cNvCxnSpPr>
            <a:stCxn id="224" idx="3"/>
            <a:endCxn id="222" idx="0"/>
          </p:cNvCxnSpPr>
          <p:nvPr/>
        </p:nvCxnSpPr>
        <p:spPr>
          <a:xfrm>
            <a:off x="5400000" y="2816640"/>
            <a:ext cx="1296360" cy="772560"/>
          </a:xfrm>
          <a:prstGeom prst="bentConnector2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združen pristop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F3E13C0-14AC-4F56-A447-7BE6BFCA0CB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1052640"/>
            <a:ext cx="8229240" cy="510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(Pong):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Ograda vsebine 5"/>
          <p:cNvSpPr/>
          <p:nvPr/>
        </p:nvSpPr>
        <p:spPr>
          <a:xfrm>
            <a:off x="395640" y="1915920"/>
            <a:ext cx="8229240" cy="115164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Engine.cpp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// Set up initial configuration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startUpdater(60); // Start the update loop (60 Hz)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startRenderer(30); // Start the rendering loop (30 Hz)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grada vsebine 5"/>
          <p:cNvSpPr/>
          <p:nvPr/>
        </p:nvSpPr>
        <p:spPr>
          <a:xfrm>
            <a:off x="408600" y="3114360"/>
            <a:ext cx="4101480" cy="348264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zanka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Timer(60);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exit(0);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grada vsebine 5"/>
          <p:cNvSpPr/>
          <p:nvPr/>
        </p:nvSpPr>
        <p:spPr>
          <a:xfrm>
            <a:off x="4572000" y="3114360"/>
            <a:ext cx="4052880" cy="348264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zanka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Timer(30);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dve niti z ločenima frekvencama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ACAAB25-4E77-4DBC-A748-47A0160DA17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prednosti: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zanki za upodobitev in posodobitev se izvajata z lastno hitrostjo (frame rate),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pomankljivosti: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 strojna oprema ni primerna za izvajanje niti (enoprocesorska, problemi s timingom),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problemi s sinhronizacijo (dve niti dostopata do istih podatkov).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možne izvedbe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B73DFDB-920E-4A7F-9E07-69564B76DF2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ena nit, odprta zanka: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Rectangle 12"/>
          <p:cNvSpPr/>
          <p:nvPr/>
        </p:nvSpPr>
        <p:spPr>
          <a:xfrm>
            <a:off x="2526120" y="277452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posodobitev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Rectangle 13"/>
          <p:cNvSpPr/>
          <p:nvPr/>
        </p:nvSpPr>
        <p:spPr>
          <a:xfrm>
            <a:off x="2526120" y="414288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5" name="Straight Arrow Connector 14"/>
          <p:cNvCxnSpPr>
            <a:stCxn id="243" idx="2"/>
          </p:cNvCxnSpPr>
          <p:nvPr/>
        </p:nvCxnSpPr>
        <p:spPr>
          <a:xfrm>
            <a:off x="3354120" y="3566160"/>
            <a:ext cx="360" cy="57672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46" name="Elbow Connector 15"/>
          <p:cNvCxnSpPr>
            <a:endCxn id="243" idx="0"/>
          </p:cNvCxnSpPr>
          <p:nvPr/>
        </p:nvCxnSpPr>
        <p:spPr>
          <a:xfrm flipH="1" flipV="1">
            <a:off x="3354120" y="2774520"/>
            <a:ext cx="6480" cy="2166840"/>
          </a:xfrm>
          <a:prstGeom prst="bentConnector4">
            <a:avLst>
              <a:gd name="adj1" fmla="val -54464705"/>
              <a:gd name="adj2" fmla="val -41874"/>
            </a:avLst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47" name="Rectangle 17"/>
          <p:cNvSpPr/>
          <p:nvPr/>
        </p:nvSpPr>
        <p:spPr>
          <a:xfrm>
            <a:off x="4931280" y="3465000"/>
            <a:ext cx="143964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ura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ena nit, odprta zanka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8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56320D0-0A6F-4AB5-9E95-9CBC0E21F8B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457200" y="1052640"/>
            <a:ext cx="8229240" cy="510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(Pong):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Ograda vsebine 5"/>
          <p:cNvSpPr/>
          <p:nvPr/>
        </p:nvSpPr>
        <p:spPr>
          <a:xfrm>
            <a:off x="395640" y="1915920"/>
            <a:ext cx="8229240" cy="432108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float lastCall = getTime(); // interna ura racunalnika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Game loop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(getTime()-lastCall &gt; 1/FREQ) {// timer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break;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lastCall = getTime();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// frekvenca upodabljanja je MAX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ftr" idx="8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ena nit, odprta zanka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8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6EC8D68-4B02-47CB-9F9C-A29BA6A7AE6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prednosti: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boljša kontrola kot ena nit in enostavnejša izvedba kot več niti (ni sinhronizacije),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pomankljivosti: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predvideva, da tick ure traja 0 časa,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alt-tab uniči sinhronizacijo,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ne omogoča gnezdenja višjih frekvenc.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ftr" idx="8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možne izvedbe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8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59C7B65-E2D8-4497-91EF-F45B9BF8D6A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ena nit, odprta zanka, upodobitev in posodobitev je odvisna od frekvence: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Rectangle 12"/>
          <p:cNvSpPr/>
          <p:nvPr/>
        </p:nvSpPr>
        <p:spPr>
          <a:xfrm>
            <a:off x="5206320" y="242100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Engine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tangle 13"/>
          <p:cNvSpPr/>
          <p:nvPr/>
        </p:nvSpPr>
        <p:spPr>
          <a:xfrm>
            <a:off x="1765800" y="5075280"/>
            <a:ext cx="1656000" cy="7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upodobitev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3" name="Straight Arrow Connector 14"/>
          <p:cNvCxnSpPr>
            <a:endCxn id="264" idx="0"/>
          </p:cNvCxnSpPr>
          <p:nvPr/>
        </p:nvCxnSpPr>
        <p:spPr>
          <a:xfrm>
            <a:off x="1509840" y="3639600"/>
            <a:ext cx="5040" cy="2937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65" name="Elbow Connector 15"/>
          <p:cNvCxnSpPr>
            <a:stCxn id="261" idx="1"/>
            <a:endCxn id="266" idx="0"/>
          </p:cNvCxnSpPr>
          <p:nvPr/>
        </p:nvCxnSpPr>
        <p:spPr>
          <a:xfrm flipV="1" rot="10800000">
            <a:off x="1517040" y="2816640"/>
            <a:ext cx="3689280" cy="215640"/>
          </a:xfrm>
          <a:prstGeom prst="bentConnector2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66" name="Rectangle 17"/>
          <p:cNvSpPr/>
          <p:nvPr/>
        </p:nvSpPr>
        <p:spPr>
          <a:xfrm>
            <a:off x="1013760" y="3031920"/>
            <a:ext cx="1007280" cy="61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ura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11"/>
          <p:cNvSpPr/>
          <p:nvPr/>
        </p:nvSpPr>
        <p:spPr>
          <a:xfrm>
            <a:off x="3360600" y="3031920"/>
            <a:ext cx="1007280" cy="61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ura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Rectangle 16"/>
          <p:cNvSpPr/>
          <p:nvPr/>
        </p:nvSpPr>
        <p:spPr>
          <a:xfrm>
            <a:off x="923760" y="3933000"/>
            <a:ext cx="1181520" cy="540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posodobi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18"/>
          <p:cNvSpPr/>
          <p:nvPr/>
        </p:nvSpPr>
        <p:spPr>
          <a:xfrm>
            <a:off x="3273480" y="3968640"/>
            <a:ext cx="1181520" cy="540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posodobi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9" name="Elbow Connector 19"/>
          <p:cNvCxnSpPr>
            <a:stCxn id="261" idx="1"/>
            <a:endCxn id="267" idx="0"/>
          </p:cNvCxnSpPr>
          <p:nvPr/>
        </p:nvCxnSpPr>
        <p:spPr>
          <a:xfrm flipV="1" rot="10800000">
            <a:off x="3864240" y="2816640"/>
            <a:ext cx="1342440" cy="215640"/>
          </a:xfrm>
          <a:prstGeom prst="bentConnector2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70" name="Straight Arrow Connector 20"/>
          <p:cNvCxnSpPr>
            <a:stCxn id="267" idx="2"/>
            <a:endCxn id="268" idx="0"/>
          </p:cNvCxnSpPr>
          <p:nvPr/>
        </p:nvCxnSpPr>
        <p:spPr>
          <a:xfrm>
            <a:off x="3864240" y="3643560"/>
            <a:ext cx="360" cy="32544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71" name="Straight Arrow Connector 9"/>
          <p:cNvCxnSpPr>
            <a:stCxn id="264" idx="2"/>
          </p:cNvCxnSpPr>
          <p:nvPr/>
        </p:nvCxnSpPr>
        <p:spPr>
          <a:xfrm>
            <a:off x="1514520" y="4473720"/>
            <a:ext cx="1104120" cy="57996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72" name="Straight Arrow Connector 25"/>
          <p:cNvCxnSpPr>
            <a:stCxn id="268" idx="2"/>
          </p:cNvCxnSpPr>
          <p:nvPr/>
        </p:nvCxnSpPr>
        <p:spPr>
          <a:xfrm flipH="1">
            <a:off x="2593800" y="4509360"/>
            <a:ext cx="1270800" cy="541080"/>
          </a:xfrm>
          <a:prstGeom prst="straightConnector1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73" name="Rectangle 31"/>
          <p:cNvSpPr/>
          <p:nvPr/>
        </p:nvSpPr>
        <p:spPr>
          <a:xfrm>
            <a:off x="2228040" y="3042360"/>
            <a:ext cx="780840" cy="277200"/>
          </a:xfrm>
          <a:custGeom>
            <a:avLst/>
            <a:gdLst>
              <a:gd name="textAreaLeft" fmla="*/ 0 w 780840"/>
              <a:gd name="textAreaRight" fmla="*/ 781200 w 780840"/>
              <a:gd name="textAreaTop" fmla="*/ 0 h 277200"/>
              <a:gd name="textAreaBottom" fmla="*/ 277560 h 277200"/>
            </a:gdLst>
            <a:ahLst/>
            <a:rect l="textAreaLeft" t="textAreaTop" r="textAreaRight" b="textAreaBottom"/>
            <a:pathLst>
              <a:path w="1656184" h="0">
                <a:moveTo>
                  <a:pt x="0" y="0"/>
                </a:moveTo>
                <a:lnTo>
                  <a:pt x="1656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4" name="Elbow Connector 28"/>
          <p:cNvCxnSpPr>
            <a:stCxn id="262" idx="3"/>
            <a:endCxn id="261" idx="2"/>
          </p:cNvCxnSpPr>
          <p:nvPr/>
        </p:nvCxnSpPr>
        <p:spPr>
          <a:xfrm flipV="1">
            <a:off x="3421800" y="3212640"/>
            <a:ext cx="2612880" cy="2258640"/>
          </a:xfrm>
          <a:prstGeom prst="bentConnector2">
            <a:avLst/>
          </a:prstGeom>
          <a:ln>
            <a:solidFill>
              <a:srgbClr val="000000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ftr" idx="8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ena nit, odprta zanka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8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7B6837D-538A-4CDC-8D21-F4647CB4549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1052640"/>
            <a:ext cx="8229240" cy="510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(Pong):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Ograda vsebine 5"/>
          <p:cNvSpPr/>
          <p:nvPr/>
        </p:nvSpPr>
        <p:spPr>
          <a:xfrm>
            <a:off x="395640" y="1915920"/>
            <a:ext cx="8229240" cy="432108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HID.setFrequency(20);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Paddles.setFrequency(10);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Ball.setFrequency(10);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while (true) { // Zanka igre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HID.update();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if (quitButtonPressed()) break;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updateScore();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lastCall = getTime(); // frekvenca upodobitve “hitro kolikor gre”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Score.render();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za upodabljanje (Rendering Loop)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CF08E34-F505-47A9-A261-99A106438A6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V zgodnjih dneh iger so bile grafične kartice res počasne.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Če so sploh imele grafično kartico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Programerji so optimizirali upodabljanje z uporabo: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Specializirane strojne opreme – omogočala je prekrivanje fiksnega števila spritov.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Operacije XOR.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Kopiranje dela ozadja, risanje sprita in kasnejša obnovitev ozadja.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Danes se ob premikanju kamere spremeni celoten prizor.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Vse lahko razveljavimo.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Hitreje je vse prerisati kot poskušati ugotoviti, kaj prerisati.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ftr" idx="9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ena nit, odprta zanka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9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9B87E16-557D-476F-8B3A-AFDC87DDF43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Prednosti: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dovoljuje ločene frekvence za vsako entiteto v igri,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isti mehanizem lahko uporabimo tudi za upodabljanje,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generična samodejna registracija.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Pomanjkljivosti: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ročno določimo frekvenco za vsako entiteto,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potrebujemo entry point za vsako entiteto za obnavljanje (lahko je ogromno entitet).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ftr" idx="9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9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C9F3ED9-6CAA-4DE4-840C-12C4EA3F51C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kaj naredimo, če je čas med dvema obnovitvama veliko večji kot je željena frekvenca: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nič (igra počasneje teče) (mi smo prišraufani),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obnovitev logike igre naj poteka še vedno v realnem času: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‘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visual gaps’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ftr" idx="9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9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6242D0F-D102-4187-92D0-98959DE28B1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rešitev: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pohitrimo obnavljanje (če lahko - znamo),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znižamo frekvenco (če lahko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– če ne moti),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uporabimo LoD za logiko igre (se ne ukvarjamo z vsemi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entitetami),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ftr" idx="9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9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02F9D45-7DFA-4288-AEB9-878C2BA25EF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rešitev: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pohitrimo upodabljanje: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grafični LoD,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znižamo resolucijo,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zmanjšamo število efektov,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lahko tudi samodejno z real-time profilerji (sami zaznajo in zmanjšajo natančnost - engine)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Niti in sinhronizacija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9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628D6C9-1E8E-42DD-BBC7-67B12BC05A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piece of code is </a:t>
            </a:r>
            <a:r>
              <a:rPr b="1" lang="en-US" sz="2600" spc="-1" strike="noStrike">
                <a:solidFill>
                  <a:schemeClr val="dk1"/>
                </a:solidFill>
                <a:latin typeface="Arial"/>
              </a:rPr>
              <a:t>thread-safe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 if it only manipulates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shared data structures in a manner that guarantees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safe execution by multiple threads at the same time.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zahtevno opravilo za omogočanje konsistence,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niso vse knjižnice in engini thread-safe,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Kateri podsistem ima kontrolo nad nitmi? – input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manager, core engine, game logic, thread creator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component?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Niti in sinhronizacija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10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3A8B442-93C0-451B-9848-7F4F609AC11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Kateri podsistem ima kontrolo nad nitmi?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nadzor vhoda (HiD),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glavni engine,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logika igre,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komponenta, ki kreira niti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ftr" idx="10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Niti in sinhronizacija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0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6FF7A4B-F9D2-432E-B68F-6A6DA7A32C0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sledi ponovitev osnov vzporednega programiranja,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prepogoj za ta predmet je Prog3,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vi to vse že obvladate,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vseeno si še enkrat poglejte: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kritično področje,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semafor,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mutex,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pogojne spremenljivke.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Čas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Num" idx="10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807A986-9CA4-469C-8C02-62ACC272908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Različni procesorji imajo različne načine za pridobivanje časa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Pentiumi uporabljajo rdtsc (števec žigov v realnem času)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Zavito v Windows s QueryPerformanceCounter()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Na PowerPC-ju (Xbox 360 ali Playstation 3) uporabite mftb (premakni se iz registra časovne baze)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Na drugih PowerPC-jih uporabite mfspr (premakni iz registra za posebne namene)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Večjedrni 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procesor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ji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Num" idx="10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A990140-9E65-4D75-BCFC-DBEAFEE924A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Te ure se lahko premaknejo, zato bodite previdni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Pri večjedrnih procesorjih so vse ure neodvisne druga od druge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Ne primerjajte časov, ker boste dobili čudne rezultate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Časovne enote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ldNum" idx="10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19BFD05-1659-4AEA-BB8F-6966BDA2494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Standardizirati morate časovne enote v svojih mehanizmih in se odločiti za pravilen tip podatkov za shranjevanje.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64-bitna celoštevilska ura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32-bitna celoštevilska ura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32-bitna ura s plavajočo vejico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Enostavna zanka za upodabljanje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3B0E18C-65A4-4481-A1ED-9BE7A2E751D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Content Placeholder 2"/>
          <p:cNvSpPr txBox="1"/>
          <p:nvPr/>
        </p:nvSpPr>
        <p:spPr>
          <a:xfrm>
            <a:off x="1295640" y="2134080"/>
            <a:ext cx="7391160" cy="3992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entury Gothic"/>
              </a:rPr>
              <a:t>while(!quit){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updateCamera();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updateSceneElements();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renderScene();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swapBuffers();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entury Gothic"/>
              </a:rPr>
              <a:t>}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64-bitna celoštevilska ura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Num" idx="11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9624EE1-3155-4822-AAE2-B4C3365A7A6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Vredno se je, če si lahko privoščite shranjevanje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Neposredna kopija registra v večini strojev, zato ni pretvorbe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Najbolj prilagodljiva predstavitev časa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32-bitna celoštevilska ura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ldNum" idx="11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ED265D-B00D-49C2-99F4-B1B0770713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Pogosto lahko za merjenje kratkotrajnih dogodkov uporabimo 32-bitno celoštevilsko uro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begin_ticks = readHiResTimer(); </a:t>
            </a:r>
            <a:br>
              <a:rPr sz="2200"/>
            </a:b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narediSomething();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U32 dt_ticks = static_cast&lt;U32&gt;(končni_ticks – začetni_ticks);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Previdno, ker se zavije po samo 1,4 sekunde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32-bitna celoštevilska ura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Num" idx="11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B0BBD8E-202A-495B-B8A9-894953B92EA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Drug pogost pristop je shranjevanje majhnih vrednosti v 32-bitni float v enotah sekund.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begin_ticks = readHighResTimer();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narediNekaj();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F32 dt_sekunde = (F32) (končni_tiki – začetni_tiki) / (F32) getHighResTimerFreq();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Pred ulivanjem odštejte dva U64, da preprečite prelivanje.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ftr" idx="11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32-bitna celoštevilska ura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ldNum" idx="11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B97D00-A14C-49C9-A452-B7E1D8C8C36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4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Drug pogost pristop je shranjevanje majhnih vrednosti v 32-bitni float v enotah sekund.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begin_ticks = readHighResTimer();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narediNekaj();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F32 dt_sekunde = (F32) (končni_tiki – začetni_tiki) / (F32) getHighResTimerFreq();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Pred ulivanjem odštejte dva U64, da preprečite prelivanje.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ftr" idx="11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O plovcih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Num" idx="11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450829E-8398-46FD-AAA9-C8892BB8F64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Upoštevajte, da sta natančnost in velikost obratno sorazmerni za float.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Z naraščanjem eksponenta se prostor ulomkov zmanjšuje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Občasno ponastavite plovec, da se izognete zmanjšani natančnosti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ftr" idx="11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Druge časovne enote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ldNum" idx="12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7E521D1-3A5B-44B7-9444-3D5D6280D47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Nekateri igralni mehanizmi določajo lastne časovne enote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Omogoča uporabo celih števil, vendar je podrobna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Dovolj natančen za uporabo v večini izračunov igralnih mehanizmov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Dovolj veliko, da ne povzroča prepogostega preloma 32-bitnega celega števila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Običajna izbira je 1/300 sekunde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Še vedno drobnozrnato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Ovije se vsakih 165,7 dni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Večkratnik osveževalnih frekvenc NTSC in PAL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ftr" idx="12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Obravnavanje prelomnih točk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ldNum" idx="12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CB2048F-3ADE-4B57-AC3C-6EDE83217FF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Ko dosežete prelomno točko, ura teče naprej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Lahko povzroči slabe stvari, ko pride ven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Lahko bi minile ure – slab fizikalni mehanizem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Tej težavi se lahko izognete tako, da uporabite zgornjo mejo in nato omejite čas.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če(dt &gt; 1,0f)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dt = 1,0f/30,0f;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sl" sz="2200" spc="-1" strike="noStrike">
                <a:solidFill>
                  <a:schemeClr val="dk1"/>
                </a:solidFill>
                <a:latin typeface="Courier new"/>
              </a:rPr>
              <a:t>}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ftr" idx="12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Preprost razred 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Num" idx="12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2851484-FA6C-4916-BBFD-3E7B068B279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Gregory ima preprost razred ur, ki je zanimiv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Ima nekaj kul funkcij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Časovno skaliranje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Enojni korak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Pretvorniške funkcije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Zanaša se na klic zanke upodabljanja z deltaTime v sekundah vsak okvir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ftr" idx="12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Večprocesorske igralne zanke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sldNum" idx="12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5431F35-C79B-4C59-B73C-3F2BF0D5B18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Leta 2004 so se proizvajalci procesorjev soočili s težavo s pregrevanjem, ko so poskušali povečati hitrost procesorjev.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Sprva so menili, da so dosegli meje Moorovega zakona.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Število tranzistorjev na čipu se podvoji vsakih 18 do 24 mesecev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Vendar je bila omejena hitrost, ne tranzistorji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Mnogi so se preselili na vzporedne arhitekture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ftr" idx="12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Vzporedne igre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 idx="12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F0E72CF-6107-4F97-96ED-2C085F59145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Številna podjetja za igre so počasi prehajala na uporabo več jeder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Težje programirati in odpravljati napake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Premik je bil počasen, sprva je bilo migriranih le nekaj podsistemov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Zdaj imajo VSA podjetja motorje, ki izkoriščajo dodatno računalniško moč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ftr" idx="12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ADE74EE-FEBF-4413-8DCC-16EA8F017FC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večina komponent uporablja lokalne časovnice,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ponavadi samo tri opravila tečejo vzporedno: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vhod HID (interakcija z igralcem),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logika igre (stanje igralca, stanje sveta, zgodba),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feedback (rendering, zvok, izhod HID).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omejitve tehnologije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1-4(8) procesorjev (mogoče še kakšen),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omejen spomin,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omejena hitrost.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Več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pro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ces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ors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ke 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kon</a:t>
            </a: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zole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Num" idx="13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1230DD3-D6BF-4573-A7BC-F9E9F0F50B2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Xbox 360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Xbox One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PlayStation 3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PlayStation 4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Ahhh, vse konzole in vse druge igralne naprave …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Pravzaprav ima moj usmerjevalnik večjedrni procesor 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ftr" idx="13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PlayStation 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ldNum" idx="13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F23C613-4AC0-4A59-B16E-3C1A2F6AE99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Uporablja osemjedrni procesor AMD Jaguar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000" spc="-1" strike="noStrike">
                <a:solidFill>
                  <a:schemeClr val="dk1"/>
                </a:solidFill>
                <a:latin typeface="Arial"/>
              </a:rPr>
              <a:t>Ima vgrajeno optimizacijo kode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Sodobni GPGPU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000" spc="-1" strike="noStrike">
                <a:solidFill>
                  <a:schemeClr val="dk1"/>
                </a:solidFill>
                <a:latin typeface="Arial"/>
              </a:rPr>
              <a:t>Blizu AMD Radeon 7870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Uporablja Intelov nabor ukazov namesto PowerPC-ja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Deljeni 8GiB blok GDDR5 RAM-a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Zaposluje tri avtobuse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000" spc="-1" strike="noStrike">
                <a:solidFill>
                  <a:schemeClr val="dk1"/>
                </a:solidFill>
                <a:latin typeface="Arial"/>
              </a:rPr>
              <a:t>20 GiB/sekundo vodilo CPU-&gt;RAM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000" spc="-1" strike="noStrike">
                <a:solidFill>
                  <a:schemeClr val="dk1"/>
                </a:solidFill>
                <a:latin typeface="Arial"/>
              </a:rPr>
              <a:t>10 GiB/sekundo »čebulno« vodilo med predpomnilnikoma GPU in CPU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000" spc="-1" strike="noStrike">
                <a:solidFill>
                  <a:schemeClr val="dk1"/>
                </a:solidFill>
                <a:latin typeface="Arial"/>
              </a:rPr>
              <a:t>176 GiB/sekundo »česnovega« vodila med grafičnim procesorjem in RAM-om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ftr" idx="13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PlayStation 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ldNum" idx="13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7861930-EA61-4B41-B01D-8BD0D5B73B5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ftr" idx="13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3" descr=""/>
          <p:cNvPicPr/>
          <p:nvPr/>
        </p:nvPicPr>
        <p:blipFill>
          <a:blip r:embed="rId1"/>
          <a:stretch/>
        </p:blipFill>
        <p:spPr>
          <a:xfrm>
            <a:off x="1761480" y="1523880"/>
            <a:ext cx="5647320" cy="491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PlayStation 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ldNum" idx="13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872AE52-DE1B-49D4-8232-04A6F7C14C4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Zgrajeno na sodobni arhitekturi x86-64 AMD Zen 2 (8 jeder, 16 niti)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Zelo drugačen od procesorja Jaguar pri PS4 – veliko višji IPC in taktna frekvenca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Integriran grafični procesor na osnovi RDNA 2, ki podpira sledenje žarkom in senčenje s spremenljivo hitrostjo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Približno enakovredna zmogljivosti Radeon RX 6700 XT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Uporablja skupni poenoten pomnilnik GDDR6 — 16 GiB pri 448 GiB/s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Vhodno/izhodni kompleks po meri s strojno dekompresijo za ultra hitro pretakanje sredstev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825 GB NVMe SSD po meri, ki zagotavlja do 5,5 GB/s surove pasovne širine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Prilagojen V/I soprocesor razbremeni CPU za upravljanje podatkov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Napredna hierarhija vodil in predpomnilnika za komunikacijo med CPU in GPU z nizko zakasnitvijo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3D Audio (Tempest Engine) namensko strojno enoto za prostorski zvok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Plast združljivosti s prejšnjimi različicami za naslove PS4 in optimizirane poti kode za PS5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PlayStation 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414347A-EBD9-4949-8840-1665E6CDE87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ftr" idx="13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9" name="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7771680" cy="65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Xbox Series 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ldNum" idx="14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6AB8A27-D5A9-4204-995D-5FC1895233F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Temelji na arhitekturi AMD Zen 2 – 8 jeder, 16 niti pri 3,8 GHz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Znatno nadgrajen procesor Jaguar za Xbox One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Grafični procesor RDNA 2 z 52 računskimi enotami pri 1,825 GHz (~12 TFLOPS)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Zmogljivost, primerljiva z grafično kartico razreda Radeon RX 6800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16 GiB GDDR6 enotni pomnilnik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10 GiB pri 560 GB/s (za grafični procesor optimiziran »hitri« bazen)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6 GiB pri 336 GB/s (sistem in operacijski sistem)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1 TB NVMe SSD z 2,4 GB/s surove pasovne širine (4,8 GB/s stisnjene)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Podpira arhitekturo Velocity (DirectStorage + strojna dekompresija)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Prilagojeno vhodno/izhodno vodilo omogoča hitro komunikacijo med CPU↔GPU↔pomnilnikom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Namenska strojna oprema za sledenje žarkom in povratne informacije vzorčevalnika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1600" spc="-1" strike="noStrike">
                <a:solidFill>
                  <a:schemeClr val="dk1"/>
                </a:solidFill>
                <a:latin typeface="Arial"/>
              </a:rPr>
              <a:t>Združljivo z večino iger za Xbox One, 360 in originalnimi igrami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ftr" idx="14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Xbox serije 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ldNum" idx="14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0A36F8A-C843-45F4-A2CC-D26E7EC1AE9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ftr" idx="14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7" name="" descr=""/>
          <p:cNvPicPr/>
          <p:nvPr/>
        </p:nvPicPr>
        <p:blipFill>
          <a:blip r:embed="rId1"/>
          <a:stretch/>
        </p:blipFill>
        <p:spPr>
          <a:xfrm>
            <a:off x="86040" y="0"/>
            <a:ext cx="8371440" cy="681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Prevzem moči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sldNum" idx="14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3037D9-1C57-49F5-83CE-EB1AB89EBDC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Razcep in pridružitev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Razdelite veliko nalogo na niz neodvisnih manjših nalog in nato združite rezultate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Ena nit na podsistem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Vsaka glavna komponenta teče v drugi niti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Zaposlitve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Razdelite na več manjših neodvisnih opravil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ftr" idx="14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Razcep in pridružitev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ldNum" idx="14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B636D39-E231-4654-89CD-C3914126C4C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Razdelite enoto dela na manjše podenote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Razdelite jih na več jeder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Združi rezultate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ftr" idx="14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Razcep in pridružitev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sldNum" idx="14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931069C-0C90-4201-B57C-D6E73EF58D7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ftr" idx="14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</a:t>
            </a: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9" name="Picture 4" descr=""/>
          <p:cNvPicPr/>
          <p:nvPr/>
        </p:nvPicPr>
        <p:blipFill>
          <a:blip r:embed="rId1"/>
          <a:stretch/>
        </p:blipFill>
        <p:spPr>
          <a:xfrm>
            <a:off x="3124080" y="1596600"/>
            <a:ext cx="3961440" cy="493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DD3D44B-57E3-4B32-97CC-0975C33E0C7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9" name="Picture 1" descr=""/>
          <p:cNvPicPr/>
          <p:nvPr/>
        </p:nvPicPr>
        <p:blipFill>
          <a:blip r:embed="rId1"/>
          <a:stretch/>
        </p:blipFill>
        <p:spPr>
          <a:xfrm>
            <a:off x="0" y="1088640"/>
            <a:ext cx="9143640" cy="526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Primer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ldNum" idx="15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EEADBA4-4D31-4222-B312-9BEDFC410D4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LERPanje se lahko izvaja na vsakem sklepu neodvisno od drugih.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Predstavljajte si, da imate 5 likov, od katerih ima vsak po 100 sklepov, za katere je treba izračunati mešane poze.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Delo bi lahko razdelili na N serij, kjer je N število jeder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Vsak izračuna 500/N LERP-ov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Glavna nit nato čaka (ali ne) na semafor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Končno se rezultati združijo in izračuna globalna poza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ftr" idx="15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Nit na podsistem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ldNum" idx="15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2367FA9-581E-4FE2-9F56-F774C2DE119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Imeti glavno nit in več niti podsistema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Animacija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Fizika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Upodabljanje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Umetna inteligenca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200" spc="-1" strike="noStrike">
                <a:solidFill>
                  <a:schemeClr val="dk1"/>
                </a:solidFill>
                <a:latin typeface="Arial"/>
              </a:rPr>
              <a:t>Zvok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Deluje dobro, če lahko podsistemi delujejo večinoma neodvisno drug od drugega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ftr" idx="15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Nit na podsistem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ldNum" idx="15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DAD3A5A-87CC-4EB7-AFEE-1AC85260F8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ftr" idx="15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1" name="Picture 5" descr=""/>
          <p:cNvPicPr/>
          <p:nvPr/>
        </p:nvPicPr>
        <p:blipFill>
          <a:blip r:embed="rId1"/>
          <a:stretch/>
        </p:blipFill>
        <p:spPr>
          <a:xfrm>
            <a:off x="2057400" y="1523880"/>
            <a:ext cx="4921200" cy="484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Zaposlitve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ldNum" idx="15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5BEA586-42C9-45F7-808E-C251EA3C7CA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08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Večnitnost je včasih lahko preveč zrnata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Jedra mirujejo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Več računskih niti lahko blokira druge podsisteme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Velike naloge lahko razdelimo in jih dodelimo prostim jedrom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" sz="2600" spc="-1" strike="noStrike">
                <a:solidFill>
                  <a:schemeClr val="dk1"/>
                </a:solidFill>
                <a:latin typeface="arial"/>
              </a:rPr>
              <a:t>Dobro deluje na PS3 – uporablja model SPURS za dodeljevanje nalog SPU-jem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ftr" idx="15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Zaposlitve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ldNum" idx="15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46F2138-915E-4007-8BC8-6C69A313756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ftr" idx="15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9" name="Picture 6" descr=""/>
          <p:cNvPicPr/>
          <p:nvPr/>
        </p:nvPicPr>
        <p:blipFill>
          <a:blip r:embed="rId1"/>
          <a:stretch/>
        </p:blipFill>
        <p:spPr>
          <a:xfrm>
            <a:off x="2057400" y="1447920"/>
            <a:ext cx="4723200" cy="49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3200" spc="-1" strike="noStrike">
                <a:solidFill>
                  <a:schemeClr val="dk2"/>
                </a:solidFill>
                <a:latin typeface="Franklin Gothic Book"/>
              </a:rPr>
              <a:t>Omrežne zanke iger za več igralcev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ldNum" idx="16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6F84A95-30F3-48AE-9687-42640C9E478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18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ftr" idx="16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" sz="1400" spc="-1" strike="noStrike">
                <a:solidFill>
                  <a:schemeClr val="dk2"/>
                </a:solidFill>
                <a:latin typeface="Arial"/>
              </a:rPr>
              <a:t>Razvoj 3D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3" name="Ograda vsebine 1"/>
          <p:cNvSpPr/>
          <p:nvPr/>
        </p:nvSpPr>
        <p:spPr>
          <a:xfrm>
            <a:off x="457200" y="1219680"/>
            <a:ext cx="8686080" cy="493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</a:rPr>
              <a:t>Odjemalec-strežnik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Lahko se izvajajo kot ločeni procesi ali niti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Veliko iger uporablja eno samo nit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Odjemalec in strežnik se lahko posodabljata z različnimi hitrostmi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" sz="2400" spc="-1" strike="noStrike">
                <a:solidFill>
                  <a:schemeClr val="dk1"/>
                </a:solidFill>
                <a:latin typeface="Arial"/>
              </a:rPr>
              <a:t>Peer-to-peer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Vsak sistem deluje kot odjemalec in strežnik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Samo en sistem ima avtoriteto nad vsakim dinamičnim objektom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Notranje podrobnosti kode morajo obravnavati primer pooblastila in brez pooblastila za vsak objekt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" sz="2100" spc="-1" strike="noStrike">
                <a:solidFill>
                  <a:schemeClr val="dk1"/>
                </a:solidFill>
                <a:latin typeface="Arial"/>
              </a:rPr>
              <a:t>Avtoriteta objekta se lahko preseli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- http://www.notebookcheck.net/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9608668-B02D-46D8-803F-5C10568A865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864720" y="1257480"/>
            <a:ext cx="7413840" cy="500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logika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0CCE2E9-1997-42D8-AB6D-48EA69C33E5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logika igre (game logic)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– analogija poslovna logika,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recept za posodobitev: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obnovitev podatkov igralca: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zaznaj vhod igralca (HID),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posodobi stanje igralca (upoštevaj omejitve sveta),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Zanka igre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– logika igre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92238A3-E699-4DD1-8091-C6CCC673DFC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obnovitev podatkov sveta: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pasivni elementi (statični elementi):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optimizirano z izbiro logike področja zanimanja (area of interest),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elementi, ki jih upravlja logika igre (dinamični elementi):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sortirani po relevanci (LOD),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posodobitev stanja.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elementi, ki jih upravlja AI (kompleksno obnašanje):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sortirani po relevanci (LOD),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zaveda se notranjega stanja,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odločanje in izvrševanje.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16062</TotalTime>
  <Application>LibreOffice/24.2.7.2$Linux_X86_64 LibreOffice_project/420$Build-2</Application>
  <AppVersion>15.0000</AppVersion>
  <Words>1392</Words>
  <Paragraphs>326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2025-10-19T15:28:35Z</dcterms:modified>
  <cp:revision>656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28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28</vt:i4>
  </property>
</Properties>
</file>