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0.xml.rels" ContentType="application/vnd.openxmlformats-package.relationships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presProps.xml" ContentType="application/vnd.openxmlformats-officedocument.presentationml.presPro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16.xml" ContentType="application/vnd.openxmlformats-officedocument.theme+xml"/>
  <Override PartName="/ppt/theme/theme6.xml" ContentType="application/vnd.openxmlformats-officedocument.theme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15.xml.rels" ContentType="application/vnd.openxmlformats-package.relationships+xml"/>
  <Override PartName="/ppt/theme/_rels/theme6.xml.rels" ContentType="application/vnd.openxmlformats-package.relationships+xml"/>
  <Override PartName="/ppt/theme/_rels/theme14.xml.rels" ContentType="application/vnd.openxmlformats-package.relationships+xml"/>
  <Override PartName="/ppt/theme/_rels/theme5.xml.rels" ContentType="application/vnd.openxmlformats-package.relationships+xml"/>
  <Override PartName="/ppt/theme/_rels/theme11.xml.rels" ContentType="application/vnd.openxmlformats-package.relationships+xml"/>
  <Override PartName="/ppt/theme/_rels/theme2.xml.rels" ContentType="application/vnd.openxmlformats-package.relationships+xml"/>
  <Override PartName="/ppt/theme/_rels/theme12.xml.rels" ContentType="application/vnd.openxmlformats-package.relationships+xml"/>
  <Override PartName="/ppt/theme/_rels/theme3.xml.rels" ContentType="application/vnd.openxmlformats-package.relationships+xml"/>
  <Override PartName="/ppt/theme/_rels/theme13.xml.rels" ContentType="application/vnd.openxmlformats-package.relationships+xml"/>
  <Override PartName="/ppt/theme/_rels/theme4.xml.rels" ContentType="application/vnd.openxmlformats-package.relationships+xml"/>
  <Override PartName="/ppt/theme/theme15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media/image13.wmf" ContentType="image/x-wmf"/>
  <Override PartName="/ppt/media/image12.wmf" ContentType="image/x-wmf"/>
  <Override PartName="/ppt/media/image9.png" ContentType="image/png"/>
  <Override PartName="/ppt/media/image18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10.wmf" ContentType="image/x-wmf"/>
  <Override PartName="/ppt/media/image7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6.png" ContentType="image/png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20.wmf" ContentType="image/x-wmf"/>
  <Override PartName="/ppt/media/image6.png" ContentType="image/png"/>
  <Override PartName="/ppt/media/image21.wmf" ContentType="image/x-wmf"/>
  <Override PartName="/ppt/media/image19.wmf" ContentType="image/x-wmf"/>
  <Override PartName="/ppt/media/image16.wmf" ContentType="image/x-wmf"/>
  <Override PartName="/ppt/media/image14.wmf" ContentType="image/x-wmf"/>
  <Override PartName="/ppt/media/image1.jpeg" ContentType="image/jpeg"/>
  <Override PartName="/ppt/media/image15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2.xml" ContentType="application/vnd.openxmlformats-officedocument.presentationml.slide+xml"/>
  <Override PartName="/ppt/slides/slide26.xml" ContentType="application/vnd.openxmlformats-officedocument.presentationml.slide+xml"/>
  <Override PartName="/ppt/slides/slide63.xml" ContentType="application/vnd.openxmlformats-officedocument.presentationml.slide+xml"/>
  <Override PartName="/ppt/slides/slide27.xml" ContentType="application/vnd.openxmlformats-officedocument.presentationml.slide+xml"/>
  <Override PartName="/ppt/slides/slide64.xml" ContentType="application/vnd.openxmlformats-officedocument.presentationml.slide+xml"/>
  <Override PartName="/ppt/slides/slide28.xml" ContentType="application/vnd.openxmlformats-officedocument.presentationml.slide+xml"/>
  <Override PartName="/ppt/slides/slide70.xml" ContentType="application/vnd.openxmlformats-officedocument.presentationml.slide+xml"/>
  <Override PartName="/ppt/slides/slide65.xml" ContentType="application/vnd.openxmlformats-officedocument.presentationml.slide+xml"/>
  <Override PartName="/ppt/slides/slide29.xml" ContentType="application/vnd.openxmlformats-officedocument.presentationml.slide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57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82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81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30.xml.rels" ContentType="application/vnd.openxmlformats-package.relationships+xml"/>
  <Override PartName="/ppt/slides/_rels/slide67.xml.rels" ContentType="application/vnd.openxmlformats-package.relationships+xml"/>
  <Override PartName="/ppt/slides/_rels/slide31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69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79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78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77.xml.rels" ContentType="application/vnd.openxmlformats-package.relationships+xml"/>
  <Override PartName="/ppt/slides/_rels/slide14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3.xml.rels" ContentType="application/vnd.openxmlformats-package.relationships+xml"/>
  <Override PartName="/ppt/slides/_rels/slide27.xml.rels" ContentType="application/vnd.openxmlformats-package.relationships+xml"/>
  <Override PartName="/ppt/slides/_rels/slide64.xml.rels" ContentType="application/vnd.openxmlformats-package.relationships+xml"/>
  <Override PartName="/ppt/slides/_rels/slide28.xml.rels" ContentType="application/vnd.openxmlformats-package.relationships+xml"/>
  <Override PartName="/ppt/slides/_rels/slide70.xml.rels" ContentType="application/vnd.openxmlformats-package.relationships+xml"/>
  <Override PartName="/ppt/slides/_rels/slide65.xml.rels" ContentType="application/vnd.openxmlformats-package.relationships+xml"/>
  <Override PartName="/ppt/slides/_rels/slide71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80.xml.rels" ContentType="application/vnd.openxmlformats-package.relationships+xml"/>
  <Override PartName="/ppt/slides/_rels/slide1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46.xml.rels" ContentType="application/vnd.openxmlformats-package.relationships+xml"/>
  <Override PartName="/ppt/slides/slide71.xml" ContentType="application/vnd.openxmlformats-officedocument.presentationml.slide+xml"/>
  <Override PartName="/ppt/slides/slide66.xml" ContentType="application/vnd.openxmlformats-officedocument.presentationml.slide+xml"/>
  <Override PartName="/ppt/slides/slide79.xml" ContentType="application/vnd.openxmlformats-officedocument.presentationml.slide+xml"/>
  <Override PartName="/ppt/slides/slide67.xml" ContentType="application/vnd.openxmlformats-officedocument.presentationml.slide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8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82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Slides/notesSlide4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80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75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69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320" r:id="rId82"/>
    <p:sldId id="321" r:id="rId83"/>
    <p:sldId id="322" r:id="rId84"/>
    <p:sldId id="323" r:id="rId85"/>
    <p:sldId id="324" r:id="rId86"/>
    <p:sldId id="325" r:id="rId87"/>
    <p:sldId id="326" r:id="rId88"/>
    <p:sldId id="327" r:id="rId89"/>
    <p:sldId id="328" r:id="rId90"/>
    <p:sldId id="329" r:id="rId91"/>
    <p:sldId id="330" r:id="rId92"/>
    <p:sldId id="331" r:id="rId93"/>
    <p:sldId id="332" r:id="rId94"/>
    <p:sldId id="333" r:id="rId95"/>
    <p:sldId id="334" r:id="rId96"/>
    <p:sldId id="335" r:id="rId97"/>
    <p:sldId id="336" r:id="rId98"/>
    <p:sldId id="337" r:id="rId99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<Relationship Id="rId35" Type="http://schemas.openxmlformats.org/officeDocument/2006/relationships/slide" Target="slides/slide18.xml"/><Relationship Id="rId36" Type="http://schemas.openxmlformats.org/officeDocument/2006/relationships/slide" Target="slides/slide19.xml"/><Relationship Id="rId37" Type="http://schemas.openxmlformats.org/officeDocument/2006/relationships/slide" Target="slides/slide20.xml"/><Relationship Id="rId38" Type="http://schemas.openxmlformats.org/officeDocument/2006/relationships/slide" Target="slides/slide21.xml"/><Relationship Id="rId39" Type="http://schemas.openxmlformats.org/officeDocument/2006/relationships/slide" Target="slides/slide22.xml"/><Relationship Id="rId40" Type="http://schemas.openxmlformats.org/officeDocument/2006/relationships/slide" Target="slides/slide23.xml"/><Relationship Id="rId41" Type="http://schemas.openxmlformats.org/officeDocument/2006/relationships/slide" Target="slides/slide24.xml"/><Relationship Id="rId42" Type="http://schemas.openxmlformats.org/officeDocument/2006/relationships/slide" Target="slides/slide25.xml"/><Relationship Id="rId43" Type="http://schemas.openxmlformats.org/officeDocument/2006/relationships/slide" Target="slides/slide26.xml"/><Relationship Id="rId44" Type="http://schemas.openxmlformats.org/officeDocument/2006/relationships/slide" Target="slides/slide27.xml"/><Relationship Id="rId45" Type="http://schemas.openxmlformats.org/officeDocument/2006/relationships/slide" Target="slides/slide28.xml"/><Relationship Id="rId46" Type="http://schemas.openxmlformats.org/officeDocument/2006/relationships/slide" Target="slides/slide29.xml"/><Relationship Id="rId47" Type="http://schemas.openxmlformats.org/officeDocument/2006/relationships/slide" Target="slides/slide30.xml"/><Relationship Id="rId48" Type="http://schemas.openxmlformats.org/officeDocument/2006/relationships/slide" Target="slides/slide31.xml"/><Relationship Id="rId49" Type="http://schemas.openxmlformats.org/officeDocument/2006/relationships/slide" Target="slides/slide32.xml"/><Relationship Id="rId50" Type="http://schemas.openxmlformats.org/officeDocument/2006/relationships/slide" Target="slides/slide33.xml"/><Relationship Id="rId51" Type="http://schemas.openxmlformats.org/officeDocument/2006/relationships/slide" Target="slides/slide34.xml"/><Relationship Id="rId52" Type="http://schemas.openxmlformats.org/officeDocument/2006/relationships/slide" Target="slides/slide35.xml"/><Relationship Id="rId53" Type="http://schemas.openxmlformats.org/officeDocument/2006/relationships/slide" Target="slides/slide36.xml"/><Relationship Id="rId54" Type="http://schemas.openxmlformats.org/officeDocument/2006/relationships/slide" Target="slides/slide37.xml"/><Relationship Id="rId55" Type="http://schemas.openxmlformats.org/officeDocument/2006/relationships/slide" Target="slides/slide38.xml"/><Relationship Id="rId56" Type="http://schemas.openxmlformats.org/officeDocument/2006/relationships/slide" Target="slides/slide39.xml"/><Relationship Id="rId57" Type="http://schemas.openxmlformats.org/officeDocument/2006/relationships/slide" Target="slides/slide40.xml"/><Relationship Id="rId58" Type="http://schemas.openxmlformats.org/officeDocument/2006/relationships/slide" Target="slides/slide41.xml"/><Relationship Id="rId59" Type="http://schemas.openxmlformats.org/officeDocument/2006/relationships/slide" Target="slides/slide42.xml"/><Relationship Id="rId60" Type="http://schemas.openxmlformats.org/officeDocument/2006/relationships/slide" Target="slides/slide43.xml"/><Relationship Id="rId61" Type="http://schemas.openxmlformats.org/officeDocument/2006/relationships/slide" Target="slides/slide44.xml"/><Relationship Id="rId62" Type="http://schemas.openxmlformats.org/officeDocument/2006/relationships/slide" Target="slides/slide45.xml"/><Relationship Id="rId63" Type="http://schemas.openxmlformats.org/officeDocument/2006/relationships/slide" Target="slides/slide46.xml"/><Relationship Id="rId64" Type="http://schemas.openxmlformats.org/officeDocument/2006/relationships/slide" Target="slides/slide47.xml"/><Relationship Id="rId65" Type="http://schemas.openxmlformats.org/officeDocument/2006/relationships/slide" Target="slides/slide48.xml"/><Relationship Id="rId66" Type="http://schemas.openxmlformats.org/officeDocument/2006/relationships/slide" Target="slides/slide49.xml"/><Relationship Id="rId67" Type="http://schemas.openxmlformats.org/officeDocument/2006/relationships/slide" Target="slides/slide50.xml"/><Relationship Id="rId68" Type="http://schemas.openxmlformats.org/officeDocument/2006/relationships/slide" Target="slides/slide51.xml"/><Relationship Id="rId69" Type="http://schemas.openxmlformats.org/officeDocument/2006/relationships/slide" Target="slides/slide52.xml"/><Relationship Id="rId70" Type="http://schemas.openxmlformats.org/officeDocument/2006/relationships/slide" Target="slides/slide53.xml"/><Relationship Id="rId71" Type="http://schemas.openxmlformats.org/officeDocument/2006/relationships/slide" Target="slides/slide54.xml"/><Relationship Id="rId72" Type="http://schemas.openxmlformats.org/officeDocument/2006/relationships/slide" Target="slides/slide55.xml"/><Relationship Id="rId73" Type="http://schemas.openxmlformats.org/officeDocument/2006/relationships/slide" Target="slides/slide56.xml"/><Relationship Id="rId74" Type="http://schemas.openxmlformats.org/officeDocument/2006/relationships/slide" Target="slides/slide57.xml"/><Relationship Id="rId75" Type="http://schemas.openxmlformats.org/officeDocument/2006/relationships/slide" Target="slides/slide58.xml"/><Relationship Id="rId76" Type="http://schemas.openxmlformats.org/officeDocument/2006/relationships/slide" Target="slides/slide59.xml"/><Relationship Id="rId77" Type="http://schemas.openxmlformats.org/officeDocument/2006/relationships/slide" Target="slides/slide60.xml"/><Relationship Id="rId78" Type="http://schemas.openxmlformats.org/officeDocument/2006/relationships/slide" Target="slides/slide61.xml"/><Relationship Id="rId79" Type="http://schemas.openxmlformats.org/officeDocument/2006/relationships/slide" Target="slides/slide62.xml"/><Relationship Id="rId80" Type="http://schemas.openxmlformats.org/officeDocument/2006/relationships/slide" Target="slides/slide63.xml"/><Relationship Id="rId81" Type="http://schemas.openxmlformats.org/officeDocument/2006/relationships/slide" Target="slides/slide64.xml"/><Relationship Id="rId82" Type="http://schemas.openxmlformats.org/officeDocument/2006/relationships/slide" Target="slides/slide65.xml"/><Relationship Id="rId83" Type="http://schemas.openxmlformats.org/officeDocument/2006/relationships/slide" Target="slides/slide66.xml"/><Relationship Id="rId84" Type="http://schemas.openxmlformats.org/officeDocument/2006/relationships/slide" Target="slides/slide67.xml"/><Relationship Id="rId85" Type="http://schemas.openxmlformats.org/officeDocument/2006/relationships/slide" Target="slides/slide68.xml"/><Relationship Id="rId86" Type="http://schemas.openxmlformats.org/officeDocument/2006/relationships/slide" Target="slides/slide69.xml"/><Relationship Id="rId87" Type="http://schemas.openxmlformats.org/officeDocument/2006/relationships/slide" Target="slides/slide70.xml"/><Relationship Id="rId88" Type="http://schemas.openxmlformats.org/officeDocument/2006/relationships/slide" Target="slides/slide71.xml"/><Relationship Id="rId89" Type="http://schemas.openxmlformats.org/officeDocument/2006/relationships/slide" Target="slides/slide72.xml"/><Relationship Id="rId90" Type="http://schemas.openxmlformats.org/officeDocument/2006/relationships/slide" Target="slides/slide73.xml"/><Relationship Id="rId91" Type="http://schemas.openxmlformats.org/officeDocument/2006/relationships/slide" Target="slides/slide74.xml"/><Relationship Id="rId92" Type="http://schemas.openxmlformats.org/officeDocument/2006/relationships/slide" Target="slides/slide75.xml"/><Relationship Id="rId93" Type="http://schemas.openxmlformats.org/officeDocument/2006/relationships/slide" Target="slides/slide76.xml"/><Relationship Id="rId94" Type="http://schemas.openxmlformats.org/officeDocument/2006/relationships/slide" Target="slides/slide77.xml"/><Relationship Id="rId95" Type="http://schemas.openxmlformats.org/officeDocument/2006/relationships/slide" Target="slides/slide78.xml"/><Relationship Id="rId96" Type="http://schemas.openxmlformats.org/officeDocument/2006/relationships/slide" Target="slides/slide79.xml"/><Relationship Id="rId97" Type="http://schemas.openxmlformats.org/officeDocument/2006/relationships/slide" Target="slides/slide80.xml"/><Relationship Id="rId98" Type="http://schemas.openxmlformats.org/officeDocument/2006/relationships/slide" Target="slides/slide81.xml"/><Relationship Id="rId99" Type="http://schemas.openxmlformats.org/officeDocument/2006/relationships/slide" Target="slides/slide82.xml"/><Relationship Id="rId10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move the slide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dt" idx="3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ftr" idx="3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sldNum" idx="3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46E13A1-ABF7-46C3-8376-6129C8BBBDBC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" Target="../slides/slide18.xml"/><Relationship Id="rId3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80.xml.rels><?xml version="1.0" encoding="UTF-8"?>
<Relationships xmlns="http://schemas.openxmlformats.org/package/2006/relationships"><Relationship Id="rId1" Type="http://schemas.openxmlformats.org/officeDocument/2006/relationships/slide" Target="../slides/slide80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38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19CF112-1D7A-404C-9224-BA05658C7CF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82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Define the contents of the game world (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usually on a per-level/per-map basis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behavior (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hard-coded or scripted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Typically object-oriented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Simple and intuitive: direct mapping to concepts used by designers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Easy to create, destroy and manipulate game world entities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Often relatively easy to add new object types (may require some programmer support)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Important to support some kind of archetype concept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 —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Default properties for a given “class” of game object, which can be modified to change all instances of that “class” easily, with per-instance overrides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  —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Typically supports inheritance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Spawner: A key-value store that defines the type of game object, its 3D transform, and its other properties (including optional binding to a script)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Spline: A set of points/tangents that define a piecewise curve (in our case Catmull-Rom), plus properties which add functionality to the spline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Region: A 3D volume defined by bounding planes, plus properties which add functionality to each region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Nav Mesh: A “2.5D” polygon mesh defining “traversable” areas for AI-controlled NPCs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Static Background Geometry: Buildings, terrain, bridges, etc. (not strictly part of the object model, but part of the “level” format)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991080" y="777600"/>
            <a:ext cx="5116320" cy="3837240"/>
          </a:xfrm>
          <a:prstGeom prst="rect">
            <a:avLst/>
          </a:prstGeom>
          <a:ln w="0">
            <a:noFill/>
          </a:ln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>
            <a:off x="1010880" y="3818160"/>
            <a:ext cx="3332520" cy="5819400"/>
          </a:xfrm>
          <a:prstGeom prst="rect">
            <a:avLst/>
          </a:prstGeom>
          <a:ln w="0">
            <a:noFill/>
          </a:ln>
        </p:spPr>
      </p:pic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One tool-time entity might be represented by multiple run-time C++ objects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Array-of-structs” at tool-time could become “struct-of-arrays” at runtime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Monolithic class hierarchy (one class per tool-time archetype)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Component-based model (each tool-time entity represented by a collection of run-time component objects)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Property centric: Giant property dictionary!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Often not clear which class should be parent of which other class… what if I want an AnimatingObject that has no collision, for example?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Can only categorize along one “axis” at each level of the hierarchy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What seems like a good hierarchy can have a monkey wrench thrown in: AmphibiousVehicle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Leads to MI… but MI is problematic for a number of reasons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deadly diamond: multiple “copies” of a base class, virtual bases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gets very confusing, difficult to “grok”, hard to maintain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Multiple __vfptr in object’s memory layout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Leads to MI… but MI is problematic for a number of reasons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deadly diamond: multiple “copies” of a base class, virtual bases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gets very confusing, difficult to “grok”, hard to maintain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Multiple __vfptr in object’s memory layout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One solution is mix-ins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do use this here and there at Naughty Dog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e.g. LinkedNode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Use sparingly (if at all)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Leads to MI… but MI is problematic for a number of reasons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deadly diamond: multiple “copies” of a base class, virtual bases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gets very confusing, difficult to “grok”, hard to maintain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Multiple __vfptr in object’s memory layout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Unreal’s hier — gets complicated pretty fast!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also, suffers from “bubble up” effect: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what if Pawn, Light and Pickup all need a new feature? mix-ins? or just “bubble” that feature up to the only common base class: Actor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as a result, Actor is a giant mess of unrelated features in Unreal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every Actor “pays” for all those features even if it doesn’t need them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sldNum" idx="39"/>
          </p:nvPr>
        </p:nvSpPr>
        <p:spPr>
          <a:xfrm>
            <a:off x="4021200" y="9721800"/>
            <a:ext cx="3076200" cy="510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01F8BE6-B5F6-45A1-ABC3-325421EB5A5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82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Leads to MI… but MI is problematic for a number of reasons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deadly diamond: multiple “copies” of a base class, virtual bases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gets very confusing, difficult to “grok”, hard to maintain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Multiple __vfptr in object’s memory layout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Can solve a lot of these problems by introducing “components”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has-a instead of is-a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central game object, with references (strong or weak) to various components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Tempting to make a generic Component class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Every component MUST BE DERIVED from Component” (or else!)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Seems nice on the surface, but usually impractical and too limiting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Why constrain yourself?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why even have the central game object?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just give every component a unique id, and all the ones whose ids match “are” the GO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again, nice idea, seems like it could allow you to “compose” a game object arbitrarily at tool time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but difficult to debug, difficult to work with in practice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Unity does seem to do a nice job of allowing components to be aggregated at tool time (I’d like to know how they get around the impractical aspects, e.g. when it makes no sense to have 5 Transform components, etc.)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Tempting to make a generic Component class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Every component MUST BE DERIVED from Component” (or else!)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Seems nice on the surface, but usually impractical and too limiting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Why constrain yourself?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3" name=""/>
          <p:cNvSpPr txBox="1"/>
          <p:nvPr/>
        </p:nvSpPr>
        <p:spPr>
          <a:xfrm>
            <a:off x="36000" y="6172200"/>
            <a:ext cx="7093440" cy="375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Arial"/>
              </a:rPr>
              <a:t>Why this is a component-model example</a:t>
            </a:r>
            <a:endParaRPr b="1" lang="en-US" sz="12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UserService remains a domain service, not a subtype of logging/serialization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Logging &amp; serialization are reused by composition, not inheritance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Each component is independent and swappable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Testing is easy — you can mock ILoggerComponent or ISerializerComponent without building complex class trees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✔ 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Adding behavior = add a new component, no hierarchy change needed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Arial"/>
              </a:rPr>
              <a:t>This matches the component-first mindset seen in modern designs such as ASP.NET Core and uses DI-friendly architecture via Microsoft.Extensions.DependencyInjection.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Tempting to make a generic Component class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Every component MUST BE DERIVED from Component” (or else!)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Seems nice on the surface, but usually impractical and too limiting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Why constrain yourself?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another interesting idea that was used on the game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</a:rPr>
              <a:t>Thief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http://chrishecker.com/ images/6/6f/ObjSys.ppt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 my view, costs outweigh benefits… nice to be able to hit a breakpoint and see the object’s data in the debugger (but with a debugger add-on that collected and presented all the object’s data in one place, I could see it becoming more interesting)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Various issues: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data format? text? JSON/XML? binary?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what can fit in memory at any given time? streaming required? (usually)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how to stream? how break things up so they can stream in efficiently?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distinction between some data that requires rapid iteration, others that do not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6968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in-game pak vs. geometry/skeleton/animation/materials pak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debuggability: human-readable? searchable data formats?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Important to choose the format on a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case-by-case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basis, according to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requirements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maybe pre-parse a text format into something that can be read more quickly by the engine?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and may utilize all sorts of other custom formats for specific things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script files are stored in their own binary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GUI system uses JSON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what we do at Naughty Dog… YMMV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and may utilize all sorts of other custom formats for specific things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script files are stored in their own binary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GUI system uses JSON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is what we do at Naughty Dog… YMMV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here’s how we break up BG geo at Naughty Dog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GTA5 / JustCause do something more sophisticated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chunking must be carefully controlled based on geography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49120" indent="-249120">
              <a:lnSpc>
                <a:spcPct val="100000"/>
              </a:lnSpc>
              <a:buClr>
                <a:srgbClr val="535353"/>
              </a:buClr>
              <a:buSzPct val="82000"/>
              <a:buFont typeface="OpenSymbol"/>
              <a:buChar char="*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must allow different LODs of the same chunk to be loaded independently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here’s how it might tie in with “objectives” in the game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have a “task graph” that is the master flow-control; level/chunk loading is driven from it, plus invisible regions in the world that control exactly when each chunk will be added to the “want loads” list, or removed from it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texture streaming is a whole other issue with lots of its own complexity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load all data in fixed-sized chunks to reduce the effects of memory fragmentation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now 1024 KiB actually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At NDI we have the concept of a spawner, which is really just a k-v store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Spawning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use SIDs as object unique ids (human-readable, yet efficient)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record indices are fixed, never relocate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so can use a record index (or pointer to rec) as a “handle” to the GO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because GOs come and go, need to use the unique id of the GO as a verification that a handle hasn’t gone “stale” and been replaced with a new GO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particle effects, water, lights: might be BG or FG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Dynamic lights, running instances of a script, timers, …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May be implemented as a dynamic “object” despite not representing any logical “object” in the game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another issue to consider is that objects depend on one another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can’t update Object1 until Object2 has been updated, and its new state vector is known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each engine will differ somewhat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we can give our objects however many phases we need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also, combined with bucketed updates, some or all of the above may be done per-bucket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*MISD usually only used for fault tolerance, not relevant to games generally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1. Properties/architecture of a particular object-oriented programming language (e.g. C++, Java, Python)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Defines concepts like class, method, inheritance, etc. and specifies implementation details particular to that language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2. Collection of objects/classes with which programs can be built or problems can be solved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This is what we mean when we talk about a game’s object model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This maps very naturally to subsystems like animation, path finding, ray casting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With some work, we were able to get Havok to fit into our system as well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Works well any time the subsystems are mostly independent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* well-defined input -&gt; processing -&gt; well-defined output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Not so easy to update game objects this way, b/c of large degree of inter-dependency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The two are closely related conceptually, but the two implementations may differ a great deal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E1EDD8-E161-48A5-93F4-BBCFD7622F00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80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19320"/>
            <a:ext cx="401580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56CF5BB-F29C-4E73-860B-F63995FD535B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5A3B1AA-7B6C-4C1F-A521-7BE9B65990D2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A56694B-2496-4A1C-B7E0-97E0A68B64D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5A5618C5-5CC2-4A88-B84C-E12F7208FBE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F9711168-609E-4CC0-A28E-0E47E443E2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0C25CDB0-D3E3-4237-9549-8FE9C9F2BA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3EEA4BE-E5E7-4C0B-B01D-4A7D7EB433BA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12CF106-3465-45B0-B8B2-DE3D6F36DB0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1325F2A-EE26-4828-BDBF-8A139B60C4A4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D8E7F36-A15F-4879-AEDF-49D72E8F9731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19F6FE6C-12E8-47EA-B49D-74E7C5AE4203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C731E76-39F5-43B7-9436-BF175D77065E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p>
            <a:fld id="{86CABC08-0FB2-4921-B85A-7E3B905148B2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15ABFDA9-E4DB-43F5-A70C-C837A70597B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840" cy="68544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9320" y="388620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3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8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9E6FEE0-AF42-4375-92F9-D58D74952C7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32120" y="1216080"/>
            <a:ext cx="404136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 idx="17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 idx="1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6DD1F50-6D14-4A65-9AB1-5019570F294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85920"/>
            <a:ext cx="403992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48320" y="1295280"/>
            <a:ext cx="4041360" cy="685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accent2"/>
                </a:solidFill>
                <a:latin typeface="Arial"/>
              </a:rPr>
              <a:t>Kliknite, če želite urediti sloge besedila matrice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648320" y="2133720"/>
            <a:ext cx="4038120" cy="403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ftr" idx="19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sldNum" idx="2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3ADAE07-AA83-47A1-ACE4-199CC0EFA43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7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914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dt" idx="21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ftr" idx="22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sldNum" idx="2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C40F4FB-BF4C-4D18-9967-694CF253ED3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16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Enakokraki trikotnik 5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dt" idx="24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ftr" idx="25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ldNum" idx="26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1AD50C4-8C4B-4082-A888-B964A9A9676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24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324480" y="304920"/>
            <a:ext cx="2514240" cy="837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Kliknite, </a:t>
            </a: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če želite </a:t>
            </a: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urediti </a:t>
            </a: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slog </a:t>
            </a: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naslova </a:t>
            </a:r>
            <a:r>
              <a:rPr b="1" lang="sl-SI" sz="2000" spc="-1" strike="noStrike">
                <a:solidFill>
                  <a:schemeClr val="dk2"/>
                </a:solidFill>
                <a:latin typeface="Arial"/>
              </a:rPr>
              <a:t>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324480" y="1219320"/>
            <a:ext cx="2514240" cy="484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ts val="2200"/>
              </a:lnSpc>
              <a:spcBef>
                <a:spcPts val="601"/>
              </a:spcBef>
              <a:spcAft>
                <a:spcPts val="1001"/>
              </a:spcAft>
              <a:buNone/>
              <a:tabLst>
                <a:tab algn="l" pos="0"/>
              </a:tabLst>
            </a:pPr>
            <a:r>
              <a:rPr b="0" lang="sl-SI" sz="1600" spc="-1" strike="noStrike">
                <a:solidFill>
                  <a:schemeClr val="dk2"/>
                </a:solidFill>
                <a:latin typeface="Arial"/>
              </a:rPr>
              <a:t>Kliknite, če želite urediti sloge besedila matrice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04920" y="304920"/>
            <a:ext cx="571464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 idx="27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ftr" idx="28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 idx="2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9D6DC2F-503A-4DD2-8F43-CE2A8D1FED3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36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Enakokraki trikotnik 8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38" name="Pravokotnik 9"/>
          <p:cNvSpPr/>
          <p:nvPr/>
        </p:nvSpPr>
        <p:spPr>
          <a:xfrm>
            <a:off x="457200" y="500040"/>
            <a:ext cx="182160" cy="68544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500760"/>
            <a:ext cx="8229240" cy="674280"/>
          </a:xfrm>
          <a:prstGeom prst="rect">
            <a:avLst/>
          </a:prstGeom>
          <a:noFill/>
          <a:ln w="0">
            <a:solidFill>
              <a:schemeClr val="accent1"/>
            </a:solidFill>
          </a:ln>
        </p:spPr>
        <p:txBody>
          <a:bodyPr numCol="1" spcCol="0" lIns="274320" rIns="91440" tIns="45720" bIns="45720" anchor="ctr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000" spc="-1" strike="noStrike">
                <a:solidFill>
                  <a:schemeClr val="dk1"/>
                </a:solidFill>
                <a:latin typeface="Franklin Gothic Book"/>
              </a:rPr>
              <a:t>Kliknite, če želite urediti slog naslova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905120"/>
            <a:ext cx="8229240" cy="4269960"/>
          </a:xfrm>
          <a:prstGeom prst="rect">
            <a:avLst/>
          </a:prstGeom>
          <a:solidFill>
            <a:schemeClr val="dk1">
              <a:shade val="50000"/>
            </a:schemeClr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Kliknite ikono, če želite dodati sliko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14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1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dt" idx="30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 idx="31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 idx="32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15DE02C4-A5C9-4173-B4BA-E373D1B426F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želite urediti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slog naslova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C637DE38-CCC0-4559-BDB5-B95D7C615E3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Enakokraki trikotnik 7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5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 vert="eaVer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5"/>
          </p:nvPr>
        </p:nvSpPr>
        <p:spPr>
          <a:xfrm>
            <a:off x="6400800" y="6356520"/>
            <a:ext cx="228888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6"/>
          </p:nvPr>
        </p:nvSpPr>
        <p:spPr>
          <a:xfrm>
            <a:off x="2898720" y="6356520"/>
            <a:ext cx="35049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64E570D-5500-4EA5-8585-3EA53C89637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Title Text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Body Level One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Body Level Two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1034640" indent="-3024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Body Level Three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400760" indent="-3024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Four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4" marL="1766880" indent="-3024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Five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8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9573290-ADBD-4A47-9EA6-2D1278F0A36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60F38A5B-F8D4-466C-8679-D7FD1DD3B35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sl-SI" sz="3200" spc="-1" strike="noStrike">
                <a:solidFill>
                  <a:schemeClr val="dk1"/>
                </a:solidFill>
                <a:latin typeface="Arial"/>
              </a:rPr>
              <a:t>Click to edit the title text format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Title Text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10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2F3F1C51-477A-48CF-9F37-AA3B20E2355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body"/>
          </p:nvPr>
        </p:nvSpPr>
        <p:spPr>
          <a:xfrm>
            <a:off x="4830840" y="1955520"/>
            <a:ext cx="3714480" cy="434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Click to edit the outline text format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Second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Third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Fourth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Fifth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Sixth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Seventh Outline Level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Title Text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50200" y="1919880"/>
            <a:ext cx="414288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Body Level One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Body Level Two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Three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Four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2110" spc="-1" strike="noStrike">
                <a:solidFill>
                  <a:schemeClr val="dk1"/>
                </a:solidFill>
                <a:latin typeface="Arial"/>
              </a:rPr>
              <a:t>Body Level Five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sldNum" idx="11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D58F8AFE-C7A9-4A8E-912A-71E9D623220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Enakokraki trikotnik 9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Kliknite, če želite urediti sloge besedila matrice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Druga raven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Tretja raven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Četrta raven</a:t>
            </a:r>
            <a:endParaRPr b="0" lang="sl-SI" sz="1800" spc="-1" strike="noStrike">
              <a:solidFill>
                <a:schemeClr val="dk1"/>
              </a:solidFill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sl-SI" sz="1600" spc="-1" strike="noStrike">
                <a:solidFill>
                  <a:schemeClr val="dk1"/>
                </a:solidFill>
                <a:latin typeface="Arial"/>
              </a:rPr>
              <a:t>Peta raven</a:t>
            </a:r>
            <a:endParaRPr b="0" lang="sl-SI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ftr" idx="12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13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7772CB1-7351-4B46-880E-2CB920FE00D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Enakokraki trikotnik 9" hidden="1"/>
          <p:cNvSpPr/>
          <p:nvPr/>
        </p:nvSpPr>
        <p:spPr>
          <a:xfrm rot="5400000">
            <a:off x="419400" y="6467400"/>
            <a:ext cx="190080" cy="1202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6" name="Pravokotnik 6"/>
          <p:cNvSpPr/>
          <p:nvPr/>
        </p:nvSpPr>
        <p:spPr>
          <a:xfrm>
            <a:off x="914400" y="281952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7" name="Pravokotnik 7"/>
          <p:cNvSpPr/>
          <p:nvPr/>
        </p:nvSpPr>
        <p:spPr>
          <a:xfrm>
            <a:off x="914400" y="281952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19320" y="2971800"/>
            <a:ext cx="6857640" cy="106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Kliknite, če želite urediti slog naslova matrice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295280" y="4267080"/>
            <a:ext cx="678132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1">
                    <a:tint val="75000"/>
                  </a:schemeClr>
                </a:solidFill>
                <a:latin typeface="Arial"/>
              </a:rPr>
              <a:t>Kliknite, če želite urediti sloge besedila matrice</a:t>
            </a:r>
            <a:endParaRPr b="0" lang="sl-SI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4"/>
          </p:nvPr>
        </p:nvSpPr>
        <p:spPr>
          <a:xfrm>
            <a:off x="6400800" y="6354720"/>
            <a:ext cx="2285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15"/>
          </p:nvPr>
        </p:nvSpPr>
        <p:spPr>
          <a:xfrm>
            <a:off x="2898720" y="6354720"/>
            <a:ext cx="347472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16"/>
          </p:nvPr>
        </p:nvSpPr>
        <p:spPr>
          <a:xfrm>
            <a:off x="1069920" y="6354720"/>
            <a:ext cx="1520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D269608-59A3-40A9-9BA3-70A97D77AE1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6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Game object models and scripting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3D Game Development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odnaslov 2"/>
          <p:cNvSpPr/>
          <p:nvPr/>
        </p:nvSpPr>
        <p:spPr>
          <a:xfrm>
            <a:off x="1071720" y="5214960"/>
            <a:ext cx="7143480" cy="82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Tool-Time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Object Models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Tool-Time Object Models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37720"/>
          </a:bodyPr>
          <a:p>
            <a:pPr marL="318600" indent="-318600" defTabSz="35748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5500" spc="-1" strike="noStrike">
                <a:solidFill>
                  <a:schemeClr val="dk1"/>
                </a:solidFill>
                <a:latin typeface="Arial"/>
              </a:rPr>
              <a:t>Tool-Time Object Model allows developers/artists:</a:t>
            </a:r>
            <a:endParaRPr b="0" lang="sl-SI" sz="5500" spc="-1" strike="noStrike">
              <a:solidFill>
                <a:schemeClr val="dk1"/>
              </a:solidFill>
              <a:latin typeface="Arial"/>
            </a:endParaRPr>
          </a:p>
          <a:p>
            <a:pPr lvl="1" marL="621000" indent="-318600" defTabSz="357480">
              <a:lnSpc>
                <a:spcPct val="100000"/>
              </a:lnSpc>
              <a:spcBef>
                <a:spcPts val="281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2"/>
                </a:solidFill>
                <a:latin typeface="Arial"/>
              </a:rPr>
              <a:t>the definition of the contents of the game world,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lvl="1" marL="621000" indent="-318600" defTabSz="357480">
              <a:lnSpc>
                <a:spcPct val="100000"/>
              </a:lnSpc>
              <a:spcBef>
                <a:spcPts val="281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2"/>
                </a:solidFill>
                <a:latin typeface="Arial"/>
              </a:rPr>
              <a:t>definition of the initial properties of the game objects,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lvl="1" marL="621000" indent="-318600" defTabSz="357480">
              <a:lnSpc>
                <a:spcPct val="100000"/>
              </a:lnSpc>
              <a:spcBef>
                <a:spcPts val="281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2"/>
                </a:solidFill>
                <a:latin typeface="Arial"/>
              </a:rPr>
              <a:t>linking game objects with behavior.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marL="318600" indent="-318600" defTabSz="35748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5500" spc="-1" strike="noStrike">
                <a:solidFill>
                  <a:schemeClr val="dk1"/>
                </a:solidFill>
                <a:latin typeface="Arial"/>
              </a:rPr>
              <a:t>World Building Tool:</a:t>
            </a:r>
            <a:endParaRPr b="0" lang="sl-SI" sz="5500" spc="-1" strike="noStrike">
              <a:solidFill>
                <a:schemeClr val="dk1"/>
              </a:solidFill>
              <a:latin typeface="Arial"/>
            </a:endParaRPr>
          </a:p>
          <a:p>
            <a:pPr lvl="1" marL="621000" indent="-318600" defTabSz="357480">
              <a:lnSpc>
                <a:spcPct val="100000"/>
              </a:lnSpc>
              <a:spcBef>
                <a:spcPts val="281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2"/>
                </a:solidFill>
                <a:latin typeface="Arial"/>
              </a:rPr>
              <a:t>usually GUI,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lvl="1" marL="621000" indent="-318600" defTabSz="357480">
              <a:lnSpc>
                <a:spcPct val="100000"/>
              </a:lnSpc>
              <a:spcBef>
                <a:spcPts val="281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2"/>
                </a:solidFill>
                <a:latin typeface="Arial"/>
              </a:rPr>
              <a:t>it is used to create tool-time object models,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lvl="1" marL="621000" indent="-318600" defTabSz="357480">
              <a:lnSpc>
                <a:spcPct val="100000"/>
              </a:lnSpc>
              <a:spcBef>
                <a:spcPts val="281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2"/>
                </a:solidFill>
                <a:latin typeface="Arial"/>
              </a:rPr>
              <a:t>models are loaded during the game.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fig-radiant-editor.png" descr=""/>
          <p:cNvPicPr/>
          <p:nvPr/>
        </p:nvPicPr>
        <p:blipFill>
          <a:blip r:embed="rId1"/>
          <a:stretch/>
        </p:blipFill>
        <p:spPr>
          <a:xfrm>
            <a:off x="0" y="124920"/>
            <a:ext cx="9143640" cy="660744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" descr="color-fig-cryengine-sandbox-editor.pdf"/>
          <p:cNvPicPr/>
          <p:nvPr/>
        </p:nvPicPr>
        <p:blipFill>
          <a:blip r:embed="rId1"/>
          <a:stretch/>
        </p:blipFill>
        <p:spPr>
          <a:xfrm>
            <a:off x="0" y="874080"/>
            <a:ext cx="9155160" cy="513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Tool-Time Object Models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25800" indent="-325800" defTabSz="36540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Tool-time model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 is very adaptable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Arial"/>
              </a:rPr>
              <a:t>usually </a:t>
            </a:r>
            <a:r>
              <a:rPr b="0" lang="sl-SI" sz="21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object-oriented,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direct mapping to developer concepts,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100" spc="-1" strike="noStrike">
                <a:solidFill>
                  <a:schemeClr val="dk2"/>
                </a:solidFill>
                <a:latin typeface="Arial"/>
                <a:ea typeface="Gill Sans SemiBold"/>
              </a:rPr>
              <a:t>it's easy to build, destroy and handle the game world's entities,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100" spc="-1" strike="noStrike">
                <a:solidFill>
                  <a:schemeClr val="dk2"/>
                </a:solidFill>
                <a:latin typeface="Arial"/>
                <a:ea typeface="Gill Sans SemiBold"/>
              </a:rPr>
              <a:t>it's usually easy to add new types.</a:t>
            </a:r>
            <a:endParaRPr b="0" lang="sl-SI" sz="21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Tool-Time Object Models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25800" indent="-325800" defTabSz="36540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example Naughty Dog: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25800" indent="-325800" defTabSz="36540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object categories: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Spawner,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Spline,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Region,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Nav Mesh,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595080" indent="-269280" defTabSz="36540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Static Background Geometry.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Tool-Time Object Models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81005"/>
          </a:bodyPr>
          <a:p>
            <a:pPr marL="274680" indent="-274680" defTabSz="308160">
              <a:lnSpc>
                <a:spcPct val="120000"/>
              </a:lnSpc>
              <a:spcBef>
                <a:spcPts val="2390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450" spc="-1" strike="noStrike">
                <a:solidFill>
                  <a:schemeClr val="dk1"/>
                </a:solidFill>
                <a:latin typeface="Arial"/>
              </a:rPr>
              <a:t>Spawner</a:t>
            </a:r>
            <a:r>
              <a:rPr b="0" lang="sl-SI" sz="345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sl-SI" sz="345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Archetype: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What type of game object?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What features does it offer?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Default values of all properties;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Optional archetype of the parent (inheritance);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Id: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A unique identifier and/or human-readable name.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Tool-Time Object Models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46377"/>
          </a:bodyPr>
          <a:p>
            <a:pPr marL="274680" indent="-274680" defTabSz="308160">
              <a:lnSpc>
                <a:spcPct val="120000"/>
              </a:lnSpc>
              <a:spcBef>
                <a:spcPts val="2390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450" spc="-1" strike="noStrike">
                <a:solidFill>
                  <a:schemeClr val="dk1"/>
                </a:solidFill>
                <a:latin typeface="Arial"/>
              </a:rPr>
              <a:t>Spawner</a:t>
            </a:r>
            <a:r>
              <a:rPr b="0" lang="sl-SI" sz="345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sl-SI" sz="345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3D transform: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position,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rotation,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scale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Reference to parent object</a:t>
            </a:r>
            <a:r>
              <a:rPr b="0" lang="sl-SI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:</a:t>
            </a:r>
            <a:r>
              <a:rPr b="0" lang="en-US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Gill Sans SemiBold"/>
              </a:rPr>
              <a:t>enables hierarchy creation,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01480" indent="-226800" defTabSz="308160">
              <a:lnSpc>
                <a:spcPct val="100000"/>
              </a:lnSpc>
              <a:spcBef>
                <a:spcPts val="197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850" spc="-1" strike="noStrike">
                <a:solidFill>
                  <a:schemeClr val="dk2"/>
                </a:solidFill>
                <a:latin typeface="Arial"/>
                <a:ea typeface="Gill Sans SemiBold"/>
              </a:rPr>
              <a:t>Key-value store: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”</a:t>
            </a: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Dictionary” of other properties, 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some according to template,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  <a:p>
            <a:pPr lvl="2" marL="867600" indent="-226800" defTabSz="308160">
              <a:lnSpc>
                <a:spcPct val="100000"/>
              </a:lnSpc>
              <a:spcBef>
                <a:spcPts val="197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 </a:t>
            </a:r>
            <a:r>
              <a:rPr b="0" lang="en-US" sz="2850" spc="-1" strike="noStrike">
                <a:solidFill>
                  <a:schemeClr val="dk1"/>
                </a:solidFill>
                <a:latin typeface="Arial"/>
                <a:ea typeface="Gill Sans SemiBold"/>
              </a:rPr>
              <a:t>other free-form,</a:t>
            </a:r>
            <a:endParaRPr b="0" lang="sl-SI" sz="285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fig-typical-property-grid.png" descr=""/>
          <p:cNvPicPr/>
          <p:nvPr/>
        </p:nvPicPr>
        <p:blipFill>
          <a:blip r:embed="rId1"/>
          <a:stretch/>
        </p:blipFill>
        <p:spPr>
          <a:xfrm>
            <a:off x="553680" y="66960"/>
            <a:ext cx="8036280" cy="672372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Run-Time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Object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331640" y="5085360"/>
            <a:ext cx="68576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Franklin Gothic Book"/>
              </a:rPr>
              <a:t>Jason Gregory</a:t>
            </a:r>
            <a:br>
              <a:rPr sz="3200"/>
            </a:b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1219320" y="5124600"/>
            <a:ext cx="6857640" cy="533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ctr">
              <a:buNone/>
            </a:pPr>
            <a:endParaRPr b="0" lang="en-US" sz="2000" spc="-1" strike="noStrike">
              <a:solidFill>
                <a:schemeClr val="dk2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Run-Time Object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8329" lnSpcReduction="10000"/>
          </a:bodyPr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presentation of a tool-time object model with behavior,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memory management and streaming,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simulation (changing the model at any time step),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responding to events and sending messages,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high-level games flow (goals, anchors in story, special features ...),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  <a:p>
            <a:pPr marL="296640" indent="-296640" defTabSz="332640">
              <a:lnSpc>
                <a:spcPct val="12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20" spc="-1" strike="noStrike">
                <a:solidFill>
                  <a:schemeClr val="dk1"/>
                </a:solidFill>
                <a:latin typeface="Arial"/>
              </a:rPr>
              <a:t>scripts (allows for quick iterations for behavior and flow).</a:t>
            </a:r>
            <a:endParaRPr b="0" lang="sl-SI" sz="372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Run-Time Object System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run-Time object model deals with 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functionality and speed,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It is not always possibleto have a 1-to-1 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mapping between tool-time entites and 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run-time entites.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Run-Time Object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many different types of implementation: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monolithic class hierarchy,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component-based,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hybrid of both,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property centric.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li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h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i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l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H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i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e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c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h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y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250200" y="1919880"/>
            <a:ext cx="414288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best if OOP language is used,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cons: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non-flexible, hard to mantain,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Bubble-up problem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Deadly diamond problem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3" name="Slika 3" descr=""/>
          <p:cNvPicPr/>
          <p:nvPr/>
        </p:nvPicPr>
        <p:blipFill>
          <a:blip r:embed="rId1"/>
          <a:stretch/>
        </p:blipFill>
        <p:spPr>
          <a:xfrm>
            <a:off x="4932000" y="1168560"/>
            <a:ext cx="4105080" cy="496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56664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Problems with united hierarchy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5" name="Slika 4" descr=""/>
          <p:cNvPicPr/>
          <p:nvPr/>
        </p:nvPicPr>
        <p:blipFill>
          <a:blip r:embed="rId1"/>
          <a:stretch/>
        </p:blipFill>
        <p:spPr>
          <a:xfrm>
            <a:off x="7524360" y="332640"/>
            <a:ext cx="1056960" cy="6105240"/>
          </a:xfrm>
          <a:prstGeom prst="rect">
            <a:avLst/>
          </a:prstGeom>
          <a:ln w="0">
            <a:noFill/>
          </a:ln>
        </p:spPr>
      </p:pic>
      <p:pic>
        <p:nvPicPr>
          <p:cNvPr id="196" name="Slika 5" descr=""/>
          <p:cNvPicPr/>
          <p:nvPr/>
        </p:nvPicPr>
        <p:blipFill>
          <a:blip r:embed="rId2"/>
          <a:stretch/>
        </p:blipFill>
        <p:spPr>
          <a:xfrm>
            <a:off x="3968640" y="3717000"/>
            <a:ext cx="3440160" cy="2627280"/>
          </a:xfrm>
          <a:prstGeom prst="rect">
            <a:avLst/>
          </a:prstGeom>
          <a:ln w="0">
            <a:noFill/>
          </a:ln>
        </p:spPr>
      </p:pic>
      <p:pic>
        <p:nvPicPr>
          <p:cNvPr id="197" name="Slika 1" descr=""/>
          <p:cNvPicPr/>
          <p:nvPr/>
        </p:nvPicPr>
        <p:blipFill>
          <a:blip r:embed="rId3"/>
          <a:stretch/>
        </p:blipFill>
        <p:spPr>
          <a:xfrm>
            <a:off x="179640" y="1227240"/>
            <a:ext cx="4641480" cy="326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Deadly Diamond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199" name="Picture 1" descr="fig-deadly-diamond.pdf"/>
          <p:cNvPicPr/>
          <p:nvPr/>
        </p:nvPicPr>
        <p:blipFill>
          <a:blip r:embed="rId1"/>
          <a:stretch/>
        </p:blipFill>
        <p:spPr>
          <a:xfrm>
            <a:off x="3132000" y="1052640"/>
            <a:ext cx="5521680" cy="5101200"/>
          </a:xfrm>
          <a:prstGeom prst="rect">
            <a:avLst/>
          </a:prstGeom>
          <a:ln w="0">
            <a:noFill/>
          </a:ln>
        </p:spPr>
      </p:pic>
      <p:sp>
        <p:nvSpPr>
          <p:cNvPr id="200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Problems with united hierarchy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271800" y="457200"/>
            <a:ext cx="8643600" cy="685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Deadly Diamond</a:t>
            </a:r>
            <a:endParaRPr b="0" lang="sl-SI" sz="2600" spc="-1" strike="noStrike" baseline="-8000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Shape 3"/>
          <p:cNvSpPr txBox="1"/>
          <p:nvPr/>
        </p:nvSpPr>
        <p:spPr>
          <a:xfrm>
            <a:off x="250200" y="1371600"/>
            <a:ext cx="843660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Multiple inheritance diamond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◆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Ambiguous member resolution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(D→B→A vs D→C→A)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◆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Duplicate state (two copies of A), inconsistent updates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◆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Common solutions: Virtual inheritance (C++), Interfaces (Java), MRO/C3 (Python), explicit strategy (UML)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6791760" y="0"/>
            <a:ext cx="3266640" cy="330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Mix-In Classes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05" name="Picture 1" descr="fig-mix-in-classes.pdf"/>
          <p:cNvPicPr/>
          <p:nvPr/>
        </p:nvPicPr>
        <p:blipFill>
          <a:blip r:embed="rId1"/>
          <a:stretch/>
        </p:blipFill>
        <p:spPr>
          <a:xfrm>
            <a:off x="1187640" y="1124640"/>
            <a:ext cx="7615800" cy="3819240"/>
          </a:xfrm>
          <a:prstGeom prst="rect">
            <a:avLst/>
          </a:prstGeom>
          <a:ln w="0">
            <a:noFill/>
          </a:ln>
        </p:spPr>
      </p:pic>
      <p:sp>
        <p:nvSpPr>
          <p:cNvPr id="206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Problems with united hierarchy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71800" y="457200"/>
            <a:ext cx="8643600" cy="685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Mix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‑in 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Cla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sse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s 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ble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m</a:t>
            </a:r>
            <a:endParaRPr b="0" lang="sl-SI" sz="2600" spc="-1" strike="noStrike" baseline="-8000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Shape 6"/>
          <p:cNvSpPr txBox="1"/>
          <p:nvPr/>
        </p:nvSpPr>
        <p:spPr>
          <a:xfrm>
            <a:off x="250200" y="1371600"/>
            <a:ext cx="843660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Mix‑ins blur Identity vs Behavior (misleading 'is‑a' in hierarchy)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Behavior collisions from multiple mix‑ins → ambiguous semantics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Accidental dependencies &amp; ordering coupling make model fragile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Mix‑in state fragments break stateless‑role assumptions/invariants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Safer modeling: Roles/Traits, composition, explicit combination rules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" descr="fig-unreal-2004-class-hierarchy.pdf"/>
          <p:cNvPicPr/>
          <p:nvPr/>
        </p:nvPicPr>
        <p:blipFill>
          <a:blip r:embed="rId1"/>
          <a:stretch/>
        </p:blipFill>
        <p:spPr>
          <a:xfrm>
            <a:off x="2354760" y="1014480"/>
            <a:ext cx="4217040" cy="5697360"/>
          </a:xfrm>
          <a:prstGeom prst="rect">
            <a:avLst/>
          </a:prstGeom>
          <a:ln w="0">
            <a:noFill/>
          </a:ln>
        </p:spPr>
      </p:pic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156000" y="938160"/>
            <a:ext cx="8643600" cy="768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rmAutofit/>
          </a:bodyPr>
          <a:p>
            <a:pPr indent="0" defTabSz="560880">
              <a:lnSpc>
                <a:spcPct val="100000"/>
              </a:lnSpc>
              <a:buNone/>
            </a:pPr>
            <a:r>
              <a:rPr b="0" lang="sl-SI" sz="2400" spc="-1" strike="noStrike">
                <a:solidFill>
                  <a:schemeClr val="dk2"/>
                </a:solidFill>
                <a:latin typeface="Franklin Gothic Book"/>
              </a:rPr>
              <a:t>The </a:t>
            </a:r>
            <a:r>
              <a:rPr b="0" lang="sl-SI" sz="2400" spc="-1" strike="noStrike">
                <a:solidFill>
                  <a:schemeClr val="dk2"/>
                </a:solidFill>
                <a:latin typeface="Franklin Gothic Book"/>
              </a:rPr>
              <a:t>Bubble-</a:t>
            </a:r>
            <a:r>
              <a:rPr b="0" lang="sl-SI" sz="2400" spc="-1" strike="noStrike">
                <a:solidFill>
                  <a:schemeClr val="dk2"/>
                </a:solidFill>
                <a:latin typeface="Franklin Gothic Book"/>
              </a:rPr>
              <a:t>Up </a:t>
            </a:r>
            <a:r>
              <a:rPr b="0" lang="sl-SI" sz="2400" spc="-1" strike="noStrike">
                <a:solidFill>
                  <a:schemeClr val="dk2"/>
                </a:solidFill>
                <a:latin typeface="Franklin Gothic Book"/>
              </a:rPr>
              <a:t>Effect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Shape 217"/>
          <p:cNvSpPr/>
          <p:nvPr/>
        </p:nvSpPr>
        <p:spPr>
          <a:xfrm>
            <a:off x="6875640" y="5742000"/>
            <a:ext cx="1792800" cy="713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211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Unreal’s Class</a:t>
            </a:r>
            <a:br>
              <a:rPr sz="2110"/>
            </a:br>
            <a:r>
              <a:rPr b="0" lang="sl-SI" sz="211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Hierarchy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2" name="Group 221"/>
          <p:cNvGrpSpPr/>
          <p:nvPr/>
        </p:nvGrpSpPr>
        <p:grpSpPr>
          <a:xfrm>
            <a:off x="2614680" y="1616040"/>
            <a:ext cx="3721680" cy="3376080"/>
            <a:chOff x="2614680" y="1616040"/>
            <a:chExt cx="3721680" cy="3376080"/>
          </a:xfrm>
        </p:grpSpPr>
        <p:sp>
          <p:nvSpPr>
            <p:cNvPr id="213" name="Shape 218"/>
            <p:cNvSpPr/>
            <p:nvPr/>
          </p:nvSpPr>
          <p:spPr>
            <a:xfrm>
              <a:off x="4669200" y="4339080"/>
              <a:ext cx="1667160" cy="507600"/>
            </a:xfrm>
            <a:prstGeom prst="ellipse">
              <a:avLst/>
            </a:prstGeom>
            <a:noFill/>
            <a:ln w="63500">
              <a:solidFill>
                <a:srgbClr val="ff2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35640" rIns="35640" tIns="35640" bIns="35640" anchor="ctr">
              <a:noAutofit/>
            </a:bodyPr>
            <a:p>
              <a:pPr>
                <a:lnSpc>
                  <a:spcPct val="100000"/>
                </a:lnSpc>
              </a:pPr>
              <a:endParaRPr b="0" lang="sl-SI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4" name="Shape 219"/>
            <p:cNvSpPr/>
            <p:nvPr/>
          </p:nvSpPr>
          <p:spPr>
            <a:xfrm>
              <a:off x="2614680" y="4484520"/>
              <a:ext cx="1667160" cy="507600"/>
            </a:xfrm>
            <a:prstGeom prst="ellipse">
              <a:avLst/>
            </a:prstGeom>
            <a:noFill/>
            <a:ln w="63500">
              <a:solidFill>
                <a:srgbClr val="ff2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35640" rIns="35640" tIns="35640" bIns="35640" anchor="ctr">
              <a:noAutofit/>
            </a:bodyPr>
            <a:p>
              <a:pPr>
                <a:lnSpc>
                  <a:spcPct val="100000"/>
                </a:lnSpc>
              </a:pPr>
              <a:endParaRPr b="0" lang="sl-SI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5" name="Shape 220"/>
            <p:cNvSpPr/>
            <p:nvPr/>
          </p:nvSpPr>
          <p:spPr>
            <a:xfrm>
              <a:off x="4669200" y="1616040"/>
              <a:ext cx="1667160" cy="507600"/>
            </a:xfrm>
            <a:prstGeom prst="ellipse">
              <a:avLst/>
            </a:prstGeom>
            <a:noFill/>
            <a:ln w="63500">
              <a:solidFill>
                <a:srgbClr val="ff26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35640" rIns="35640" tIns="35640" bIns="35640" anchor="ctr">
              <a:noAutofit/>
            </a:bodyPr>
            <a:p>
              <a:pPr>
                <a:lnSpc>
                  <a:spcPct val="100000"/>
                </a:lnSpc>
              </a:pPr>
              <a:endParaRPr b="0" lang="sl-SI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16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Problems with united hierarchy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iterate type="el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ftr" idx="36"/>
          </p:nvPr>
        </p:nvSpPr>
        <p:spPr>
          <a:xfrm>
            <a:off x="2627280" y="6356520"/>
            <a:ext cx="604800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452880" y="18864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Overview (chapter in book: 14)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37"/>
          </p:nvPr>
        </p:nvSpPr>
        <p:spPr>
          <a:xfrm>
            <a:off x="612720" y="6356520"/>
            <a:ext cx="19807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E013DEF6-07ED-4B3D-BE44-C47167BC11E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19760" y="1299240"/>
            <a:ext cx="822924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what is a game object model?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world editors;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difference between offline and runtime object models;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restoring game objects and system integration.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71800" y="457200"/>
            <a:ext cx="8643600" cy="685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Bubble‑Up 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Problem in 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Object Models</a:t>
            </a:r>
            <a:endParaRPr b="0" lang="sl-SI" sz="2600" spc="-1" strike="noStrike" baseline="-8000">
              <a:solidFill>
                <a:schemeClr val="dk1"/>
              </a:solidFill>
              <a:latin typeface="Arial"/>
            </a:endParaRPr>
          </a:p>
        </p:txBody>
      </p:sp>
      <p:sp>
        <p:nvSpPr>
          <p:cNvPr id="218" name="Shape 10"/>
          <p:cNvSpPr txBox="1"/>
          <p:nvPr/>
        </p:nvSpPr>
        <p:spPr>
          <a:xfrm>
            <a:off x="250200" y="1371600"/>
            <a:ext cx="843660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Lower classes push methods/attrs upward to share code, distorting taxonomy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Irrelevant behavior bubbles up → base classes gain non‑core responsibilities – god classes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Bloats root classes, breaks abstraction, weakens cohesion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Cause: code sharing via inheritance instead of delegation/roles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Safer modeling: composition, roles/traits, or service classes (no upward pollution)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74400" y="476640"/>
            <a:ext cx="8643600" cy="710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Model with central game object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0" name="Picture 1" descr="fig-class-hierarchy-with-composition.pdf"/>
          <p:cNvPicPr/>
          <p:nvPr/>
        </p:nvPicPr>
        <p:blipFill>
          <a:blip r:embed="rId1"/>
          <a:stretch/>
        </p:blipFill>
        <p:spPr>
          <a:xfrm>
            <a:off x="1292040" y="2331000"/>
            <a:ext cx="6808320" cy="339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/>
          </p:nvPr>
        </p:nvSpPr>
        <p:spPr>
          <a:xfrm>
            <a:off x="250200" y="1919880"/>
            <a:ext cx="388584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Generic class for components - 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</a:rPr>
              <a:t>Component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at first glance very nice, often impractical and with too many restrictions,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10" spc="-1" strike="noStrike">
                <a:solidFill>
                  <a:schemeClr val="dk2"/>
                </a:solidFill>
                <a:latin typeface="Arial"/>
              </a:rPr>
              <a:t>Why restrict ourselves?</a:t>
            </a:r>
            <a:endParaRPr b="0" lang="sl-SI" sz="211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22" name="Picture 1" descr="fig-hub-go-with-linked-list.pdf"/>
          <p:cNvPicPr/>
          <p:nvPr/>
        </p:nvPicPr>
        <p:blipFill>
          <a:blip r:embed="rId1"/>
          <a:stretch/>
        </p:blipFill>
        <p:spPr>
          <a:xfrm>
            <a:off x="3760200" y="1919880"/>
            <a:ext cx="5383800" cy="4709520"/>
          </a:xfrm>
          <a:prstGeom prst="rect">
            <a:avLst/>
          </a:prstGeom>
          <a:ln w="0">
            <a:noFill/>
          </a:ln>
        </p:spPr>
      </p:pic>
      <p:sp>
        <p:nvSpPr>
          <p:cNvPr id="223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Generic component model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" descr="fig-pure-component-model.pdf"/>
          <p:cNvPicPr/>
          <p:nvPr/>
        </p:nvPicPr>
        <p:blipFill>
          <a:blip r:embed="rId1"/>
          <a:stretch/>
        </p:blipFill>
        <p:spPr>
          <a:xfrm>
            <a:off x="2286000" y="1371600"/>
            <a:ext cx="3886200" cy="5029200"/>
          </a:xfrm>
          <a:prstGeom prst="rect">
            <a:avLst/>
          </a:prstGeom>
          <a:ln w="0">
            <a:noFill/>
          </a:ln>
        </p:spPr>
      </p:pic>
      <p:sp>
        <p:nvSpPr>
          <p:cNvPr id="225" name="Shape 198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Pure component model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/>
          </p:nvPr>
        </p:nvSpPr>
        <p:spPr>
          <a:xfrm>
            <a:off x="250200" y="1371600"/>
            <a:ext cx="8436600" cy="4977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Clear identity &amp; high cohesion (focus on 'what they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do')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No inheritance pollution or taxonomy distortion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Flexible reuse via recombination (mix‑and‑match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behaviors)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No diamond or bubble‑up ambiguities (reuse by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assembly, not ancestry)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Easy evolution: swap/replace components, minimal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refactor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High testability: mock/stub components 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independently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Architecture‑friendly: DI, IoC, clean boundaries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7" name="Shape 14"/>
          <p:cNvSpPr/>
          <p:nvPr/>
        </p:nvSpPr>
        <p:spPr>
          <a:xfrm>
            <a:off x="320400" y="685800"/>
            <a:ext cx="8643600" cy="5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Pros of Pure 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Component Model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47880" y="-9000"/>
            <a:ext cx="9105480" cy="640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228600" y="360"/>
            <a:ext cx="82544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/>
          </p:nvPr>
        </p:nvSpPr>
        <p:spPr>
          <a:xfrm>
            <a:off x="988920" y="1919880"/>
            <a:ext cx="3404160" cy="4428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8093"/>
          </a:bodyPr>
          <a:p>
            <a:pPr marL="300600" indent="-300600" defTabSz="406800">
              <a:lnSpc>
                <a:spcPct val="10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59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Object A</a:t>
            </a:r>
            <a:endParaRPr b="0" lang="sl-SI" sz="3759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position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orientation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health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  <a:p>
            <a:pPr marL="300600" indent="-300600" defTabSz="406800">
              <a:lnSpc>
                <a:spcPct val="100000"/>
              </a:lnSpc>
              <a:spcBef>
                <a:spcPts val="260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759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Object B</a:t>
            </a:r>
            <a:endParaRPr b="0" lang="sl-SI" sz="3759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position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  <a:p>
            <a:pPr lvl="1" marL="601200" indent="-300600" defTabSz="406800">
              <a:lnSpc>
                <a:spcPct val="100000"/>
              </a:lnSpc>
              <a:spcBef>
                <a:spcPts val="2602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970" spc="-1" strike="noStrike">
                <a:solidFill>
                  <a:schemeClr val="dk2"/>
                </a:solidFill>
                <a:latin typeface="Arial"/>
                <a:ea typeface="Gill Sans SemiBold"/>
              </a:rPr>
              <a:t>orientation</a:t>
            </a:r>
            <a:endParaRPr b="0" lang="sl-SI" sz="297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Shape 243"/>
          <p:cNvSpPr/>
          <p:nvPr/>
        </p:nvSpPr>
        <p:spPr>
          <a:xfrm>
            <a:off x="5865480" y="1919880"/>
            <a:ext cx="2983680" cy="4428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rmAutofit fontScale="96666"/>
          </a:bodyPr>
          <a:p>
            <a:pPr marL="25812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227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Position</a:t>
            </a:r>
            <a:endParaRPr b="0" lang="en-US" sz="227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A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B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  <a:p>
            <a:pPr marL="25812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227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Orientation</a:t>
            </a:r>
            <a:endParaRPr b="0" lang="en-US" sz="227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A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B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  <a:p>
            <a:pPr marL="25812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2270" spc="-1" strike="noStrike">
                <a:solidFill>
                  <a:schemeClr val="dk1"/>
                </a:solidFill>
                <a:latin typeface="Gill Sans SemiBold"/>
                <a:ea typeface="Gill Sans SemiBold"/>
              </a:rPr>
              <a:t>Health</a:t>
            </a:r>
            <a:endParaRPr b="0" lang="en-US" sz="2270" spc="-1" strike="noStrike">
              <a:solidFill>
                <a:srgbClr val="000000"/>
              </a:solidFill>
              <a:latin typeface="Arial"/>
            </a:endParaRPr>
          </a:p>
          <a:p>
            <a:pPr lvl="1" marL="516240" indent="-258120" defTabSz="349200">
              <a:lnSpc>
                <a:spcPct val="100000"/>
              </a:lnSpc>
              <a:spcBef>
                <a:spcPts val="2251"/>
              </a:spcBef>
              <a:buClr>
                <a:srgbClr val="000000"/>
              </a:buClr>
              <a:buSzPct val="82000"/>
              <a:buFont typeface="Symbol" charset="2"/>
              <a:buChar char=""/>
            </a:pPr>
            <a:r>
              <a:rPr b="0" lang="sl-SI" sz="1790" spc="-1" strike="noStrike">
                <a:solidFill>
                  <a:schemeClr val="dk1"/>
                </a:solidFill>
                <a:latin typeface="Arial"/>
                <a:ea typeface="Gill Sans SemiBold"/>
              </a:rPr>
              <a:t>Object A</a:t>
            </a:r>
            <a:endParaRPr b="0" lang="en-US" sz="17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Shape 244"/>
          <p:cNvSpPr/>
          <p:nvPr/>
        </p:nvSpPr>
        <p:spPr>
          <a:xfrm>
            <a:off x="4125600" y="3687840"/>
            <a:ext cx="892440" cy="89244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808785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endParaRPr b="0" lang="sl-SI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Shape 198"/>
          <p:cNvSpPr/>
          <p:nvPr/>
        </p:nvSpPr>
        <p:spPr>
          <a:xfrm>
            <a:off x="320400" y="764640"/>
            <a:ext cx="8643600" cy="47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rmAutofit/>
          </a:bodyPr>
          <a:p>
            <a:pPr defTabSz="566640"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Model, based on properties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Streaming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 and Game “flow”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Loading maps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2145"/>
          </a:bodyPr>
          <a:p>
            <a:pPr marL="362520" indent="-362520" defTabSz="40680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1"/>
                </a:solidFill>
                <a:latin typeface="Arial"/>
              </a:rPr>
              <a:t>Designers make worlds (aka "maps" "levels") in the world builder,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marL="362520" indent="-362520" defTabSz="40680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1"/>
                </a:solidFill>
                <a:latin typeface="Arial"/>
              </a:rPr>
              <a:t>Artists make the geometry of the background (BG geometry) in Maya (or similar tools),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marL="362520" indent="-362520" defTabSz="40680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1"/>
                </a:solidFill>
                <a:latin typeface="Arial"/>
              </a:rPr>
              <a:t>These are tool-time items that we must load into the object model of the game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  <a:p>
            <a:pPr lvl="1" marL="664920" indent="-362520" defTabSz="406800">
              <a:lnSpc>
                <a:spcPct val="100000"/>
              </a:lnSpc>
              <a:spcBef>
                <a:spcPts val="3163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60" spc="-1" strike="noStrike">
                <a:solidFill>
                  <a:schemeClr val="dk2"/>
                </a:solidFill>
                <a:latin typeface="Arial"/>
              </a:rPr>
              <a:t>convert into a run-time object model.</a:t>
            </a:r>
            <a:endParaRPr b="0" lang="sl-SI" sz="456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65840" y="22860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Game world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15000" indent="-315000" defTabSz="353160">
              <a:lnSpc>
                <a:spcPct val="10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static geometry ("background"),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0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dynamic game objects ("foreground"),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0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parts of the world for streaming,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0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game's logic and the overall course,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17400" indent="-315000" defTabSz="353160">
              <a:lnSpc>
                <a:spcPct val="100000"/>
              </a:lnSpc>
              <a:spcBef>
                <a:spcPts val="2741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hard-coded,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74920" indent="-259920" defTabSz="353160">
              <a:lnSpc>
                <a:spcPct val="100000"/>
              </a:lnSpc>
              <a:spcBef>
                <a:spcPts val="2251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scripted,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Problems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data format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how to put the whole map in memory,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streaming - how we distribute data,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converting data to a suitable format for run-time,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the possibility of fast iterations,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the possibility of debugging,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245160" indent="-245160" defTabSz="275040">
              <a:lnSpc>
                <a:spcPct val="120000"/>
              </a:lnSpc>
              <a:spcBef>
                <a:spcPts val="210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how to use/save in the revision-control all this game world </a:t>
            </a: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information?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File formats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two basic choices: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text (XML, JSON, proprietary),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Gill Sans SemiBold"/>
                <a:ea typeface="Gill Sans SemiBold"/>
              </a:rPr>
              <a:t>binary format.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3230" spc="-1" strike="noStrike">
                <a:solidFill>
                  <a:schemeClr val="dk1"/>
                </a:solidFill>
                <a:latin typeface="Arial"/>
                <a:ea typeface="Gill Sans SemiBold"/>
              </a:rPr>
              <a:t>each has its own set of problems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  <a:ea typeface="Gill Sans SemiBold"/>
              </a:rPr>
              <a:t>choosing the most appropriate format for each case, avoiding proprietary format, if possible.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Text files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time for parsing is higher,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versioning,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references in files (by name, GUID),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serialization (automagic via reflection? hard-coded?),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easy to use in versioning;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easy to operate diff, easy to search.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Binary files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spatially and temporally better than textual,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standard or custom formats,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monolithic or split,versioning,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big endian/little endian,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references in files (pointer fix-ups).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800" y="692640"/>
            <a:ext cx="8643600" cy="55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Pointer Fix-Ups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46" name="Picture 1" descr="fig-pointer-fix-up-table.pdf"/>
          <p:cNvPicPr/>
          <p:nvPr/>
        </p:nvPicPr>
        <p:blipFill>
          <a:blip r:embed="rId1"/>
          <a:stretch/>
        </p:blipFill>
        <p:spPr>
          <a:xfrm>
            <a:off x="1922400" y="1631160"/>
            <a:ext cx="5231160" cy="499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Data types in game world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55962"/>
          </a:bodyPr>
          <a:p>
            <a:pPr marL="358920" indent="-358920" defTabSz="40248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10" spc="-1" strike="noStrike">
                <a:solidFill>
                  <a:schemeClr val="dk1"/>
                </a:solidFill>
                <a:latin typeface="Arial"/>
              </a:rPr>
              <a:t>binary ”pak" files for:</a:t>
            </a:r>
            <a:endParaRPr b="0" lang="sl-SI" sz="4510" spc="-1" strike="noStrike">
              <a:solidFill>
                <a:schemeClr val="dk1"/>
              </a:solidFill>
              <a:latin typeface="Arial"/>
            </a:endParaRPr>
          </a:p>
          <a:p>
            <a:pPr lvl="1" marL="661320" indent="-358920" defTabSz="402480">
              <a:lnSpc>
                <a:spcPct val="100000"/>
              </a:lnSpc>
              <a:spcBef>
                <a:spcPts val="3163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10" spc="-1" strike="noStrike">
                <a:solidFill>
                  <a:schemeClr val="dk2"/>
                </a:solidFill>
                <a:latin typeface="Arial"/>
              </a:rPr>
              <a:t>geometry BG, FG + materials,</a:t>
            </a:r>
            <a:endParaRPr b="0" lang="sl-SI" sz="4510" spc="-1" strike="noStrike">
              <a:solidFill>
                <a:schemeClr val="dk1"/>
              </a:solidFill>
              <a:latin typeface="Arial"/>
            </a:endParaRPr>
          </a:p>
          <a:p>
            <a:pPr lvl="1" marL="661320" indent="-358920" defTabSz="402480">
              <a:lnSpc>
                <a:spcPct val="100000"/>
              </a:lnSpc>
              <a:spcBef>
                <a:spcPts val="3163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10" spc="-1" strike="noStrike">
                <a:solidFill>
                  <a:schemeClr val="dk2"/>
                </a:solidFill>
                <a:latin typeface="Arial"/>
              </a:rPr>
              <a:t>textures,</a:t>
            </a:r>
            <a:endParaRPr b="0" lang="sl-SI" sz="4510" spc="-1" strike="noStrike">
              <a:solidFill>
                <a:schemeClr val="dk1"/>
              </a:solidFill>
              <a:latin typeface="Arial"/>
            </a:endParaRPr>
          </a:p>
          <a:p>
            <a:pPr lvl="1" marL="661320" indent="-358920" defTabSz="402480">
              <a:lnSpc>
                <a:spcPct val="100000"/>
              </a:lnSpc>
              <a:spcBef>
                <a:spcPts val="3163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10" spc="-1" strike="noStrike">
                <a:solidFill>
                  <a:schemeClr val="dk2"/>
                </a:solidFill>
                <a:latin typeface="Arial"/>
              </a:rPr>
              <a:t>skeletons and animations.</a:t>
            </a:r>
            <a:endParaRPr b="0" lang="sl-SI" sz="4510" spc="-1" strike="noStrike">
              <a:solidFill>
                <a:schemeClr val="dk1"/>
              </a:solidFill>
              <a:latin typeface="Arial"/>
            </a:endParaRPr>
          </a:p>
          <a:p>
            <a:pPr marL="358920" indent="-358920" defTabSz="402480">
              <a:lnSpc>
                <a:spcPct val="120000"/>
              </a:lnSpc>
              <a:spcBef>
                <a:spcPts val="316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510" spc="-1" strike="noStrike">
                <a:solidFill>
                  <a:schemeClr val="dk1"/>
                </a:solidFill>
                <a:latin typeface="Arial"/>
              </a:rPr>
              <a:t>text or simple binary files for:</a:t>
            </a:r>
            <a:endParaRPr b="0" lang="sl-SI" sz="4510" spc="-1" strike="noStrike">
              <a:solidFill>
                <a:schemeClr val="dk1"/>
              </a:solidFill>
              <a:latin typeface="Arial"/>
            </a:endParaRPr>
          </a:p>
          <a:p>
            <a:pPr lvl="1" marL="661320" indent="-358920" defTabSz="402480">
              <a:lnSpc>
                <a:spcPct val="100000"/>
              </a:lnSpc>
              <a:spcBef>
                <a:spcPts val="3163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4510" spc="-1" strike="noStrike">
                <a:solidFill>
                  <a:schemeClr val="dk2"/>
                </a:solidFill>
                <a:latin typeface="Arial"/>
              </a:rPr>
              <a:t>data that require fast iteration (spawners, regions, splines).</a:t>
            </a:r>
            <a:endParaRPr b="0" lang="sl-SI" sz="451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Data types in game world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engine can have several custom formats: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script files: own binary format,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GUI: reads direct JSON files,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engine config: simple text files,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...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Loading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each level (old-school),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Air locks,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Linear level streaming,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70" spc="-1" strike="noStrike">
                <a:solidFill>
                  <a:schemeClr val="dk2"/>
                </a:solidFill>
                <a:latin typeface="Arial"/>
              </a:rPr>
              <a:t>related: Streaming audio, animations, textures, ...</a:t>
            </a:r>
            <a:endParaRPr b="0" lang="sl-SI" sz="187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70" spc="-1" strike="noStrike">
                <a:solidFill>
                  <a:schemeClr val="dk2"/>
                </a:solidFill>
                <a:latin typeface="Arial"/>
              </a:rPr>
              <a:t>LOD open world streaming (GTA).</a:t>
            </a:r>
            <a:endParaRPr b="0" lang="sl-SI" sz="187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1" descr="fig-game-world-chunks.pdf"/>
          <p:cNvPicPr/>
          <p:nvPr/>
        </p:nvPicPr>
        <p:blipFill>
          <a:blip r:embed="rId1"/>
          <a:stretch/>
        </p:blipFill>
        <p:spPr>
          <a:xfrm>
            <a:off x="3886200" y="0"/>
            <a:ext cx="5257800" cy="6804360"/>
          </a:xfrm>
          <a:prstGeom prst="rect">
            <a:avLst/>
          </a:prstGeom>
          <a:ln w="0">
            <a:noFill/>
          </a:ln>
        </p:spPr>
      </p:pic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250200" y="178560"/>
            <a:ext cx="8643600" cy="1236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Streaming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4" descr="fig-gameplay-objectives.pdf"/>
          <p:cNvPicPr/>
          <p:nvPr/>
        </p:nvPicPr>
        <p:blipFill>
          <a:blip r:embed="rId1"/>
          <a:stretch/>
        </p:blipFill>
        <p:spPr>
          <a:xfrm>
            <a:off x="3558240" y="3429000"/>
            <a:ext cx="5357160" cy="342900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5" descr="fig-world-divided-into-chunks.pdf"/>
          <p:cNvPicPr/>
          <p:nvPr/>
        </p:nvPicPr>
        <p:blipFill>
          <a:blip r:embed="rId2"/>
          <a:stretch/>
        </p:blipFill>
        <p:spPr>
          <a:xfrm>
            <a:off x="842040" y="42480"/>
            <a:ext cx="7844760" cy="430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fig-game-world-static-dynamic.png" descr=""/>
          <p:cNvPicPr/>
          <p:nvPr/>
        </p:nvPicPr>
        <p:blipFill>
          <a:blip r:embed="rId1"/>
          <a:stretch/>
        </p:blipFill>
        <p:spPr>
          <a:xfrm>
            <a:off x="507960" y="0"/>
            <a:ext cx="8127720" cy="685764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Streaming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 - Chunks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258" name="Picture 1" descr="fig-last-chunk-prob.pdf"/>
          <p:cNvPicPr/>
          <p:nvPr/>
        </p:nvPicPr>
        <p:blipFill>
          <a:blip r:embed="rId1"/>
          <a:stretch/>
        </p:blipFill>
        <p:spPr>
          <a:xfrm>
            <a:off x="-11520" y="48600"/>
            <a:ext cx="9155520" cy="543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Spawnin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g and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destroyi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ng game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objects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Spawn and Destroy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could use new and delete... 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memory fragmentation can become a problem,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better: 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pools of similar size ("small mem" allocators),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memory movement (defragmentation). 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Loading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we need to read the tool-time object description and from this description make a run-time object,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different ways: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upload binary-ready object image,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parse a text file,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read key-value pairs.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Spawning: </a:t>
            </a:r>
            <a:r>
              <a:rPr b="0" lang="en-US" sz="2600" spc="-1" strike="noStrike">
                <a:solidFill>
                  <a:schemeClr val="dk2"/>
                </a:solidFill>
                <a:latin typeface="Franklin Gothic Book"/>
              </a:rPr>
              <a:t>which type</a:t>
            </a: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which type of game object to create,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we need a way to convert tool-time type descriptors into an instance of a suitable C# class in run-time.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Spawning: which type?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69875"/>
          </a:bodyPr>
          <a:p>
            <a:pPr marL="322200" indent="-322200" defTabSz="361440">
              <a:lnSpc>
                <a:spcPct val="120000"/>
              </a:lnSpc>
              <a:spcBef>
                <a:spcPts val="2812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4050" spc="-1" strike="noStrike">
                <a:solidFill>
                  <a:schemeClr val="dk1"/>
                </a:solidFill>
                <a:latin typeface="Arial"/>
              </a:rPr>
              <a:t>Naughty Dog</a:t>
            </a:r>
            <a:r>
              <a:rPr b="0" lang="sl-SI" sz="405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sl-SI" sz="4050" spc="-1" strike="noStrike">
              <a:solidFill>
                <a:schemeClr val="dk1"/>
              </a:solidFill>
              <a:latin typeface="Arial"/>
            </a:endParaRPr>
          </a:p>
          <a:p>
            <a:pPr lvl="1" marL="588240" indent="-266040" defTabSz="36144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3340" spc="-1" strike="noStrike">
                <a:solidFill>
                  <a:schemeClr val="dk2"/>
                </a:solidFill>
                <a:latin typeface="Arial"/>
              </a:rPr>
              <a:t>each C++ class registers a TypeFactory object in a hash table,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1" marL="588240" indent="-266040" defTabSz="36144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3340" spc="-1" strike="noStrike">
                <a:solidFill>
                  <a:schemeClr val="dk2"/>
                </a:solidFill>
                <a:latin typeface="Arial"/>
              </a:rPr>
              <a:t>TypeFactory can be found by by name (key in the table),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1" marL="588240" indent="-266040" defTabSz="361440">
              <a:lnSpc>
                <a:spcPct val="100000"/>
              </a:lnSpc>
              <a:spcBef>
                <a:spcPts val="231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3340" spc="-1" strike="noStrike">
                <a:solidFill>
                  <a:schemeClr val="dk2"/>
                </a:solidFill>
                <a:latin typeface="Arial"/>
              </a:rPr>
              <a:t>TypeFactory knows: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2" marL="954360" indent="-266040" defTabSz="361440">
              <a:lnSpc>
                <a:spcPct val="100000"/>
              </a:lnSpc>
              <a:spcBef>
                <a:spcPts val="231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3340" spc="-1" strike="noStrike">
                <a:solidFill>
                  <a:schemeClr val="dk1"/>
                </a:solidFill>
                <a:latin typeface="Arial"/>
              </a:rPr>
              <a:t>how to instantiate own C++ class,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2" marL="954360" indent="-266040" defTabSz="361440">
              <a:lnSpc>
                <a:spcPct val="100000"/>
              </a:lnSpc>
              <a:spcBef>
                <a:spcPts val="231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3340" spc="-1" strike="noStrike">
                <a:solidFill>
                  <a:schemeClr val="dk1"/>
                </a:solidFill>
                <a:latin typeface="Arial"/>
              </a:rPr>
              <a:t>RTTI information: class parent,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  <a:p>
            <a:pPr lvl="2" marL="954360" indent="-266040" defTabSz="361440">
              <a:lnSpc>
                <a:spcPct val="100000"/>
              </a:lnSpc>
              <a:spcBef>
                <a:spcPts val="231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3340" spc="-1" strike="noStrike">
                <a:solidFill>
                  <a:schemeClr val="dk1"/>
                </a:solidFill>
                <a:latin typeface="Arial"/>
              </a:rPr>
              <a:t>size information for relocatable memory management.</a:t>
            </a:r>
            <a:endParaRPr b="0" lang="sl-SI" sz="334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Object initialisation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58920" indent="-358920" defTabSz="402480">
              <a:lnSpc>
                <a:spcPct val="100000"/>
              </a:lnSpc>
              <a:spcBef>
                <a:spcPts val="765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Naughty Dog: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58920" indent="-358920" defTabSz="402480">
              <a:lnSpc>
                <a:spcPct val="100000"/>
              </a:lnSpc>
              <a:spcBef>
                <a:spcPts val="765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 the game object the </a:t>
            </a:r>
            <a:r>
              <a:rPr b="0" lang="en-US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init()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 function reads key-value pairs,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58920" indent="-358920" defTabSz="402480">
              <a:lnSpc>
                <a:spcPct val="100000"/>
              </a:lnSpc>
              <a:spcBef>
                <a:spcPts val="765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flexible system,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58920" indent="-358920" defTabSz="402480">
              <a:lnSpc>
                <a:spcPct val="100000"/>
              </a:lnSpc>
              <a:spcBef>
                <a:spcPts val="765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robust to change in tool-time,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58920" indent="-358920" defTabSz="402480">
              <a:lnSpc>
                <a:spcPct val="100000"/>
              </a:lnSpc>
              <a:spcBef>
                <a:spcPts val="765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init()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 can do any initialization,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58920" indent="-358920" defTabSz="402480">
              <a:lnSpc>
                <a:spcPct val="100000"/>
              </a:lnSpc>
              <a:spcBef>
                <a:spcPts val="765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it creates components, 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58920" indent="-358920" defTabSz="402480">
              <a:lnSpc>
                <a:spcPct val="100000"/>
              </a:lnSpc>
              <a:spcBef>
                <a:spcPts val="765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allocates data for each instance, ...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Arial"/>
              </a:rPr>
              <a:t>Game objects references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/>
          </p:nvPr>
        </p:nvSpPr>
        <p:spPr>
          <a:xfrm>
            <a:off x="457200" y="1556640"/>
            <a:ext cx="8229240" cy="4572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every game object needs an id,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human-readable, however fast (hashed string id)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a path in a hierarchy or only unique names,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need to store references to the game objects over multiple frames,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relocatable objects, we need handles.</a:t>
            </a: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	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Shape 304"/>
          <p:cNvSpPr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Ids and handles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382"/>
          <p:cNvSpPr/>
          <p:nvPr/>
        </p:nvSpPr>
        <p:spPr>
          <a:xfrm flipH="1">
            <a:off x="664200" y="2453400"/>
            <a:ext cx="2858400" cy="99936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Shape 383"/>
          <p:cNvSpPr/>
          <p:nvPr/>
        </p:nvSpPr>
        <p:spPr>
          <a:xfrm flipH="1">
            <a:off x="3331440" y="2450520"/>
            <a:ext cx="799200" cy="102024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Shape 384"/>
          <p:cNvSpPr/>
          <p:nvPr/>
        </p:nvSpPr>
        <p:spPr>
          <a:xfrm>
            <a:off x="4845960" y="2501640"/>
            <a:ext cx="1776600" cy="92736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Shape 385"/>
          <p:cNvSpPr/>
          <p:nvPr/>
        </p:nvSpPr>
        <p:spPr>
          <a:xfrm flipH="1">
            <a:off x="1945080" y="2505240"/>
            <a:ext cx="3888000" cy="94644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Shape 386"/>
          <p:cNvSpPr/>
          <p:nvPr/>
        </p:nvSpPr>
        <p:spPr>
          <a:xfrm flipH="1">
            <a:off x="4352760" y="2450880"/>
            <a:ext cx="2066400" cy="969480"/>
          </a:xfrm>
          <a:prstGeom prst="line">
            <a:avLst/>
          </a:prstGeom>
          <a:ln w="50800">
            <a:solidFill>
              <a:srgbClr val="5a5f5e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endParaRPr b="0" lang="sl-SI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Object Handles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Shape 388"/>
          <p:cNvSpPr/>
          <p:nvPr/>
        </p:nvSpPr>
        <p:spPr>
          <a:xfrm>
            <a:off x="361800" y="3432600"/>
            <a:ext cx="8792640" cy="2219760"/>
          </a:xfrm>
          <a:prstGeom prst="rect">
            <a:avLst/>
          </a:prstGeom>
          <a:solidFill>
            <a:srgbClr val="b4b4b4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endParaRPr b="0" lang="sl-SI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Shape 389"/>
          <p:cNvSpPr/>
          <p:nvPr/>
        </p:nvSpPr>
        <p:spPr>
          <a:xfrm>
            <a:off x="503280" y="3576240"/>
            <a:ext cx="114264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GO0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Shape 390"/>
          <p:cNvSpPr/>
          <p:nvPr/>
        </p:nvSpPr>
        <p:spPr>
          <a:xfrm>
            <a:off x="1724400" y="3576240"/>
            <a:ext cx="133956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GO1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Shape 391"/>
          <p:cNvSpPr/>
          <p:nvPr/>
        </p:nvSpPr>
        <p:spPr>
          <a:xfrm>
            <a:off x="3142800" y="3576240"/>
            <a:ext cx="83844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GO2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Shape 392"/>
          <p:cNvSpPr/>
          <p:nvPr/>
        </p:nvSpPr>
        <p:spPr>
          <a:xfrm>
            <a:off x="4060080" y="3576240"/>
            <a:ext cx="233496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GO3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Shape 393"/>
          <p:cNvSpPr/>
          <p:nvPr/>
        </p:nvSpPr>
        <p:spPr>
          <a:xfrm>
            <a:off x="6473520" y="3576240"/>
            <a:ext cx="1339560" cy="193284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GO4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Shape 394"/>
          <p:cNvSpPr/>
          <p:nvPr/>
        </p:nvSpPr>
        <p:spPr>
          <a:xfrm>
            <a:off x="8381160" y="4370040"/>
            <a:ext cx="300960" cy="344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Shape 395"/>
          <p:cNvSpPr/>
          <p:nvPr/>
        </p:nvSpPr>
        <p:spPr>
          <a:xfrm>
            <a:off x="313128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0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Shape 396"/>
          <p:cNvSpPr/>
          <p:nvPr/>
        </p:nvSpPr>
        <p:spPr>
          <a:xfrm>
            <a:off x="386100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2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Shape 397"/>
          <p:cNvSpPr/>
          <p:nvPr/>
        </p:nvSpPr>
        <p:spPr>
          <a:xfrm>
            <a:off x="459072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4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Shape 398"/>
          <p:cNvSpPr/>
          <p:nvPr/>
        </p:nvSpPr>
        <p:spPr>
          <a:xfrm>
            <a:off x="532008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Shape 399"/>
          <p:cNvSpPr/>
          <p:nvPr/>
        </p:nvSpPr>
        <p:spPr>
          <a:xfrm>
            <a:off x="6049800" y="1985760"/>
            <a:ext cx="672120" cy="574920"/>
          </a:xfrm>
          <a:prstGeom prst="rect">
            <a:avLst/>
          </a:prstGeom>
          <a:solidFill>
            <a:srgbClr val="808785"/>
          </a:solidFill>
          <a:ln w="508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rgbClr val="ffffff"/>
                </a:solidFill>
                <a:latin typeface="Arial"/>
              </a:rPr>
              <a:t>3</a:t>
            </a:r>
            <a:endParaRPr b="0" lang="en-US" sz="197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Shape 400"/>
          <p:cNvSpPr/>
          <p:nvPr/>
        </p:nvSpPr>
        <p:spPr>
          <a:xfrm>
            <a:off x="6950520" y="2009520"/>
            <a:ext cx="300960" cy="344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Shape 401"/>
          <p:cNvSpPr/>
          <p:nvPr/>
        </p:nvSpPr>
        <p:spPr>
          <a:xfrm>
            <a:off x="1796400" y="2100600"/>
            <a:ext cx="922680" cy="3448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Arial"/>
              </a:rPr>
              <a:t>Records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Game world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the boundary between static and dynamic is blurred,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not all dynamic entities are logical objects.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Updating the run-time object model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Object state “vectors”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0560" indent="-340560" defTabSz="381960">
              <a:lnSpc>
                <a:spcPct val="120000"/>
              </a:lnSpc>
              <a:spcBef>
                <a:spcPts val="295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each object properties are stored in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 state vector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42960" indent="-340560" defTabSz="381960">
              <a:lnSpc>
                <a:spcPct val="100000"/>
              </a:lnSpc>
              <a:spcBef>
                <a:spcPts val="2954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game object state </a:t>
            </a:r>
            <a:r>
              <a:rPr b="0" i="1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i</a:t>
            </a:r>
            <a:r>
              <a:rPr b="0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 </a:t>
            </a:r>
            <a:r>
              <a:rPr b="0" lang="en-US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 is defined </a:t>
            </a:r>
            <a:r>
              <a:rPr b="0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with </a:t>
            </a:r>
            <a:r>
              <a:rPr b="1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S</a:t>
            </a:r>
            <a:r>
              <a:rPr b="0" i="1" lang="sl-SI" sz="1658" spc="-1" strike="noStrike" baseline="-5000">
                <a:solidFill>
                  <a:schemeClr val="dk2"/>
                </a:solidFill>
                <a:latin typeface="Arial"/>
                <a:ea typeface="Palatino Linotype"/>
              </a:rPr>
              <a:t>i</a:t>
            </a:r>
            <a:r>
              <a:rPr b="0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(</a:t>
            </a:r>
            <a:r>
              <a:rPr b="0" i="1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t</a:t>
            </a:r>
            <a:r>
              <a:rPr b="0" lang="sl-SI" sz="1660" spc="-1" strike="noStrike">
                <a:solidFill>
                  <a:schemeClr val="dk2"/>
                </a:solidFill>
                <a:latin typeface="Arial"/>
                <a:ea typeface="Palatino Linotype"/>
              </a:rPr>
              <a:t>)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marL="340560" indent="-340560" defTabSz="381960">
              <a:lnSpc>
                <a:spcPct val="120000"/>
              </a:lnSpc>
              <a:spcBef>
                <a:spcPts val="295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Palatino Linotype"/>
              </a:rPr>
              <a:t>the game implements a discrete-time simulation,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40560" indent="-340560" defTabSz="381960">
              <a:lnSpc>
                <a:spcPct val="120000"/>
              </a:lnSpc>
              <a:spcBef>
                <a:spcPts val="295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Palatino Linotype"/>
              </a:rPr>
              <a:t>refreshing the state of the game object is a search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Palatino Linotype"/>
              </a:rPr>
              <a:t>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21720" indent="-281160" defTabSz="381960">
              <a:lnSpc>
                <a:spcPct val="100000"/>
              </a:lnSpc>
              <a:spcBef>
                <a:spcPts val="246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S</a:t>
            </a:r>
            <a:r>
              <a:rPr b="0" i="1" lang="sl-SI" sz="2600" spc="-1" strike="noStrike" baseline="-5000">
                <a:solidFill>
                  <a:schemeClr val="dk2"/>
                </a:solidFill>
                <a:latin typeface="Arial"/>
                <a:ea typeface="Palatino Linotype"/>
              </a:rPr>
              <a:t>i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(</a:t>
            </a:r>
            <a:r>
              <a:rPr b="0" i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t + 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d</a:t>
            </a:r>
            <a:r>
              <a:rPr b="0" i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t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) for given </a:t>
            </a:r>
            <a:r>
              <a:rPr b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S</a:t>
            </a:r>
            <a:r>
              <a:rPr b="0" i="1" lang="sl-SI" sz="2600" spc="-1" strike="noStrike" baseline="-5000">
                <a:solidFill>
                  <a:schemeClr val="dk2"/>
                </a:solidFill>
                <a:latin typeface="Arial"/>
                <a:ea typeface="Palatino Linotype"/>
              </a:rPr>
              <a:t>i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(</a:t>
            </a:r>
            <a:r>
              <a:rPr b="0" i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t</a:t>
            </a:r>
            <a:r>
              <a:rPr b="0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), </a:t>
            </a:r>
            <a:r>
              <a:rPr b="0" lang="en-US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for all game objects </a:t>
            </a:r>
            <a:r>
              <a:rPr b="0" i="1" lang="en-US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i</a:t>
            </a:r>
            <a:r>
              <a:rPr b="0" i="1" lang="sl-SI" sz="2600" spc="-1" strike="noStrike">
                <a:solidFill>
                  <a:schemeClr val="dk2"/>
                </a:solidFill>
                <a:latin typeface="Arial"/>
                <a:ea typeface="Palatino Linotype"/>
              </a:rPr>
              <a:t>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411"/>
          <p:cNvSpPr/>
          <p:nvPr/>
        </p:nvSpPr>
        <p:spPr>
          <a:xfrm>
            <a:off x="1222200" y="2476800"/>
            <a:ext cx="6699240" cy="2813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while (true)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PollJoypad();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float dt = GetFrameDeltaTime();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gameObject.Update(dt);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g_videoDriver.FlipBuffers();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Shape 407"/>
          <p:cNvSpPr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Simple idea (that does not work)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413"/>
          <p:cNvSpPr/>
          <p:nvPr/>
        </p:nvSpPr>
        <p:spPr>
          <a:xfrm>
            <a:off x="384480" y="713880"/>
            <a:ext cx="8374680" cy="5429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 defTabSz="321480">
              <a:lnSpc>
                <a:spcPct val="100000"/>
              </a:lnSpc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virtual void Tank::</a:t>
            </a: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Update</a:t>
            </a: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(float dt)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{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// </a:t>
            </a: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Update the state of the tank itself.</a:t>
            </a:r>
            <a:br>
              <a:rPr sz="2110"/>
            </a:b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MoveTank(dt);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DeflectTurret(dt);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FireIfNecessary();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// Now update low-level engine subsystems on</a:t>
            </a:r>
            <a:br>
              <a:rPr sz="2110"/>
            </a:b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// behalf of this tank. </a:t>
            </a:r>
            <a:r>
              <a:rPr b="1" lang="sl-SI" sz="2110" spc="-1" strike="noStrike">
                <a:solidFill>
                  <a:srgbClr val="ff2600"/>
                </a:solidFill>
                <a:latin typeface="Consolas"/>
                <a:ea typeface="Consolas"/>
              </a:rPr>
              <a:t>(NOT a good idea!)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r>
              <a:rPr b="1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</a:t>
            </a: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m_pAnimationComponent-&gt;Update(dt);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m_pCollisionComponent-&gt;Update(dt);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m_pPhysicsComponent-&gt;Update(dt);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m_pAudioComponent-&gt;Update(dt);</a:t>
            </a:r>
            <a:br>
              <a:rPr sz="2110"/>
            </a:b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    m_pRenderingComponent-&gt;draw();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  <a:p>
            <a:pPr defTabSz="321480">
              <a:lnSpc>
                <a:spcPct val="100000"/>
              </a:lnSpc>
              <a:spcBef>
                <a:spcPts val="845"/>
              </a:spcBef>
            </a:pPr>
            <a:r>
              <a:rPr b="0" lang="sl-SI" sz="2110" spc="-1" strike="noStrike">
                <a:solidFill>
                  <a:srgbClr val="000000"/>
                </a:solidFill>
                <a:latin typeface="Consolas"/>
                <a:ea typeface="Consolas"/>
              </a:rPr>
              <a:t>}</a:t>
            </a:r>
            <a:endParaRPr b="0" lang="en-US" sz="211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Batched updates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 fontScale="89972"/>
          </a:bodyPr>
          <a:p>
            <a:pPr marL="315000" indent="-315000" defTabSz="353160">
              <a:lnSpc>
                <a:spcPct val="12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Engines' subsystems have time constraints,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2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it's much better to restore/change all values of the same kind - batch,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2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locality of code and data,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lvl="1" marL="617400" indent="-315000" defTabSz="353160">
              <a:lnSpc>
                <a:spcPct val="100000"/>
              </a:lnSpc>
              <a:spcBef>
                <a:spcPts val="2741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870" spc="-1" strike="noStrike">
                <a:solidFill>
                  <a:schemeClr val="dk2"/>
                </a:solidFill>
                <a:latin typeface="Arial"/>
              </a:rPr>
              <a:t>improves I-cache and D-cache performance,</a:t>
            </a:r>
            <a:endParaRPr b="0" lang="sl-SI" sz="187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2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minimizes duplication of computation,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  <a:p>
            <a:pPr marL="315000" indent="-315000" defTabSz="353160">
              <a:lnSpc>
                <a:spcPct val="120000"/>
              </a:lnSpc>
              <a:spcBef>
                <a:spcPts val="274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chemeClr val="dk1"/>
                </a:solidFill>
                <a:latin typeface="Arial"/>
              </a:rPr>
              <a:t>optimum data pipeline.</a:t>
            </a:r>
            <a:endParaRPr b="0" lang="sl-SI" sz="2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250200" y="332640"/>
            <a:ext cx="8643600" cy="860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Batched game loop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2" name="Shape 419"/>
          <p:cNvSpPr/>
          <p:nvPr/>
        </p:nvSpPr>
        <p:spPr>
          <a:xfrm>
            <a:off x="1222200" y="1791000"/>
            <a:ext cx="6699240" cy="4185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while (true)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PollJoypad();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float dt = GetFrameDeltaTime();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gameObject.Update(dt);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g_animationEngine.Update(dt);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g_physicsEngine.Simulate(dt);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g_collisionEngine.Run(dt);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g_audioEngine.Update(dt);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g_renderingEngine.RenderFrame();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g_videoDriver.FlipBuffers();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23280" y="404640"/>
            <a:ext cx="8643600" cy="85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Dependencies among objects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04" name="Picture 1" descr="fig-update-order-dep-forest.pdf"/>
          <p:cNvPicPr/>
          <p:nvPr/>
        </p:nvPicPr>
        <p:blipFill>
          <a:blip r:embed="rId1"/>
          <a:stretch/>
        </p:blipFill>
        <p:spPr>
          <a:xfrm>
            <a:off x="4800600" y="1170720"/>
            <a:ext cx="4020480" cy="5311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23640" y="692640"/>
            <a:ext cx="8643600" cy="557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Bucketed Updates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Shape 427"/>
          <p:cNvSpPr/>
          <p:nvPr/>
        </p:nvSpPr>
        <p:spPr>
          <a:xfrm>
            <a:off x="1222200" y="2589840"/>
            <a:ext cx="6699240" cy="30880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for (each bucket)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 in bucket)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gameObject.Update(dt);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g_animationEngine.Update(dt);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g_physicsEngine.Simulate(dt);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Consolas"/>
                <a:ea typeface="Consolas"/>
              </a:rPr>
              <a:t>// ...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Phase updates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89080" indent="-289080" defTabSz="324360">
              <a:lnSpc>
                <a:spcPct val="100000"/>
              </a:lnSpc>
              <a:spcBef>
                <a:spcPts val="1930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cooperation between game objects and other subsystems,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89080" indent="-289080" defTabSz="324360">
              <a:lnSpc>
                <a:spcPct val="100000"/>
              </a:lnSpc>
              <a:spcBef>
                <a:spcPts val="1930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some subsystems are being updated in phases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289080" indent="-289080" defTabSz="324360">
              <a:lnSpc>
                <a:spcPct val="100000"/>
              </a:lnSpc>
              <a:spcBef>
                <a:spcPts val="1930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example animation: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591480" indent="-289080" defTabSz="324360">
              <a:lnSpc>
                <a:spcPct val="100000"/>
              </a:lnSpc>
              <a:spcBef>
                <a:spcPts val="193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calculate intermediate poses,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591480" indent="-289080" defTabSz="324360">
              <a:lnSpc>
                <a:spcPct val="100000"/>
              </a:lnSpc>
              <a:spcBef>
                <a:spcPts val="193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apply pose to rag doll physics,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591480" indent="-289080" defTabSz="324360">
              <a:lnSpc>
                <a:spcPct val="100000"/>
              </a:lnSpc>
              <a:spcBef>
                <a:spcPts val="193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simulate physics/rag dolls,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591480" indent="-289080" defTabSz="324360">
              <a:lnSpc>
                <a:spcPct val="100000"/>
              </a:lnSpc>
              <a:spcBef>
                <a:spcPts val="193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apply a rag doll of the final pose on the skeleton,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591480" indent="-289080" defTabSz="324360">
              <a:lnSpc>
                <a:spcPct val="100000"/>
              </a:lnSpc>
              <a:spcBef>
                <a:spcPts val="193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post-process for procedural animation,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591480" indent="-289080" defTabSz="324360">
              <a:lnSpc>
                <a:spcPct val="100000"/>
              </a:lnSpc>
              <a:spcBef>
                <a:spcPts val="1930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generate a final pallet matrix.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432"/>
          <p:cNvSpPr/>
          <p:nvPr/>
        </p:nvSpPr>
        <p:spPr>
          <a:xfrm>
            <a:off x="817920" y="252360"/>
            <a:ext cx="8097480" cy="6377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while (true) // main game loop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// ...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gameObject.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PreAnimUpdate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g_animationEngine.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CalculateIntermediatePoses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 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gameObject.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PostAnimUpdate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g_ragdollSystem.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ApplySkeletonsToRagDolls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g_physicsEngine.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Simulate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g_collisionEngine.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DetectAndResolveCollisions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g_ragdollSystem.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ApplyRagDollsToSkeletons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g_animationEngine.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FinalizePoseAndMatrixPalette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(each gameObject)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gameObject.</a:t>
            </a:r>
            <a:r>
              <a:rPr b="1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FinalUpdate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(dt);</a:t>
            </a:r>
            <a:br>
              <a:rPr sz="1970"/>
            </a:b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// ...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 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50200" y="2286000"/>
            <a:ext cx="8643600" cy="2276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Object models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during the refresh, the game objects need the state of other objects,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the player can query his rifle how many bullets it has,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the weapon can query what type of character is holding it.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...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Queries among objects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problems: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Queries among objects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states of all the game objects are consistent before and after the step of the renewal loop,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they are inconsistent when performing the step.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Queries among objects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some solutions to the problem: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Bucketed updates: 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1034640" indent="-3024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ask only objects in other buckets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2" marL="1034640" indent="-3024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state cache: maintain a copy of the state from the last frame.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Franklin Gothic Book"/>
              </a:rPr>
              <a:t>Queries among objects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Multithread refresh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Modern gaming hardware is multi-core,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Let us exploit this power,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So: Concurrent updates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660" spc="-1" strike="noStrike">
                <a:solidFill>
                  <a:schemeClr val="dk2"/>
                </a:solidFill>
                <a:latin typeface="Arial"/>
              </a:rPr>
              <a:t>engine subsystems,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1660" spc="-1" strike="noStrike">
                <a:solidFill>
                  <a:schemeClr val="dk2"/>
                </a:solidFill>
                <a:latin typeface="Arial"/>
              </a:rPr>
              <a:t>the game objects are very problematic (parallel).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Parallelism variants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Instruction-level parallelism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superscalar CPUs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Flynn’s taxonomy (SISD, MISD*, SIMD, MIMD)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marL="302400" indent="-302400">
              <a:lnSpc>
                <a:spcPct val="100000"/>
              </a:lnSpc>
              <a:spcBef>
                <a:spcPts val="267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multi-threading/hyper-threading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on one core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02400" indent="-302400">
              <a:lnSpc>
                <a:spcPct val="100000"/>
              </a:lnSpc>
              <a:spcBef>
                <a:spcPts val="267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multi-core,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02400" indent="-302400">
              <a:lnSpc>
                <a:spcPct val="100000"/>
              </a:lnSpc>
              <a:spcBef>
                <a:spcPts val="267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distributed among many computers.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SIMD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30" spc="-1" strike="noStrike">
                <a:solidFill>
                  <a:schemeClr val="dk1"/>
                </a:solidFill>
                <a:latin typeface="Arial"/>
              </a:rPr>
              <a:t>SIMD </a:t>
            </a:r>
            <a:r>
              <a:rPr b="0" lang="sl-SI" sz="2630" spc="-1" strike="noStrike">
                <a:solidFill>
                  <a:schemeClr val="dk1"/>
                </a:solidFill>
                <a:latin typeface="Arial"/>
              </a:rPr>
              <a:t>vector operations are on all modern CPUs,</a:t>
            </a:r>
            <a:endParaRPr b="0" lang="sl-SI" sz="26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30" spc="-1" strike="noStrike">
                <a:solidFill>
                  <a:schemeClr val="dk1"/>
                </a:solidFill>
                <a:latin typeface="Arial"/>
              </a:rPr>
              <a:t>used for 3D vector math,</a:t>
            </a:r>
            <a:endParaRPr b="0" lang="sl-SI" sz="263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30" spc="-1" strike="noStrike">
                <a:solidFill>
                  <a:schemeClr val="dk1"/>
                </a:solidFill>
                <a:latin typeface="Arial"/>
              </a:rPr>
              <a:t>can divide work into parallel streams.</a:t>
            </a:r>
            <a:endParaRPr b="0" lang="sl-SI" sz="263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467"/>
          <p:cNvSpPr/>
          <p:nvPr/>
        </p:nvSpPr>
        <p:spPr>
          <a:xfrm>
            <a:off x="451800" y="2192040"/>
            <a:ext cx="8240040" cy="24739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void MultiplyFloats(int n, const float* a, const float* b, float* r)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(int i = 0; i &lt; n; ++i)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r[i] = a[i] * b[i];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469"/>
          <p:cNvSpPr/>
          <p:nvPr/>
        </p:nvSpPr>
        <p:spPr>
          <a:xfrm>
            <a:off x="451800" y="991080"/>
            <a:ext cx="8240040" cy="4875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spAutoFit/>
          </a:bodyPr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void MultFloatsSIMD(int n, const float* a, const float* b, float* r){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int m = n / 4;  // split into batches of 4 floats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(int j = 0; j &lt; m; ++j){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const int i = 4*j;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simd_load(r1, &amp;a[i]);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simd_load(r2, &amp;b[i]);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simd_mul(r3, r1, r2);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simd_store(&amp;r[i], r3);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int iRest = m*4;  // do any remaining ones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for (int i = iRest; i &lt; n; ++i){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r[i] = a[i] * b[i];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    </a:t>
            </a: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1970" spc="-1" strike="noStrike">
                <a:solidFill>
                  <a:schemeClr val="dk1"/>
                </a:solidFill>
                <a:latin typeface="Consolas"/>
                <a:ea typeface="Consolas"/>
              </a:rPr>
              <a:t>}</a:t>
            </a:r>
            <a:endParaRPr b="0" lang="en-US" sz="19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471"/>
          <p:cNvSpPr/>
          <p:nvPr/>
        </p:nvSpPr>
        <p:spPr>
          <a:xfrm>
            <a:off x="1211400" y="941040"/>
            <a:ext cx="6720480" cy="578664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35640" rIns="35640" tIns="35640" bIns="35640" anchor="ctr">
            <a:noAutofit/>
          </a:bodyPr>
          <a:p>
            <a:pPr>
              <a:lnSpc>
                <a:spcPct val="100000"/>
              </a:lnSpc>
            </a:pPr>
            <a:endParaRPr b="0" lang="sl-SI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250200" y="178560"/>
            <a:ext cx="8643600" cy="89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multi-core architectures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pic>
        <p:nvPicPr>
          <p:cNvPr id="328" name="Picture 1" descr="fig-ps4-arch.pdf"/>
          <p:cNvPicPr/>
          <p:nvPr/>
        </p:nvPicPr>
        <p:blipFill>
          <a:blip r:embed="rId1"/>
          <a:stretch/>
        </p:blipFill>
        <p:spPr>
          <a:xfrm>
            <a:off x="1278000" y="969840"/>
            <a:ext cx="6597360" cy="569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Object models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two separate 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meanings: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properties - the architecture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of a particular object-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oriented programming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language (C++, Java,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Python, ...),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 collection of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objects/classes from which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we can build programs or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solve problems.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Parallel subsystem refresh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by dividing the machine into almost independent subsystems,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each subsystem is mapped to its thread,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on PS3 on SPU.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Synchronization of the system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29400" indent="-329400" defTabSz="369720">
              <a:lnSpc>
                <a:spcPct val="100000"/>
              </a:lnSpc>
              <a:spcBef>
                <a:spcPts val="288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counters,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31800" indent="-329400" defTabSz="369720">
              <a:lnSpc>
                <a:spcPct val="100000"/>
              </a:lnSpc>
              <a:spcBef>
                <a:spcPts val="2883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each task increases the counter when it is executed and decreases when it is finished,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631800" indent="-329400" defTabSz="369720">
              <a:lnSpc>
                <a:spcPct val="100000"/>
              </a:lnSpc>
              <a:spcBef>
                <a:spcPts val="2883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the second task is waiting until the counter reaches zero,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marL="329400" indent="-329400" defTabSz="369720">
              <a:lnSpc>
                <a:spcPct val="100000"/>
              </a:lnSpc>
              <a:spcBef>
                <a:spcPts val="2883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spin locks,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31800" indent="-329400" defTabSz="369720">
              <a:lnSpc>
                <a:spcPct val="100000"/>
              </a:lnSpc>
              <a:spcBef>
                <a:spcPts val="2883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implemented through atomic operations offered by the CPU,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  <a:p>
            <a:pPr lvl="1" marL="631800" indent="-329400" defTabSz="369720">
              <a:lnSpc>
                <a:spcPct val="100000"/>
              </a:lnSpc>
              <a:spcBef>
                <a:spcPts val="2883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2"/>
                </a:solidFill>
                <a:latin typeface="Arial"/>
              </a:rPr>
              <a:t>exclusive locks.</a:t>
            </a:r>
            <a:endParaRPr b="0" lang="sl-SI" sz="24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2600" spc="-1" strike="noStrike">
                <a:solidFill>
                  <a:schemeClr val="dk2"/>
                </a:solidFill>
                <a:latin typeface="Arial"/>
              </a:rPr>
              <a:t>Parallel game objects refresh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it is difficult to achieve because the objects depend on and communicate with each other,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possible approaches:</a:t>
            </a:r>
            <a:endParaRPr b="0" lang="sl-SI" sz="260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locking (generally not working well),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double-buffered state vectors of the game's objects,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  <a:p>
            <a:pPr lvl="1" marL="668520" indent="-3024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1660" spc="-1" strike="noStrike">
                <a:solidFill>
                  <a:schemeClr val="dk2"/>
                </a:solidFill>
                <a:latin typeface="Arial"/>
              </a:rPr>
              <a:t>snapshots (poor-man's double buffering).</a:t>
            </a:r>
            <a:endParaRPr b="0" lang="sl-SI" sz="166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Object models</a:t>
            </a:r>
            <a:endParaRPr b="0" lang="sl-SI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9240" cy="4909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66120" indent="-366120">
              <a:lnSpc>
                <a:spcPct val="120000"/>
              </a:lnSpc>
              <a:spcBef>
                <a:spcPts val="3234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„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Game Object </a:t>
            </a:r>
            <a:r>
              <a:rPr b="0" lang="sl-SI" sz="3230" spc="-1" strike="noStrike">
                <a:solidFill>
                  <a:schemeClr val="dk1"/>
                </a:solidFill>
                <a:latin typeface="Arial"/>
              </a:rPr>
              <a:t>Model“ </a:t>
            </a:r>
            <a:r>
              <a:rPr b="0" lang="en-US" sz="3230" spc="-1" strike="noStrike">
                <a:solidFill>
                  <a:schemeClr val="dk1"/>
                </a:solidFill>
                <a:latin typeface="Arial"/>
              </a:rPr>
              <a:t>can be </a:t>
            </a:r>
            <a:r>
              <a:rPr b="0" lang="en-US" sz="3230" spc="-1" strike="noStrike">
                <a:solidFill>
                  <a:schemeClr val="dk1"/>
                </a:solidFill>
                <a:latin typeface="Arial"/>
              </a:rPr>
              <a:t>either:</a:t>
            </a:r>
            <a:endParaRPr b="0" lang="sl-SI" sz="3230" spc="-1" strike="noStrike">
              <a:solidFill>
                <a:schemeClr val="dk1"/>
              </a:solidFill>
              <a:latin typeface="Arial"/>
            </a:endParaRPr>
          </a:p>
          <a:p>
            <a:pPr lvl="1" marL="1043640" indent="-471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Font typeface="Wingdings 3" charset="2"/>
              <a:buAutoNum type="arabicPeriod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Tool-time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  <a:p>
            <a:pPr lvl="1" marL="1043640" indent="-471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Font typeface="Wingdings 3" charset="2"/>
              <a:buAutoNum type="arabicPeriod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Run-time</a:t>
            </a:r>
            <a:endParaRPr b="0" lang="sl-SI" sz="23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30412</TotalTime>
  <Application>LibreOffice/24.2.7.2$Linux_X86_64 LibreOffice_project/420$Build-2</Application>
  <AppVersion>15.0000</AppVersion>
  <Words>3469</Words>
  <Paragraphs>609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jernej</dc:creator>
  <dc:description/>
  <dc:language>en-US</dc:language>
  <cp:lastModifiedBy>Jernej Vičič</cp:lastModifiedBy>
  <dcterms:modified xsi:type="dcterms:W3CDTF">2025-11-30T19:32:26Z</dcterms:modified>
  <cp:revision>901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37</vt:i4>
  </property>
  <property fmtid="{D5CDD505-2E9C-101B-9397-08002B2CF9AE}" pid="3" name="PresentationFormat">
    <vt:lpwstr>On-screen Show (4:3)</vt:lpwstr>
  </property>
  <property fmtid="{D5CDD505-2E9C-101B-9397-08002B2CF9AE}" pid="4" name="Slides">
    <vt:i4>84</vt:i4>
  </property>
</Properties>
</file>