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98" r:id="rId3"/>
    <p:sldId id="299" r:id="rId4"/>
    <p:sldId id="266" r:id="rId5"/>
    <p:sldId id="257" r:id="rId6"/>
    <p:sldId id="307" r:id="rId7"/>
    <p:sldId id="315" r:id="rId8"/>
    <p:sldId id="316" r:id="rId9"/>
    <p:sldId id="317" r:id="rId10"/>
    <p:sldId id="318" r:id="rId11"/>
    <p:sldId id="319" r:id="rId12"/>
    <p:sldId id="308" r:id="rId13"/>
    <p:sldId id="300" r:id="rId14"/>
    <p:sldId id="301" r:id="rId15"/>
    <p:sldId id="259" r:id="rId16"/>
    <p:sldId id="260" r:id="rId17"/>
    <p:sldId id="272" r:id="rId18"/>
    <p:sldId id="261" r:id="rId19"/>
    <p:sldId id="264" r:id="rId20"/>
    <p:sldId id="265" r:id="rId21"/>
    <p:sldId id="327" r:id="rId22"/>
    <p:sldId id="303" r:id="rId23"/>
    <p:sldId id="273" r:id="rId24"/>
    <p:sldId id="270" r:id="rId25"/>
    <p:sldId id="274" r:id="rId26"/>
    <p:sldId id="275" r:id="rId27"/>
    <p:sldId id="276" r:id="rId28"/>
    <p:sldId id="310" r:id="rId29"/>
    <p:sldId id="279" r:id="rId30"/>
    <p:sldId id="280" r:id="rId31"/>
    <p:sldId id="281" r:id="rId32"/>
    <p:sldId id="282" r:id="rId33"/>
    <p:sldId id="283" r:id="rId34"/>
    <p:sldId id="284" r:id="rId35"/>
    <p:sldId id="286" r:id="rId36"/>
    <p:sldId id="309" r:id="rId37"/>
    <p:sldId id="288" r:id="rId38"/>
    <p:sldId id="290" r:id="rId39"/>
    <p:sldId id="311" r:id="rId40"/>
    <p:sldId id="312" r:id="rId41"/>
    <p:sldId id="314" r:id="rId42"/>
    <p:sldId id="269" r:id="rId43"/>
    <p:sldId id="292" r:id="rId44"/>
    <p:sldId id="305" r:id="rId45"/>
    <p:sldId id="320" r:id="rId46"/>
    <p:sldId id="321" r:id="rId47"/>
    <p:sldId id="322" r:id="rId48"/>
    <p:sldId id="293" r:id="rId49"/>
    <p:sldId id="294" r:id="rId50"/>
    <p:sldId id="295" r:id="rId51"/>
    <p:sldId id="296" r:id="rId52"/>
    <p:sldId id="297" r:id="rId53"/>
    <p:sldId id="323" r:id="rId54"/>
    <p:sldId id="325" r:id="rId55"/>
    <p:sldId id="326" r:id="rId5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2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C93A0-E030-463B-AE93-729E0FCC447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D8A62-D650-4C9F-B942-AB0508EED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1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90700ED-D4A8-4C8C-B146-36E75A0047F4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Figure 14.3 How to calculate and plot a child</a:t>
            </a:r>
            <a:r>
              <a:rPr lang="ja-JP" altLang="en-US">
                <a:latin typeface="Times" panose="02020603050405020304" pitchFamily="18" charset="0"/>
              </a:rPr>
              <a:t>’</a:t>
            </a:r>
            <a:r>
              <a:rPr lang="en-US" altLang="ja-JP">
                <a:latin typeface="Times" panose="02020603050405020304" pitchFamily="18" charset="0"/>
              </a:rPr>
              <a:t>s BMI by age and sex.</a:t>
            </a:r>
          </a:p>
          <a:p>
            <a:r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t>Source Data from Centers for Disease Control and Prevention and McDonald</a:t>
            </a:r>
            <a:r>
              <a:rPr lang="ja-JP" altLang="en-US">
                <a:solidFill>
                  <a:srgbClr val="000000"/>
                </a:solidFill>
                <a:latin typeface="Times" panose="02020603050405020304" pitchFamily="18" charset="0"/>
              </a:rPr>
              <a:t>’</a:t>
            </a:r>
            <a:r>
              <a:rPr lang="en-US" altLang="ja-JP">
                <a:solidFill>
                  <a:srgbClr val="000000"/>
                </a:solidFill>
                <a:latin typeface="Times" panose="02020603050405020304" pitchFamily="18" charset="0"/>
              </a:rPr>
              <a:t>s</a:t>
            </a:r>
          </a:p>
          <a:p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76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D6C13BA-525C-43D1-B7E7-E1C2C332673A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Table 14.1 Diagnostic criteria for Anorexia Nervosa</a:t>
            </a:r>
          </a:p>
          <a:p>
            <a:r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t>Source: Diagnostic and Statistical Manual of Mental Disorders, Fifth Edition. American Psychiatric Association.</a:t>
            </a:r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26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A050B0C-1122-48E7-8924-248667655FAC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37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BE0D689-0DA5-405C-98DB-D5F422E4B4BB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Table 14.2 Diagnostic criteria for Bulimia Nervosa</a:t>
            </a:r>
          </a:p>
          <a:p>
            <a:r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t>Source: Diagnostic and Statistical Manual of Mental Disorders, Fifth Edition. American Psychiatric Association.</a:t>
            </a:r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45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DEA10FA-BE5B-428C-BC5D-D4A0404EE460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04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Table 14.3. Diagnostic Criteria for Binge Eating Disorder. Source: Diagnostic and Statistical Manual of Mental Disorders, Fifth Edition. American</a:t>
            </a:r>
          </a:p>
          <a:p>
            <a:r>
              <a:rPr lang="en-US" altLang="en-US">
                <a:latin typeface="Times" panose="02020603050405020304" pitchFamily="18" charset="0"/>
              </a:rPr>
              <a:t>Psychiatric Association.</a:t>
            </a: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62BE249-CDA5-48D2-9689-7973DDEF0796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71591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731E0AC-41AB-4BC7-9ECA-655D574671C4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29998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9CFD8AB-043B-4820-9061-FCE4B99D3E8E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66961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B293C68-8260-4A89-B73A-E35D7FBB7D2B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63010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A99C032-9906-433B-9622-0B2C3B6965F0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59061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9105611-0B69-4ADE-853C-D03388B0AA82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382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361F5AD-2840-4C8E-A4A1-C668D29875F7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24521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CACB516-2896-4DA8-B39D-D85456619157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5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940D3C4-B344-423A-8AF8-D8D5A87154E4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78905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559F948-F390-4C64-A396-2A402BEE218B}" type="slidenum">
              <a:rPr lang="en-US" altLang="en-US" sz="1200"/>
              <a:pPr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4076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CF4ED44-1811-4344-B7CF-6B93B0F504F9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Figure 13.6 A dynamic perspective on the determinants of eating disorders. </a:t>
            </a:r>
          </a:p>
          <a:p>
            <a:r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t>Source Reprinted from The Lancet, 341, D. M. Garner, Pathogenesis of Anorexia Nervosa, 1631–1635, Copyright 1993, with permission from Elsevier.</a:t>
            </a:r>
          </a:p>
          <a:p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24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above list describes</a:t>
            </a:r>
            <a:r>
              <a:rPr lang="en-US" baseline="0" dirty="0"/>
              <a:t> some of the general warning signs of an eating disorder. Detecting an eating disorder can be tricky, and a big indicator can be noticeable change in a person’s attitudes towards food and their body. While there are more specific signs depending on diagnosis, not everyone fits neatly into these categories. All eating concerns deserve immediate attention.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B860-ADBD-4FB0-B773-2985E587624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88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22131A0-7468-439D-AA07-59992266BACE}" type="slidenum">
              <a:rPr lang="en-US" altLang="en-US" sz="1200"/>
              <a:pPr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86877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6D650C7-6ED0-451B-89A4-38066AE825FE}" type="slidenum">
              <a:rPr lang="en-US" altLang="en-US" sz="1200"/>
              <a:pPr/>
              <a:t>49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42108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5E39DAE-55B0-4941-9B77-1D0E58E864B5}" type="slidenum">
              <a:rPr lang="en-US" altLang="en-US" sz="1200"/>
              <a:pPr/>
              <a:t>50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0706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FC22F65-48D7-4B86-B342-275801B920FA}" type="slidenum">
              <a:rPr lang="en-US" altLang="en-US" sz="1200"/>
              <a:pPr/>
              <a:t>51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7047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B36D61F-B344-4260-801B-D21B49E3BD86}" type="slidenum">
              <a:rPr lang="en-US" altLang="en-US" sz="1200"/>
              <a:pPr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996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A51393F-1C98-4E00-8F48-57F93DC3BFCC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2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5AB309B-5C5A-46C5-8E92-842673AFEB5E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1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4B210BA-D5B5-4DD1-AE48-7A6C6C8B42A5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4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EDD9AC9-2904-4C00-9662-E2A2F08242DF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anose="02020603050405020304" pitchFamily="18" charset="0"/>
              </a:rPr>
              <a:t>Figure 14.2 The binge-purge cycle.</a:t>
            </a:r>
          </a:p>
          <a:p>
            <a:r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t>Source Cengage Learning 2016</a:t>
            </a:r>
          </a:p>
          <a:p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11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497F1A5-2B12-4027-A2DD-DB880C266AFA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8903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E07B820-25E1-4B20-A6B0-F09D0C68F3EB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64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1E4C421-1792-465C-8A67-E9202169C86E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2958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D719-D13F-40C4-A211-AF74566FE7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D849-6343-4FCA-94B4-3D16A70A9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70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D719-D13F-40C4-A211-AF74566FE7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D849-6343-4FCA-94B4-3D16A70A9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3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D719-D13F-40C4-A211-AF74566FE7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D849-6343-4FCA-94B4-3D16A70A9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71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9"/>
          <p:cNvCxnSpPr/>
          <p:nvPr userDrawn="1"/>
        </p:nvCxnSpPr>
        <p:spPr>
          <a:xfrm>
            <a:off x="0" y="1303338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0590"/>
            <a:ext cx="10972800" cy="529501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2551"/>
            <a:ext cx="12186024" cy="128284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6ACBF-BDF5-4423-9C53-289543A81B0F}" type="datetimeFigureOut">
              <a:rPr lang="en-US" altLang="en-US"/>
              <a:pPr>
                <a:defRPr/>
              </a:pPr>
              <a:t>1/6/2026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7BD47-EA50-4369-ADD4-5CF827812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98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D719-D13F-40C4-A211-AF74566FE7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D849-6343-4FCA-94B4-3D16A70A9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1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D719-D13F-40C4-A211-AF74566FE7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D849-6343-4FCA-94B4-3D16A70A9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25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D719-D13F-40C4-A211-AF74566FE7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D849-6343-4FCA-94B4-3D16A70A9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8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D719-D13F-40C4-A211-AF74566FE7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D849-6343-4FCA-94B4-3D16A70A9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88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D719-D13F-40C4-A211-AF74566FE7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D849-6343-4FCA-94B4-3D16A70A9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15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D719-D13F-40C4-A211-AF74566FE7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D849-6343-4FCA-94B4-3D16A70A9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28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D719-D13F-40C4-A211-AF74566FE7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D849-6343-4FCA-94B4-3D16A70A9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64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D719-D13F-40C4-A211-AF74566FE7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D849-6343-4FCA-94B4-3D16A70A9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D719-D13F-40C4-A211-AF74566FE75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DD849-6343-4FCA-94B4-3D16A70A9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jn.nutrition.org/article/S0022-3166(22)10249-X/fulltext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4800" y="495830"/>
            <a:ext cx="6739467" cy="1112837"/>
          </a:xfrm>
        </p:spPr>
        <p:txBody>
          <a:bodyPr/>
          <a:lstStyle/>
          <a:p>
            <a:r>
              <a:rPr lang="sl-SI" dirty="0"/>
              <a:t>Motnje hranjenja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60400" y="4702705"/>
            <a:ext cx="4842933" cy="1655762"/>
          </a:xfrm>
        </p:spPr>
        <p:txBody>
          <a:bodyPr/>
          <a:lstStyle/>
          <a:p>
            <a:r>
              <a:rPr lang="sl-SI" dirty="0"/>
              <a:t>PDM 2024</a:t>
            </a:r>
          </a:p>
          <a:p>
            <a:r>
              <a:rPr lang="sl-SI" sz="1800" dirty="0"/>
              <a:t>Gorazd Drevenšek</a:t>
            </a:r>
            <a:endParaRPr lang="en-GB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378" y="1349115"/>
            <a:ext cx="2992216" cy="461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85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70481" y="1410590"/>
            <a:ext cx="7470183" cy="5295010"/>
          </a:xfrm>
        </p:spPr>
        <p:txBody>
          <a:bodyPr>
            <a:noAutofit/>
          </a:bodyPr>
          <a:lstStyle/>
          <a:p>
            <a:pPr algn="just"/>
            <a:r>
              <a:rPr lang="en-GB" altLang="en-US" sz="3200" dirty="0">
                <a:latin typeface="Arial" charset="0"/>
                <a:cs typeface="Arial" charset="0"/>
              </a:rPr>
              <a:t>Changes during restrictive phase:</a:t>
            </a:r>
          </a:p>
          <a:p>
            <a:pPr lvl="1" algn="just"/>
            <a:r>
              <a:rPr lang="en-GB" altLang="en-US" sz="2800" u="sng" dirty="0">
                <a:latin typeface="Arial" charset="0"/>
                <a:cs typeface="Arial" charset="0"/>
              </a:rPr>
              <a:t>Preoccupation with food </a:t>
            </a:r>
          </a:p>
          <a:p>
            <a:pPr lvl="1" algn="just"/>
            <a:r>
              <a:rPr lang="en-GB" altLang="en-US" sz="2800" dirty="0">
                <a:latin typeface="Arial" charset="0"/>
                <a:cs typeface="Arial" charset="0"/>
              </a:rPr>
              <a:t>Changes in eating </a:t>
            </a:r>
            <a:r>
              <a:rPr lang="en-GB" altLang="en-US" sz="2800" u="sng" dirty="0">
                <a:latin typeface="Arial" charset="0"/>
                <a:cs typeface="Arial" charset="0"/>
              </a:rPr>
              <a:t>behaviours</a:t>
            </a:r>
          </a:p>
          <a:p>
            <a:pPr lvl="1" algn="just"/>
            <a:r>
              <a:rPr lang="en-GB" altLang="en-US" sz="2800" u="sng" dirty="0">
                <a:latin typeface="Arial" charset="0"/>
                <a:cs typeface="Arial" charset="0"/>
              </a:rPr>
              <a:t>Emotional changes</a:t>
            </a:r>
            <a:r>
              <a:rPr lang="en-GB" altLang="en-US" sz="2800" dirty="0">
                <a:latin typeface="Arial" charset="0"/>
                <a:cs typeface="Arial" charset="0"/>
              </a:rPr>
              <a:t>, including </a:t>
            </a:r>
            <a:r>
              <a:rPr lang="en-GB" alt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anxiety, irritability</a:t>
            </a:r>
          </a:p>
          <a:p>
            <a:pPr lvl="1" algn="just"/>
            <a:r>
              <a:rPr lang="en-GB" altLang="en-US" sz="2800" u="sng" dirty="0">
                <a:solidFill>
                  <a:srgbClr val="0070C0"/>
                </a:solidFill>
                <a:latin typeface="Arial" charset="0"/>
                <a:cs typeface="Arial" charset="0"/>
              </a:rPr>
              <a:t>Cognitive</a:t>
            </a:r>
            <a:r>
              <a:rPr lang="en-GB" altLang="en-US" sz="2800" dirty="0">
                <a:solidFill>
                  <a:srgbClr val="0070C0"/>
                </a:solidFill>
                <a:latin typeface="Arial" charset="0"/>
                <a:cs typeface="Arial" charset="0"/>
              </a:rPr>
              <a:t> changes, including impaired concentration, comprehension and judgement</a:t>
            </a:r>
          </a:p>
          <a:p>
            <a:pPr lvl="1" algn="just"/>
            <a:r>
              <a:rPr lang="en-GB" altLang="en-US" sz="2800" u="sng" dirty="0">
                <a:latin typeface="Arial" charset="0"/>
                <a:cs typeface="Arial" charset="0"/>
              </a:rPr>
              <a:t>Social changes</a:t>
            </a:r>
            <a:r>
              <a:rPr lang="en-GB" altLang="en-US" sz="2800" dirty="0">
                <a:latin typeface="Arial" charset="0"/>
                <a:cs typeface="Arial" charset="0"/>
              </a:rPr>
              <a:t>: including </a:t>
            </a:r>
            <a:r>
              <a:rPr lang="en-GB" alt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social isolation</a:t>
            </a:r>
          </a:p>
          <a:p>
            <a:pPr lvl="1" algn="just"/>
            <a:r>
              <a:rPr lang="en-GB" altLang="en-US" sz="2800" dirty="0">
                <a:latin typeface="Arial" charset="0"/>
                <a:cs typeface="Arial" charset="0"/>
              </a:rPr>
              <a:t>Physical changes, including </a:t>
            </a:r>
            <a:r>
              <a:rPr lang="en-GB" altLang="en-US" sz="2800" u="sng" dirty="0">
                <a:latin typeface="Arial" charset="0"/>
                <a:cs typeface="Arial" charset="0"/>
              </a:rPr>
              <a:t>decreased need for sleep</a:t>
            </a:r>
            <a:r>
              <a:rPr lang="en-GB" altLang="en-US" sz="2800" dirty="0">
                <a:latin typeface="Arial" charset="0"/>
                <a:cs typeface="Arial" charset="0"/>
              </a:rPr>
              <a:t>, headaches, dizziness, GI discomfort, etc.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Minnesota experiment (Keys, 1950)</a:t>
            </a:r>
          </a:p>
        </p:txBody>
      </p:sp>
      <p:sp>
        <p:nvSpPr>
          <p:cNvPr id="2" name="Pravokotnik 1"/>
          <p:cNvSpPr/>
          <p:nvPr/>
        </p:nvSpPr>
        <p:spPr>
          <a:xfrm>
            <a:off x="8202960" y="1983784"/>
            <a:ext cx="39830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</a:rPr>
              <a:t>They Starved So That Others Be Better Fed: Remembering </a:t>
            </a:r>
            <a:r>
              <a:rPr lang="en-US" sz="2800" dirty="0" err="1">
                <a:latin typeface="helvetica" panose="020B0604020202020204" pitchFamily="34" charset="0"/>
              </a:rPr>
              <a:t>Ancel</a:t>
            </a:r>
            <a:r>
              <a:rPr lang="en-US" sz="2800" dirty="0">
                <a:latin typeface="helvetica" panose="020B0604020202020204" pitchFamily="34" charset="0"/>
              </a:rPr>
              <a:t> Keys and the Minnesota Experiment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hlinkClick r:id="rId2" tooltip="Correspondence information about the author Leah M. Kalm"/>
              </a:rPr>
              <a:t>Leah M. Kalm</a:t>
            </a:r>
            <a:endParaRPr lang="en-US" sz="2800" dirty="0">
              <a:latin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hlinkClick r:id="rId2" tooltip="Correspondence information about the author Richard D. Semba"/>
              </a:rPr>
              <a:t>Richard D. </a:t>
            </a:r>
            <a:r>
              <a:rPr lang="en-US" sz="2800" dirty="0" err="1">
                <a:latin typeface="helvetica" panose="020B0604020202020204" pitchFamily="34" charset="0"/>
                <a:hlinkClick r:id="rId2" tooltip="Correspondence information about the author Richard D. Semba"/>
              </a:rPr>
              <a:t>Semba</a:t>
            </a:r>
            <a:endParaRPr lang="en-US" sz="2800" b="0" i="0" dirty="0"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1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61627" y="1562990"/>
            <a:ext cx="10972800" cy="5295010"/>
          </a:xfrm>
        </p:spPr>
        <p:txBody>
          <a:bodyPr>
            <a:normAutofit/>
          </a:bodyPr>
          <a:lstStyle/>
          <a:p>
            <a:pPr algn="just"/>
            <a:r>
              <a:rPr lang="en-GB" altLang="en-US" sz="4000" dirty="0">
                <a:latin typeface="Arial" charset="0"/>
                <a:cs typeface="Arial" charset="0"/>
              </a:rPr>
              <a:t>Important message learnt from this study:</a:t>
            </a:r>
          </a:p>
          <a:p>
            <a:pPr lvl="1" algn="just"/>
            <a:r>
              <a:rPr lang="en-GB" altLang="en-US" sz="3600" dirty="0">
                <a:latin typeface="Arial" charset="0"/>
                <a:cs typeface="Arial" charset="0"/>
              </a:rPr>
              <a:t>Many symptoms experienced by anorexic and bulimic patients (as well as individuals with disordered eating behaviour) are </a:t>
            </a:r>
            <a:r>
              <a:rPr lang="en-GB" alt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a result of food restriction </a:t>
            </a:r>
            <a:r>
              <a:rPr lang="en-GB" altLang="en-US" sz="3600" dirty="0">
                <a:latin typeface="Arial" charset="0"/>
                <a:cs typeface="Arial" charset="0"/>
              </a:rPr>
              <a:t>rather than the illnesses themselves</a:t>
            </a:r>
            <a:endParaRPr lang="sl-SI" altLang="en-US" sz="3600" dirty="0">
              <a:latin typeface="Arial" charset="0"/>
              <a:cs typeface="Arial" charset="0"/>
            </a:endParaRPr>
          </a:p>
          <a:p>
            <a:pPr lvl="1" algn="just"/>
            <a:endParaRPr lang="en-GB" altLang="en-US" sz="3600" dirty="0">
              <a:latin typeface="Arial" charset="0"/>
              <a:cs typeface="Arial" charset="0"/>
            </a:endParaRPr>
          </a:p>
          <a:p>
            <a:pPr lvl="1" algn="just"/>
            <a:r>
              <a:rPr lang="en-GB" altLang="en-US" sz="3600" dirty="0">
                <a:latin typeface="Arial" charset="0"/>
                <a:cs typeface="Arial" charset="0"/>
              </a:rPr>
              <a:t>Need to take all these changes into account when treating or supporting people with eating difficulties.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Minnesota experiment (Keys, 1950)</a:t>
            </a:r>
          </a:p>
        </p:txBody>
      </p:sp>
    </p:spTree>
    <p:extLst>
      <p:ext uri="{BB962C8B-B14F-4D97-AF65-F5344CB8AC3E}">
        <p14:creationId xmlns:p14="http://schemas.microsoft.com/office/powerpoint/2010/main" val="348779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75556" y="342372"/>
            <a:ext cx="8229600" cy="8429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latin typeface="Georgia" panose="02040502050405020303" pitchFamily="18" charset="0"/>
              </a:rPr>
              <a:t>DSM-5 </a:t>
            </a:r>
            <a:r>
              <a:rPr lang="en-US" altLang="en-US" sz="4000" dirty="0" err="1">
                <a:latin typeface="Georgia" panose="02040502050405020303" pitchFamily="18" charset="0"/>
              </a:rPr>
              <a:t>Diagnoze</a:t>
            </a:r>
            <a:endParaRPr lang="en-US" altLang="en-US" sz="4000" dirty="0">
              <a:latin typeface="Georgia" panose="02040502050405020303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3400" y="1588558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3400" eaLnBrk="0" hangingPunct="0">
              <a:spcAft>
                <a:spcPct val="35000"/>
              </a:spcAft>
              <a:defRPr/>
            </a:pPr>
            <a:r>
              <a:rPr lang="en-US" sz="3600" b="1" i="1" dirty="0">
                <a:latin typeface="Arial Narrow" panose="020B0606020202030204" pitchFamily="34" charset="0"/>
              </a:rPr>
              <a:t>Anorexia Nervosa </a:t>
            </a:r>
            <a:r>
              <a:rPr lang="en-US" sz="3600" dirty="0">
                <a:latin typeface="Arial Narrow" panose="020B0606020202030204" pitchFamily="34" charset="0"/>
              </a:rPr>
              <a:t>(AN)</a:t>
            </a:r>
            <a:br>
              <a:rPr lang="en-US" sz="3600" dirty="0">
                <a:latin typeface="Arial Narrow" panose="020B0606020202030204" pitchFamily="34" charset="0"/>
              </a:rPr>
            </a:br>
            <a:endParaRPr lang="en-US" sz="3600" dirty="0">
              <a:latin typeface="Arial Narrow" panose="020B0606020202030204" pitchFamily="34" charset="0"/>
            </a:endParaRPr>
          </a:p>
          <a:p>
            <a:pPr defTabSz="533400" eaLnBrk="0" hangingPunct="0">
              <a:spcAft>
                <a:spcPct val="35000"/>
              </a:spcAft>
              <a:defRPr/>
            </a:pPr>
            <a:r>
              <a:rPr lang="en-US" sz="3600" b="1" i="1" dirty="0">
                <a:latin typeface="Arial Narrow" panose="020B0606020202030204" pitchFamily="34" charset="0"/>
              </a:rPr>
              <a:t>Bulimia Nervosa </a:t>
            </a:r>
            <a:r>
              <a:rPr lang="en-US" sz="3600" dirty="0">
                <a:latin typeface="Arial Narrow" panose="020B0606020202030204" pitchFamily="34" charset="0"/>
              </a:rPr>
              <a:t>(BN)</a:t>
            </a:r>
            <a:br>
              <a:rPr lang="en-US" sz="3600" dirty="0">
                <a:latin typeface="Arial Narrow" panose="020B0606020202030204" pitchFamily="34" charset="0"/>
              </a:rPr>
            </a:br>
            <a:endParaRPr lang="en-US" sz="3600" dirty="0">
              <a:latin typeface="Arial Narrow" panose="020B0606020202030204" pitchFamily="34" charset="0"/>
            </a:endParaRPr>
          </a:p>
          <a:p>
            <a:pPr defTabSz="533400" eaLnBrk="0" hangingPunct="0">
              <a:spcAft>
                <a:spcPct val="35000"/>
              </a:spcAft>
              <a:defRPr/>
            </a:pPr>
            <a:r>
              <a:rPr lang="en-US" sz="3600" dirty="0" err="1">
                <a:latin typeface="Arial Narrow" panose="020B0606020202030204" pitchFamily="34" charset="0"/>
              </a:rPr>
              <a:t>Motnja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prekomernega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3600" dirty="0" err="1">
                <a:latin typeface="Arial Narrow" panose="020B0606020202030204" pitchFamily="34" charset="0"/>
              </a:rPr>
              <a:t>prehranjevanja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sl-SI" sz="3600" dirty="0">
                <a:latin typeface="Arial Narrow" panose="020B0606020202030204" pitchFamily="34" charset="0"/>
              </a:rPr>
              <a:t>– „</a:t>
            </a:r>
            <a:r>
              <a:rPr lang="en-US" sz="3600" b="1" i="1" dirty="0">
                <a:latin typeface="Arial Narrow" panose="020B0606020202030204" pitchFamily="34" charset="0"/>
              </a:rPr>
              <a:t>Binge Eating Disorder</a:t>
            </a:r>
            <a:r>
              <a:rPr lang="sl-SI" sz="3600" dirty="0">
                <a:latin typeface="Arial Narrow" panose="020B0606020202030204" pitchFamily="34" charset="0"/>
              </a:rPr>
              <a:t>“</a:t>
            </a:r>
            <a:r>
              <a:rPr lang="en-US" sz="3600" dirty="0">
                <a:latin typeface="Arial Narrow" panose="020B0606020202030204" pitchFamily="34" charset="0"/>
              </a:rPr>
              <a:t> (BED)  </a:t>
            </a:r>
          </a:p>
          <a:p>
            <a:pPr defTabSz="533400" eaLnBrk="0" hangingPunct="0">
              <a:spcAft>
                <a:spcPct val="35000"/>
              </a:spcAft>
              <a:defRPr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4294967295"/>
          </p:nvPr>
        </p:nvSpPr>
        <p:spPr>
          <a:xfrm>
            <a:off x="5715000" y="1588558"/>
            <a:ext cx="6290733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 err="1">
                <a:latin typeface="Arial Narrow" panose="020B0606020202030204" pitchFamily="34" charset="0"/>
              </a:rPr>
              <a:t>Motnja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izogibanja</a:t>
            </a:r>
            <a:r>
              <a:rPr lang="en-US" sz="3200" dirty="0">
                <a:latin typeface="Arial Narrow" panose="020B0606020202030204" pitchFamily="34" charset="0"/>
              </a:rPr>
              <a:t> in </a:t>
            </a:r>
            <a:r>
              <a:rPr lang="en-US" sz="3200" dirty="0" err="1">
                <a:latin typeface="Arial Narrow" panose="020B0606020202030204" pitchFamily="34" charset="0"/>
              </a:rPr>
              <a:t>restriktivnega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vnosa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hrane</a:t>
            </a:r>
            <a:r>
              <a:rPr lang="sl-SI" sz="3200" dirty="0">
                <a:latin typeface="Arial Narrow" panose="020B0606020202030204" pitchFamily="34" charset="0"/>
              </a:rPr>
              <a:t> – „</a:t>
            </a:r>
            <a:r>
              <a:rPr lang="en-US" sz="3200" b="1" i="1" dirty="0">
                <a:latin typeface="Arial Narrow" panose="020B0606020202030204" pitchFamily="34" charset="0"/>
              </a:rPr>
              <a:t>Avoidant-Restrictive Food Intake Disorder</a:t>
            </a:r>
            <a:r>
              <a:rPr lang="sl-SI" sz="3200" dirty="0">
                <a:latin typeface="Arial Narrow" panose="020B0606020202030204" pitchFamily="34" charset="0"/>
              </a:rPr>
              <a:t>“</a:t>
            </a:r>
            <a:r>
              <a:rPr lang="en-US" sz="3200" dirty="0">
                <a:latin typeface="Arial Narrow" panose="020B0606020202030204" pitchFamily="34" charset="0"/>
              </a:rPr>
              <a:t> (ARFID)</a:t>
            </a:r>
          </a:p>
          <a:p>
            <a:endParaRPr lang="sl-SI" sz="3200" dirty="0">
              <a:latin typeface="Arial Narrow" panose="020B0606020202030204" pitchFamily="34" charset="0"/>
            </a:endParaRPr>
          </a:p>
          <a:p>
            <a:r>
              <a:rPr lang="sl-SI" sz="3200" dirty="0">
                <a:latin typeface="Arial Narrow" panose="020B0606020202030204" pitchFamily="34" charset="0"/>
              </a:rPr>
              <a:t>Druge motnje hranjenja ali uživanja hrane</a:t>
            </a:r>
            <a:br>
              <a:rPr lang="en-US" sz="3200" dirty="0">
                <a:latin typeface="Arial Narrow" panose="020B0606020202030204" pitchFamily="34" charset="0"/>
              </a:rPr>
            </a:br>
            <a:endParaRPr lang="en-US" sz="3200" dirty="0">
              <a:latin typeface="Arial Narrow" panose="020B0606020202030204" pitchFamily="34" charset="0"/>
            </a:endParaRPr>
          </a:p>
          <a:p>
            <a:r>
              <a:rPr lang="sl-SI" sz="3200" dirty="0">
                <a:latin typeface="Arial Narrow" panose="020B0606020202030204" pitchFamily="34" charset="0"/>
              </a:rPr>
              <a:t>Nekatere motnje hranjenja so kompleksne in ne bodo zadostile diagnostičnim kriterijem.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7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sl-SI" altLang="en-US" sz="4000" dirty="0">
                <a:latin typeface="Georgia" panose="02040502050405020303" pitchFamily="18" charset="0"/>
              </a:rPr>
              <a:t>Epidemiologija motenj hranjenja</a:t>
            </a:r>
            <a:endParaRPr lang="en-US" altLang="en-US" sz="4000" dirty="0">
              <a:latin typeface="Georgia" panose="02040502050405020303" pitchFamily="18" charset="0"/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3334" y="1896535"/>
            <a:ext cx="7078133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sl-SI" altLang="en-US" sz="3200" dirty="0">
                <a:latin typeface="Georgia" panose="02040502050405020303" pitchFamily="18" charset="0"/>
              </a:rPr>
              <a:t>P</a:t>
            </a:r>
            <a:r>
              <a:rPr lang="en-US" altLang="en-US" sz="3200" dirty="0" err="1">
                <a:latin typeface="Georgia" panose="02040502050405020303" pitchFamily="18" charset="0"/>
              </a:rPr>
              <a:t>rizadene</a:t>
            </a:r>
            <a:r>
              <a:rPr lang="en-US" altLang="en-US" sz="3200" dirty="0">
                <a:latin typeface="Georgia" panose="02040502050405020303" pitchFamily="18" charset="0"/>
              </a:rPr>
              <a:t> 1-3 % </a:t>
            </a:r>
            <a:r>
              <a:rPr lang="en-US" altLang="en-US" sz="3200" dirty="0" err="1">
                <a:latin typeface="Georgia" panose="02040502050405020303" pitchFamily="18" charset="0"/>
              </a:rPr>
              <a:t>prebivalstva</a:t>
            </a:r>
            <a:endParaRPr lang="sl-SI" altLang="en-US" sz="3200" dirty="0">
              <a:latin typeface="Georgia" panose="02040502050405020303" pitchFamily="18" charset="0"/>
            </a:endParaRPr>
          </a:p>
          <a:p>
            <a:endParaRPr lang="sl-SI" altLang="en-US" sz="3200" dirty="0">
              <a:latin typeface="Georgia" panose="02040502050405020303" pitchFamily="18" charset="0"/>
            </a:endParaRPr>
          </a:p>
          <a:p>
            <a:r>
              <a:rPr lang="en-US" altLang="en-US" sz="3200" dirty="0" err="1">
                <a:latin typeface="Georgia" panose="02040502050405020303" pitchFamily="18" charset="0"/>
              </a:rPr>
              <a:t>Predvsem</a:t>
            </a:r>
            <a:r>
              <a:rPr lang="en-US" altLang="en-US" sz="3200" dirty="0">
                <a:latin typeface="Georgia" panose="02040502050405020303" pitchFamily="18" charset="0"/>
              </a:rPr>
              <a:t> </a:t>
            </a:r>
            <a:r>
              <a:rPr lang="sl-SI" altLang="en-US" sz="3200" dirty="0">
                <a:latin typeface="Georgia" panose="02040502050405020303" pitchFamily="18" charset="0"/>
              </a:rPr>
              <a:t>značilna </a:t>
            </a:r>
            <a:r>
              <a:rPr lang="en-US" altLang="en-US" sz="3200" dirty="0" err="1">
                <a:latin typeface="Georgia" panose="02040502050405020303" pitchFamily="18" charset="0"/>
              </a:rPr>
              <a:t>pri</a:t>
            </a:r>
            <a:r>
              <a:rPr lang="en-US" altLang="en-US" sz="3200" dirty="0">
                <a:latin typeface="Georgia" panose="02040502050405020303" pitchFamily="18" charset="0"/>
              </a:rPr>
              <a:t> </a:t>
            </a:r>
            <a:r>
              <a:rPr lang="en-US" altLang="en-US" sz="3200" dirty="0" err="1">
                <a:latin typeface="Georgia" panose="02040502050405020303" pitchFamily="18" charset="0"/>
              </a:rPr>
              <a:t>ženskah</a:t>
            </a:r>
            <a:endParaRPr lang="sl-SI" altLang="en-US" sz="3200" dirty="0">
              <a:latin typeface="Georgia" panose="02040502050405020303" pitchFamily="18" charset="0"/>
            </a:endParaRPr>
          </a:p>
          <a:p>
            <a:endParaRPr lang="sl-SI" altLang="en-US" sz="3200" dirty="0">
              <a:latin typeface="Georgia" panose="02040502050405020303" pitchFamily="18" charset="0"/>
            </a:endParaRPr>
          </a:p>
          <a:p>
            <a:r>
              <a:rPr lang="en-US" altLang="en-US" sz="3200" dirty="0" err="1">
                <a:latin typeface="Georgia" panose="02040502050405020303" pitchFamily="18" charset="0"/>
              </a:rPr>
              <a:t>Pogostejše</a:t>
            </a:r>
            <a:r>
              <a:rPr lang="en-US" altLang="en-US" sz="3200" dirty="0">
                <a:latin typeface="Georgia" panose="02040502050405020303" pitchFamily="18" charset="0"/>
              </a:rPr>
              <a:t> v </a:t>
            </a:r>
            <a:r>
              <a:rPr lang="en-US" altLang="en-US" sz="3200" dirty="0" err="1">
                <a:latin typeface="Georgia" panose="02040502050405020303" pitchFamily="18" charset="0"/>
              </a:rPr>
              <a:t>zahodnih</a:t>
            </a:r>
            <a:r>
              <a:rPr lang="en-US" altLang="en-US" sz="3200" dirty="0">
                <a:latin typeface="Georgia" panose="02040502050405020303" pitchFamily="18" charset="0"/>
              </a:rPr>
              <a:t> </a:t>
            </a:r>
            <a:r>
              <a:rPr lang="en-US" altLang="en-US" sz="3200" dirty="0" err="1">
                <a:latin typeface="Georgia" panose="02040502050405020303" pitchFamily="18" charset="0"/>
              </a:rPr>
              <a:t>industrijskih</a:t>
            </a:r>
            <a:r>
              <a:rPr lang="en-US" altLang="en-US" sz="3200" dirty="0">
                <a:latin typeface="Georgia" panose="02040502050405020303" pitchFamily="18" charset="0"/>
              </a:rPr>
              <a:t> </a:t>
            </a:r>
            <a:r>
              <a:rPr lang="en-US" altLang="en-US" sz="3200" dirty="0" err="1">
                <a:latin typeface="Georgia" panose="02040502050405020303" pitchFamily="18" charset="0"/>
              </a:rPr>
              <a:t>družbah</a:t>
            </a:r>
            <a:r>
              <a:rPr lang="en-US" altLang="en-US" sz="3200" dirty="0">
                <a:latin typeface="Georgia" panose="02040502050405020303" pitchFamily="18" charset="0"/>
              </a:rPr>
              <a:t> </a:t>
            </a:r>
            <a:endParaRPr lang="sl-SI" altLang="en-US" sz="3200" dirty="0">
              <a:latin typeface="Georgia" panose="02040502050405020303" pitchFamily="18" charset="0"/>
            </a:endParaRPr>
          </a:p>
          <a:p>
            <a:endParaRPr lang="sl-SI" altLang="en-US" sz="3200" dirty="0">
              <a:latin typeface="Georgia" panose="02040502050405020303" pitchFamily="18" charset="0"/>
            </a:endParaRPr>
          </a:p>
          <a:p>
            <a:r>
              <a:rPr lang="en-US" altLang="en-US" sz="3200" dirty="0" err="1">
                <a:latin typeface="Georgia" panose="02040502050405020303" pitchFamily="18" charset="0"/>
              </a:rPr>
              <a:t>Lahko</a:t>
            </a:r>
            <a:r>
              <a:rPr lang="en-US" altLang="en-US" sz="3200" dirty="0">
                <a:latin typeface="Georgia" panose="02040502050405020303" pitchFamily="18" charset="0"/>
              </a:rPr>
              <a:t> </a:t>
            </a:r>
            <a:r>
              <a:rPr lang="en-US" altLang="en-US" sz="3200" dirty="0" err="1">
                <a:latin typeface="Georgia" panose="02040502050405020303" pitchFamily="18" charset="0"/>
              </a:rPr>
              <a:t>ostane</a:t>
            </a:r>
            <a:r>
              <a:rPr lang="en-US" altLang="en-US" sz="3200" dirty="0">
                <a:latin typeface="Georgia" panose="02040502050405020303" pitchFamily="18" charset="0"/>
              </a:rPr>
              <a:t> </a:t>
            </a:r>
            <a:r>
              <a:rPr lang="en-US" altLang="en-US" sz="3200" dirty="0" err="1">
                <a:latin typeface="Georgia" panose="02040502050405020303" pitchFamily="18" charset="0"/>
              </a:rPr>
              <a:t>neopažena</a:t>
            </a:r>
            <a:r>
              <a:rPr lang="en-US" altLang="en-US" sz="3200" dirty="0">
                <a:latin typeface="Georgia" panose="02040502050405020303" pitchFamily="18" charset="0"/>
              </a:rPr>
              <a:t> </a:t>
            </a:r>
            <a:r>
              <a:rPr lang="en-US" altLang="en-US" sz="3200" dirty="0" err="1">
                <a:latin typeface="Georgia" panose="02040502050405020303" pitchFamily="18" charset="0"/>
              </a:rPr>
              <a:t>več</a:t>
            </a:r>
            <a:r>
              <a:rPr lang="en-US" altLang="en-US" sz="3200" dirty="0">
                <a:latin typeface="Georgia" panose="02040502050405020303" pitchFamily="18" charset="0"/>
              </a:rPr>
              <a:t> let</a:t>
            </a:r>
            <a:r>
              <a:rPr lang="en-US" alt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  <p:sp>
        <p:nvSpPr>
          <p:cNvPr id="2" name="Pravokotnik 1"/>
          <p:cNvSpPr/>
          <p:nvPr/>
        </p:nvSpPr>
        <p:spPr>
          <a:xfrm>
            <a:off x="7501467" y="1528026"/>
            <a:ext cx="4555068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 err="1"/>
              <a:t>Posebnost</a:t>
            </a:r>
            <a:r>
              <a:rPr lang="en-GB" sz="2800" dirty="0"/>
              <a:t> </a:t>
            </a:r>
            <a:r>
              <a:rPr lang="en-GB" sz="2800" dirty="0" err="1"/>
              <a:t>motenj</a:t>
            </a:r>
            <a:r>
              <a:rPr lang="en-GB" sz="2800" dirty="0"/>
              <a:t> </a:t>
            </a:r>
            <a:r>
              <a:rPr lang="en-GB" sz="2800" dirty="0" err="1"/>
              <a:t>hranjenja</a:t>
            </a:r>
            <a:r>
              <a:rPr lang="en-GB" sz="2800" dirty="0"/>
              <a:t> je, da so </a:t>
            </a:r>
            <a:r>
              <a:rPr lang="en-GB" sz="2800" dirty="0" err="1"/>
              <a:t>povezane</a:t>
            </a:r>
            <a:r>
              <a:rPr lang="en-GB" sz="2800" dirty="0"/>
              <a:t> z </a:t>
            </a:r>
            <a:r>
              <a:rPr lang="sl-SI" sz="2800" dirty="0"/>
              <a:t>normami „</a:t>
            </a:r>
            <a:r>
              <a:rPr lang="en-GB" sz="2800" dirty="0" err="1"/>
              <a:t>zahodn</a:t>
            </a:r>
            <a:r>
              <a:rPr lang="sl-SI" sz="2800" dirty="0"/>
              <a:t>e“</a:t>
            </a:r>
            <a:r>
              <a:rPr lang="en-GB" sz="2800" dirty="0"/>
              <a:t> kultur</a:t>
            </a:r>
            <a:r>
              <a:rPr lang="sl-SI" sz="2800" dirty="0"/>
              <a:t>e</a:t>
            </a:r>
            <a:r>
              <a:rPr lang="en-GB" sz="2800" dirty="0"/>
              <a:t>, v </a:t>
            </a:r>
            <a:r>
              <a:rPr lang="en-GB" sz="2800" dirty="0" err="1"/>
              <a:t>kateri</a:t>
            </a:r>
            <a:r>
              <a:rPr lang="en-GB" sz="2800" dirty="0"/>
              <a:t> je </a:t>
            </a:r>
            <a:r>
              <a:rPr lang="en-GB" sz="2800" dirty="0" err="1"/>
              <a:t>hrane</a:t>
            </a:r>
            <a:r>
              <a:rPr lang="en-GB" sz="2800" dirty="0"/>
              <a:t> </a:t>
            </a:r>
            <a:r>
              <a:rPr lang="sl-SI" sz="2800" dirty="0"/>
              <a:t>obilo</a:t>
            </a:r>
            <a:r>
              <a:rPr lang="en-GB" sz="2800" dirty="0"/>
              <a:t>, </a:t>
            </a:r>
            <a:r>
              <a:rPr lang="en-GB" sz="2800" dirty="0" err="1"/>
              <a:t>telesni</a:t>
            </a:r>
            <a:r>
              <a:rPr lang="en-GB" sz="2800" dirty="0"/>
              <a:t> </a:t>
            </a:r>
            <a:r>
              <a:rPr lang="en-GB" sz="2800" dirty="0" err="1"/>
              <a:t>videz</a:t>
            </a:r>
            <a:r>
              <a:rPr lang="en-GB" sz="2800" dirty="0"/>
              <a:t> pa je </a:t>
            </a:r>
            <a:r>
              <a:rPr lang="en-GB" sz="2800" dirty="0" err="1"/>
              <a:t>visoko</a:t>
            </a:r>
            <a:r>
              <a:rPr lang="en-GB" sz="2800" dirty="0"/>
              <a:t> </a:t>
            </a:r>
            <a:r>
              <a:rPr lang="en-GB" sz="2800" dirty="0" err="1"/>
              <a:t>cenjen</a:t>
            </a:r>
            <a:r>
              <a:rPr lang="en-GB" sz="2800" dirty="0"/>
              <a:t>.</a:t>
            </a:r>
            <a:r>
              <a:rPr lang="sl-SI" sz="2800" dirty="0"/>
              <a:t> </a:t>
            </a:r>
          </a:p>
          <a:p>
            <a:endParaRPr lang="sl-SI" sz="2800" dirty="0"/>
          </a:p>
          <a:p>
            <a:r>
              <a:rPr lang="en-GB" sz="3600" dirty="0">
                <a:solidFill>
                  <a:srgbClr val="00B0F0"/>
                </a:solidFill>
              </a:rPr>
              <a:t>V </a:t>
            </a:r>
            <a:r>
              <a:rPr lang="en-GB" sz="3600" dirty="0" err="1">
                <a:solidFill>
                  <a:srgbClr val="00B0F0"/>
                </a:solidFill>
              </a:rPr>
              <a:t>zahodni</a:t>
            </a:r>
            <a:r>
              <a:rPr lang="en-GB" sz="3600" dirty="0">
                <a:solidFill>
                  <a:srgbClr val="00B0F0"/>
                </a:solidFill>
              </a:rPr>
              <a:t> </a:t>
            </a:r>
            <a:r>
              <a:rPr lang="en-GB" sz="3600" dirty="0" err="1">
                <a:solidFill>
                  <a:srgbClr val="00B0F0"/>
                </a:solidFill>
              </a:rPr>
              <a:t>družbi</a:t>
            </a:r>
            <a:r>
              <a:rPr lang="en-GB" sz="3600" dirty="0">
                <a:solidFill>
                  <a:srgbClr val="00B0F0"/>
                </a:solidFill>
              </a:rPr>
              <a:t> so </a:t>
            </a:r>
            <a:r>
              <a:rPr lang="en-GB" sz="3600" dirty="0" err="1">
                <a:solidFill>
                  <a:srgbClr val="00B0F0"/>
                </a:solidFill>
              </a:rPr>
              <a:t>motnje</a:t>
            </a:r>
            <a:r>
              <a:rPr lang="en-GB" sz="3600" dirty="0">
                <a:solidFill>
                  <a:srgbClr val="00B0F0"/>
                </a:solidFill>
              </a:rPr>
              <a:t> </a:t>
            </a:r>
            <a:r>
              <a:rPr lang="en-GB" sz="3600" dirty="0" err="1">
                <a:solidFill>
                  <a:srgbClr val="00B0F0"/>
                </a:solidFill>
              </a:rPr>
              <a:t>hranjenja</a:t>
            </a:r>
            <a:r>
              <a:rPr lang="en-GB" sz="3600" dirty="0">
                <a:solidFill>
                  <a:srgbClr val="00B0F0"/>
                </a:solidFill>
              </a:rPr>
              <a:t> </a:t>
            </a:r>
            <a:r>
              <a:rPr lang="en-GB" sz="3600" dirty="0" err="1">
                <a:solidFill>
                  <a:srgbClr val="00B0F0"/>
                </a:solidFill>
              </a:rPr>
              <a:t>tretja</a:t>
            </a:r>
            <a:r>
              <a:rPr lang="en-GB" sz="3600" dirty="0">
                <a:solidFill>
                  <a:srgbClr val="00B0F0"/>
                </a:solidFill>
              </a:rPr>
              <a:t> </a:t>
            </a:r>
            <a:r>
              <a:rPr lang="en-GB" sz="3600" dirty="0" err="1">
                <a:solidFill>
                  <a:srgbClr val="00B0F0"/>
                </a:solidFill>
              </a:rPr>
              <a:t>najpogostejša</a:t>
            </a:r>
            <a:r>
              <a:rPr lang="en-GB" sz="3600" dirty="0">
                <a:solidFill>
                  <a:srgbClr val="00B0F0"/>
                </a:solidFill>
              </a:rPr>
              <a:t> </a:t>
            </a:r>
            <a:r>
              <a:rPr lang="sl-SI" sz="3600" dirty="0">
                <a:solidFill>
                  <a:srgbClr val="00B0F0"/>
                </a:solidFill>
              </a:rPr>
              <a:t>motnja</a:t>
            </a:r>
            <a:r>
              <a:rPr lang="en-GB" sz="3600" dirty="0">
                <a:solidFill>
                  <a:srgbClr val="00B0F0"/>
                </a:solidFill>
              </a:rPr>
              <a:t> </a:t>
            </a:r>
            <a:r>
              <a:rPr lang="en-GB" sz="3600" dirty="0" err="1">
                <a:solidFill>
                  <a:srgbClr val="00B0F0"/>
                </a:solidFill>
              </a:rPr>
              <a:t>mladostnic</a:t>
            </a:r>
            <a:r>
              <a:rPr lang="sl-SI" sz="3600" dirty="0">
                <a:solidFill>
                  <a:srgbClr val="00B0F0"/>
                </a:solidFill>
              </a:rPr>
              <a:t>.</a:t>
            </a:r>
            <a:endParaRPr lang="en-GB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4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39" y="0"/>
            <a:ext cx="7977910" cy="68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0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35467" y="1282700"/>
            <a:ext cx="11768666" cy="5294313"/>
          </a:xfrm>
        </p:spPr>
        <p:txBody>
          <a:bodyPr>
            <a:noAutofit/>
          </a:bodyPr>
          <a:lstStyle/>
          <a:p>
            <a:r>
              <a:rPr lang="sl-SI" altLang="en-US" sz="3600" dirty="0"/>
              <a:t>Zdrav razvoj</a:t>
            </a:r>
          </a:p>
          <a:p>
            <a:pPr lvl="1"/>
            <a:r>
              <a:rPr lang="sl-SI" altLang="en-US" sz="3200" dirty="0"/>
              <a:t>Tvegane prehranjevalne navade in </a:t>
            </a:r>
            <a:r>
              <a:rPr lang="sl-SI" altLang="en-US" sz="3200" u="sng" dirty="0"/>
              <a:t>izbirčnost</a:t>
            </a:r>
            <a:r>
              <a:rPr lang="sl-SI" altLang="en-US" sz="3200" dirty="0"/>
              <a:t> pri hrani so pogoste v zgodnjem otroštvu</a:t>
            </a:r>
          </a:p>
          <a:p>
            <a:pPr lvl="1"/>
            <a:r>
              <a:rPr lang="sl-SI" altLang="en-US" sz="3200" dirty="0"/>
              <a:t>Družbene norme in pričakovanja bolj vplivajo na deklice kot na dečke</a:t>
            </a:r>
          </a:p>
          <a:p>
            <a:pPr lvl="2"/>
            <a:r>
              <a:rPr lang="sl-SI" altLang="en-US" sz="2800" dirty="0"/>
              <a:t>Od približno </a:t>
            </a:r>
            <a:r>
              <a:rPr lang="sl-SI" altLang="en-US" sz="2800" b="1" dirty="0">
                <a:solidFill>
                  <a:srgbClr val="FF0000"/>
                </a:solidFill>
              </a:rPr>
              <a:t>9. leta </a:t>
            </a:r>
            <a:r>
              <a:rPr lang="sl-SI" altLang="en-US" sz="2800" dirty="0"/>
              <a:t>dalje so deklice bolj </a:t>
            </a:r>
            <a:r>
              <a:rPr lang="sl-SI" altLang="en-US" sz="2800" dirty="0" err="1"/>
              <a:t>preokupirane</a:t>
            </a:r>
            <a:r>
              <a:rPr lang="sl-SI" altLang="en-US" sz="2800" dirty="0"/>
              <a:t> s hujšanjem</a:t>
            </a:r>
          </a:p>
          <a:p>
            <a:pPr lvl="2"/>
            <a:r>
              <a:rPr lang="sl-SI" altLang="en-US" sz="2800" dirty="0"/>
              <a:t>Najpomembnejši vpliv na temeljne biološke procese ima </a:t>
            </a:r>
            <a:r>
              <a:rPr lang="sl-SI" altLang="en-US" sz="2800" dirty="0">
                <a:solidFill>
                  <a:schemeClr val="accent1">
                    <a:lumMod val="75000"/>
                  </a:schemeClr>
                </a:solidFill>
              </a:rPr>
              <a:t>zgodnji odnos med starši in otroki </a:t>
            </a:r>
          </a:p>
          <a:p>
            <a:pPr lvl="2"/>
            <a:r>
              <a:rPr lang="sl-SI" altLang="en-US" sz="2800" dirty="0">
                <a:solidFill>
                  <a:srgbClr val="C00000"/>
                </a:solidFill>
              </a:rPr>
              <a:t>Pri vstopu v šolo se pojavi pritisk</a:t>
            </a:r>
            <a:r>
              <a:rPr lang="sl-SI" altLang="en-US" sz="2800" dirty="0"/>
              <a:t>, da bi se prilagodili predstavam o želenem tipu videza telesa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67" y="0"/>
            <a:ext cx="9139238" cy="1282700"/>
          </a:xfrm>
        </p:spPr>
        <p:txBody>
          <a:bodyPr/>
          <a:lstStyle/>
          <a:p>
            <a:r>
              <a:rPr lang="sl-SI" altLang="en-US" dirty="0"/>
              <a:t>Kako se razvijejo vzorci prehranjevanja?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5611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1357461"/>
            <a:ext cx="5483554" cy="4143588"/>
          </a:xfrm>
          <a:prstGeom prst="rect">
            <a:avLst/>
          </a:prstGeom>
        </p:spPr>
      </p:pic>
      <p:sp>
        <p:nvSpPr>
          <p:cNvPr id="31746" name="Rectangle 9"/>
          <p:cNvSpPr>
            <a:spLocks noGrp="1" noChangeArrowheads="1"/>
          </p:cNvSpPr>
          <p:nvPr>
            <p:ph idx="1"/>
          </p:nvPr>
        </p:nvSpPr>
        <p:spPr>
          <a:xfrm>
            <a:off x="0" y="1316764"/>
            <a:ext cx="7010400" cy="3560233"/>
          </a:xfrm>
        </p:spPr>
        <p:txBody>
          <a:bodyPr>
            <a:noAutofit/>
          </a:bodyPr>
          <a:lstStyle/>
          <a:p>
            <a:r>
              <a:rPr lang="en-US" altLang="en-US" sz="3200" dirty="0" err="1"/>
              <a:t>Zgodnje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prehranjevalne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navade</a:t>
            </a:r>
            <a:r>
              <a:rPr lang="en-US" altLang="en-US" sz="3200" dirty="0"/>
              <a:t>, </a:t>
            </a:r>
            <a:r>
              <a:rPr lang="sl-SI" altLang="en-US" sz="3200" dirty="0"/>
              <a:t>nagnjenja</a:t>
            </a:r>
            <a:r>
              <a:rPr lang="en-US" altLang="en-US" sz="3200" dirty="0"/>
              <a:t> in </a:t>
            </a:r>
            <a:r>
              <a:rPr lang="en-US" altLang="en-US" sz="3200" dirty="0" err="1"/>
              <a:t>vedenje</a:t>
            </a:r>
            <a:r>
              <a:rPr lang="en-US" altLang="en-US" sz="3200" dirty="0"/>
              <a:t> </a:t>
            </a:r>
            <a:endParaRPr lang="sl-SI" altLang="en-US" sz="3200" dirty="0"/>
          </a:p>
          <a:p>
            <a:pPr lvl="1"/>
            <a:r>
              <a:rPr lang="en-US" altLang="en-US" dirty="0" err="1"/>
              <a:t>zahodne</a:t>
            </a:r>
            <a:r>
              <a:rPr lang="en-US" altLang="en-US" dirty="0"/>
              <a:t> </a:t>
            </a:r>
            <a:r>
              <a:rPr lang="en-US" altLang="en-US" dirty="0" err="1"/>
              <a:t>družbeno-kulturne</a:t>
            </a:r>
            <a:r>
              <a:rPr lang="en-US" altLang="en-US" dirty="0"/>
              <a:t> </a:t>
            </a:r>
            <a:r>
              <a:rPr lang="en-US" altLang="en-US" dirty="0" err="1"/>
              <a:t>vrednote</a:t>
            </a:r>
            <a:r>
              <a:rPr lang="en-US" altLang="en-US" dirty="0"/>
              <a:t> </a:t>
            </a:r>
            <a:r>
              <a:rPr lang="en-US" altLang="en-US" dirty="0" err="1"/>
              <a:t>ter</a:t>
            </a:r>
            <a:r>
              <a:rPr lang="en-US" altLang="en-US" dirty="0"/>
              <a:t> </a:t>
            </a:r>
            <a:r>
              <a:rPr lang="sl-SI" altLang="en-US" dirty="0" err="1"/>
              <a:t>preokupiranost</a:t>
            </a:r>
            <a:r>
              <a:rPr lang="sl-SI" altLang="en-US" dirty="0"/>
              <a:t> </a:t>
            </a:r>
            <a:r>
              <a:rPr lang="en-US" altLang="en-US" dirty="0"/>
              <a:t>s </a:t>
            </a:r>
            <a:r>
              <a:rPr lang="en-US" altLang="en-US" dirty="0" err="1"/>
              <a:t>telesno</a:t>
            </a:r>
            <a:r>
              <a:rPr lang="en-US" altLang="en-US" dirty="0"/>
              <a:t> </a:t>
            </a:r>
            <a:r>
              <a:rPr lang="en-US" altLang="en-US" dirty="0" err="1"/>
              <a:t>težo</a:t>
            </a:r>
            <a:r>
              <a:rPr lang="en-US" altLang="en-US" dirty="0"/>
              <a:t> in </a:t>
            </a:r>
            <a:r>
              <a:rPr lang="en-US" altLang="en-US" dirty="0" err="1"/>
              <a:t>dietami</a:t>
            </a:r>
            <a:r>
              <a:rPr lang="en-US" altLang="en-US" dirty="0"/>
              <a:t> </a:t>
            </a:r>
            <a:r>
              <a:rPr lang="sl-SI" altLang="en-US" dirty="0"/>
              <a:t>	</a:t>
            </a:r>
          </a:p>
          <a:p>
            <a:pPr lvl="1"/>
            <a:r>
              <a:rPr lang="en-US" altLang="en-US" sz="2800" dirty="0" err="1"/>
              <a:t>Lahko</a:t>
            </a:r>
            <a:r>
              <a:rPr lang="en-US" altLang="en-US" sz="2800" dirty="0"/>
              <a:t> se </a:t>
            </a:r>
            <a:r>
              <a:rPr lang="en-US" altLang="en-US" sz="2800" dirty="0" err="1"/>
              <a:t>ponotranijo</a:t>
            </a:r>
            <a:r>
              <a:rPr lang="en-US" altLang="en-US" sz="2800" dirty="0"/>
              <a:t> in </a:t>
            </a:r>
            <a:r>
              <a:rPr lang="en-US" altLang="en-US" sz="2800" dirty="0" err="1"/>
              <a:t>izrazijo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otrocih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že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starosti</a:t>
            </a:r>
            <a:r>
              <a:rPr lang="en-US" altLang="en-US" sz="2800" dirty="0"/>
              <a:t> 7-10 let</a:t>
            </a:r>
            <a:endParaRPr lang="sl-SI" altLang="en-US" sz="2800" dirty="0"/>
          </a:p>
          <a:p>
            <a:pPr lvl="1"/>
            <a:r>
              <a:rPr lang="en-US" altLang="en-US" sz="2800" dirty="0"/>
              <a:t>Z </a:t>
            </a:r>
            <a:r>
              <a:rPr lang="en-US" altLang="en-US" sz="2800" dirty="0" err="1"/>
              <a:t>zgodnjimi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težavami</a:t>
            </a:r>
            <a:r>
              <a:rPr lang="en-US" altLang="en-US" sz="2800" dirty="0"/>
              <a:t> s </a:t>
            </a:r>
            <a:r>
              <a:rPr lang="en-US" altLang="en-US" sz="2800" dirty="0" err="1"/>
              <a:t>prehranjevanjem</a:t>
            </a:r>
            <a:r>
              <a:rPr lang="en-US" altLang="en-US" sz="2800" dirty="0"/>
              <a:t> in </a:t>
            </a:r>
            <a:r>
              <a:rPr lang="en-US" altLang="en-US" sz="2800" dirty="0" err="1"/>
              <a:t>izkrivljenimi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prepričanji</a:t>
            </a:r>
            <a:r>
              <a:rPr lang="en-US" altLang="en-US" sz="2800" dirty="0"/>
              <a:t> je </a:t>
            </a:r>
            <a:r>
              <a:rPr lang="en-US" altLang="en-US" sz="2800" dirty="0" err="1"/>
              <a:t>povezan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niz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telesnih</a:t>
            </a:r>
            <a:r>
              <a:rPr lang="en-US" altLang="en-US" sz="2800" dirty="0"/>
              <a:t> in </a:t>
            </a:r>
            <a:r>
              <a:rPr lang="en-US" altLang="en-US" sz="2800" dirty="0" err="1"/>
              <a:t>psiholoških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dejavnikov</a:t>
            </a:r>
            <a:endParaRPr lang="sl-SI" altLang="en-US" sz="2800" dirty="0"/>
          </a:p>
          <a:p>
            <a:pPr lvl="1"/>
            <a:endParaRPr lang="sl-SI" altLang="en-US" sz="2800" dirty="0"/>
          </a:p>
        </p:txBody>
      </p:sp>
      <p:sp>
        <p:nvSpPr>
          <p:cNvPr id="31747" name="Rectangle 8"/>
          <p:cNvSpPr>
            <a:spLocks noGrp="1" noChangeArrowheads="1"/>
          </p:cNvSpPr>
          <p:nvPr>
            <p:ph type="title"/>
          </p:nvPr>
        </p:nvSpPr>
        <p:spPr>
          <a:xfrm>
            <a:off x="186267" y="12700"/>
            <a:ext cx="7010400" cy="1282700"/>
          </a:xfrm>
        </p:spPr>
        <p:txBody>
          <a:bodyPr/>
          <a:lstStyle/>
          <a:p>
            <a:r>
              <a:rPr lang="sl-SI" altLang="en-US" dirty="0"/>
              <a:t>Razvoj dejavnikov tveganja</a:t>
            </a:r>
            <a:endParaRPr lang="en-US" altLang="en-US" dirty="0"/>
          </a:p>
        </p:txBody>
      </p:sp>
      <p:sp>
        <p:nvSpPr>
          <p:cNvPr id="3" name="Pravokotnik 2"/>
          <p:cNvSpPr/>
          <p:nvPr/>
        </p:nvSpPr>
        <p:spPr>
          <a:xfrm>
            <a:off x="7812351" y="116435"/>
            <a:ext cx="4582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H</a:t>
            </a:r>
            <a:r>
              <a:rPr lang="en-GB" dirty="0" err="1"/>
              <a:t>omeostatski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(</a:t>
            </a:r>
            <a:r>
              <a:rPr lang="en-GB" dirty="0" err="1"/>
              <a:t>zelena</a:t>
            </a:r>
            <a:r>
              <a:rPr lang="en-GB" dirty="0"/>
              <a:t> </a:t>
            </a:r>
            <a:r>
              <a:rPr lang="en-GB" dirty="0" err="1"/>
              <a:t>barva</a:t>
            </a:r>
            <a:r>
              <a:rPr lang="en-GB" dirty="0"/>
              <a:t>),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vrednotenja</a:t>
            </a:r>
            <a:r>
              <a:rPr lang="en-GB" dirty="0"/>
              <a:t> (</a:t>
            </a:r>
            <a:r>
              <a:rPr lang="en-GB" dirty="0" err="1"/>
              <a:t>rdeča</a:t>
            </a:r>
            <a:r>
              <a:rPr lang="en-GB" dirty="0"/>
              <a:t> </a:t>
            </a:r>
            <a:r>
              <a:rPr lang="en-GB" dirty="0" err="1"/>
              <a:t>barva</a:t>
            </a:r>
            <a:r>
              <a:rPr lang="en-GB" dirty="0"/>
              <a:t>) in </a:t>
            </a: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kognitivnega</a:t>
            </a:r>
            <a:r>
              <a:rPr lang="en-GB" dirty="0"/>
              <a:t> </a:t>
            </a:r>
            <a:r>
              <a:rPr lang="en-GB" dirty="0" err="1"/>
              <a:t>nadzora</a:t>
            </a:r>
            <a:r>
              <a:rPr lang="en-GB" dirty="0"/>
              <a:t> (</a:t>
            </a:r>
            <a:r>
              <a:rPr lang="en-GB" dirty="0" err="1"/>
              <a:t>rumena</a:t>
            </a:r>
            <a:r>
              <a:rPr lang="en-GB" dirty="0"/>
              <a:t> </a:t>
            </a:r>
            <a:r>
              <a:rPr lang="en-GB" dirty="0" err="1"/>
              <a:t>barva</a:t>
            </a:r>
            <a:r>
              <a:rPr lang="en-GB" dirty="0"/>
              <a:t>)</a:t>
            </a:r>
            <a:r>
              <a:rPr lang="sl-SI" dirty="0"/>
              <a:t> </a:t>
            </a:r>
            <a:r>
              <a:rPr lang="en-GB" dirty="0" err="1"/>
              <a:t>vzajemno</a:t>
            </a:r>
            <a:r>
              <a:rPr lang="en-GB" dirty="0"/>
              <a:t> </a:t>
            </a:r>
            <a:r>
              <a:rPr lang="en-GB" dirty="0" err="1"/>
              <a:t>uravnavajo</a:t>
            </a:r>
            <a:r>
              <a:rPr lang="en-GB" dirty="0"/>
              <a:t> </a:t>
            </a:r>
            <a:r>
              <a:rPr lang="en-GB" dirty="0" err="1"/>
              <a:t>prehranjevalno</a:t>
            </a:r>
            <a:r>
              <a:rPr lang="en-GB" dirty="0"/>
              <a:t> </a:t>
            </a:r>
            <a:r>
              <a:rPr lang="en-GB" dirty="0" err="1"/>
              <a:t>vedenje</a:t>
            </a:r>
            <a:r>
              <a:rPr lang="en-GB" dirty="0"/>
              <a:t>.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0" y="5880406"/>
            <a:ext cx="904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ACC, anterior cingulate cortex; </a:t>
            </a:r>
            <a:r>
              <a:rPr lang="en-GB" dirty="0" err="1"/>
              <a:t>dlPFC</a:t>
            </a:r>
            <a:r>
              <a:rPr lang="en-GB" dirty="0"/>
              <a:t>, dorsolateral prefrontal cortex; GLP-1, glucagon-like peptide 1; </a:t>
            </a:r>
            <a:r>
              <a:rPr lang="en-GB" dirty="0" err="1"/>
              <a:t>Hyp</a:t>
            </a:r>
            <a:r>
              <a:rPr lang="en-GB" dirty="0"/>
              <a:t>, hypothalamus; LH, lateral hypothalamus; PVN, paraventricular nucleus; VMH, ventromedial hypothalamus; </a:t>
            </a:r>
            <a:r>
              <a:rPr lang="en-GB" dirty="0" err="1"/>
              <a:t>vmPFC</a:t>
            </a:r>
            <a:r>
              <a:rPr lang="en-GB" dirty="0"/>
              <a:t>, ventromedial prefrontal cortex; </a:t>
            </a:r>
            <a:r>
              <a:rPr lang="en-GB" dirty="0" err="1"/>
              <a:t>vStr</a:t>
            </a:r>
            <a:r>
              <a:rPr lang="en-GB" dirty="0"/>
              <a:t>, ventral striatum</a:t>
            </a:r>
          </a:p>
        </p:txBody>
      </p:sp>
      <p:sp>
        <p:nvSpPr>
          <p:cNvPr id="5" name="Pravokotnik 4"/>
          <p:cNvSpPr/>
          <p:nvPr/>
        </p:nvSpPr>
        <p:spPr>
          <a:xfrm>
            <a:off x="8745736" y="6383682"/>
            <a:ext cx="3446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https://doi.org/10.1002/wcs.1562</a:t>
            </a:r>
          </a:p>
        </p:txBody>
      </p:sp>
    </p:spTree>
    <p:extLst>
      <p:ext uri="{BB962C8B-B14F-4D97-AF65-F5344CB8AC3E}">
        <p14:creationId xmlns:p14="http://schemas.microsoft.com/office/powerpoint/2010/main" val="2917122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idx="1"/>
          </p:nvPr>
        </p:nvSpPr>
        <p:spPr>
          <a:xfrm>
            <a:off x="276386" y="1426786"/>
            <a:ext cx="8229600" cy="5294312"/>
          </a:xfrm>
        </p:spPr>
        <p:txBody>
          <a:bodyPr>
            <a:normAutofit/>
          </a:bodyPr>
          <a:lstStyle/>
          <a:p>
            <a:r>
              <a:rPr lang="sl-SI" altLang="en-US" sz="3200" dirty="0"/>
              <a:t>Dve pomembni obdobji pri nastanku motenj prehranjevanja</a:t>
            </a:r>
            <a:endParaRPr lang="en-US" altLang="en-US" sz="3200" dirty="0"/>
          </a:p>
          <a:p>
            <a:pPr lvl="1"/>
            <a:r>
              <a:rPr lang="sl-SI" altLang="en-US" sz="2800" u="sng" dirty="0"/>
              <a:t>Zgodnji prehod v adolescenco</a:t>
            </a:r>
            <a:endParaRPr lang="en-US" altLang="en-US" sz="2800" u="sng" dirty="0"/>
          </a:p>
          <a:p>
            <a:pPr lvl="1"/>
            <a:r>
              <a:rPr lang="sl-SI" altLang="en-US" sz="2800" dirty="0"/>
              <a:t>Prehod iz </a:t>
            </a:r>
            <a:r>
              <a:rPr lang="sl-SI" altLang="en-US" sz="2800" b="1" dirty="0"/>
              <a:t>pozne adolescence v mladostništvo</a:t>
            </a:r>
            <a:endParaRPr lang="en-US" altLang="en-US" sz="2800" b="1" dirty="0"/>
          </a:p>
          <a:p>
            <a:r>
              <a:rPr lang="sl-SI" altLang="en-US" sz="3200" dirty="0"/>
              <a:t>Dejavniki tveganja v otroštvu </a:t>
            </a:r>
            <a:r>
              <a:rPr lang="en-US" altLang="en-US" sz="3200" dirty="0"/>
              <a:t>(</a:t>
            </a:r>
            <a:r>
              <a:rPr lang="sl-SI" altLang="en-US" sz="3200" dirty="0"/>
              <a:t>težave pri hranjenju</a:t>
            </a:r>
            <a:r>
              <a:rPr lang="en-US" altLang="en-US" sz="3200" dirty="0"/>
              <a:t>, </a:t>
            </a:r>
            <a:r>
              <a:rPr lang="sl-SI" altLang="en-US" sz="3200" dirty="0"/>
              <a:t>vzorci diet</a:t>
            </a:r>
            <a:r>
              <a:rPr lang="en-US" altLang="en-US" sz="3200" dirty="0"/>
              <a:t>, </a:t>
            </a:r>
            <a:r>
              <a:rPr lang="sl-SI" altLang="en-US" sz="3200" dirty="0"/>
              <a:t>slaba samopodoba glede izgleda</a:t>
            </a:r>
            <a:r>
              <a:rPr lang="en-US" altLang="en-US" sz="3200" dirty="0"/>
              <a:t>)</a:t>
            </a:r>
          </a:p>
          <a:p>
            <a:pPr lvl="1"/>
            <a:r>
              <a:rPr lang="sl-SI" altLang="en-US" sz="2800" dirty="0"/>
              <a:t>Najstnike vpelje v prekomerno kontrolo vnosa hrane kot posledica na stresne odzive in spremembe zunanjega izgleda ob rasti</a:t>
            </a:r>
            <a:endParaRPr lang="en-US" altLang="en-US" sz="2800" dirty="0"/>
          </a:p>
        </p:txBody>
      </p:sp>
      <p:sp>
        <p:nvSpPr>
          <p:cNvPr id="56323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sl-SI" altLang="en-US" dirty="0"/>
              <a:t>Motnje prehranjevanja v adolescenci</a:t>
            </a:r>
            <a:endParaRPr lang="en-US" altLang="en-U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360" y="19685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73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idx="1"/>
          </p:nvPr>
        </p:nvSpPr>
        <p:spPr>
          <a:xfrm>
            <a:off x="304800" y="1445154"/>
            <a:ext cx="11489410" cy="5294312"/>
          </a:xfrm>
        </p:spPr>
        <p:txBody>
          <a:bodyPr>
            <a:noAutofit/>
          </a:bodyPr>
          <a:lstStyle/>
          <a:p>
            <a:r>
              <a:rPr lang="en-US" altLang="en-US" sz="3600" dirty="0" err="1">
                <a:solidFill>
                  <a:srgbClr val="FF0000"/>
                </a:solidFill>
              </a:rPr>
              <a:t>Anoreksija</a:t>
            </a:r>
            <a:r>
              <a:rPr lang="en-US" altLang="en-US" sz="3600" dirty="0"/>
              <a:t> in </a:t>
            </a:r>
            <a:r>
              <a:rPr lang="en-US" altLang="en-US" sz="3600" dirty="0" err="1">
                <a:solidFill>
                  <a:srgbClr val="00B0F0"/>
                </a:solidFill>
              </a:rPr>
              <a:t>bulimija</a:t>
            </a:r>
            <a:r>
              <a:rPr lang="en-US" altLang="en-US" sz="3600" dirty="0"/>
              <a:t> se </a:t>
            </a:r>
            <a:r>
              <a:rPr lang="en-US" altLang="en-US" sz="3600" dirty="0" err="1"/>
              <a:t>običajno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pojavita</a:t>
            </a:r>
            <a:r>
              <a:rPr lang="en-US" altLang="en-US" sz="3600" dirty="0"/>
              <a:t> v </a:t>
            </a:r>
            <a:r>
              <a:rPr lang="en-US" altLang="en-US" sz="3600" dirty="0" err="1"/>
              <a:t>obdobju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mladostništva</a:t>
            </a:r>
            <a:r>
              <a:rPr lang="en-US" altLang="en-US" sz="3600" dirty="0"/>
              <a:t>.</a:t>
            </a:r>
            <a:endParaRPr lang="sl-SI" altLang="en-US" sz="3600" dirty="0"/>
          </a:p>
          <a:p>
            <a:r>
              <a:rPr lang="en-US" altLang="en-US" sz="3600" dirty="0" err="1"/>
              <a:t>Dekleta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bolj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poudarjajo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samopodobo</a:t>
            </a:r>
            <a:r>
              <a:rPr lang="en-US" altLang="en-US" sz="3600" dirty="0"/>
              <a:t> </a:t>
            </a:r>
            <a:r>
              <a:rPr lang="sl-SI" altLang="en-US" sz="3600" dirty="0"/>
              <a:t>- </a:t>
            </a:r>
            <a:r>
              <a:rPr lang="en-US" altLang="en-US" sz="3600" dirty="0" err="1"/>
              <a:t>telesn</a:t>
            </a:r>
            <a:r>
              <a:rPr lang="sl-SI" altLang="en-US" sz="3600" dirty="0"/>
              <a:t>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videz</a:t>
            </a:r>
            <a:endParaRPr lang="sl-SI" altLang="en-US" sz="3600" dirty="0"/>
          </a:p>
          <a:p>
            <a:r>
              <a:rPr lang="en-US" altLang="en-US" sz="3600" dirty="0" err="1"/>
              <a:t>Nasprotujoča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družbena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sporočila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kažejo</a:t>
            </a:r>
            <a:r>
              <a:rPr lang="en-US" altLang="en-US" sz="3600" dirty="0"/>
              <a:t>, da </a:t>
            </a:r>
            <a:r>
              <a:rPr lang="en-US" altLang="en-US" sz="3600" dirty="0" err="1"/>
              <a:t>morajo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biti</a:t>
            </a:r>
            <a:r>
              <a:rPr lang="en-US" altLang="en-US" sz="3600" dirty="0"/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ženske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uspešne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/>
              <a:t>v </a:t>
            </a:r>
            <a:r>
              <a:rPr lang="en-US" altLang="en-US" sz="3600" dirty="0" err="1"/>
              <a:t>tradicionalnih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ženskih</a:t>
            </a:r>
            <a:r>
              <a:rPr lang="en-US" altLang="en-US" sz="3600" dirty="0"/>
              <a:t> in </a:t>
            </a:r>
            <a:r>
              <a:rPr lang="en-US" altLang="en-US" sz="3600" dirty="0" err="1"/>
              <a:t>moških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vlogah</a:t>
            </a:r>
            <a:r>
              <a:rPr lang="en-US" altLang="en-US" sz="3600" dirty="0"/>
              <a:t>.</a:t>
            </a:r>
            <a:endParaRPr lang="sl-SI" altLang="en-US" sz="3600" dirty="0"/>
          </a:p>
          <a:p>
            <a:r>
              <a:rPr lang="en-US" altLang="en-US" sz="3600" dirty="0" err="1"/>
              <a:t>Spremembe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spodbujajo</a:t>
            </a:r>
            <a:r>
              <a:rPr lang="en-US" altLang="en-US" sz="3600" dirty="0"/>
              <a:t> </a:t>
            </a:r>
            <a:r>
              <a:rPr lang="en-US" altLang="en-US" sz="3600" dirty="0" err="1">
                <a:solidFill>
                  <a:srgbClr val="7030A0"/>
                </a:solidFill>
              </a:rPr>
              <a:t>kajenje</a:t>
            </a:r>
            <a:r>
              <a:rPr lang="en-US" altLang="en-US" sz="3600" dirty="0"/>
              <a:t> in </a:t>
            </a:r>
            <a:r>
              <a:rPr lang="en-US" altLang="en-US" sz="3600" dirty="0" err="1"/>
              <a:t>uporabo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drugih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snovi</a:t>
            </a:r>
            <a:r>
              <a:rPr lang="en-US" altLang="en-US" sz="3600" dirty="0"/>
              <a:t>, da bi </a:t>
            </a:r>
            <a:r>
              <a:rPr lang="en-US" altLang="en-US" sz="3600" dirty="0" err="1"/>
              <a:t>preprečile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nagonsko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prenajedanje</a:t>
            </a:r>
            <a:r>
              <a:rPr lang="en-US" altLang="en-US" sz="3600" dirty="0"/>
              <a:t> in </a:t>
            </a:r>
            <a:r>
              <a:rPr lang="en-US" altLang="en-US" sz="3600" dirty="0" err="1"/>
              <a:t>posledice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povečane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telesne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teže</a:t>
            </a:r>
            <a:endParaRPr lang="en-US" altLang="en-US" sz="3600" dirty="0"/>
          </a:p>
          <a:p>
            <a:endParaRPr lang="en-US" altLang="en-US" sz="3600" dirty="0"/>
          </a:p>
        </p:txBody>
      </p:sp>
      <p:sp>
        <p:nvSpPr>
          <p:cNvPr id="33795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5334000" cy="1282700"/>
          </a:xfrm>
        </p:spPr>
        <p:txBody>
          <a:bodyPr/>
          <a:lstStyle/>
          <a:p>
            <a:r>
              <a:rPr lang="sl-SI" altLang="en-US" dirty="0"/>
              <a:t>Prehod v adolescenco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619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Figure 14.2 The binge-purge cycle.&#10;"/>
          <p:cNvPicPr>
            <a:picLocks noChangeAspect="1"/>
          </p:cNvPicPr>
          <p:nvPr/>
        </p:nvPicPr>
        <p:blipFill>
          <a:blip r:embed="rId3">
            <a:clrChange>
              <a:clrFrom>
                <a:srgbClr val="074E9A"/>
              </a:clrFrom>
              <a:clrTo>
                <a:srgbClr val="074E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32" y="1554163"/>
            <a:ext cx="5172075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jeni pravokotnik 3"/>
          <p:cNvSpPr/>
          <p:nvPr/>
        </p:nvSpPr>
        <p:spPr>
          <a:xfrm>
            <a:off x="121920" y="5068389"/>
            <a:ext cx="6853646" cy="12975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>
            <a:normAutofit fontScale="90000"/>
          </a:bodyPr>
          <a:lstStyle/>
          <a:p>
            <a:r>
              <a:rPr lang="sl-SI" altLang="en-US" dirty="0"/>
              <a:t>Hujšanje – prekomerno hranjenje in „izločanje“ - </a:t>
            </a:r>
            <a:r>
              <a:rPr lang="en-US" altLang="en-US" sz="3600" i="1" dirty="0"/>
              <a:t>The Binge-Purge Cycle</a:t>
            </a:r>
            <a:endParaRPr lang="en-US" altLang="en-US" i="1" dirty="0"/>
          </a:p>
        </p:txBody>
      </p:sp>
      <p:sp>
        <p:nvSpPr>
          <p:cNvPr id="3" name="Pravokotnik 2"/>
          <p:cNvSpPr/>
          <p:nvPr/>
        </p:nvSpPr>
        <p:spPr>
          <a:xfrm>
            <a:off x="304800" y="1809802"/>
            <a:ext cx="670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/>
              <a:t>Diete</a:t>
            </a:r>
            <a:r>
              <a:rPr lang="en-GB" sz="3600" dirty="0"/>
              <a:t> </a:t>
            </a:r>
            <a:r>
              <a:rPr lang="en-GB" sz="3600" dirty="0" err="1"/>
              <a:t>lahko</a:t>
            </a:r>
            <a:r>
              <a:rPr lang="en-GB" sz="3600" dirty="0"/>
              <a:t> </a:t>
            </a:r>
            <a:r>
              <a:rPr lang="en-GB" sz="3600" dirty="0" err="1"/>
              <a:t>vodijo</a:t>
            </a:r>
            <a:r>
              <a:rPr lang="en-GB" sz="3600" dirty="0"/>
              <a:t> v </a:t>
            </a:r>
            <a:r>
              <a:rPr lang="en-GB" sz="3600" dirty="0" err="1"/>
              <a:t>začaran</a:t>
            </a:r>
            <a:r>
              <a:rPr lang="en-GB" sz="3600" dirty="0"/>
              <a:t> </a:t>
            </a:r>
            <a:r>
              <a:rPr lang="en-GB" sz="3600" dirty="0" err="1"/>
              <a:t>krog</a:t>
            </a:r>
            <a:r>
              <a:rPr lang="en-GB" sz="3600" dirty="0"/>
              <a:t> </a:t>
            </a:r>
            <a:r>
              <a:rPr lang="en-GB" sz="3600" dirty="0" err="1"/>
              <a:t>hujšanja</a:t>
            </a:r>
            <a:r>
              <a:rPr lang="en-GB" sz="3600" dirty="0"/>
              <a:t> in </a:t>
            </a:r>
            <a:r>
              <a:rPr lang="en-GB" sz="3600" dirty="0" err="1"/>
              <a:t>pridobivanja</a:t>
            </a:r>
            <a:r>
              <a:rPr lang="en-GB" sz="3600" dirty="0"/>
              <a:t> </a:t>
            </a:r>
            <a:r>
              <a:rPr lang="en-GB" sz="3600" dirty="0" err="1"/>
              <a:t>telesne</a:t>
            </a:r>
            <a:r>
              <a:rPr lang="en-GB" sz="3600" dirty="0"/>
              <a:t> </a:t>
            </a:r>
            <a:r>
              <a:rPr lang="en-GB" sz="3600" dirty="0" err="1"/>
              <a:t>teže</a:t>
            </a:r>
            <a:r>
              <a:rPr lang="en-GB" sz="3600" dirty="0"/>
              <a:t>, </a:t>
            </a:r>
            <a:r>
              <a:rPr lang="en-GB" sz="3600" dirty="0" err="1"/>
              <a:t>prenajedanja</a:t>
            </a:r>
            <a:r>
              <a:rPr lang="en-GB" sz="3600" dirty="0"/>
              <a:t> in "</a:t>
            </a:r>
            <a:r>
              <a:rPr lang="en-GB" sz="3600" dirty="0" err="1">
                <a:solidFill>
                  <a:srgbClr val="00B0F0"/>
                </a:solidFill>
              </a:rPr>
              <a:t>sindroma</a:t>
            </a:r>
            <a:r>
              <a:rPr lang="en-GB" sz="3600" dirty="0">
                <a:solidFill>
                  <a:srgbClr val="00B0F0"/>
                </a:solidFill>
              </a:rPr>
              <a:t> </a:t>
            </a:r>
            <a:r>
              <a:rPr lang="en-GB" sz="3600" dirty="0" err="1">
                <a:solidFill>
                  <a:srgbClr val="00B0F0"/>
                </a:solidFill>
              </a:rPr>
              <a:t>lažnega</a:t>
            </a:r>
            <a:r>
              <a:rPr lang="en-GB" sz="3600" dirty="0">
                <a:solidFill>
                  <a:srgbClr val="00B0F0"/>
                </a:solidFill>
              </a:rPr>
              <a:t> </a:t>
            </a:r>
            <a:r>
              <a:rPr lang="en-GB" sz="3600" dirty="0" err="1">
                <a:solidFill>
                  <a:srgbClr val="00B0F0"/>
                </a:solidFill>
              </a:rPr>
              <a:t>upanja</a:t>
            </a:r>
            <a:r>
              <a:rPr lang="en-GB" sz="3600" dirty="0"/>
              <a:t>" </a:t>
            </a:r>
            <a:r>
              <a:rPr lang="en-GB" sz="3600" dirty="0" err="1"/>
              <a:t>ter</a:t>
            </a:r>
            <a:r>
              <a:rPr lang="en-GB" sz="3600" dirty="0"/>
              <a:t> </a:t>
            </a:r>
            <a:r>
              <a:rPr lang="en-GB" sz="3600" dirty="0" err="1"/>
              <a:t>prenajedanja</a:t>
            </a:r>
            <a:r>
              <a:rPr lang="en-GB" sz="3600" dirty="0"/>
              <a:t> in </a:t>
            </a:r>
            <a:r>
              <a:rPr lang="sl-SI" sz="3600" dirty="0"/>
              <a:t>posledičnega</a:t>
            </a:r>
            <a:r>
              <a:rPr lang="en-GB" sz="3600" dirty="0"/>
              <a:t> </a:t>
            </a:r>
            <a:r>
              <a:rPr lang="sl-SI" sz="3600" dirty="0"/>
              <a:t>„</a:t>
            </a:r>
            <a:r>
              <a:rPr lang="en-GB" sz="3600" dirty="0" err="1">
                <a:solidFill>
                  <a:srgbClr val="FF0000"/>
                </a:solidFill>
              </a:rPr>
              <a:t>čiščenja</a:t>
            </a:r>
            <a:r>
              <a:rPr lang="sl-SI" sz="3600" dirty="0"/>
              <a:t>“</a:t>
            </a:r>
            <a:r>
              <a:rPr lang="en-GB" sz="3600" dirty="0"/>
              <a:t>.</a:t>
            </a:r>
            <a:endParaRPr lang="sl-SI" sz="3600" dirty="0"/>
          </a:p>
          <a:p>
            <a:endParaRPr lang="sl-SI" sz="3600" dirty="0"/>
          </a:p>
          <a:p>
            <a:r>
              <a:rPr lang="en-GB" sz="3600" dirty="0" err="1"/>
              <a:t>Veliko</a:t>
            </a:r>
            <a:r>
              <a:rPr lang="en-GB" sz="3600" dirty="0"/>
              <a:t> </a:t>
            </a:r>
            <a:r>
              <a:rPr lang="en-GB" sz="3600" dirty="0" err="1"/>
              <a:t>mladih</a:t>
            </a:r>
            <a:r>
              <a:rPr lang="en-GB" sz="3600" dirty="0"/>
              <a:t> </a:t>
            </a:r>
            <a:r>
              <a:rPr lang="sl-SI" sz="3600" dirty="0"/>
              <a:t>je na dieti</a:t>
            </a:r>
            <a:r>
              <a:rPr lang="en-GB" sz="3600" dirty="0"/>
              <a:t>, </a:t>
            </a:r>
            <a:r>
              <a:rPr lang="en-GB" sz="3600" dirty="0" err="1"/>
              <a:t>vendar</a:t>
            </a:r>
            <a:r>
              <a:rPr lang="en-GB" sz="3600" dirty="0"/>
              <a:t> le </a:t>
            </a:r>
            <a:r>
              <a:rPr lang="en-GB" sz="3600" dirty="0" err="1"/>
              <a:t>manjšina</a:t>
            </a:r>
            <a:r>
              <a:rPr lang="en-GB" sz="3600" dirty="0"/>
              <a:t> </a:t>
            </a:r>
            <a:r>
              <a:rPr lang="en-GB" sz="3600" dirty="0" err="1"/>
              <a:t>razvije</a:t>
            </a:r>
            <a:r>
              <a:rPr lang="en-GB" sz="3600" dirty="0"/>
              <a:t> </a:t>
            </a:r>
            <a:r>
              <a:rPr lang="en-GB" sz="3600" dirty="0" err="1"/>
              <a:t>motnje</a:t>
            </a:r>
            <a:r>
              <a:rPr lang="en-GB" sz="3600" dirty="0"/>
              <a:t> </a:t>
            </a:r>
            <a:r>
              <a:rPr lang="en-GB" sz="3600" dirty="0" err="1"/>
              <a:t>hranjenja</a:t>
            </a:r>
            <a:r>
              <a:rPr lang="en-GB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26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4489" y="156105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sl-SI" altLang="en-US" sz="4000" dirty="0">
                <a:latin typeface="Georgia" panose="02040502050405020303" pitchFamily="18" charset="0"/>
              </a:rPr>
              <a:t>Zgodovina</a:t>
            </a:r>
            <a:endParaRPr lang="en-US" altLang="en-US" sz="4000" dirty="0">
              <a:latin typeface="Georgia" panose="02040502050405020303" pitchFamily="18" charset="0"/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4489" y="1659468"/>
            <a:ext cx="7591778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/>
              <a:t>1800s: William Gull je </a:t>
            </a:r>
            <a:r>
              <a:rPr lang="en-US" dirty="0" err="1"/>
              <a:t>skoval</a:t>
            </a:r>
            <a:r>
              <a:rPr lang="en-US" dirty="0"/>
              <a:t> </a:t>
            </a:r>
            <a:r>
              <a:rPr lang="en-US" dirty="0" err="1"/>
              <a:t>izraz</a:t>
            </a:r>
            <a:r>
              <a:rPr lang="en-US" dirty="0"/>
              <a:t> "</a:t>
            </a:r>
            <a:r>
              <a:rPr lang="en-US" dirty="0" err="1">
                <a:solidFill>
                  <a:srgbClr val="00B0F0"/>
                </a:solidFill>
              </a:rPr>
              <a:t>anoreksija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nervoza</a:t>
            </a:r>
            <a:r>
              <a:rPr lang="en-US" dirty="0"/>
              <a:t>".</a:t>
            </a:r>
            <a:endParaRPr lang="sl-SI" dirty="0"/>
          </a:p>
          <a:p>
            <a:endParaRPr lang="sl-SI" dirty="0"/>
          </a:p>
          <a:p>
            <a:r>
              <a:rPr lang="en-US" dirty="0"/>
              <a:t>1920: </a:t>
            </a:r>
            <a:r>
              <a:rPr lang="sl-SI" dirty="0"/>
              <a:t>Poročila v </a:t>
            </a:r>
            <a:r>
              <a:rPr lang="en-US" dirty="0" err="1"/>
              <a:t>literatur</a:t>
            </a:r>
            <a:r>
              <a:rPr lang="sl-SI" dirty="0"/>
              <a:t>i</a:t>
            </a:r>
            <a:r>
              <a:rPr lang="en-US" dirty="0"/>
              <a:t> o </a:t>
            </a:r>
            <a:r>
              <a:rPr lang="en-US" dirty="0" err="1"/>
              <a:t>motnjah</a:t>
            </a:r>
            <a:r>
              <a:rPr lang="en-US" dirty="0"/>
              <a:t> </a:t>
            </a:r>
            <a:r>
              <a:rPr lang="en-US" dirty="0" err="1"/>
              <a:t>hranjenja</a:t>
            </a:r>
            <a:r>
              <a:rPr lang="en-US" dirty="0"/>
              <a:t> </a:t>
            </a:r>
            <a:r>
              <a:rPr lang="sl-SI" dirty="0"/>
              <a:t>-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dirty="0" err="1"/>
              <a:t>povečanja</a:t>
            </a:r>
            <a:r>
              <a:rPr lang="en-US" dirty="0"/>
              <a:t> </a:t>
            </a:r>
            <a:r>
              <a:rPr lang="en-US" dirty="0" err="1"/>
              <a:t>števila</a:t>
            </a:r>
            <a:r>
              <a:rPr lang="en-US" dirty="0"/>
              <a:t> </a:t>
            </a:r>
            <a:r>
              <a:rPr lang="en-US" dirty="0" err="1"/>
              <a:t>diagnoz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endokrinih</a:t>
            </a:r>
            <a:r>
              <a:rPr lang="en-US" dirty="0"/>
              <a:t> </a:t>
            </a:r>
            <a:r>
              <a:rPr lang="en-US" dirty="0" err="1"/>
              <a:t>bolezni</a:t>
            </a:r>
            <a:r>
              <a:rPr lang="sl-SI" dirty="0"/>
              <a:t> manj poročil o motnjah hranjenja zaradi napačnih sklepanj</a:t>
            </a:r>
          </a:p>
          <a:p>
            <a:endParaRPr lang="sl-SI" dirty="0"/>
          </a:p>
          <a:p>
            <a:r>
              <a:rPr lang="en-US" dirty="0"/>
              <a:t>1940s: </a:t>
            </a:r>
            <a:r>
              <a:rPr lang="en-US" dirty="0" err="1"/>
              <a:t>Pojavijo</a:t>
            </a:r>
            <a:r>
              <a:rPr lang="en-US" dirty="0"/>
              <a:t> se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psihoanalitične</a:t>
            </a:r>
            <a:r>
              <a:rPr lang="en-US" dirty="0"/>
              <a:t> </a:t>
            </a:r>
            <a:r>
              <a:rPr lang="en-US" dirty="0" err="1"/>
              <a:t>teorije</a:t>
            </a:r>
            <a:r>
              <a:rPr lang="sl-SI" dirty="0"/>
              <a:t> o motnjah hranjenja</a:t>
            </a:r>
          </a:p>
          <a:p>
            <a:endParaRPr lang="sl-SI" dirty="0"/>
          </a:p>
          <a:p>
            <a:r>
              <a:rPr lang="en-US" dirty="0"/>
              <a:t>1970s: Hilde Burch je </a:t>
            </a:r>
            <a:r>
              <a:rPr lang="en-US" dirty="0" err="1"/>
              <a:t>leta</a:t>
            </a:r>
            <a:r>
              <a:rPr lang="en-US" dirty="0"/>
              <a:t> 1973 </a:t>
            </a:r>
            <a:r>
              <a:rPr lang="en-US" dirty="0" err="1"/>
              <a:t>izdala</a:t>
            </a:r>
            <a:r>
              <a:rPr lang="en-US" dirty="0"/>
              <a:t> </a:t>
            </a:r>
            <a:r>
              <a:rPr lang="en-US" dirty="0" err="1"/>
              <a:t>knjigo</a:t>
            </a:r>
            <a:r>
              <a:rPr lang="en-US" dirty="0"/>
              <a:t> "</a:t>
            </a:r>
            <a:r>
              <a:rPr lang="en-US" dirty="0" err="1">
                <a:solidFill>
                  <a:srgbClr val="7030A0"/>
                </a:solidFill>
              </a:rPr>
              <a:t>Motnje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hranjenja</a:t>
            </a:r>
            <a:r>
              <a:rPr lang="en-US" dirty="0"/>
              <a:t>„</a:t>
            </a:r>
            <a:r>
              <a:rPr lang="sl-SI" dirty="0"/>
              <a:t> -</a:t>
            </a:r>
            <a:r>
              <a:rPr lang="en-US" dirty="0"/>
              <a:t> </a:t>
            </a:r>
            <a:r>
              <a:rPr lang="en-US" dirty="0" err="1"/>
              <a:t>izposta</a:t>
            </a:r>
            <a:r>
              <a:rPr lang="sl-SI" dirty="0"/>
              <a:t>vila je pomen motenj hranjenja – ponovna aktualizacija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967" y="727605"/>
            <a:ext cx="3981033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1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276386" y="1563688"/>
            <a:ext cx="8229600" cy="5294312"/>
          </a:xfrm>
        </p:spPr>
        <p:txBody>
          <a:bodyPr>
            <a:normAutofit/>
          </a:bodyPr>
          <a:lstStyle/>
          <a:p>
            <a:r>
              <a:rPr lang="sl-SI" altLang="en-US" sz="3200" dirty="0"/>
              <a:t>Stopnja metabolizma</a:t>
            </a:r>
            <a:endParaRPr lang="en-US" altLang="en-US" sz="3200" dirty="0"/>
          </a:p>
          <a:p>
            <a:r>
              <a:rPr lang="sl-SI" altLang="en-US" sz="3200" dirty="0"/>
              <a:t>Telesna teža</a:t>
            </a:r>
            <a:endParaRPr lang="en-US" altLang="en-US" sz="3200" dirty="0"/>
          </a:p>
          <a:p>
            <a:r>
              <a:rPr lang="sl-SI" altLang="en-US" sz="3200" dirty="0"/>
              <a:t>RAST</a:t>
            </a:r>
            <a:endParaRPr lang="en-US" altLang="en-US" sz="3200" dirty="0"/>
          </a:p>
          <a:p>
            <a:pPr lvl="1"/>
            <a:r>
              <a:rPr lang="sl-SI" altLang="en-US" sz="2800" dirty="0"/>
              <a:t>Poglavitni </a:t>
            </a:r>
            <a:r>
              <a:rPr lang="sl-SI" altLang="en-US" sz="2800" dirty="0">
                <a:solidFill>
                  <a:srgbClr val="7030A0"/>
                </a:solidFill>
              </a:rPr>
              <a:t>hormonalni dejavniki </a:t>
            </a:r>
            <a:r>
              <a:rPr lang="sl-SI" altLang="en-US" sz="2800" dirty="0"/>
              <a:t>rasti med otroštvom – rastni hormon </a:t>
            </a:r>
            <a:r>
              <a:rPr lang="en-US" altLang="en-US" sz="2800" dirty="0"/>
              <a:t>(GH) </a:t>
            </a:r>
            <a:r>
              <a:rPr lang="sl-SI" altLang="en-US" sz="2800" dirty="0"/>
              <a:t>in </a:t>
            </a:r>
            <a:r>
              <a:rPr lang="sl-SI" altLang="en-US" sz="2800" dirty="0" err="1"/>
              <a:t>tiroidni</a:t>
            </a:r>
            <a:r>
              <a:rPr lang="sl-SI" altLang="en-US" sz="2800" dirty="0"/>
              <a:t> hormoni</a:t>
            </a:r>
            <a:endParaRPr lang="en-US" altLang="en-US" sz="2800" dirty="0"/>
          </a:p>
          <a:p>
            <a:pPr lvl="1"/>
            <a:r>
              <a:rPr lang="sl-SI" altLang="en-US" sz="2800" dirty="0"/>
              <a:t>Dodatni zagon sprememb zaradi </a:t>
            </a:r>
            <a:r>
              <a:rPr lang="sl-SI" altLang="en-US" sz="2800" dirty="0">
                <a:solidFill>
                  <a:srgbClr val="C00000"/>
                </a:solidFill>
              </a:rPr>
              <a:t>povišanja </a:t>
            </a:r>
            <a:r>
              <a:rPr lang="sl-SI" altLang="en-US" sz="2800" dirty="0" err="1">
                <a:solidFill>
                  <a:srgbClr val="C00000"/>
                </a:solidFill>
              </a:rPr>
              <a:t>gonadalnih</a:t>
            </a:r>
            <a:r>
              <a:rPr lang="sl-SI" altLang="en-US" sz="2800" dirty="0">
                <a:solidFill>
                  <a:srgbClr val="C00000"/>
                </a:solidFill>
              </a:rPr>
              <a:t> hormonov</a:t>
            </a:r>
            <a:r>
              <a:rPr lang="sl-SI" altLang="en-US" sz="2800" dirty="0"/>
              <a:t> med adolescenco za spremembe v rasti in skeletnega preoblikovanja</a:t>
            </a:r>
            <a:endParaRPr lang="en-US" altLang="en-US" sz="2800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>
            <a:normAutofit/>
          </a:bodyPr>
          <a:lstStyle/>
          <a:p>
            <a:r>
              <a:rPr lang="sl-SI" altLang="en-US" dirty="0"/>
              <a:t>Biološka uravnava telesne teže in rasti</a:t>
            </a:r>
            <a:endParaRPr lang="en-US" altLang="en-U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165" y="1871985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4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Nevrobiologija hranjenja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99" y="1295400"/>
            <a:ext cx="726705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11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latin typeface="Georgia" panose="02040502050405020303" pitchFamily="18" charset="0"/>
              </a:rPr>
              <a:t>Anorexia Nervosa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3823" y="1540935"/>
            <a:ext cx="82296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sl-SI" sz="3200" u="sng" dirty="0"/>
              <a:t>Stopnja prizadetosti:</a:t>
            </a:r>
          </a:p>
          <a:p>
            <a:r>
              <a:rPr lang="en-US" sz="3200" dirty="0" err="1"/>
              <a:t>Blaga</a:t>
            </a:r>
            <a:r>
              <a:rPr lang="en-US" sz="3200" dirty="0"/>
              <a:t>: BMI ≥ 17 kg/m²</a:t>
            </a:r>
            <a:endParaRPr lang="sl-SI" sz="3200" dirty="0"/>
          </a:p>
          <a:p>
            <a:r>
              <a:rPr lang="en-US" sz="3200" dirty="0" err="1"/>
              <a:t>Zmerna</a:t>
            </a:r>
            <a:r>
              <a:rPr lang="en-US" sz="3200" dirty="0"/>
              <a:t>: </a:t>
            </a:r>
            <a:r>
              <a:rPr lang="sl-SI" sz="3200" dirty="0"/>
              <a:t>B</a:t>
            </a:r>
            <a:r>
              <a:rPr lang="en-US" sz="3200" dirty="0"/>
              <a:t>MI 16-16,99 kg/m²</a:t>
            </a:r>
            <a:endParaRPr lang="sl-SI" sz="3200" dirty="0"/>
          </a:p>
          <a:p>
            <a:r>
              <a:rPr lang="en-US" sz="3200" dirty="0"/>
              <a:t>Huda: </a:t>
            </a:r>
            <a:r>
              <a:rPr lang="sl-SI" sz="3200" dirty="0"/>
              <a:t>B</a:t>
            </a:r>
            <a:r>
              <a:rPr lang="en-US" sz="3200" dirty="0"/>
              <a:t>MI 15-15,99 kg/m²</a:t>
            </a:r>
            <a:endParaRPr lang="sl-SI" sz="3200" dirty="0"/>
          </a:p>
          <a:p>
            <a:r>
              <a:rPr lang="en-US" sz="3200" dirty="0" err="1"/>
              <a:t>Ekstremno</a:t>
            </a:r>
            <a:r>
              <a:rPr lang="en-US" sz="3200" dirty="0"/>
              <a:t>: </a:t>
            </a:r>
            <a:r>
              <a:rPr lang="en-US" sz="3200" dirty="0" err="1"/>
              <a:t>indeks</a:t>
            </a:r>
            <a:r>
              <a:rPr lang="en-US" sz="3200" dirty="0"/>
              <a:t> </a:t>
            </a:r>
            <a:r>
              <a:rPr lang="en-US" sz="3200" dirty="0" err="1"/>
              <a:t>telesne</a:t>
            </a:r>
            <a:r>
              <a:rPr lang="en-US" sz="3200" dirty="0"/>
              <a:t> </a:t>
            </a:r>
            <a:r>
              <a:rPr lang="en-US" sz="3200" dirty="0" err="1"/>
              <a:t>mase</a:t>
            </a:r>
            <a:r>
              <a:rPr lang="en-US" sz="3200" dirty="0"/>
              <a:t> &lt; 15 kg/m²</a:t>
            </a:r>
            <a:endParaRPr lang="sl-SI" sz="3200" dirty="0"/>
          </a:p>
          <a:p>
            <a:r>
              <a:rPr lang="en-US" sz="3200" dirty="0" err="1"/>
              <a:t>Večja</a:t>
            </a:r>
            <a:r>
              <a:rPr lang="en-US" sz="3200" dirty="0"/>
              <a:t> </a:t>
            </a:r>
            <a:r>
              <a:rPr lang="en-US" sz="3200" dirty="0" err="1"/>
              <a:t>resnost</a:t>
            </a:r>
            <a:r>
              <a:rPr lang="en-US" sz="3200" dirty="0"/>
              <a:t> se </a:t>
            </a:r>
            <a:r>
              <a:rPr lang="en-US" sz="3200" dirty="0" err="1"/>
              <a:t>kaže</a:t>
            </a:r>
            <a:r>
              <a:rPr lang="en-US" sz="3200" dirty="0"/>
              <a:t> </a:t>
            </a:r>
            <a:r>
              <a:rPr lang="en-US" sz="3200" dirty="0" err="1"/>
              <a:t>tudi</a:t>
            </a:r>
            <a:r>
              <a:rPr lang="en-US" sz="3200" dirty="0"/>
              <a:t> </a:t>
            </a:r>
            <a:r>
              <a:rPr lang="sl-SI" sz="3200" dirty="0"/>
              <a:t>pri</a:t>
            </a:r>
            <a:r>
              <a:rPr lang="en-US" sz="3200" dirty="0"/>
              <a:t>:	</a:t>
            </a:r>
            <a:endParaRPr lang="sl-SI" sz="3200" dirty="0"/>
          </a:p>
          <a:p>
            <a:pPr lvl="1"/>
            <a:r>
              <a:rPr lang="en-US" sz="2800" dirty="0" err="1"/>
              <a:t>Klinični</a:t>
            </a:r>
            <a:r>
              <a:rPr lang="sl-SI" sz="2800" dirty="0"/>
              <a:t>h</a:t>
            </a:r>
            <a:r>
              <a:rPr lang="en-US" sz="2800" dirty="0"/>
              <a:t> </a:t>
            </a:r>
            <a:r>
              <a:rPr lang="en-US" sz="2800" dirty="0" err="1"/>
              <a:t>simptomi</a:t>
            </a:r>
            <a:r>
              <a:rPr lang="sl-SI" sz="2800" dirty="0"/>
              <a:t>h</a:t>
            </a:r>
            <a:r>
              <a:rPr lang="en-US" sz="2800" dirty="0"/>
              <a:t>	</a:t>
            </a:r>
            <a:endParaRPr lang="sl-SI" sz="2800" dirty="0"/>
          </a:p>
          <a:p>
            <a:pPr lvl="1"/>
            <a:r>
              <a:rPr lang="en-US" sz="2800" dirty="0" err="1"/>
              <a:t>Stopnj</a:t>
            </a:r>
            <a:r>
              <a:rPr lang="sl-SI" sz="2800" dirty="0"/>
              <a:t>i</a:t>
            </a:r>
            <a:r>
              <a:rPr lang="en-US" sz="2800" dirty="0"/>
              <a:t> </a:t>
            </a:r>
            <a:r>
              <a:rPr lang="en-US" sz="2800" dirty="0" err="1"/>
              <a:t>funkcionalne</a:t>
            </a:r>
            <a:r>
              <a:rPr lang="en-US" sz="2800" dirty="0"/>
              <a:t> </a:t>
            </a:r>
            <a:r>
              <a:rPr lang="en-US" sz="2800" dirty="0" err="1"/>
              <a:t>nezmožnosti</a:t>
            </a:r>
            <a:r>
              <a:rPr lang="en-US" sz="2800" dirty="0"/>
              <a:t>	</a:t>
            </a:r>
            <a:endParaRPr lang="sl-SI" sz="2800" dirty="0"/>
          </a:p>
          <a:p>
            <a:pPr lvl="1"/>
            <a:r>
              <a:rPr lang="en-US" sz="2800" dirty="0" err="1"/>
              <a:t>Potreb</a:t>
            </a:r>
            <a:r>
              <a:rPr lang="sl-SI" sz="2800" dirty="0"/>
              <a:t>e</a:t>
            </a:r>
            <a:r>
              <a:rPr lang="en-US" sz="2800" dirty="0"/>
              <a:t>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en-US" sz="2800" dirty="0" err="1"/>
              <a:t>nadzoru</a:t>
            </a:r>
            <a:endParaRPr lang="en-US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934" y="1377163"/>
            <a:ext cx="3982064" cy="51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24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1131376" y="1411288"/>
            <a:ext cx="9748434" cy="5294312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Characterized by refusal to maintain minimally normal body weight; </a:t>
            </a:r>
            <a:endParaRPr lang="sl-SI" altLang="en-US" sz="3600" dirty="0"/>
          </a:p>
          <a:p>
            <a:r>
              <a:rPr lang="en-US" altLang="en-US" sz="3600" dirty="0"/>
              <a:t>intense fear of gaining weight; </a:t>
            </a:r>
            <a:endParaRPr lang="sl-SI" altLang="en-US" sz="3600" dirty="0"/>
          </a:p>
          <a:p>
            <a:r>
              <a:rPr lang="en-US" altLang="en-US" sz="3600" dirty="0"/>
              <a:t>significant disturbance in perception and experiences of body size</a:t>
            </a:r>
          </a:p>
          <a:p>
            <a:r>
              <a:rPr lang="en-US" altLang="en-US" sz="3600" dirty="0"/>
              <a:t>DSM-5 subtypes </a:t>
            </a:r>
          </a:p>
          <a:p>
            <a:pPr lvl="1"/>
            <a:r>
              <a:rPr lang="en-US" altLang="en-US" sz="3200" dirty="0">
                <a:solidFill>
                  <a:srgbClr val="C00000"/>
                </a:solidFill>
              </a:rPr>
              <a:t>Restricting type </a:t>
            </a:r>
            <a:r>
              <a:rPr lang="en-US" altLang="en-US" sz="3200" dirty="0"/>
              <a:t>- individual loses weight through diet, fasting, or excessive exercise</a:t>
            </a:r>
          </a:p>
          <a:p>
            <a:pPr lvl="1"/>
            <a:r>
              <a:rPr lang="en-US" altLang="en-US" sz="3200" dirty="0">
                <a:solidFill>
                  <a:srgbClr val="0070C0"/>
                </a:solidFill>
              </a:rPr>
              <a:t>Binge-eating/purging</a:t>
            </a:r>
            <a:r>
              <a:rPr lang="en-US" altLang="en-US" sz="3200" dirty="0"/>
              <a:t> type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/>
              <a:t>Anorexia Nervosa</a:t>
            </a:r>
          </a:p>
        </p:txBody>
      </p:sp>
    </p:spTree>
    <p:extLst>
      <p:ext uri="{BB962C8B-B14F-4D97-AF65-F5344CB8AC3E}">
        <p14:creationId xmlns:p14="http://schemas.microsoft.com/office/powerpoint/2010/main" val="1099802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387458" y="1411288"/>
            <a:ext cx="11608230" cy="5294312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Many interacting risk factors influence a child’s adaptation to a certain level of caloric intake</a:t>
            </a:r>
          </a:p>
          <a:p>
            <a:r>
              <a:rPr lang="en-US" altLang="en-US" sz="3200" dirty="0"/>
              <a:t>Failure to thrive (FTT) may result from </a:t>
            </a:r>
            <a:r>
              <a:rPr lang="en-US" altLang="en-US" sz="3200" dirty="0">
                <a:solidFill>
                  <a:srgbClr val="FF0000"/>
                </a:solidFill>
              </a:rPr>
              <a:t>deprivation of maternal stimulation and love</a:t>
            </a:r>
            <a:endParaRPr lang="sl-SI" altLang="en-US" sz="3200" dirty="0">
              <a:solidFill>
                <a:srgbClr val="FF0000"/>
              </a:solidFill>
            </a:endParaRPr>
          </a:p>
          <a:p>
            <a:r>
              <a:rPr lang="en-US" altLang="en-US" sz="3200" dirty="0"/>
              <a:t>Avoidant/restrictive food intake disorder is associated with:</a:t>
            </a:r>
          </a:p>
          <a:p>
            <a:pPr lvl="1"/>
            <a:r>
              <a:rPr lang="en-US" altLang="en-US" sz="2800" u="sng" dirty="0"/>
              <a:t>Family disadvantage, poverty, unemployment, social isolation, parental mental illness, and maternal eating disorders </a:t>
            </a:r>
            <a:r>
              <a:rPr lang="en-US" altLang="en-US" sz="2800" dirty="0"/>
              <a:t>(specific risk factor) </a:t>
            </a:r>
          </a:p>
          <a:p>
            <a:r>
              <a:rPr lang="en-US" altLang="en-US" sz="3200" dirty="0"/>
              <a:t>Treatment involves detailed assessment of feeding behavior and parent-child interactions, while allowing parents to play a role in the infant’s recovery</a:t>
            </a:r>
          </a:p>
          <a:p>
            <a:endParaRPr lang="en-US" altLang="en-US" sz="3200" dirty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/>
              <a:t>Causes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645095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/>
              <a:t>Diagnostic Criteria for Anorexia Nervosa</a:t>
            </a:r>
          </a:p>
        </p:txBody>
      </p:sp>
      <p:pic>
        <p:nvPicPr>
          <p:cNvPr id="58371" name="Picture 2" descr="Table 14.1 Diagnostic criteria for Anorexia Nervosa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55737"/>
            <a:ext cx="4302126" cy="528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1368426"/>
            <a:ext cx="3932238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13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idx="1"/>
          </p:nvPr>
        </p:nvSpPr>
        <p:spPr>
          <a:xfrm>
            <a:off x="635431" y="1411288"/>
            <a:ext cx="10740325" cy="5294312"/>
          </a:xfrm>
        </p:spPr>
        <p:txBody>
          <a:bodyPr>
            <a:normAutofit/>
          </a:bodyPr>
          <a:lstStyle/>
          <a:p>
            <a:r>
              <a:rPr lang="en-US" altLang="en-US" dirty="0"/>
              <a:t>Much more common than anorexia </a:t>
            </a:r>
          </a:p>
          <a:p>
            <a:r>
              <a:rPr lang="en-US" altLang="en-US" dirty="0"/>
              <a:t>Primary feature is </a:t>
            </a:r>
            <a:r>
              <a:rPr lang="en-US" altLang="en-US" dirty="0">
                <a:solidFill>
                  <a:srgbClr val="FF0000"/>
                </a:solidFill>
              </a:rPr>
              <a:t>recurrent binge eating</a:t>
            </a:r>
          </a:p>
          <a:p>
            <a:r>
              <a:rPr lang="en-US" altLang="en-US" dirty="0"/>
              <a:t>Binges are followed by compensatory behaviors (intended to prevent weight gain) in the form of two subtypes: </a:t>
            </a:r>
          </a:p>
          <a:p>
            <a:pPr lvl="1"/>
            <a:r>
              <a:rPr lang="en-US" altLang="en-US" dirty="0"/>
              <a:t>Purging</a:t>
            </a:r>
          </a:p>
          <a:p>
            <a:pPr lvl="1"/>
            <a:r>
              <a:rPr lang="en-US" altLang="en-US" dirty="0"/>
              <a:t>Non-purging</a:t>
            </a:r>
            <a:endParaRPr lang="sl-SI" altLang="en-US" dirty="0"/>
          </a:p>
          <a:p>
            <a:r>
              <a:rPr lang="en-US" altLang="en-US" dirty="0"/>
              <a:t>Thinking is rigid and absolutistic (</a:t>
            </a:r>
            <a:r>
              <a:rPr lang="en-US" altLang="en-US" u="sng" dirty="0"/>
              <a:t>all or nothing attitude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The individual either feels completely in control or completely out of control</a:t>
            </a:r>
          </a:p>
          <a:p>
            <a:r>
              <a:rPr lang="en-US" altLang="en-US" dirty="0"/>
              <a:t>Medical consequences are severe, but not as severe as consequences resulting from anorexia </a:t>
            </a:r>
          </a:p>
          <a:p>
            <a:pPr lvl="1"/>
            <a:endParaRPr lang="en-US" altLang="en-US" dirty="0"/>
          </a:p>
        </p:txBody>
      </p:sp>
      <p:sp>
        <p:nvSpPr>
          <p:cNvPr id="59395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/>
              <a:t>Bulimia Nervosa</a:t>
            </a:r>
          </a:p>
        </p:txBody>
      </p:sp>
    </p:spTree>
    <p:extLst>
      <p:ext uri="{BB962C8B-B14F-4D97-AF65-F5344CB8AC3E}">
        <p14:creationId xmlns:p14="http://schemas.microsoft.com/office/powerpoint/2010/main" val="3658727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/>
              <a:t>Diagnostic Criteria for Bulimia Nervosa</a:t>
            </a:r>
          </a:p>
        </p:txBody>
      </p:sp>
      <p:pic>
        <p:nvPicPr>
          <p:cNvPr id="60419" name="Picture 2" descr="Table 14.2 Diagnostic criteria for Bulimia Nervosa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82"/>
          <a:stretch>
            <a:fillRect/>
          </a:stretch>
        </p:blipFill>
        <p:spPr bwMode="auto">
          <a:xfrm>
            <a:off x="84895" y="1384302"/>
            <a:ext cx="4245592" cy="54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Table 14.2 Diagnostic criteria for Bulimia Nervosa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19"/>
          <a:stretch>
            <a:fillRect/>
          </a:stretch>
        </p:blipFill>
        <p:spPr bwMode="auto">
          <a:xfrm>
            <a:off x="4604289" y="1523787"/>
            <a:ext cx="40227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Table 14.2 Diagnostic criteria for Bulimia Nervosa&#10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37021"/>
            <a:ext cx="45720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49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altLang="en-US" b="0" dirty="0">
                <a:latin typeface="Arial" pitchFamily="34" charset="0"/>
              </a:rPr>
              <a:t>Bulimia Nervosa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922" y="1981200"/>
            <a:ext cx="10786820" cy="4256088"/>
          </a:xfrm>
        </p:spPr>
        <p:txBody>
          <a:bodyPr>
            <a:noAutofit/>
          </a:bodyPr>
          <a:lstStyle/>
          <a:p>
            <a:pPr algn="just"/>
            <a:r>
              <a:rPr lang="en-US" altLang="en-US" sz="3600" dirty="0"/>
              <a:t>Recurrent episodes of binge eating </a:t>
            </a:r>
            <a:r>
              <a:rPr lang="en-US" altLang="en-US" sz="3600" i="1" dirty="0"/>
              <a:t>(</a:t>
            </a:r>
            <a:r>
              <a:rPr lang="en-US" altLang="en-US" sz="3600" i="1" dirty="0">
                <a:solidFill>
                  <a:srgbClr val="FF0000"/>
                </a:solidFill>
              </a:rPr>
              <a:t>once a week for 3 months on average</a:t>
            </a:r>
            <a:r>
              <a:rPr lang="en-US" altLang="en-US" sz="3600" i="1" dirty="0"/>
              <a:t>)</a:t>
            </a:r>
          </a:p>
          <a:p>
            <a:pPr algn="just"/>
            <a:r>
              <a:rPr lang="en-US" altLang="en-US" sz="3600" dirty="0"/>
              <a:t>Recurrent use of purging </a:t>
            </a:r>
            <a:r>
              <a:rPr lang="en-US" altLang="en-US" sz="3600" dirty="0" err="1"/>
              <a:t>behaviour</a:t>
            </a:r>
            <a:r>
              <a:rPr lang="en-US" altLang="en-US" sz="3600" dirty="0"/>
              <a:t> (e.g., </a:t>
            </a:r>
            <a:r>
              <a:rPr lang="en-US" altLang="en-US" sz="3600" dirty="0">
                <a:solidFill>
                  <a:srgbClr val="7030A0"/>
                </a:solidFill>
              </a:rPr>
              <a:t>self-induced vomiting, laxatives, diuretics</a:t>
            </a:r>
            <a:r>
              <a:rPr lang="en-US" altLang="en-US" sz="3600" dirty="0"/>
              <a:t>) and compensatory </a:t>
            </a:r>
            <a:r>
              <a:rPr lang="en-US" altLang="en-US" sz="3600" dirty="0" err="1"/>
              <a:t>behaviour</a:t>
            </a:r>
            <a:r>
              <a:rPr lang="en-US" altLang="en-US" sz="3600" dirty="0"/>
              <a:t> (e.g., extreme dieting, exercises)</a:t>
            </a:r>
          </a:p>
          <a:p>
            <a:pPr algn="just"/>
            <a:r>
              <a:rPr lang="en-US" altLang="en-US" sz="3600" dirty="0"/>
              <a:t>Sense of lack of control over eating</a:t>
            </a:r>
          </a:p>
          <a:p>
            <a:pPr algn="just"/>
            <a:r>
              <a:rPr lang="en-US" altLang="en-US" sz="3600" dirty="0"/>
              <a:t>Self evaluation based on body shape/weight</a:t>
            </a:r>
          </a:p>
          <a:p>
            <a:pPr algn="just"/>
            <a:endParaRPr lang="en-US" altLang="en-US" sz="3600" dirty="0"/>
          </a:p>
          <a:p>
            <a:pPr algn="just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53276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477864" y="1856729"/>
            <a:ext cx="8229600" cy="3721234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Similar to bulimia </a:t>
            </a:r>
            <a:r>
              <a:rPr lang="en-US" altLang="en-US" sz="4000" dirty="0">
                <a:solidFill>
                  <a:srgbClr val="00B0F0"/>
                </a:solidFill>
              </a:rPr>
              <a:t>without the compensatory behaviors</a:t>
            </a:r>
          </a:p>
          <a:p>
            <a:pPr lvl="1"/>
            <a:r>
              <a:rPr lang="en-US" altLang="en-US" sz="3600" dirty="0"/>
              <a:t>Involves periods of eating more than other people would, accompanied by feeling of loss of control</a:t>
            </a:r>
          </a:p>
          <a:p>
            <a:pPr lvl="1"/>
            <a:r>
              <a:rPr lang="en-US" altLang="en-US" sz="3600" dirty="0"/>
              <a:t>Affects 1.5%-3% of adolescents</a:t>
            </a:r>
          </a:p>
          <a:p>
            <a:pPr lvl="1"/>
            <a:r>
              <a:rPr lang="en-US" altLang="en-US" sz="3600" dirty="0"/>
              <a:t>Has negative health correlates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/>
              <a:t>Binge Eating Disorder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133" y="1773022"/>
            <a:ext cx="2590800" cy="176212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133" y="4581848"/>
            <a:ext cx="2573232" cy="19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2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sl-SI" altLang="en-US" sz="4000" dirty="0">
                <a:latin typeface="Georgia" panose="02040502050405020303" pitchFamily="18" charset="0"/>
              </a:rPr>
              <a:t>Motnje hranjenja</a:t>
            </a:r>
            <a:endParaRPr lang="en-US" altLang="en-US" sz="4000" dirty="0">
              <a:latin typeface="Georgia" panose="02040502050405020303" pitchFamily="18" charset="0"/>
            </a:endParaRP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2" y="1845734"/>
            <a:ext cx="8043332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sl-SI" sz="3600" dirty="0" err="1"/>
              <a:t>H</a:t>
            </a:r>
            <a:r>
              <a:rPr lang="en-US" sz="3600" dirty="0" err="1"/>
              <a:t>ude</a:t>
            </a:r>
            <a:r>
              <a:rPr lang="en-US" sz="3600" dirty="0"/>
              <a:t> </a:t>
            </a:r>
            <a:r>
              <a:rPr lang="en-US" sz="3600" dirty="0" err="1"/>
              <a:t>motnje</a:t>
            </a:r>
            <a:r>
              <a:rPr lang="en-US" sz="3600" dirty="0"/>
              <a:t> </a:t>
            </a:r>
            <a:r>
              <a:rPr lang="en-US" sz="3600" dirty="0" err="1"/>
              <a:t>prehranjevalnega</a:t>
            </a:r>
            <a:r>
              <a:rPr lang="en-US" sz="3600" dirty="0"/>
              <a:t> </a:t>
            </a:r>
            <a:r>
              <a:rPr lang="en-US" sz="3600" dirty="0" err="1"/>
              <a:t>vedenja</a:t>
            </a:r>
            <a:r>
              <a:rPr lang="en-US" sz="3600" dirty="0"/>
              <a:t>, </a:t>
            </a:r>
            <a:r>
              <a:rPr lang="en-US" sz="3600" dirty="0" err="1"/>
              <a:t>ki</a:t>
            </a:r>
            <a:r>
              <a:rPr lang="en-US" sz="3600" dirty="0"/>
              <a:t> </a:t>
            </a:r>
            <a:r>
              <a:rPr lang="en-US" sz="3600" dirty="0" err="1"/>
              <a:t>povzročajo</a:t>
            </a:r>
            <a:r>
              <a:rPr lang="en-US" sz="3600" dirty="0"/>
              <a:t> </a:t>
            </a:r>
            <a:r>
              <a:rPr lang="sl-SI" sz="3600" dirty="0"/>
              <a:t>patofiziološke</a:t>
            </a:r>
            <a:r>
              <a:rPr lang="en-US" sz="3600" dirty="0"/>
              <a:t>, </a:t>
            </a:r>
            <a:r>
              <a:rPr lang="en-US" sz="3600" dirty="0" err="1"/>
              <a:t>čustvene</a:t>
            </a:r>
            <a:r>
              <a:rPr lang="en-US" sz="3600" dirty="0"/>
              <a:t> </a:t>
            </a:r>
            <a:r>
              <a:rPr lang="en-US" sz="3600" dirty="0" err="1"/>
              <a:t>ali</a:t>
            </a:r>
            <a:r>
              <a:rPr lang="en-US" sz="3600" dirty="0"/>
              <a:t> </a:t>
            </a:r>
            <a:r>
              <a:rPr lang="en-US" sz="3600" dirty="0" err="1"/>
              <a:t>funkcionalne</a:t>
            </a:r>
            <a:r>
              <a:rPr lang="en-US" sz="3600" dirty="0"/>
              <a:t> </a:t>
            </a:r>
            <a:r>
              <a:rPr lang="en-US" sz="3600" dirty="0" err="1"/>
              <a:t>okvare</a:t>
            </a:r>
            <a:r>
              <a:rPr lang="en-US" sz="3600" dirty="0"/>
              <a:t> </a:t>
            </a:r>
            <a:r>
              <a:rPr lang="en-US" sz="3600" dirty="0" err="1"/>
              <a:t>ali</a:t>
            </a:r>
            <a:r>
              <a:rPr lang="en-US" sz="3600" dirty="0"/>
              <a:t> </a:t>
            </a:r>
            <a:r>
              <a:rPr lang="sl-SI" sz="3600" dirty="0"/>
              <a:t>druge funkcionalne težave </a:t>
            </a:r>
          </a:p>
          <a:p>
            <a:pPr lvl="1"/>
            <a:r>
              <a:rPr lang="en-US" sz="3200" dirty="0" err="1"/>
              <a:t>Različne</a:t>
            </a:r>
            <a:r>
              <a:rPr lang="en-US" sz="3200" dirty="0"/>
              <a:t> </a:t>
            </a:r>
            <a:r>
              <a:rPr lang="en-US" sz="3200" dirty="0" err="1"/>
              <a:t>vrste</a:t>
            </a:r>
            <a:r>
              <a:rPr lang="en-US" sz="3200" dirty="0"/>
              <a:t> </a:t>
            </a:r>
            <a:r>
              <a:rPr lang="en-US" sz="3200" dirty="0" err="1"/>
              <a:t>motenj</a:t>
            </a:r>
            <a:r>
              <a:rPr lang="en-US" sz="3200" dirty="0"/>
              <a:t> </a:t>
            </a:r>
            <a:r>
              <a:rPr lang="en-US" sz="3200" dirty="0" err="1"/>
              <a:t>hranjenja</a:t>
            </a:r>
            <a:r>
              <a:rPr lang="en-US" sz="3200" dirty="0"/>
              <a:t>	</a:t>
            </a:r>
            <a:endParaRPr lang="sl-SI" sz="3200" dirty="0"/>
          </a:p>
          <a:p>
            <a:pPr lvl="2"/>
            <a:r>
              <a:rPr lang="en-US" sz="2800" dirty="0" err="1"/>
              <a:t>Povezane</a:t>
            </a:r>
            <a:r>
              <a:rPr lang="en-US" sz="2800" dirty="0"/>
              <a:t> z </a:t>
            </a:r>
            <a:r>
              <a:rPr lang="en-US" sz="2800" dirty="0" err="1">
                <a:solidFill>
                  <a:srgbClr val="FF0000"/>
                </a:solidFill>
              </a:rPr>
              <a:t>izgubo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telesne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teže</a:t>
            </a:r>
            <a:r>
              <a:rPr lang="en-US" sz="2800" dirty="0"/>
              <a:t>	</a:t>
            </a:r>
            <a:endParaRPr lang="sl-SI" sz="2800" dirty="0"/>
          </a:p>
          <a:p>
            <a:pPr lvl="2"/>
            <a:r>
              <a:rPr lang="en-US" sz="2800" dirty="0" err="1"/>
              <a:t>Povezane</a:t>
            </a:r>
            <a:r>
              <a:rPr lang="en-US" sz="2800" dirty="0"/>
              <a:t> s </a:t>
            </a:r>
            <a:r>
              <a:rPr lang="en-US" sz="2800" dirty="0" err="1"/>
              <a:t>pridobivanjem</a:t>
            </a:r>
            <a:r>
              <a:rPr lang="en-US" sz="2800" dirty="0"/>
              <a:t> </a:t>
            </a:r>
            <a:r>
              <a:rPr lang="en-US" sz="2800" dirty="0" err="1"/>
              <a:t>telesne</a:t>
            </a:r>
            <a:r>
              <a:rPr lang="en-US" sz="2800" dirty="0"/>
              <a:t> </a:t>
            </a:r>
            <a:r>
              <a:rPr lang="en-US" sz="2800" dirty="0" err="1"/>
              <a:t>teže</a:t>
            </a:r>
            <a:endParaRPr lang="sl-SI" sz="2800" dirty="0"/>
          </a:p>
          <a:p>
            <a:pPr lvl="2"/>
            <a:r>
              <a:rPr lang="en-US" sz="2800" dirty="0" err="1"/>
              <a:t>Brez</a:t>
            </a:r>
            <a:r>
              <a:rPr lang="en-US" sz="2800" dirty="0"/>
              <a:t> </a:t>
            </a:r>
            <a:r>
              <a:rPr lang="en-US" sz="2800" dirty="0" err="1"/>
              <a:t>spremembe</a:t>
            </a:r>
            <a:r>
              <a:rPr lang="en-US" sz="2800" dirty="0"/>
              <a:t> </a:t>
            </a:r>
            <a:r>
              <a:rPr lang="en-US" sz="2800" dirty="0" err="1"/>
              <a:t>telesne</a:t>
            </a:r>
            <a:r>
              <a:rPr lang="en-US" sz="2800" dirty="0"/>
              <a:t> </a:t>
            </a:r>
            <a:r>
              <a:rPr lang="en-US" sz="2800" dirty="0" err="1"/>
              <a:t>teže</a:t>
            </a:r>
            <a:endParaRPr lang="en-US" sz="2800" dirty="0"/>
          </a:p>
          <a:p>
            <a:pPr marL="0" indent="0">
              <a:buNone/>
            </a:pPr>
            <a:r>
              <a:rPr lang="en-US" alt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4" y="1710267"/>
            <a:ext cx="3887422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47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2"/>
          <p:cNvSpPr>
            <a:spLocks noGrp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Diagnostic Criteria for Binge Eating Disorder</a:t>
            </a:r>
          </a:p>
        </p:txBody>
      </p:sp>
      <p:pic>
        <p:nvPicPr>
          <p:cNvPr id="64515" name="Picture 3" descr="Table 14.3. Diagnostic Criteria for Binge Eating Disorder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03" y="1371600"/>
            <a:ext cx="4828269" cy="539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Table 14.3. Diagnostic Criteria for Binge Eating Disorder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02" y="1371600"/>
            <a:ext cx="4091552" cy="539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143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idx="1"/>
          </p:nvPr>
        </p:nvSpPr>
        <p:spPr>
          <a:xfrm>
            <a:off x="402956" y="1411288"/>
            <a:ext cx="9807844" cy="5294312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Prevalence of anorexia nervosa and bulimia among adolescents is 0.3% and 0.9%, respectively </a:t>
            </a:r>
          </a:p>
          <a:p>
            <a:r>
              <a:rPr lang="en-US" altLang="en-US" sz="3600" dirty="0"/>
              <a:t>Persons with anorexia are 15% or more below normal weight and engage in binge eating only occasionally</a:t>
            </a:r>
          </a:p>
          <a:p>
            <a:r>
              <a:rPr lang="en-US" altLang="en-US" sz="3600" dirty="0"/>
              <a:t>Those with bulimia are within 10% of normal weight and binge frequently; then purge to control their weight</a:t>
            </a:r>
          </a:p>
        </p:txBody>
      </p:sp>
      <p:sp>
        <p:nvSpPr>
          <p:cNvPr id="65539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/>
              <a:t>Prevalence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184439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1286359" y="1411288"/>
            <a:ext cx="9376879" cy="5294312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Eating disorders among </a:t>
            </a:r>
            <a:r>
              <a:rPr lang="en-US" altLang="en-US" sz="4000" u="sng" dirty="0"/>
              <a:t>boys</a:t>
            </a:r>
          </a:p>
          <a:p>
            <a:pPr lvl="1"/>
            <a:r>
              <a:rPr lang="en-US" altLang="en-US" sz="3600" dirty="0"/>
              <a:t>More common than originally believed</a:t>
            </a:r>
          </a:p>
          <a:p>
            <a:pPr lvl="1"/>
            <a:r>
              <a:rPr lang="en-US" altLang="en-US" sz="3600" dirty="0"/>
              <a:t>Young men place emphasis being muscular </a:t>
            </a:r>
          </a:p>
          <a:p>
            <a:r>
              <a:rPr lang="en-US" altLang="en-US" sz="4000" dirty="0"/>
              <a:t>Sexual orientation and eating disorders</a:t>
            </a:r>
          </a:p>
          <a:p>
            <a:pPr lvl="1"/>
            <a:r>
              <a:rPr lang="en-US" altLang="en-US" sz="3600" dirty="0"/>
              <a:t>Gay men are at greater risk for behavioral symptoms of eating disorders compared to heterosexual men 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 dirty="0"/>
              <a:t>Prevalence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063904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/>
          <p:cNvSpPr>
            <a:spLocks noGrp="1" noChangeArrowheads="1"/>
          </p:cNvSpPr>
          <p:nvPr>
            <p:ph idx="1"/>
          </p:nvPr>
        </p:nvSpPr>
        <p:spPr>
          <a:xfrm>
            <a:off x="867905" y="1411288"/>
            <a:ext cx="10988298" cy="5294312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Onset of anorexia is usually between ages 14 and 18</a:t>
            </a:r>
          </a:p>
          <a:p>
            <a:pPr lvl="1"/>
            <a:r>
              <a:rPr lang="en-US" altLang="en-US" sz="3200" dirty="0"/>
              <a:t>Often begins with dieting - gradually leads to life-threatening starvation (5% mortality rate)</a:t>
            </a:r>
          </a:p>
          <a:p>
            <a:pPr lvl="1"/>
            <a:r>
              <a:rPr lang="en-US" altLang="en-US" sz="3200" dirty="0"/>
              <a:t>Fewer than one-half show full recovery; one-third show fair improvement, and one-fifth continue on a chronic course </a:t>
            </a:r>
          </a:p>
          <a:p>
            <a:r>
              <a:rPr lang="en-US" altLang="en-US" sz="3600" dirty="0"/>
              <a:t>Worse outcomes are correlated with:</a:t>
            </a:r>
          </a:p>
          <a:p>
            <a:pPr lvl="1"/>
            <a:r>
              <a:rPr lang="en-US" altLang="en-US" sz="3200" dirty="0"/>
              <a:t>Longer illness duration; bingeing and purging; and comorbid affective or anxiety disorders</a:t>
            </a:r>
          </a:p>
        </p:txBody>
      </p:sp>
      <p:sp>
        <p:nvSpPr>
          <p:cNvPr id="68611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/>
              <a:t>Developmental Course</a:t>
            </a:r>
          </a:p>
        </p:txBody>
      </p:sp>
    </p:spTree>
    <p:extLst>
      <p:ext uri="{BB962C8B-B14F-4D97-AF65-F5344CB8AC3E}">
        <p14:creationId xmlns:p14="http://schemas.microsoft.com/office/powerpoint/2010/main" val="1822603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743919" y="1411288"/>
            <a:ext cx="10585342" cy="5294312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Onset of bulimia is in late adolescence and young adulthood</a:t>
            </a:r>
          </a:p>
          <a:p>
            <a:r>
              <a:rPr lang="en-US" altLang="en-US" sz="3200" dirty="0"/>
              <a:t>Binge eating often develops during or after a period of restrictive dieting</a:t>
            </a:r>
          </a:p>
          <a:p>
            <a:r>
              <a:rPr lang="en-US" altLang="en-US" sz="3200" dirty="0"/>
              <a:t>May follow a chronic course or occur intermittently</a:t>
            </a:r>
            <a:endParaRPr lang="sl-SI" altLang="en-US" sz="3200" dirty="0"/>
          </a:p>
          <a:p>
            <a:r>
              <a:rPr lang="en-US" altLang="en-US" sz="3200" dirty="0"/>
              <a:t>Between 50-75% of patients with bulimia show full recovery over several years</a:t>
            </a:r>
          </a:p>
          <a:p>
            <a:r>
              <a:rPr lang="en-US" altLang="en-US" sz="3200" dirty="0"/>
              <a:t>Disordered eating tends to decline in early adulthood</a:t>
            </a:r>
          </a:p>
          <a:p>
            <a:pPr lvl="1"/>
            <a:r>
              <a:rPr lang="en-US" altLang="en-US" sz="2800" dirty="0"/>
              <a:t>Body dissatisfaction remains an issue for many young adults</a:t>
            </a:r>
          </a:p>
          <a:p>
            <a:endParaRPr lang="en-US" altLang="en-US" sz="3200" dirty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 dirty="0"/>
              <a:t>Developmental Course </a:t>
            </a:r>
          </a:p>
        </p:txBody>
      </p:sp>
    </p:spTree>
    <p:extLst>
      <p:ext uri="{BB962C8B-B14F-4D97-AF65-F5344CB8AC3E}">
        <p14:creationId xmlns:p14="http://schemas.microsoft.com/office/powerpoint/2010/main" val="3442048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697424" y="1411288"/>
            <a:ext cx="10492352" cy="5294312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Neurobiological factors</a:t>
            </a:r>
          </a:p>
          <a:p>
            <a:pPr lvl="1"/>
            <a:r>
              <a:rPr lang="en-US" altLang="en-US" sz="3600" dirty="0"/>
              <a:t>Imbalances of </a:t>
            </a:r>
            <a:r>
              <a:rPr lang="en-US" altLang="en-US" sz="3600" dirty="0">
                <a:solidFill>
                  <a:srgbClr val="00B0F0"/>
                </a:solidFill>
              </a:rPr>
              <a:t>serotonin</a:t>
            </a:r>
            <a:r>
              <a:rPr lang="en-US" altLang="en-US" sz="3600" dirty="0"/>
              <a:t>, which regulates hunger and appetite, may be implicated</a:t>
            </a:r>
          </a:p>
          <a:p>
            <a:pPr lvl="1"/>
            <a:r>
              <a:rPr lang="en-US" altLang="en-US" sz="3600" dirty="0"/>
              <a:t>Biochemical similarities have been found between people with eating disorders and those with </a:t>
            </a:r>
            <a:r>
              <a:rPr lang="en-US" altLang="en-US" sz="3600" dirty="0">
                <a:solidFill>
                  <a:srgbClr val="00B0F0"/>
                </a:solidFill>
              </a:rPr>
              <a:t>OCD</a:t>
            </a:r>
          </a:p>
          <a:p>
            <a:r>
              <a:rPr lang="en-US" altLang="en-US" sz="4000" dirty="0"/>
              <a:t>Social dimension</a:t>
            </a:r>
          </a:p>
          <a:p>
            <a:pPr lvl="1"/>
            <a:r>
              <a:rPr lang="en-US" altLang="en-US" sz="3600" dirty="0"/>
              <a:t>Features of contemporary culture may be implicated in eating disorders 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 dirty="0"/>
              <a:t>Causes</a:t>
            </a:r>
          </a:p>
        </p:txBody>
      </p:sp>
    </p:spTree>
    <p:extLst>
      <p:ext uri="{BB962C8B-B14F-4D97-AF65-F5344CB8AC3E}">
        <p14:creationId xmlns:p14="http://schemas.microsoft.com/office/powerpoint/2010/main" val="4183026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Serotonin in anoreksija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08" y="1495098"/>
            <a:ext cx="10699407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33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idx="1"/>
          </p:nvPr>
        </p:nvSpPr>
        <p:spPr>
          <a:xfrm>
            <a:off x="650929" y="1411288"/>
            <a:ext cx="10864312" cy="5294312"/>
          </a:xfrm>
        </p:spPr>
        <p:txBody>
          <a:bodyPr>
            <a:normAutofit fontScale="92500"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Family influences</a:t>
            </a:r>
          </a:p>
          <a:p>
            <a:pPr lvl="1"/>
            <a:r>
              <a:rPr lang="en-US" altLang="en-US" dirty="0"/>
              <a:t>Teen</a:t>
            </a:r>
            <a:r>
              <a:rPr lang="en-US" altLang="ja-JP" dirty="0"/>
              <a:t>’s eating disorder may be functional</a:t>
            </a:r>
          </a:p>
          <a:p>
            <a:pPr lvl="2"/>
            <a:r>
              <a:rPr lang="en-US" altLang="ja-JP" dirty="0"/>
              <a:t>Directing attention away from basic family conflicts  </a:t>
            </a:r>
          </a:p>
          <a:p>
            <a:pPr lvl="1"/>
            <a:r>
              <a:rPr lang="en-US" altLang="en-US" dirty="0"/>
              <a:t>Family processes may contribute to an overemphasis on weight and dietary control</a:t>
            </a:r>
          </a:p>
          <a:p>
            <a:pPr lvl="1"/>
            <a:r>
              <a:rPr lang="en-US" altLang="en-US" dirty="0"/>
              <a:t>Child sexual abuse may be a risk factor for eating disorders, especially bulimia</a:t>
            </a:r>
          </a:p>
          <a:p>
            <a:pPr lvl="2"/>
            <a:r>
              <a:rPr lang="en-US" altLang="en-US" dirty="0"/>
              <a:t>General risk factor for psychopathology, rather than specific risk factor for eating disorders</a:t>
            </a:r>
            <a:endParaRPr lang="sl-SI" altLang="en-US" dirty="0"/>
          </a:p>
          <a:p>
            <a:r>
              <a:rPr lang="en-US" altLang="en-US" dirty="0">
                <a:solidFill>
                  <a:srgbClr val="00B0F0"/>
                </a:solidFill>
              </a:rPr>
              <a:t>Psychological dimension</a:t>
            </a:r>
          </a:p>
          <a:p>
            <a:pPr lvl="1"/>
            <a:r>
              <a:rPr lang="en-US" altLang="en-US" dirty="0"/>
              <a:t>Hilda Bruch stated that eating disorders are related to struggle for autonomy, competence, control, and self-respect</a:t>
            </a:r>
          </a:p>
          <a:p>
            <a:pPr lvl="1"/>
            <a:r>
              <a:rPr lang="en-US" altLang="en-US" dirty="0"/>
              <a:t>Arthur Crisp considers anorexia to be a type of phobic avoidance disorder, in which the phobic objects are normal adult body weight and shape</a:t>
            </a:r>
          </a:p>
          <a:p>
            <a:pPr lvl="1"/>
            <a:r>
              <a:rPr lang="en-US" altLang="en-US" dirty="0"/>
              <a:t>Mood disorder is often comorbid with anorexia</a:t>
            </a:r>
          </a:p>
          <a:p>
            <a:pPr lvl="2"/>
            <a:endParaRPr lang="en-US" altLang="en-US" dirty="0"/>
          </a:p>
        </p:txBody>
      </p:sp>
      <p:sp>
        <p:nvSpPr>
          <p:cNvPr id="74755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 dirty="0"/>
              <a:t>Causes</a:t>
            </a:r>
          </a:p>
        </p:txBody>
      </p:sp>
    </p:spTree>
    <p:extLst>
      <p:ext uri="{BB962C8B-B14F-4D97-AF65-F5344CB8AC3E}">
        <p14:creationId xmlns:p14="http://schemas.microsoft.com/office/powerpoint/2010/main" val="1502174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588936" y="1411288"/>
            <a:ext cx="11096786" cy="5294312"/>
          </a:xfrm>
        </p:spPr>
        <p:txBody>
          <a:bodyPr>
            <a:normAutofit/>
          </a:bodyPr>
          <a:lstStyle/>
          <a:p>
            <a:r>
              <a:rPr lang="en-US" altLang="en-US" dirty="0"/>
              <a:t>Bulimia is associated with: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Mood swings, poor impulse control</a:t>
            </a:r>
            <a:r>
              <a:rPr lang="en-US" altLang="en-US" dirty="0"/>
              <a:t>, obsessive-compulsive behaviors, major depression, anxiety disorders, and substance abuse</a:t>
            </a:r>
          </a:p>
          <a:p>
            <a:r>
              <a:rPr lang="en-US" altLang="en-US" dirty="0"/>
              <a:t>Almost 90% of persons with eating disorders have other Axis I disorders</a:t>
            </a:r>
          </a:p>
          <a:p>
            <a:pPr lvl="1"/>
            <a:r>
              <a:rPr lang="en-US" altLang="en-US" dirty="0"/>
              <a:t>Usually </a:t>
            </a:r>
            <a:r>
              <a:rPr lang="en-US" altLang="en-US" dirty="0">
                <a:solidFill>
                  <a:srgbClr val="00B0F0"/>
                </a:solidFill>
              </a:rPr>
              <a:t>depression, anxiety, or OCD</a:t>
            </a:r>
            <a:endParaRPr lang="sl-SI" altLang="en-US" dirty="0">
              <a:solidFill>
                <a:srgbClr val="00B0F0"/>
              </a:solidFill>
            </a:endParaRPr>
          </a:p>
          <a:p>
            <a:r>
              <a:rPr lang="en-US" altLang="en-US" dirty="0"/>
              <a:t>Discrepancy between one’s actual self and one’s ideal self increases the likelihood of eating problems, especially among women</a:t>
            </a:r>
          </a:p>
          <a:p>
            <a:r>
              <a:rPr lang="en-US" altLang="en-US" dirty="0"/>
              <a:t>The adolescent with bulimia or anorexia feels:</a:t>
            </a:r>
          </a:p>
          <a:p>
            <a:pPr lvl="1"/>
            <a:r>
              <a:rPr lang="en-US" altLang="en-US" dirty="0"/>
              <a:t>Efforts to restrict diet and lose weight are ways of gaining control over </a:t>
            </a:r>
            <a:r>
              <a:rPr lang="sl-SI" altLang="en-US" dirty="0" err="1"/>
              <a:t>the</a:t>
            </a:r>
            <a:r>
              <a:rPr lang="en-US" altLang="en-US" dirty="0"/>
              <a:t> life</a:t>
            </a:r>
          </a:p>
          <a:p>
            <a:pPr lvl="1"/>
            <a:endParaRPr lang="en-US" altLang="en-US" dirty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 dirty="0"/>
              <a:t>Psychological Dimension</a:t>
            </a:r>
          </a:p>
        </p:txBody>
      </p:sp>
    </p:spTree>
    <p:extLst>
      <p:ext uri="{BB962C8B-B14F-4D97-AF65-F5344CB8AC3E}">
        <p14:creationId xmlns:p14="http://schemas.microsoft.com/office/powerpoint/2010/main" val="3952882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728" y="252942"/>
            <a:ext cx="8352928" cy="850900"/>
          </a:xfrm>
        </p:spPr>
        <p:txBody>
          <a:bodyPr/>
          <a:lstStyle/>
          <a:p>
            <a:r>
              <a:rPr lang="en-GB" sz="4000" dirty="0"/>
              <a:t>Common psychological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600" dirty="0"/>
              <a:t>Personality traits</a:t>
            </a:r>
          </a:p>
          <a:p>
            <a:pPr lvl="1" algn="just"/>
            <a:r>
              <a:rPr lang="en-GB" sz="3200" i="1" dirty="0"/>
              <a:t>Interpersonal </a:t>
            </a:r>
            <a:r>
              <a:rPr lang="en-GB" sz="3200" i="1" dirty="0">
                <a:solidFill>
                  <a:srgbClr val="00B0F0"/>
                </a:solidFill>
              </a:rPr>
              <a:t>hypersensitivity</a:t>
            </a:r>
            <a:r>
              <a:rPr lang="en-GB" sz="3200" i="1" dirty="0"/>
              <a:t> </a:t>
            </a:r>
            <a:r>
              <a:rPr lang="en-GB" sz="3200" dirty="0"/>
              <a:t>– naturally shy, reserved and tends to “take things to heart”</a:t>
            </a:r>
          </a:p>
          <a:p>
            <a:pPr lvl="1" algn="just"/>
            <a:r>
              <a:rPr lang="en-GB" sz="3200" i="1" dirty="0">
                <a:solidFill>
                  <a:srgbClr val="C00000"/>
                </a:solidFill>
              </a:rPr>
              <a:t>Perfectionism</a:t>
            </a:r>
            <a:r>
              <a:rPr lang="en-GB" sz="3200" dirty="0"/>
              <a:t> – highly self-driven and tends to set unrelenting standards (usually associated with a strong fear of failure)</a:t>
            </a:r>
          </a:p>
          <a:p>
            <a:pPr lvl="1" algn="just"/>
            <a:r>
              <a:rPr lang="en-GB" sz="3200" i="1" dirty="0"/>
              <a:t>Emotional inhibition </a:t>
            </a:r>
            <a:r>
              <a:rPr lang="en-GB" sz="3200" dirty="0"/>
              <a:t>– tendency to </a:t>
            </a:r>
            <a:r>
              <a:rPr lang="en-GB" sz="3200" dirty="0">
                <a:solidFill>
                  <a:srgbClr val="00B050"/>
                </a:solidFill>
              </a:rPr>
              <a:t>suppress feelings </a:t>
            </a:r>
            <a:r>
              <a:rPr lang="en-GB" sz="3200" dirty="0"/>
              <a:t>rather than talking about them</a:t>
            </a:r>
          </a:p>
          <a:p>
            <a:pPr lvl="1" algn="just"/>
            <a:r>
              <a:rPr lang="en-GB" sz="3200" i="1" dirty="0"/>
              <a:t>Low self-esteem</a:t>
            </a:r>
          </a:p>
          <a:p>
            <a:r>
              <a:rPr lang="en-GB" sz="3600" dirty="0"/>
              <a:t>History of traumatic experience</a:t>
            </a:r>
          </a:p>
        </p:txBody>
      </p:sp>
    </p:spTree>
    <p:extLst>
      <p:ext uri="{BB962C8B-B14F-4D97-AF65-F5344CB8AC3E}">
        <p14:creationId xmlns:p14="http://schemas.microsoft.com/office/powerpoint/2010/main" val="5542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/>
              <a:t>Calculation of a Child’s BMI</a:t>
            </a:r>
          </a:p>
        </p:txBody>
      </p:sp>
      <p:pic>
        <p:nvPicPr>
          <p:cNvPr id="40963" name="Picture 2" descr="Figure 14.3 How to calculate and plot a child’s BMI by age and sex.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" y="1532468"/>
            <a:ext cx="895985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955" y="1532468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9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059" y="273289"/>
            <a:ext cx="8229600" cy="850900"/>
          </a:xfrm>
        </p:spPr>
        <p:txBody>
          <a:bodyPr/>
          <a:lstStyle/>
          <a:p>
            <a:r>
              <a:rPr lang="en-GB" b="0" dirty="0"/>
              <a:t>Common social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6" y="1431853"/>
            <a:ext cx="11205274" cy="4210050"/>
          </a:xfrm>
        </p:spPr>
        <p:txBody>
          <a:bodyPr>
            <a:noAutofit/>
          </a:bodyPr>
          <a:lstStyle/>
          <a:p>
            <a:r>
              <a:rPr lang="en-GB" sz="3600" dirty="0"/>
              <a:t>Media influence</a:t>
            </a:r>
          </a:p>
          <a:p>
            <a:pPr lvl="1"/>
            <a:r>
              <a:rPr lang="en-GB" sz="3200" dirty="0"/>
              <a:t>Portrayal of the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thin body </a:t>
            </a:r>
            <a:r>
              <a:rPr lang="en-GB" sz="3200" dirty="0"/>
              <a:t>ideal</a:t>
            </a:r>
          </a:p>
          <a:p>
            <a:pPr lvl="2"/>
            <a:r>
              <a:rPr lang="en-GB" sz="2800" dirty="0"/>
              <a:t>Consistent </a:t>
            </a:r>
            <a:r>
              <a:rPr lang="en-GB" sz="2800" dirty="0">
                <a:solidFill>
                  <a:srgbClr val="FF0000"/>
                </a:solidFill>
              </a:rPr>
              <a:t>glorification</a:t>
            </a:r>
            <a:r>
              <a:rPr lang="en-GB" sz="2800" dirty="0"/>
              <a:t> of slimness</a:t>
            </a:r>
          </a:p>
          <a:p>
            <a:pPr lvl="3"/>
            <a:r>
              <a:rPr lang="en-GB" sz="2400" dirty="0"/>
              <a:t>Images of celebrities in popular magazines</a:t>
            </a:r>
          </a:p>
          <a:p>
            <a:pPr lvl="3"/>
            <a:r>
              <a:rPr lang="en-GB" sz="2400" dirty="0"/>
              <a:t>Social media, e.g., “hot or not” site</a:t>
            </a:r>
          </a:p>
          <a:p>
            <a:pPr lvl="2"/>
            <a:r>
              <a:rPr lang="en-GB" sz="2800" dirty="0"/>
              <a:t>Early “sexualisation” of children</a:t>
            </a:r>
          </a:p>
          <a:p>
            <a:pPr lvl="3"/>
            <a:r>
              <a:rPr lang="en-GB" sz="2400" dirty="0"/>
              <a:t>Trends in </a:t>
            </a:r>
            <a:r>
              <a:rPr lang="en-GB" sz="2400" dirty="0">
                <a:solidFill>
                  <a:srgbClr val="0070C0"/>
                </a:solidFill>
              </a:rPr>
              <a:t>fashion</a:t>
            </a:r>
          </a:p>
          <a:p>
            <a:pPr lvl="3"/>
            <a:r>
              <a:rPr lang="en-GB" sz="2400" dirty="0"/>
              <a:t>Beauty pageants for children</a:t>
            </a:r>
            <a:endParaRPr lang="sl-SI" sz="2400" dirty="0"/>
          </a:p>
          <a:p>
            <a:pPr lvl="1"/>
            <a:r>
              <a:rPr lang="en-GB" u="sng" dirty="0"/>
              <a:t>Over</a:t>
            </a:r>
            <a:r>
              <a:rPr lang="en-GB" dirty="0"/>
              <a:t>-emphasis on </a:t>
            </a:r>
            <a:r>
              <a:rPr lang="en-GB" dirty="0">
                <a:solidFill>
                  <a:srgbClr val="00B050"/>
                </a:solidFill>
              </a:rPr>
              <a:t>healthy eating</a:t>
            </a:r>
          </a:p>
          <a:p>
            <a:pPr lvl="2" algn="just"/>
            <a:r>
              <a:rPr lang="en-GB" dirty="0"/>
              <a:t>Inaccurate nutritional information in popular magazines</a:t>
            </a:r>
          </a:p>
          <a:p>
            <a:pPr lvl="2" algn="just"/>
            <a:r>
              <a:rPr lang="en-GB" dirty="0"/>
              <a:t>Well-intended health messages from Public Health hijacked by food industry</a:t>
            </a:r>
          </a:p>
          <a:p>
            <a:pPr lvl="2" algn="just"/>
            <a:r>
              <a:rPr lang="en-GB" dirty="0"/>
              <a:t>Biased messages in advertising (e.g., chocolates = ‘guilty pleasure’ or a ‘treat’)</a:t>
            </a:r>
          </a:p>
          <a:p>
            <a:pPr lvl="3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1467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Common social 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/>
              <a:t>Peer pressure</a:t>
            </a:r>
            <a:endParaRPr lang="sl-SI" sz="4000" dirty="0"/>
          </a:p>
          <a:p>
            <a:endParaRPr lang="en-GB" sz="4000" dirty="0"/>
          </a:p>
          <a:p>
            <a:pPr lvl="1" algn="just"/>
            <a:r>
              <a:rPr lang="en-GB" sz="3600" dirty="0"/>
              <a:t>Focus in physical appearance (e.g., competing to be the slimmest)</a:t>
            </a:r>
            <a:endParaRPr lang="sl-SI" sz="3600" dirty="0"/>
          </a:p>
          <a:p>
            <a:pPr lvl="1" algn="just"/>
            <a:endParaRPr lang="en-GB" sz="3600" dirty="0"/>
          </a:p>
          <a:p>
            <a:pPr lvl="1" algn="just"/>
            <a:r>
              <a:rPr lang="en-GB" sz="3600" dirty="0"/>
              <a:t>Competition in </a:t>
            </a:r>
            <a:r>
              <a:rPr lang="en-GB" sz="3600" dirty="0">
                <a:solidFill>
                  <a:srgbClr val="00B0F0"/>
                </a:solidFill>
              </a:rPr>
              <a:t>academic performance</a:t>
            </a:r>
            <a:r>
              <a:rPr lang="en-GB" sz="3600" dirty="0"/>
              <a:t>, sporting achievements, etc. </a:t>
            </a:r>
            <a:endParaRPr lang="sl-SI" sz="3600" dirty="0"/>
          </a:p>
          <a:p>
            <a:pPr lvl="1" algn="just"/>
            <a:endParaRPr lang="en-GB" sz="3600" dirty="0"/>
          </a:p>
          <a:p>
            <a:pPr lvl="1" algn="just"/>
            <a:r>
              <a:rPr lang="en-GB" sz="3600" dirty="0"/>
              <a:t>Intense pressure to conform to certain behaviour (e.g., dieting)</a:t>
            </a:r>
          </a:p>
          <a:p>
            <a:pPr lvl="1" algn="just"/>
            <a:endParaRPr lang="en-GB" sz="3600" dirty="0"/>
          </a:p>
          <a:p>
            <a:pPr lvl="1" algn="just"/>
            <a:endParaRPr lang="en-GB" sz="36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88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idx="1"/>
          </p:nvPr>
        </p:nvSpPr>
        <p:spPr>
          <a:xfrm>
            <a:off x="712922" y="1411288"/>
            <a:ext cx="10957302" cy="5294312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Characterized by a sudden or marked deceleration of weight gain and a slowing or disruption of emotional and social development prior to age 6</a:t>
            </a:r>
          </a:p>
          <a:p>
            <a:r>
              <a:rPr lang="en-US" altLang="en-US" sz="4000" dirty="0"/>
              <a:t>Prevalence and development</a:t>
            </a:r>
          </a:p>
          <a:p>
            <a:pPr lvl="1"/>
            <a:r>
              <a:rPr lang="en-US" altLang="en-US" sz="3600" dirty="0"/>
              <a:t>Affects up to one-third of young children </a:t>
            </a:r>
          </a:p>
          <a:p>
            <a:pPr lvl="1"/>
            <a:r>
              <a:rPr lang="en-US" altLang="en-US" sz="3600" dirty="0"/>
              <a:t>Equally common among boys and girls</a:t>
            </a:r>
          </a:p>
          <a:p>
            <a:pPr lvl="1"/>
            <a:r>
              <a:rPr lang="en-US" altLang="en-US" sz="3600" dirty="0"/>
              <a:t>Many factors lead to the initial problem</a:t>
            </a:r>
          </a:p>
          <a:p>
            <a:pPr lvl="2"/>
            <a:r>
              <a:rPr lang="en-US" altLang="en-US" sz="3200" dirty="0"/>
              <a:t>There is no typical developmental outcome</a:t>
            </a:r>
          </a:p>
        </p:txBody>
      </p:sp>
      <p:sp>
        <p:nvSpPr>
          <p:cNvPr id="50179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Avoidant/Restrictive Food Intake Disorder</a:t>
            </a:r>
          </a:p>
        </p:txBody>
      </p:sp>
    </p:spTree>
    <p:extLst>
      <p:ext uri="{BB962C8B-B14F-4D97-AF65-F5344CB8AC3E}">
        <p14:creationId xmlns:p14="http://schemas.microsoft.com/office/powerpoint/2010/main" val="2656453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 Dynamic Perspective on the Determinants of Eating Disorders</a:t>
            </a:r>
          </a:p>
        </p:txBody>
      </p:sp>
      <p:pic>
        <p:nvPicPr>
          <p:cNvPr id="78851" name="Picture 2" descr="Figure 13.6 A dynamic perspective on the determinants of eating disorders. 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/>
          <a:stretch>
            <a:fillRect/>
          </a:stretch>
        </p:blipFill>
        <p:spPr bwMode="auto">
          <a:xfrm>
            <a:off x="4051300" y="1387475"/>
            <a:ext cx="4089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74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Common Warning Signs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u="sng" dirty="0">
                <a:latin typeface="Arial Narrow" panose="020B0606020202030204" pitchFamily="34" charset="0"/>
              </a:rPr>
              <a:t>EMOTIONAL/BEHAVIORAL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Weight loss, dieting, and control of food are primary concerns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Food rituals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Social withdrawal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Frequent dieting, body checking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Extreme mood swings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45226" y="1535113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Arial Narrow" panose="020B0606020202030204" pitchFamily="34" charset="0"/>
              </a:rPr>
              <a:t>PHYSICAL</a:t>
            </a:r>
            <a:endParaRPr lang="en-US" sz="3200" u="sng" dirty="0">
              <a:latin typeface="Arial Narrow" panose="020B0606020202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Noticeable weight fluctuations 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Gastrointestinal complaints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Dizziness upon standing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Difficulty concentrating, sleeping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Issues with dental, skin, hair, and nail health</a:t>
            </a:r>
          </a:p>
        </p:txBody>
      </p:sp>
    </p:spTree>
    <p:extLst>
      <p:ext uri="{BB962C8B-B14F-4D97-AF65-F5344CB8AC3E}">
        <p14:creationId xmlns:p14="http://schemas.microsoft.com/office/powerpoint/2010/main" val="264368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Identifying early signs of 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17" y="1562990"/>
            <a:ext cx="7248041" cy="5295010"/>
          </a:xfrm>
        </p:spPr>
        <p:txBody>
          <a:bodyPr>
            <a:normAutofit/>
          </a:bodyPr>
          <a:lstStyle/>
          <a:p>
            <a:r>
              <a:rPr lang="en-GB" sz="3600" dirty="0"/>
              <a:t>Change in character</a:t>
            </a:r>
          </a:p>
          <a:p>
            <a:pPr lvl="1"/>
            <a:r>
              <a:rPr lang="en-GB" sz="3200" dirty="0"/>
              <a:t>Being more quiet and isolated</a:t>
            </a:r>
          </a:p>
          <a:p>
            <a:pPr lvl="1"/>
            <a:r>
              <a:rPr lang="en-GB" sz="3200" dirty="0"/>
              <a:t>Reduction in level of interest</a:t>
            </a:r>
          </a:p>
          <a:p>
            <a:pPr lvl="1"/>
            <a:r>
              <a:rPr lang="en-GB" sz="3200" dirty="0"/>
              <a:t>Decrease in performance</a:t>
            </a:r>
            <a:endParaRPr lang="sl-SI" sz="3200" dirty="0"/>
          </a:p>
          <a:p>
            <a:pPr lvl="1"/>
            <a:endParaRPr lang="en-GB" sz="3200" dirty="0"/>
          </a:p>
          <a:p>
            <a:r>
              <a:rPr lang="en-GB" sz="3600" dirty="0"/>
              <a:t>Change in eating behaviour</a:t>
            </a:r>
          </a:p>
          <a:p>
            <a:pPr lvl="1"/>
            <a:r>
              <a:rPr lang="en-GB" sz="3200" dirty="0"/>
              <a:t>Eating very little</a:t>
            </a:r>
          </a:p>
          <a:p>
            <a:pPr lvl="1"/>
            <a:r>
              <a:rPr lang="en-GB" sz="3200" dirty="0"/>
              <a:t>Stop eating with peers or in public</a:t>
            </a:r>
          </a:p>
          <a:p>
            <a:pPr lvl="1"/>
            <a:r>
              <a:rPr lang="en-GB" sz="3200" dirty="0"/>
              <a:t>Go to toilet after meals</a:t>
            </a:r>
          </a:p>
          <a:p>
            <a:pPr lvl="1"/>
            <a:endParaRPr lang="en-GB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892" y="1450383"/>
            <a:ext cx="3982311" cy="49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Identifying early signs of 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847" y="1745632"/>
            <a:ext cx="6294895" cy="4249191"/>
          </a:xfrm>
        </p:spPr>
        <p:txBody>
          <a:bodyPr>
            <a:noAutofit/>
          </a:bodyPr>
          <a:lstStyle/>
          <a:p>
            <a:r>
              <a:rPr lang="en-GB" sz="3600" dirty="0"/>
              <a:t>Mood changes</a:t>
            </a:r>
          </a:p>
          <a:p>
            <a:pPr lvl="1"/>
            <a:r>
              <a:rPr lang="en-GB" sz="3200" dirty="0"/>
              <a:t>Low mood and tearfulness</a:t>
            </a:r>
          </a:p>
          <a:p>
            <a:pPr lvl="1"/>
            <a:r>
              <a:rPr lang="en-GB" sz="3200" dirty="0"/>
              <a:t>Anxiety and irritability </a:t>
            </a:r>
          </a:p>
          <a:p>
            <a:r>
              <a:rPr lang="en-GB" sz="3600" dirty="0"/>
              <a:t>Physical changes</a:t>
            </a:r>
          </a:p>
          <a:p>
            <a:pPr lvl="1"/>
            <a:r>
              <a:rPr lang="en-GB" sz="3200" dirty="0"/>
              <a:t>Tiredness and fatigue</a:t>
            </a:r>
          </a:p>
          <a:p>
            <a:pPr lvl="1"/>
            <a:r>
              <a:rPr lang="en-GB" sz="3200" dirty="0"/>
              <a:t>Lack of concentration</a:t>
            </a:r>
          </a:p>
          <a:p>
            <a:r>
              <a:rPr lang="en-GB" sz="3600" dirty="0"/>
              <a:t>Social changes</a:t>
            </a:r>
          </a:p>
          <a:p>
            <a:pPr lvl="1"/>
            <a:r>
              <a:rPr lang="en-GB" sz="3200" dirty="0"/>
              <a:t>Isolated and withdrawn</a:t>
            </a:r>
          </a:p>
          <a:p>
            <a:pPr lvl="1"/>
            <a:endParaRPr lang="en-GB" sz="3200" dirty="0"/>
          </a:p>
          <a:p>
            <a:pPr lvl="1"/>
            <a:endParaRPr lang="en-GB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173" y="2656814"/>
            <a:ext cx="3635967" cy="22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Other ‘tell-tale’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0590"/>
            <a:ext cx="10347702" cy="5295010"/>
          </a:xfrm>
        </p:spPr>
        <p:txBody>
          <a:bodyPr>
            <a:normAutofit lnSpcReduction="10000"/>
          </a:bodyPr>
          <a:lstStyle/>
          <a:p>
            <a:r>
              <a:rPr lang="en-GB" sz="4000" dirty="0"/>
              <a:t>Also look out for…..</a:t>
            </a:r>
            <a:endParaRPr lang="sl-SI" sz="4000" dirty="0"/>
          </a:p>
          <a:p>
            <a:endParaRPr lang="en-GB" sz="4000" dirty="0"/>
          </a:p>
          <a:p>
            <a:pPr lvl="1" algn="just"/>
            <a:r>
              <a:rPr lang="en-GB" sz="3600" dirty="0"/>
              <a:t>Sudden increased focus on (or even obsession with) academic work / sports / exercises</a:t>
            </a:r>
            <a:endParaRPr lang="sl-SI" sz="3600" dirty="0"/>
          </a:p>
          <a:p>
            <a:pPr lvl="1" algn="just"/>
            <a:endParaRPr lang="en-GB" sz="3600" dirty="0"/>
          </a:p>
          <a:p>
            <a:pPr lvl="1" algn="just"/>
            <a:r>
              <a:rPr lang="en-GB" sz="3600" dirty="0"/>
              <a:t>May appear to be overly matured and sensible </a:t>
            </a:r>
            <a:endParaRPr lang="sl-SI" sz="3600" dirty="0"/>
          </a:p>
          <a:p>
            <a:pPr lvl="1" algn="just"/>
            <a:endParaRPr lang="en-GB" sz="3600" dirty="0"/>
          </a:p>
          <a:p>
            <a:pPr lvl="1" algn="just"/>
            <a:r>
              <a:rPr lang="en-GB" sz="3600" dirty="0"/>
              <a:t>Putting on brave front – appear to be coping well</a:t>
            </a:r>
          </a:p>
        </p:txBody>
      </p:sp>
    </p:spTree>
    <p:extLst>
      <p:ext uri="{BB962C8B-B14F-4D97-AF65-F5344CB8AC3E}">
        <p14:creationId xmlns:p14="http://schemas.microsoft.com/office/powerpoint/2010/main" val="10431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idx="1"/>
          </p:nvPr>
        </p:nvSpPr>
        <p:spPr>
          <a:xfrm>
            <a:off x="526942" y="1411288"/>
            <a:ext cx="10972800" cy="5294312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Psychological interventions: individual and/or family-based psychotherapy, sometimes accompanied by medical interventions</a:t>
            </a:r>
            <a:endParaRPr lang="sl-SI" altLang="en-US" sz="3600" dirty="0"/>
          </a:p>
          <a:p>
            <a:endParaRPr lang="en-US" altLang="en-US" sz="3600" dirty="0"/>
          </a:p>
          <a:p>
            <a:pPr lvl="1"/>
            <a:r>
              <a:rPr lang="en-US" altLang="en-US" sz="3200" dirty="0"/>
              <a:t>Effectiveness is weak, especially for anorexia nervosa</a:t>
            </a:r>
          </a:p>
          <a:p>
            <a:pPr lvl="1"/>
            <a:r>
              <a:rPr lang="en-US" altLang="en-US" sz="3200" dirty="0"/>
              <a:t>Efficacy of cognitive-behavioral approaches focusing on modifying abnormal eating behaviors underlying bulimia </a:t>
            </a:r>
          </a:p>
          <a:p>
            <a:pPr lvl="1"/>
            <a:r>
              <a:rPr lang="en-US" altLang="en-US" sz="3200" dirty="0"/>
              <a:t>Most can be managed as outpatients</a:t>
            </a:r>
          </a:p>
        </p:txBody>
      </p:sp>
      <p:sp>
        <p:nvSpPr>
          <p:cNvPr id="79875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2337643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idx="1"/>
          </p:nvPr>
        </p:nvSpPr>
        <p:spPr>
          <a:xfrm>
            <a:off x="976393" y="1295400"/>
            <a:ext cx="9826330" cy="5294312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Hospitalization (usually brief) is necessary for those who:</a:t>
            </a:r>
          </a:p>
          <a:p>
            <a:pPr lvl="1"/>
            <a:r>
              <a:rPr lang="en-US" altLang="en-US" sz="3200" dirty="0"/>
              <a:t>Have serious complications due to comorbid diagnosis or</a:t>
            </a:r>
          </a:p>
          <a:p>
            <a:pPr lvl="1"/>
            <a:r>
              <a:rPr lang="en-US" altLang="en-US" sz="3200" dirty="0"/>
              <a:t>Are at high physical and/or psychiatric risk </a:t>
            </a:r>
            <a:endParaRPr lang="sl-SI" altLang="en-US" sz="3200" dirty="0"/>
          </a:p>
          <a:p>
            <a:pPr lvl="1"/>
            <a:endParaRPr lang="en-US" altLang="en-US" sz="3200" dirty="0"/>
          </a:p>
          <a:p>
            <a:r>
              <a:rPr lang="en-US" altLang="en-US" sz="3600" dirty="0"/>
              <a:t>Pharmacological antidepressants (not for initial treatment) and SSRIs may be helpful for bulimia, but not anorexia</a:t>
            </a:r>
          </a:p>
          <a:p>
            <a:pPr lvl="1"/>
            <a:r>
              <a:rPr lang="en-US" altLang="en-US" sz="3200" dirty="0"/>
              <a:t>Should be used in conjunction with CBT, not just medication by itself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28603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387" y="1"/>
            <a:ext cx="8191822" cy="1325563"/>
          </a:xfrm>
        </p:spPr>
        <p:txBody>
          <a:bodyPr>
            <a:normAutofit/>
          </a:bodyPr>
          <a:lstStyle/>
          <a:p>
            <a:r>
              <a:rPr lang="sl-SI" sz="4400" b="1" dirty="0"/>
              <a:t>Motnje hranjenja - duševna motnja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358319"/>
            <a:ext cx="10815157" cy="5257800"/>
          </a:xfrm>
        </p:spPr>
        <p:txBody>
          <a:bodyPr>
            <a:noAutofit/>
          </a:bodyPr>
          <a:lstStyle/>
          <a:p>
            <a:r>
              <a:rPr lang="sl-SI" sz="3600" dirty="0">
                <a:solidFill>
                  <a:srgbClr val="FF0000"/>
                </a:solidFill>
              </a:rPr>
              <a:t>Anoreksija</a:t>
            </a:r>
            <a:endParaRPr lang="sl-SI" sz="3200" dirty="0">
              <a:solidFill>
                <a:srgbClr val="FF0000"/>
              </a:solidFill>
            </a:endParaRPr>
          </a:p>
          <a:p>
            <a:pPr lvl="1"/>
            <a:r>
              <a:rPr lang="sl-SI" sz="2800" u="sng" dirty="0"/>
              <a:t>Omejen vnos </a:t>
            </a:r>
            <a:r>
              <a:rPr lang="sl-SI" sz="2800" dirty="0"/>
              <a:t>hrane (BMI&lt;15)</a:t>
            </a:r>
          </a:p>
          <a:p>
            <a:r>
              <a:rPr lang="sl-SI" sz="3600" dirty="0">
                <a:solidFill>
                  <a:srgbClr val="C00000"/>
                </a:solidFill>
              </a:rPr>
              <a:t>Bulimija</a:t>
            </a:r>
            <a:endParaRPr lang="sl-SI" sz="3200" dirty="0">
              <a:solidFill>
                <a:srgbClr val="C00000"/>
              </a:solidFill>
            </a:endParaRPr>
          </a:p>
          <a:p>
            <a:pPr lvl="1"/>
            <a:r>
              <a:rPr lang="sl-SI" sz="2800" dirty="0"/>
              <a:t>Po </a:t>
            </a:r>
            <a:r>
              <a:rPr lang="sl-SI" sz="2800" u="sng" dirty="0"/>
              <a:t>prenajedanju</a:t>
            </a:r>
            <a:r>
              <a:rPr lang="sl-SI" sz="2800" dirty="0"/>
              <a:t> praznjenje zaužitega</a:t>
            </a:r>
          </a:p>
          <a:p>
            <a:r>
              <a:rPr lang="sl-SI" sz="3600" dirty="0">
                <a:solidFill>
                  <a:srgbClr val="3333CC"/>
                </a:solidFill>
              </a:rPr>
              <a:t>Prenajedanje</a:t>
            </a:r>
            <a:endParaRPr lang="sl-SI" sz="3200" dirty="0">
              <a:solidFill>
                <a:srgbClr val="3333CC"/>
              </a:solidFill>
            </a:endParaRPr>
          </a:p>
          <a:p>
            <a:pPr lvl="1"/>
            <a:r>
              <a:rPr lang="sl-SI" sz="2800" dirty="0"/>
              <a:t>Hranjenje stran od oči drugih, enormne količine, hitro zaužitje hrane</a:t>
            </a:r>
          </a:p>
          <a:p>
            <a:r>
              <a:rPr lang="sl-SI" dirty="0"/>
              <a:t>Druge redkejše motnje</a:t>
            </a:r>
          </a:p>
          <a:p>
            <a:pPr lvl="1"/>
            <a:r>
              <a:rPr lang="sl-SI" dirty="0"/>
              <a:t>Kompulzivno prenajedanje</a:t>
            </a:r>
          </a:p>
          <a:p>
            <a:pPr lvl="1"/>
            <a:r>
              <a:rPr lang="sl-SI" dirty="0"/>
              <a:t>Nočno hranjenje</a:t>
            </a:r>
          </a:p>
          <a:p>
            <a:pPr lvl="1"/>
            <a:r>
              <a:rPr lang="sl-SI" dirty="0" err="1"/>
              <a:t>Ortoreksija</a:t>
            </a:r>
            <a:r>
              <a:rPr lang="sl-SI" dirty="0"/>
              <a:t> („zdrava dieta“)</a:t>
            </a:r>
          </a:p>
          <a:p>
            <a:pPr lvl="1"/>
            <a:r>
              <a:rPr lang="sl-SI" dirty="0" err="1"/>
              <a:t>Pregoreksija</a:t>
            </a:r>
            <a:r>
              <a:rPr lang="sl-SI" dirty="0"/>
              <a:t> (</a:t>
            </a:r>
            <a:r>
              <a:rPr lang="sl-SI" dirty="0" err="1"/>
              <a:t>izobig</a:t>
            </a:r>
            <a:r>
              <a:rPr lang="sl-SI" dirty="0"/>
              <a:t> nosečniško pridobljeni teži)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899" y="1196752"/>
            <a:ext cx="322861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906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/>
          <p:cNvSpPr>
            <a:spLocks noGrp="1" noChangeArrowheads="1"/>
          </p:cNvSpPr>
          <p:nvPr>
            <p:ph idx="1"/>
          </p:nvPr>
        </p:nvSpPr>
        <p:spPr>
          <a:xfrm>
            <a:off x="867905" y="1411288"/>
            <a:ext cx="9795333" cy="5294312"/>
          </a:xfrm>
        </p:spPr>
        <p:txBody>
          <a:bodyPr>
            <a:normAutofit/>
          </a:bodyPr>
          <a:lstStyle/>
          <a:p>
            <a:r>
              <a:rPr lang="sl-SI" altLang="en-US" sz="4000" dirty="0" err="1"/>
              <a:t>Biop</a:t>
            </a:r>
            <a:r>
              <a:rPr lang="en-US" altLang="en-US" sz="4000" dirty="0" err="1"/>
              <a:t>sychosocial</a:t>
            </a:r>
            <a:r>
              <a:rPr lang="en-US" altLang="en-US" sz="4000" dirty="0"/>
              <a:t> interventions </a:t>
            </a:r>
            <a:endParaRPr lang="sl-SI" altLang="en-US" sz="4000" dirty="0"/>
          </a:p>
          <a:p>
            <a:endParaRPr lang="en-US" altLang="en-US" sz="4000" dirty="0"/>
          </a:p>
          <a:p>
            <a:pPr lvl="1"/>
            <a:r>
              <a:rPr lang="en-US" altLang="en-US" sz="3600" dirty="0"/>
              <a:t>Comprehensive treatment plans with an internist, a psychotherapist, a nutritionist, and a </a:t>
            </a:r>
            <a:r>
              <a:rPr lang="en-US" altLang="en-US" sz="3600" dirty="0" err="1"/>
              <a:t>psychopharmacologist</a:t>
            </a:r>
            <a:r>
              <a:rPr lang="en-US" altLang="en-US" sz="3600" dirty="0"/>
              <a:t> are more effective than medications alone</a:t>
            </a:r>
          </a:p>
          <a:p>
            <a:pPr lvl="1"/>
            <a:r>
              <a:rPr lang="en-US" altLang="en-US" sz="3600" dirty="0"/>
              <a:t>Resolution of family and interpersonal problems are crucial to recovery from an eating disorder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349043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"/>
          <p:cNvSpPr>
            <a:spLocks noGrp="1" noChangeArrowheads="1"/>
          </p:cNvSpPr>
          <p:nvPr>
            <p:ph idx="1"/>
          </p:nvPr>
        </p:nvSpPr>
        <p:spPr>
          <a:xfrm>
            <a:off x="743919" y="1411288"/>
            <a:ext cx="10166888" cy="5294312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Anorexia is generally less responsive to treatment than bulimia</a:t>
            </a:r>
          </a:p>
          <a:p>
            <a:pPr lvl="1"/>
            <a:r>
              <a:rPr lang="en-US" altLang="en-US" sz="3200" dirty="0"/>
              <a:t>Initial phase - restoring weight and monitoring of any medical complications</a:t>
            </a:r>
          </a:p>
          <a:p>
            <a:pPr lvl="1"/>
            <a:r>
              <a:rPr lang="en-US" altLang="en-US" sz="3200" dirty="0"/>
              <a:t>In a study comparing CBT and specialist supportive clinical management treatments</a:t>
            </a:r>
          </a:p>
          <a:p>
            <a:pPr lvl="2"/>
            <a:r>
              <a:rPr lang="en-US" altLang="en-US" sz="2800" dirty="0"/>
              <a:t>Both groups reported improvements in quality of life and social adjustment</a:t>
            </a:r>
          </a:p>
          <a:p>
            <a:pPr lvl="1"/>
            <a:r>
              <a:rPr lang="en-US" altLang="en-US" sz="3200" dirty="0"/>
              <a:t>Family interventions are often required to restore healthy communication patterns </a:t>
            </a:r>
          </a:p>
        </p:txBody>
      </p:sp>
      <p:sp>
        <p:nvSpPr>
          <p:cNvPr id="82947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506195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idx="1"/>
          </p:nvPr>
        </p:nvSpPr>
        <p:spPr>
          <a:xfrm>
            <a:off x="1022887" y="1411288"/>
            <a:ext cx="10104895" cy="5294312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Bulimia </a:t>
            </a:r>
          </a:p>
          <a:p>
            <a:pPr lvl="1"/>
            <a:r>
              <a:rPr lang="en-US" altLang="en-US" sz="3200" dirty="0"/>
              <a:t>Individual or family oriented CBT  works to change eating behaviors with rewards and modeling</a:t>
            </a:r>
          </a:p>
          <a:p>
            <a:pPr lvl="2"/>
            <a:r>
              <a:rPr lang="en-US" altLang="en-US" sz="2800" dirty="0"/>
              <a:t>Helps patients change distorted or rigid thinking patterns</a:t>
            </a:r>
          </a:p>
          <a:p>
            <a:pPr lvl="2"/>
            <a:r>
              <a:rPr lang="en-US" altLang="en-US" sz="2800" dirty="0"/>
              <a:t>Addresses underlying interpersonal issues</a:t>
            </a:r>
          </a:p>
          <a:p>
            <a:pPr lvl="1"/>
            <a:r>
              <a:rPr lang="en-US" altLang="en-US" sz="3200" dirty="0"/>
              <a:t>Interpersonal therapy addresses situational and personal issues contributing to the development and maintenance of the disorder</a:t>
            </a:r>
          </a:p>
        </p:txBody>
      </p:sp>
      <p:sp>
        <p:nvSpPr>
          <p:cNvPr id="83971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12700"/>
            <a:ext cx="9139238" cy="1282700"/>
          </a:xfrm>
        </p:spPr>
        <p:txBody>
          <a:bodyPr/>
          <a:lstStyle/>
          <a:p>
            <a:r>
              <a:rPr lang="en-US" altLang="en-US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7940150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853" y="337608"/>
            <a:ext cx="8640960" cy="850900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S</a:t>
            </a:r>
            <a:r>
              <a:rPr lang="en-GB" sz="3200" dirty="0" err="1"/>
              <a:t>omeone</a:t>
            </a:r>
            <a:r>
              <a:rPr lang="en-GB" sz="3200" dirty="0"/>
              <a:t> with an eating disorder (or disordered eating)…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20" y="1895850"/>
            <a:ext cx="8229600" cy="4320480"/>
          </a:xfrm>
        </p:spPr>
        <p:txBody>
          <a:bodyPr>
            <a:normAutofit/>
          </a:bodyPr>
          <a:lstStyle/>
          <a:p>
            <a:r>
              <a:rPr lang="en-GB" sz="3200" dirty="0"/>
              <a:t>Offer support</a:t>
            </a:r>
          </a:p>
          <a:p>
            <a:pPr lvl="1"/>
            <a:r>
              <a:rPr lang="en-GB" sz="2800" dirty="0"/>
              <a:t>Don’t focus on food</a:t>
            </a:r>
          </a:p>
          <a:p>
            <a:pPr lvl="1"/>
            <a:r>
              <a:rPr lang="en-GB" sz="2800" dirty="0"/>
              <a:t>Encourage to talk about what really bothers them</a:t>
            </a:r>
          </a:p>
          <a:p>
            <a:r>
              <a:rPr lang="en-GB" sz="3200" dirty="0"/>
              <a:t>Provide “pointers”</a:t>
            </a:r>
          </a:p>
          <a:p>
            <a:pPr lvl="1"/>
            <a:r>
              <a:rPr lang="en-GB" sz="2800" dirty="0"/>
              <a:t>Self-help materials</a:t>
            </a:r>
          </a:p>
          <a:p>
            <a:r>
              <a:rPr lang="en-GB" sz="3200" dirty="0"/>
              <a:t>Encourage to seek professional help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125" y="318455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latin typeface="Georgia" panose="02040502050405020303" pitchFamily="18" charset="0"/>
              </a:rPr>
              <a:t>Treatment of Eating Disorders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63" y="1752601"/>
            <a:ext cx="10368368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u="sng" dirty="0"/>
              <a:t>Psychotropic </a:t>
            </a:r>
            <a:r>
              <a:rPr lang="sl-SI" sz="3200" u="sng" dirty="0" err="1"/>
              <a:t>Medicines</a:t>
            </a:r>
            <a:r>
              <a:rPr lang="en-US" sz="3200" dirty="0"/>
              <a:t>: </a:t>
            </a:r>
          </a:p>
          <a:p>
            <a:r>
              <a:rPr lang="en-US" sz="3200" dirty="0"/>
              <a:t>Can be </a:t>
            </a:r>
            <a:r>
              <a:rPr lang="en-US" sz="3200" dirty="0">
                <a:solidFill>
                  <a:srgbClr val="00B050"/>
                </a:solidFill>
              </a:rPr>
              <a:t>helpful in reducing bulimic behaviors</a:t>
            </a:r>
            <a:r>
              <a:rPr lang="en-US" sz="3200" dirty="0"/>
              <a:t>; </a:t>
            </a:r>
            <a:r>
              <a:rPr lang="en-US" sz="3200" dirty="0">
                <a:solidFill>
                  <a:srgbClr val="FF0000"/>
                </a:solidFill>
              </a:rPr>
              <a:t>no role </a:t>
            </a:r>
            <a:r>
              <a:rPr lang="en-US" sz="3200" dirty="0"/>
              <a:t>consistently found </a:t>
            </a:r>
            <a:r>
              <a:rPr lang="en-US" sz="3200" dirty="0">
                <a:solidFill>
                  <a:srgbClr val="FF0000"/>
                </a:solidFill>
              </a:rPr>
              <a:t>in anorexia nervosa </a:t>
            </a:r>
          </a:p>
          <a:p>
            <a:r>
              <a:rPr lang="en-US" sz="3200" dirty="0"/>
              <a:t>–  SSRIs: </a:t>
            </a:r>
            <a:r>
              <a:rPr lang="en-US" sz="3200" dirty="0">
                <a:solidFill>
                  <a:srgbClr val="00B0F0"/>
                </a:solidFill>
              </a:rPr>
              <a:t>fluoxetine only FDA-approved </a:t>
            </a:r>
            <a:r>
              <a:rPr lang="en-US" sz="3200" dirty="0"/>
              <a:t>medication for bulimia nervosa with </a:t>
            </a:r>
            <a:r>
              <a:rPr lang="en-US" sz="3200" u="sng" dirty="0"/>
              <a:t>comorbid</a:t>
            </a:r>
            <a:r>
              <a:rPr lang="en-US" sz="3200" dirty="0"/>
              <a:t> depression and/or anxiety </a:t>
            </a:r>
          </a:p>
          <a:p>
            <a:r>
              <a:rPr lang="en-US" sz="3200" dirty="0"/>
              <a:t>–  Caution if using other antidepressant classes </a:t>
            </a:r>
          </a:p>
          <a:p>
            <a:r>
              <a:rPr lang="en-US" sz="3200" dirty="0"/>
              <a:t> </a:t>
            </a:r>
            <a:r>
              <a:rPr lang="sl-SI" sz="3200" dirty="0"/>
              <a:t>- </a:t>
            </a:r>
            <a:r>
              <a:rPr lang="en-US" sz="3200" dirty="0">
                <a:solidFill>
                  <a:srgbClr val="00B0F0"/>
                </a:solidFill>
              </a:rPr>
              <a:t>TCA and MAO-I </a:t>
            </a:r>
            <a:r>
              <a:rPr lang="en-US" sz="3200" dirty="0"/>
              <a:t>– concern because of cardiac effects 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974676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altLang="en-US" sz="4000" dirty="0">
                <a:latin typeface="Georgia" panose="02040502050405020303" pitchFamily="18" charset="0"/>
              </a:rPr>
              <a:t>Treatment of Eating Disorders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C805AD6B-C491-45BB-9CDE-7503E5989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1"/>
            <a:ext cx="82296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u="sng" dirty="0"/>
              <a:t>Psychotropic Medications</a:t>
            </a:r>
            <a:r>
              <a:rPr lang="en-US" sz="3200" dirty="0"/>
              <a:t>: </a:t>
            </a:r>
          </a:p>
          <a:p>
            <a:endParaRPr lang="en-US" sz="3200" dirty="0"/>
          </a:p>
          <a:p>
            <a:r>
              <a:rPr lang="en-US" sz="3200" b="1" dirty="0" err="1">
                <a:solidFill>
                  <a:srgbClr val="00B0F0"/>
                </a:solidFill>
              </a:rPr>
              <a:t>Buproprion</a:t>
            </a:r>
            <a:r>
              <a:rPr lang="sl-SI" sz="3200" dirty="0"/>
              <a:t> </a:t>
            </a:r>
            <a:r>
              <a:rPr lang="en-US" sz="3200" dirty="0"/>
              <a:t>– increased risk of seizures = </a:t>
            </a:r>
            <a:r>
              <a:rPr lang="en-US" sz="3200" dirty="0">
                <a:solidFill>
                  <a:srgbClr val="FF0000"/>
                </a:solidFill>
              </a:rPr>
              <a:t>contraindicated given electrolyte abnormalities </a:t>
            </a:r>
            <a:r>
              <a:rPr lang="en-US" sz="3200" dirty="0"/>
              <a:t>already present </a:t>
            </a:r>
          </a:p>
          <a:p>
            <a:endParaRPr lang="en-US" sz="3200" dirty="0"/>
          </a:p>
          <a:p>
            <a:r>
              <a:rPr lang="en-US" sz="3200" dirty="0"/>
              <a:t>Antipsychotic Medications - assist with cognitive distortions 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7336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88873470-E64A-4773-B2E0-F1B47280C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br>
              <a:rPr lang="en-US" altLang="en-US" sz="3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sl-SI" altLang="en-US" sz="4000" dirty="0" err="1">
                <a:latin typeface="Georgia" panose="02040502050405020303" pitchFamily="18" charset="0"/>
              </a:rPr>
              <a:t>Biopsihosocialne</a:t>
            </a:r>
            <a:r>
              <a:rPr lang="sl-SI" altLang="en-US" sz="4000" dirty="0">
                <a:latin typeface="Georgia" panose="02040502050405020303" pitchFamily="18" charset="0"/>
              </a:rPr>
              <a:t> motnje</a:t>
            </a:r>
            <a:endParaRPr lang="en-US" altLang="en-US" sz="4000" dirty="0"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2333" y="1282171"/>
            <a:ext cx="3750733" cy="4038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l-SI" sz="3600" b="1" u="sng" dirty="0">
                <a:solidFill>
                  <a:srgbClr val="94C854"/>
                </a:solidFill>
                <a:latin typeface="Arial Narrow" panose="020B0606020202030204" pitchFamily="34" charset="0"/>
              </a:rPr>
              <a:t>Biološki dejavniki</a:t>
            </a:r>
            <a:r>
              <a:rPr lang="en-US" sz="3600" b="1" u="sng" dirty="0">
                <a:solidFill>
                  <a:srgbClr val="94C854"/>
                </a:solidFill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en-US" sz="3200" dirty="0" err="1"/>
              <a:t>Družinska</a:t>
            </a:r>
            <a:r>
              <a:rPr lang="en-US" sz="3200" dirty="0"/>
              <a:t> </a:t>
            </a:r>
            <a:r>
              <a:rPr lang="sl-SI" sz="3200" dirty="0"/>
              <a:t>anamneza </a:t>
            </a:r>
          </a:p>
          <a:p>
            <a:pPr lvl="1"/>
            <a:r>
              <a:rPr lang="sl-SI" sz="3200" dirty="0">
                <a:solidFill>
                  <a:srgbClr val="0070C0"/>
                </a:solidFill>
              </a:rPr>
              <a:t>Anamneza </a:t>
            </a:r>
            <a:r>
              <a:rPr lang="en-US" sz="3200" dirty="0" err="1">
                <a:solidFill>
                  <a:srgbClr val="0070C0"/>
                </a:solidFill>
              </a:rPr>
              <a:t>prehranjevanja</a:t>
            </a:r>
            <a:endParaRPr lang="sl-SI" sz="3200" dirty="0">
              <a:solidFill>
                <a:srgbClr val="0070C0"/>
              </a:solidFill>
            </a:endParaRPr>
          </a:p>
          <a:p>
            <a:pPr lvl="1"/>
            <a:r>
              <a:rPr lang="en-US" sz="3200" dirty="0" err="1"/>
              <a:t>Sladkorna</a:t>
            </a:r>
            <a:r>
              <a:rPr lang="en-US" sz="3200" dirty="0"/>
              <a:t> </a:t>
            </a:r>
            <a:r>
              <a:rPr lang="en-US" sz="3200" dirty="0" err="1"/>
              <a:t>bolezen</a:t>
            </a:r>
            <a:r>
              <a:rPr lang="en-US" sz="3200" dirty="0"/>
              <a:t> </a:t>
            </a:r>
            <a:r>
              <a:rPr lang="sl-SI" sz="3200" dirty="0"/>
              <a:t>DM-1 </a:t>
            </a:r>
            <a:r>
              <a:rPr lang="en-US" sz="3200" dirty="0"/>
              <a:t>(</a:t>
            </a:r>
            <a:r>
              <a:rPr lang="sl-SI" sz="3200" dirty="0" err="1"/>
              <a:t>insulinsko</a:t>
            </a:r>
            <a:r>
              <a:rPr lang="sl-SI" sz="3200" dirty="0"/>
              <a:t> </a:t>
            </a:r>
            <a:r>
              <a:rPr lang="en-US" sz="3200" dirty="0" err="1"/>
              <a:t>odvisna</a:t>
            </a:r>
            <a:r>
              <a:rPr lang="en-US" sz="3200" dirty="0"/>
              <a:t>)</a:t>
            </a:r>
            <a:endParaRPr lang="sl-SI" sz="3200" dirty="0"/>
          </a:p>
          <a:p>
            <a:pPr lvl="1"/>
            <a:r>
              <a:rPr lang="en-US" sz="3200" dirty="0" err="1">
                <a:solidFill>
                  <a:srgbClr val="C00000"/>
                </a:solidFill>
              </a:rPr>
              <a:t>Genetska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nagnjenost</a:t>
            </a:r>
            <a:endParaRPr lang="en-US" sz="32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843867" y="1282171"/>
            <a:ext cx="3826933" cy="4038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l-SI" sz="3600" b="1" u="sng" dirty="0">
                <a:solidFill>
                  <a:srgbClr val="94C854"/>
                </a:solidFill>
                <a:latin typeface="Arial Narrow" panose="020B0606020202030204" pitchFamily="34" charset="0"/>
              </a:rPr>
              <a:t>Psihološki</a:t>
            </a:r>
            <a:r>
              <a:rPr lang="en-US" sz="3600" b="1" u="sng" dirty="0">
                <a:solidFill>
                  <a:srgbClr val="94C854"/>
                </a:solidFill>
                <a:latin typeface="Arial Narrow" panose="020B0606020202030204" pitchFamily="34" charset="0"/>
              </a:rPr>
              <a:t> </a:t>
            </a:r>
            <a:r>
              <a:rPr lang="sl-SI" sz="3600" b="1" u="sng" dirty="0">
                <a:solidFill>
                  <a:srgbClr val="94C854"/>
                </a:solidFill>
                <a:latin typeface="Arial Narrow" panose="020B0606020202030204" pitchFamily="34" charset="0"/>
              </a:rPr>
              <a:t>dejavniki</a:t>
            </a:r>
            <a:r>
              <a:rPr lang="en-US" sz="3600" b="1" u="sng" dirty="0">
                <a:solidFill>
                  <a:srgbClr val="94C854"/>
                </a:solidFill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sl-SI" sz="3200" dirty="0">
                <a:latin typeface="Arial Narrow" panose="020B0606020202030204" pitchFamily="34" charset="0"/>
              </a:rPr>
              <a:t>Slaba samopodoba –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samospoštovanje</a:t>
            </a:r>
            <a:endParaRPr lang="sl-SI" sz="3200" dirty="0">
              <a:latin typeface="Arial Narrow" panose="020B0606020202030204" pitchFamily="34" charset="0"/>
            </a:endParaRPr>
          </a:p>
          <a:p>
            <a:pPr lvl="1"/>
            <a:r>
              <a:rPr lang="en-US" sz="32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Odnos</a:t>
            </a:r>
            <a:r>
              <a:rPr lang="en-US" sz="3200" dirty="0">
                <a:solidFill>
                  <a:srgbClr val="7030A0"/>
                </a:solidFill>
                <a:latin typeface="Arial Narrow" panose="020B0606020202030204" pitchFamily="34" charset="0"/>
              </a:rPr>
              <a:t> s </a:t>
            </a:r>
            <a:r>
              <a:rPr lang="en-US" sz="32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seboj</a:t>
            </a:r>
            <a:endParaRPr lang="sl-SI" sz="3200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3200" dirty="0" err="1">
                <a:latin typeface="Arial Narrow" panose="020B0606020202030204" pitchFamily="34" charset="0"/>
              </a:rPr>
              <a:t>Občutek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sl-SI" sz="3200" dirty="0">
                <a:latin typeface="Arial Narrow" panose="020B0606020202030204" pitchFamily="34" charset="0"/>
              </a:rPr>
              <a:t>nevrednosti</a:t>
            </a:r>
          </a:p>
          <a:p>
            <a:pPr lvl="1"/>
            <a:r>
              <a:rPr lang="en-US" sz="32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depresija</a:t>
            </a:r>
            <a:r>
              <a:rPr lang="en-US" sz="3200" dirty="0">
                <a:solidFill>
                  <a:srgbClr val="00B050"/>
                </a:solidFill>
                <a:latin typeface="Arial Narrow" panose="020B0606020202030204" pitchFamily="34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tesnoba</a:t>
            </a:r>
            <a:r>
              <a:rPr lang="en-US" sz="3200" dirty="0">
                <a:solidFill>
                  <a:srgbClr val="00B050"/>
                </a:solidFill>
                <a:latin typeface="Arial Narrow" panose="020B0606020202030204" pitchFamily="34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strah</a:t>
            </a:r>
            <a:r>
              <a:rPr lang="en-US" sz="32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ali</a:t>
            </a:r>
            <a:r>
              <a:rPr lang="en-US" sz="32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osamljenost</a:t>
            </a:r>
            <a:endParaRPr lang="en-US" sz="32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7670800" y="1282171"/>
            <a:ext cx="4301067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Rubik Light" panose="00000400000000000000" pitchFamily="2" charset="-79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Rubik Light" panose="00000400000000000000" pitchFamily="2" charset="-79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Rubik Light" panose="00000400000000000000" pitchFamily="2" charset="-79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Rubik Light" panose="00000400000000000000" pitchFamily="2" charset="-79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Rubik Light" panose="00000400000000000000" pitchFamily="2" charset="-79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u="sng" dirty="0">
                <a:solidFill>
                  <a:srgbClr val="94C854"/>
                </a:solidFill>
              </a:rPr>
              <a:t>Social</a:t>
            </a:r>
            <a:r>
              <a:rPr lang="sl-SI" sz="3600" b="1" u="sng" dirty="0">
                <a:solidFill>
                  <a:srgbClr val="94C854"/>
                </a:solidFill>
              </a:rPr>
              <a:t>ni</a:t>
            </a:r>
            <a:r>
              <a:rPr lang="en-US" sz="3600" b="1" u="sng" dirty="0">
                <a:solidFill>
                  <a:srgbClr val="94C854"/>
                </a:solidFill>
              </a:rPr>
              <a:t> </a:t>
            </a:r>
            <a:r>
              <a:rPr lang="sl-SI" sz="4000" b="1" u="sng" dirty="0">
                <a:solidFill>
                  <a:srgbClr val="94C854"/>
                </a:solidFill>
              </a:rPr>
              <a:t>dejavniki</a:t>
            </a:r>
            <a:r>
              <a:rPr lang="en-US" sz="3600" b="1" u="sng" dirty="0">
                <a:solidFill>
                  <a:srgbClr val="94C854"/>
                </a:solidFill>
              </a:rPr>
              <a:t>:</a:t>
            </a:r>
          </a:p>
          <a:p>
            <a:pPr lvl="1"/>
            <a:r>
              <a:rPr lang="en-US" sz="2800" dirty="0" err="1"/>
              <a:t>Kulturne</a:t>
            </a:r>
            <a:r>
              <a:rPr lang="en-US" sz="2800" dirty="0"/>
              <a:t> </a:t>
            </a:r>
            <a:r>
              <a:rPr lang="en-US" sz="2800" dirty="0" err="1"/>
              <a:t>norme</a:t>
            </a:r>
            <a:r>
              <a:rPr lang="en-US" sz="2800" dirty="0"/>
              <a:t>, </a:t>
            </a:r>
            <a:r>
              <a:rPr lang="en-US" sz="2800" dirty="0" err="1"/>
              <a:t>ki</a:t>
            </a:r>
            <a:r>
              <a:rPr lang="en-US" sz="2800" dirty="0"/>
              <a:t> </a:t>
            </a:r>
            <a:r>
              <a:rPr lang="en-US" sz="2800" dirty="0" err="1"/>
              <a:t>pretirano</a:t>
            </a:r>
            <a:r>
              <a:rPr lang="en-US" sz="2800" dirty="0"/>
              <a:t> </a:t>
            </a:r>
            <a:r>
              <a:rPr lang="sl-SI" sz="2800" dirty="0"/>
              <a:t>vrednotijo</a:t>
            </a:r>
            <a:r>
              <a:rPr lang="en-US" sz="2800" dirty="0"/>
              <a:t> </a:t>
            </a:r>
            <a:r>
              <a:rPr lang="en-US" sz="2800" dirty="0" err="1"/>
              <a:t>videz</a:t>
            </a:r>
            <a:r>
              <a:rPr lang="en-US" sz="2800" dirty="0"/>
              <a:t>.</a:t>
            </a:r>
            <a:endParaRPr lang="sl-SI" sz="2800" dirty="0"/>
          </a:p>
          <a:p>
            <a:pPr lvl="1"/>
            <a:r>
              <a:rPr lang="sl-SI" sz="2800" dirty="0" err="1">
                <a:solidFill>
                  <a:srgbClr val="FF0000"/>
                </a:solidFill>
              </a:rPr>
              <a:t>N</a:t>
            </a:r>
            <a:r>
              <a:rPr lang="en-US" sz="2800" dirty="0" err="1">
                <a:solidFill>
                  <a:srgbClr val="FF0000"/>
                </a:solidFill>
              </a:rPr>
              <a:t>ezadovoljstvo</a:t>
            </a:r>
            <a:r>
              <a:rPr lang="en-US" sz="2800" dirty="0">
                <a:solidFill>
                  <a:srgbClr val="FF0000"/>
                </a:solidFill>
              </a:rPr>
              <a:t> s </a:t>
            </a:r>
            <a:r>
              <a:rPr lang="en-US" sz="2800" dirty="0" err="1">
                <a:solidFill>
                  <a:srgbClr val="FF0000"/>
                </a:solidFill>
              </a:rPr>
              <a:t>teles</a:t>
            </a:r>
            <a:r>
              <a:rPr lang="sl-SI" sz="2800" dirty="0" err="1">
                <a:solidFill>
                  <a:srgbClr val="FF0000"/>
                </a:solidFill>
              </a:rPr>
              <a:t>nimi</a:t>
            </a:r>
            <a:r>
              <a:rPr lang="sl-SI" sz="2800" dirty="0">
                <a:solidFill>
                  <a:srgbClr val="FF0000"/>
                </a:solidFill>
              </a:rPr>
              <a:t> značilnostmi</a:t>
            </a:r>
          </a:p>
          <a:p>
            <a:pPr lvl="1"/>
            <a:r>
              <a:rPr lang="en-US" sz="2800" dirty="0" err="1"/>
              <a:t>Težnja</a:t>
            </a:r>
            <a:r>
              <a:rPr lang="en-US" sz="2800" dirty="0"/>
              <a:t>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sl-SI" sz="2800" dirty="0"/>
              <a:t>„</a:t>
            </a:r>
            <a:r>
              <a:rPr lang="en-US" sz="2800" dirty="0" err="1"/>
              <a:t>idealnem</a:t>
            </a:r>
            <a:r>
              <a:rPr lang="sl-SI" sz="2800" dirty="0"/>
              <a:t>“</a:t>
            </a:r>
            <a:r>
              <a:rPr lang="en-US" sz="2800" dirty="0"/>
              <a:t> </a:t>
            </a:r>
            <a:r>
              <a:rPr lang="sl-SI" sz="2800" dirty="0"/>
              <a:t>izgledu </a:t>
            </a:r>
            <a:r>
              <a:rPr lang="en-US" sz="2800" dirty="0" err="1"/>
              <a:t>telesa</a:t>
            </a:r>
            <a:endParaRPr lang="sl-SI" sz="2800" dirty="0"/>
          </a:p>
          <a:p>
            <a:pPr lvl="1"/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ravm</a:t>
            </a: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e/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stigmatizacij</a:t>
            </a: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  <a:p>
            <a:pPr lvl="1"/>
            <a:r>
              <a:rPr lang="sl-SI" sz="2800" dirty="0" err="1"/>
              <a:t>O</a:t>
            </a:r>
            <a:r>
              <a:rPr lang="en-US" sz="2800" dirty="0" err="1"/>
              <a:t>bremenjevanje</a:t>
            </a:r>
            <a:r>
              <a:rPr lang="en-US" sz="2800" dirty="0"/>
              <a:t> </a:t>
            </a:r>
            <a:r>
              <a:rPr lang="en-US" sz="2800" dirty="0" err="1"/>
              <a:t>zaradi</a:t>
            </a:r>
            <a:r>
              <a:rPr lang="en-US" sz="2800" dirty="0"/>
              <a:t> </a:t>
            </a:r>
            <a:r>
              <a:rPr lang="en-US" sz="2800" dirty="0" err="1"/>
              <a:t>telesne</a:t>
            </a:r>
            <a:r>
              <a:rPr lang="en-US" sz="2800" dirty="0"/>
              <a:t> </a:t>
            </a:r>
            <a:r>
              <a:rPr lang="en-US" sz="2800" dirty="0" err="1"/>
              <a:t>teže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749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551"/>
            <a:ext cx="11515241" cy="1282849"/>
          </a:xfrm>
        </p:spPr>
        <p:txBody>
          <a:bodyPr/>
          <a:lstStyle/>
          <a:p>
            <a:r>
              <a:rPr lang="sl-SI" sz="3600" dirty="0"/>
              <a:t>Poglavitni pomen simptomov motenj hranjenja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56" y="1730133"/>
            <a:ext cx="6633275" cy="4465216"/>
          </a:xfrm>
        </p:spPr>
        <p:txBody>
          <a:bodyPr>
            <a:normAutofit/>
          </a:bodyPr>
          <a:lstStyle/>
          <a:p>
            <a:r>
              <a:rPr lang="sl-SI" sz="3200" dirty="0"/>
              <a:t>Čustvena uravnava</a:t>
            </a:r>
            <a:endParaRPr lang="en-GB" sz="3200" dirty="0"/>
          </a:p>
          <a:p>
            <a:pPr lvl="1"/>
            <a:r>
              <a:rPr lang="sl-SI" sz="2800" dirty="0"/>
              <a:t>Čustveno zaviranje </a:t>
            </a:r>
            <a:r>
              <a:rPr lang="en-GB" sz="2800" dirty="0"/>
              <a:t>(</a:t>
            </a:r>
            <a:r>
              <a:rPr lang="sl-SI" sz="2800" dirty="0"/>
              <a:t>omogočanje osredotočenja</a:t>
            </a:r>
            <a:r>
              <a:rPr lang="en-GB" sz="2800" dirty="0"/>
              <a:t>)</a:t>
            </a:r>
          </a:p>
          <a:p>
            <a:pPr lvl="1"/>
            <a:r>
              <a:rPr lang="sl-SI" sz="2800" dirty="0"/>
              <a:t>Čustveno izražanje </a:t>
            </a:r>
            <a:r>
              <a:rPr lang="en-GB" sz="2800" dirty="0"/>
              <a:t>(</a:t>
            </a:r>
            <a:r>
              <a:rPr lang="sl-SI" sz="2800" dirty="0"/>
              <a:t>izražanje psihološke bolečine</a:t>
            </a:r>
            <a:r>
              <a:rPr lang="en-GB" sz="2800" dirty="0"/>
              <a:t>)</a:t>
            </a:r>
          </a:p>
          <a:p>
            <a:r>
              <a:rPr lang="en-GB" sz="3200" dirty="0" err="1"/>
              <a:t>Ponovna</a:t>
            </a:r>
            <a:r>
              <a:rPr lang="en-GB" sz="3200" dirty="0"/>
              <a:t> </a:t>
            </a:r>
            <a:r>
              <a:rPr lang="en-GB" sz="3200" dirty="0" err="1"/>
              <a:t>pridobitev</a:t>
            </a:r>
            <a:r>
              <a:rPr lang="en-GB" sz="3200" dirty="0"/>
              <a:t> </a:t>
            </a:r>
            <a:r>
              <a:rPr lang="en-GB" sz="3200" dirty="0" err="1"/>
              <a:t>občutka</a:t>
            </a:r>
            <a:r>
              <a:rPr lang="en-GB" sz="3200" dirty="0"/>
              <a:t> </a:t>
            </a:r>
            <a:r>
              <a:rPr lang="en-GB" sz="3200" dirty="0" err="1"/>
              <a:t>nadzora</a:t>
            </a:r>
            <a:endParaRPr lang="sl-SI" sz="3200" dirty="0"/>
          </a:p>
          <a:p>
            <a:r>
              <a:rPr lang="en-GB" sz="3200" dirty="0" err="1"/>
              <a:t>Občutek</a:t>
            </a:r>
            <a:r>
              <a:rPr lang="en-GB" sz="3200" dirty="0"/>
              <a:t> </a:t>
            </a:r>
            <a:r>
              <a:rPr lang="en-GB" sz="3200" dirty="0" err="1"/>
              <a:t>dosežka</a:t>
            </a:r>
            <a:endParaRPr lang="sl-SI" sz="3200" dirty="0"/>
          </a:p>
          <a:p>
            <a:r>
              <a:rPr lang="sl-SI" sz="3200" dirty="0"/>
              <a:t>S</a:t>
            </a:r>
            <a:r>
              <a:rPr lang="en-GB" sz="3200" dirty="0" err="1"/>
              <a:t>popadanje</a:t>
            </a:r>
            <a:r>
              <a:rPr lang="en-GB" sz="3200" dirty="0"/>
              <a:t> z </a:t>
            </a:r>
            <a:r>
              <a:rPr lang="en-GB" sz="3200" dirty="0" err="1"/>
              <a:t>družinsko</a:t>
            </a:r>
            <a:r>
              <a:rPr lang="en-GB" sz="3200" dirty="0"/>
              <a:t> </a:t>
            </a:r>
            <a:r>
              <a:rPr lang="en-GB" sz="3200" dirty="0" err="1"/>
              <a:t>dinamiko</a:t>
            </a:r>
            <a:endParaRPr lang="en-GB" sz="32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879" y="1890792"/>
            <a:ext cx="5274752" cy="35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7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Učinki stradanja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78" y="1410590"/>
            <a:ext cx="5486400" cy="5295010"/>
          </a:xfrm>
        </p:spPr>
        <p:txBody>
          <a:bodyPr>
            <a:noAutofit/>
          </a:bodyPr>
          <a:lstStyle/>
          <a:p>
            <a:pPr algn="just"/>
            <a:r>
              <a:rPr lang="en-GB" sz="3200" dirty="0" err="1"/>
              <a:t>Fiziološko</a:t>
            </a:r>
            <a:r>
              <a:rPr lang="en-GB" sz="3200" dirty="0"/>
              <a:t> </a:t>
            </a:r>
            <a:r>
              <a:rPr lang="en-GB" sz="3200" dirty="0" err="1"/>
              <a:t>stradanje</a:t>
            </a:r>
            <a:r>
              <a:rPr lang="en-GB" sz="3200" dirty="0"/>
              <a:t> </a:t>
            </a:r>
            <a:r>
              <a:rPr lang="en-GB" sz="3200" dirty="0" err="1"/>
              <a:t>nastopi</a:t>
            </a:r>
            <a:r>
              <a:rPr lang="en-GB" sz="3200" dirty="0"/>
              <a:t>, </a:t>
            </a:r>
            <a:r>
              <a:rPr lang="en-GB" sz="3200" dirty="0" err="1"/>
              <a:t>ko</a:t>
            </a:r>
            <a:r>
              <a:rPr lang="en-GB" sz="3200" dirty="0"/>
              <a:t> </a:t>
            </a:r>
            <a:r>
              <a:rPr lang="en-GB" sz="3200" dirty="0" err="1"/>
              <a:t>telo</a:t>
            </a:r>
            <a:r>
              <a:rPr lang="en-GB" sz="3200" dirty="0"/>
              <a:t> ne </a:t>
            </a:r>
            <a:r>
              <a:rPr lang="en-GB" sz="3200" dirty="0" err="1"/>
              <a:t>prejema</a:t>
            </a:r>
            <a:r>
              <a:rPr lang="en-GB" sz="3200" dirty="0"/>
              <a:t> "</a:t>
            </a:r>
            <a:r>
              <a:rPr lang="en-GB" sz="3200" dirty="0" err="1">
                <a:solidFill>
                  <a:srgbClr val="FF0000"/>
                </a:solidFill>
              </a:rPr>
              <a:t>pravih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hranil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ob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pravem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času</a:t>
            </a:r>
            <a:r>
              <a:rPr lang="en-GB" sz="3200" dirty="0"/>
              <a:t>".</a:t>
            </a:r>
            <a:endParaRPr lang="sl-SI" sz="3200" dirty="0"/>
          </a:p>
          <a:p>
            <a:pPr algn="just"/>
            <a:r>
              <a:rPr lang="en-GB" sz="3200" dirty="0"/>
              <a:t>Do </a:t>
            </a:r>
            <a:r>
              <a:rPr lang="sl-SI" sz="3200" dirty="0"/>
              <a:t>delnega stradanja </a:t>
            </a:r>
            <a:r>
              <a:rPr lang="en-GB" sz="3200" dirty="0"/>
              <a:t>pride </a:t>
            </a:r>
            <a:r>
              <a:rPr lang="en-GB" sz="3200" dirty="0" err="1"/>
              <a:t>približno</a:t>
            </a:r>
            <a:r>
              <a:rPr lang="en-GB" sz="3200" dirty="0"/>
              <a:t> 3 do 4 </a:t>
            </a:r>
            <a:r>
              <a:rPr lang="en-GB" sz="3200" dirty="0" err="1"/>
              <a:t>ure</a:t>
            </a:r>
            <a:r>
              <a:rPr lang="en-GB" sz="3200" dirty="0"/>
              <a:t> </a:t>
            </a:r>
            <a:r>
              <a:rPr lang="en-GB" sz="3200" dirty="0" err="1"/>
              <a:t>po</a:t>
            </a:r>
            <a:r>
              <a:rPr lang="en-GB" sz="3200" dirty="0"/>
              <a:t> tem, </a:t>
            </a:r>
            <a:r>
              <a:rPr lang="en-GB" sz="3200" dirty="0" err="1"/>
              <a:t>ko</a:t>
            </a:r>
            <a:r>
              <a:rPr lang="en-GB" sz="3200" dirty="0"/>
              <a:t> </a:t>
            </a:r>
            <a:r>
              <a:rPr lang="en-GB" sz="3200" dirty="0" err="1"/>
              <a:t>smo</a:t>
            </a:r>
            <a:r>
              <a:rPr lang="en-GB" sz="3200" dirty="0"/>
              <a:t> </a:t>
            </a:r>
            <a:r>
              <a:rPr lang="en-GB" sz="3200" dirty="0" err="1"/>
              <a:t>nazadnje</a:t>
            </a:r>
            <a:r>
              <a:rPr lang="en-GB" sz="3200" dirty="0"/>
              <a:t> </a:t>
            </a:r>
            <a:r>
              <a:rPr lang="en-GB" sz="3200" dirty="0" err="1"/>
              <a:t>jedli</a:t>
            </a:r>
            <a:endParaRPr lang="sl-SI" sz="3200" dirty="0"/>
          </a:p>
          <a:p>
            <a:pPr algn="just"/>
            <a:r>
              <a:rPr lang="en-GB" sz="3200" dirty="0" err="1"/>
              <a:t>Razumevanje</a:t>
            </a:r>
            <a:r>
              <a:rPr lang="en-GB" sz="3200" dirty="0"/>
              <a:t> </a:t>
            </a:r>
            <a:r>
              <a:rPr lang="en-GB" sz="3200" dirty="0" err="1"/>
              <a:t>teh</a:t>
            </a:r>
            <a:r>
              <a:rPr lang="en-GB" sz="3200" dirty="0"/>
              <a:t> </a:t>
            </a:r>
            <a:r>
              <a:rPr lang="en-GB" sz="3200" dirty="0" err="1"/>
              <a:t>učinkov</a:t>
            </a:r>
            <a:r>
              <a:rPr lang="en-GB" sz="3200" dirty="0"/>
              <a:t> </a:t>
            </a:r>
            <a:r>
              <a:rPr lang="en-GB" sz="3200" dirty="0" err="1"/>
              <a:t>omogoča</a:t>
            </a:r>
            <a:r>
              <a:rPr lang="en-GB" sz="3200" dirty="0"/>
              <a:t> </a:t>
            </a:r>
            <a:r>
              <a:rPr lang="en-GB" sz="3200" dirty="0" err="1"/>
              <a:t>prepoznavanje</a:t>
            </a:r>
            <a:r>
              <a:rPr lang="en-GB" sz="3200" dirty="0"/>
              <a:t> </a:t>
            </a:r>
            <a:r>
              <a:rPr lang="en-GB" sz="3200" dirty="0" err="1"/>
              <a:t>zgodnjih</a:t>
            </a:r>
            <a:r>
              <a:rPr lang="en-GB" sz="3200" dirty="0"/>
              <a:t> </a:t>
            </a:r>
            <a:r>
              <a:rPr lang="en-GB" sz="3200" dirty="0" err="1"/>
              <a:t>opozorilnih</a:t>
            </a:r>
            <a:r>
              <a:rPr lang="en-GB" sz="3200" dirty="0"/>
              <a:t> </a:t>
            </a:r>
            <a:r>
              <a:rPr lang="en-GB" sz="3200" dirty="0" err="1"/>
              <a:t>znakov</a:t>
            </a:r>
            <a:endParaRPr lang="en-GB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325" y="1509761"/>
            <a:ext cx="5672380" cy="51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1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671" y="243246"/>
            <a:ext cx="8229600" cy="850900"/>
          </a:xfrm>
        </p:spPr>
        <p:txBody>
          <a:bodyPr/>
          <a:lstStyle/>
          <a:p>
            <a:r>
              <a:rPr lang="en-GB" sz="3600" dirty="0"/>
              <a:t>Minnesota experiment (Keys, 1950)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36569" y="1117519"/>
            <a:ext cx="8255431" cy="5086497"/>
          </a:xfrm>
        </p:spPr>
        <p:txBody>
          <a:bodyPr>
            <a:noAutofit/>
          </a:bodyPr>
          <a:lstStyle/>
          <a:p>
            <a:pPr algn="just"/>
            <a:r>
              <a:rPr lang="en-GB" sz="2400" dirty="0"/>
              <a:t>Nov 1944 - WW2 coming to end</a:t>
            </a:r>
          </a:p>
          <a:p>
            <a:pPr algn="just"/>
            <a:r>
              <a:rPr lang="en-GB" sz="2400" dirty="0"/>
              <a:t>Allies entering cities encountered starving emaciated civilians</a:t>
            </a:r>
          </a:p>
          <a:p>
            <a:pPr algn="just"/>
            <a:r>
              <a:rPr lang="en-GB" sz="2400" dirty="0"/>
              <a:t>Ancel Keys (University of Minnesota) recruited to find out:</a:t>
            </a:r>
          </a:p>
          <a:p>
            <a:pPr lvl="1" algn="just"/>
            <a:r>
              <a:rPr lang="en-GB" dirty="0"/>
              <a:t>How affected by starvation</a:t>
            </a:r>
          </a:p>
          <a:p>
            <a:pPr lvl="1" algn="just"/>
            <a:r>
              <a:rPr lang="en-GB" dirty="0"/>
              <a:t>Best way to rehabilitate them</a:t>
            </a:r>
          </a:p>
          <a:p>
            <a:pPr algn="just"/>
            <a:r>
              <a:rPr lang="en-GB" sz="2400" dirty="0"/>
              <a:t>36 healthy young men selected from 12,000 conscientious objectors</a:t>
            </a:r>
          </a:p>
          <a:p>
            <a:pPr algn="just"/>
            <a:r>
              <a:rPr lang="en-GB" sz="2400" dirty="0"/>
              <a:t>Final sample deemed to be psychologically ‘normal’</a:t>
            </a:r>
          </a:p>
          <a:p>
            <a:pPr algn="just"/>
            <a:r>
              <a:rPr lang="en-GB" sz="2400" dirty="0"/>
              <a:t>First 3 months ate normally (~3200 kcals)</a:t>
            </a:r>
          </a:p>
          <a:p>
            <a:pPr algn="just"/>
            <a:r>
              <a:rPr lang="en-GB" sz="2400" dirty="0"/>
              <a:t>6 month semi-starvation (~1800 kcals)</a:t>
            </a:r>
          </a:p>
          <a:p>
            <a:pPr algn="just"/>
            <a:r>
              <a:rPr lang="en-GB" sz="2400" dirty="0"/>
              <a:t>Final 3 months nutritional rehabilitation</a:t>
            </a:r>
          </a:p>
          <a:p>
            <a:pPr algn="just"/>
            <a:r>
              <a:rPr lang="en-GB" sz="2400" dirty="0"/>
              <a:t>Understanding that starvation dramatically affects – personality, the mind and the body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2" y="1484783"/>
            <a:ext cx="2945609" cy="435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8064284" y="484030"/>
            <a:ext cx="383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https://doi.org/10.1093/jn/135.6.1347</a:t>
            </a:r>
          </a:p>
        </p:txBody>
      </p:sp>
    </p:spTree>
    <p:extLst>
      <p:ext uri="{BB962C8B-B14F-4D97-AF65-F5344CB8AC3E}">
        <p14:creationId xmlns:p14="http://schemas.microsoft.com/office/powerpoint/2010/main" val="42604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5231</TotalTime>
  <Words>3004</Words>
  <Application>Microsoft Office PowerPoint</Application>
  <PresentationFormat>Širokozaslonsko</PresentationFormat>
  <Paragraphs>409</Paragraphs>
  <Slides>55</Slides>
  <Notes>29</Notes>
  <HiddenSlides>0</HiddenSlides>
  <MMClips>0</MMClips>
  <ScaleCrop>false</ScaleCrop>
  <HeadingPairs>
    <vt:vector size="6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55</vt:i4>
      </vt:variant>
    </vt:vector>
  </HeadingPairs>
  <TitlesOfParts>
    <vt:vector size="66" baseType="lpstr">
      <vt:lpstr>MS PGothic</vt:lpstr>
      <vt:lpstr>游ゴシック</vt:lpstr>
      <vt:lpstr>Arial</vt:lpstr>
      <vt:lpstr>Arial Narrow</vt:lpstr>
      <vt:lpstr>Calibri</vt:lpstr>
      <vt:lpstr>Calibri Light</vt:lpstr>
      <vt:lpstr>Georgia</vt:lpstr>
      <vt:lpstr>helvetica</vt:lpstr>
      <vt:lpstr>Rubik Light</vt:lpstr>
      <vt:lpstr>Times</vt:lpstr>
      <vt:lpstr>Officeova tema</vt:lpstr>
      <vt:lpstr>Motnje hranjenja</vt:lpstr>
      <vt:lpstr> Zgodovina</vt:lpstr>
      <vt:lpstr> Motnje hranjenja</vt:lpstr>
      <vt:lpstr>Calculation of a Child’s BMI</vt:lpstr>
      <vt:lpstr>Motnje hranjenja - duševna motnja</vt:lpstr>
      <vt:lpstr> Biopsihosocialne motnje</vt:lpstr>
      <vt:lpstr>Poglavitni pomen simptomov motenj hranjenja</vt:lpstr>
      <vt:lpstr>Učinki stradanja</vt:lpstr>
      <vt:lpstr>Minnesota experiment (Keys, 1950)</vt:lpstr>
      <vt:lpstr>Minnesota experiment (Keys, 1950)</vt:lpstr>
      <vt:lpstr>Minnesota experiment (Keys, 1950)</vt:lpstr>
      <vt:lpstr>DSM-5 Diagnoze</vt:lpstr>
      <vt:lpstr> Epidemiologija motenj hranjenja</vt:lpstr>
      <vt:lpstr>PowerPointova predstavitev</vt:lpstr>
      <vt:lpstr>Kako se razvijejo vzorci prehranjevanja?</vt:lpstr>
      <vt:lpstr>Razvoj dejavnikov tveganja</vt:lpstr>
      <vt:lpstr>Motnje prehranjevanja v adolescenci</vt:lpstr>
      <vt:lpstr>Prehod v adolescenco</vt:lpstr>
      <vt:lpstr>Hujšanje – prekomerno hranjenje in „izločanje“ - The Binge-Purge Cycle</vt:lpstr>
      <vt:lpstr>Biološka uravnava telesne teže in rasti</vt:lpstr>
      <vt:lpstr>Nevrobiologija hranjenja</vt:lpstr>
      <vt:lpstr> Anorexia Nervosa</vt:lpstr>
      <vt:lpstr>Anorexia Nervosa</vt:lpstr>
      <vt:lpstr>Causes and Treatment</vt:lpstr>
      <vt:lpstr>Diagnostic Criteria for Anorexia Nervosa</vt:lpstr>
      <vt:lpstr>Bulimia Nervosa</vt:lpstr>
      <vt:lpstr>Diagnostic Criteria for Bulimia Nervosa</vt:lpstr>
      <vt:lpstr>Bulimia Nervosa</vt:lpstr>
      <vt:lpstr>Binge Eating Disorder</vt:lpstr>
      <vt:lpstr>Diagnostic Criteria for Binge Eating Disorder</vt:lpstr>
      <vt:lpstr>Prevalence and Development</vt:lpstr>
      <vt:lpstr>Prevalence and Development</vt:lpstr>
      <vt:lpstr>Developmental Course</vt:lpstr>
      <vt:lpstr>Developmental Course </vt:lpstr>
      <vt:lpstr>Causes</vt:lpstr>
      <vt:lpstr>Serotonin in anoreksija</vt:lpstr>
      <vt:lpstr>Causes</vt:lpstr>
      <vt:lpstr>Psychological Dimension</vt:lpstr>
      <vt:lpstr>Common psychological risk factors</vt:lpstr>
      <vt:lpstr>Common social risk factors</vt:lpstr>
      <vt:lpstr>Common social risk factors</vt:lpstr>
      <vt:lpstr>Avoidant/Restrictive Food Intake Disorder</vt:lpstr>
      <vt:lpstr>A Dynamic Perspective on the Determinants of Eating Disorders</vt:lpstr>
      <vt:lpstr>Common Warning Signs</vt:lpstr>
      <vt:lpstr>Identifying early signs of ED</vt:lpstr>
      <vt:lpstr>Identifying early signs of ED</vt:lpstr>
      <vt:lpstr>Other ‘tell-tale’ signs</vt:lpstr>
      <vt:lpstr>Treatment</vt:lpstr>
      <vt:lpstr>Treatment</vt:lpstr>
      <vt:lpstr>Treatment</vt:lpstr>
      <vt:lpstr>Treatment</vt:lpstr>
      <vt:lpstr>Treatment</vt:lpstr>
      <vt:lpstr>Someone with an eating disorder (or disordered eating)…</vt:lpstr>
      <vt:lpstr> Treatment of Eating Disorders</vt:lpstr>
      <vt:lpstr> Treatment of Eating Disorders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Motnje hranjenja</dc:title>
  <dc:creator>Uporabnik</dc:creator>
  <cp:lastModifiedBy>Gorazd Drevenšek</cp:lastModifiedBy>
  <cp:revision>44</cp:revision>
  <dcterms:created xsi:type="dcterms:W3CDTF">2024-01-08T10:19:29Z</dcterms:created>
  <dcterms:modified xsi:type="dcterms:W3CDTF">2026-01-06T09:48:57Z</dcterms:modified>
</cp:coreProperties>
</file>