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2.xml.rels" ContentType="application/vnd.openxmlformats-package.relationships+xml"/>
  <Override PartName="/ppt/slideMasters/slideMaster2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presProps.xml" ContentType="application/vnd.openxmlformats-officedocument.presentationml.presProps+xml"/>
  <Override PartName="/ppt/theme/theme29.xml" ContentType="application/vnd.openxmlformats-officedocument.theme+xml"/>
  <Override PartName="/ppt/theme/theme28.xml" ContentType="application/vnd.openxmlformats-officedocument.theme+xml"/>
  <Override PartName="/ppt/theme/theme27.xml" ContentType="application/vnd.openxmlformats-officedocument.theme+xml"/>
  <Override PartName="/ppt/theme/theme26.xml" ContentType="application/vnd.openxmlformats-officedocument.theme+xml"/>
  <Override PartName="/ppt/theme/theme25.xml" ContentType="application/vnd.openxmlformats-officedocument.theme+xml"/>
  <Override PartName="/ppt/theme/theme24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5.xml" ContentType="application/vnd.openxmlformats-officedocument.theme+xml"/>
  <Override PartName="/ppt/theme/theme32.xml" ContentType="application/vnd.openxmlformats-officedocument.theme+xml"/>
  <Override PartName="/ppt/theme/theme6.xml" ContentType="application/vnd.openxmlformats-officedocument.theme+xml"/>
  <Override PartName="/ppt/theme/theme33.xml" ContentType="application/vnd.openxmlformats-officedocument.theme+xml"/>
  <Override PartName="/ppt/theme/theme8.xml" ContentType="application/vnd.openxmlformats-officedocument.theme+xml"/>
  <Override PartName="/ppt/theme/theme35.xml" ContentType="application/vnd.openxmlformats-officedocument.theme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36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34.xml" ContentType="application/vnd.openxmlformats-officedocument.theme+xml"/>
  <Override PartName="/ppt/theme/theme37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20.xml" ContentType="application/vnd.openxmlformats-officedocument.theme+xml"/>
  <Override PartName="/ppt/theme/theme19.xml" ContentType="application/vnd.openxmlformats-officedocument.theme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3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3.png" ContentType="image/png"/>
  <Override PartName="/ppt/media/image4.png" ContentType="image/png"/>
  <Override PartName="/ppt/media/image12.png" ContentType="image/png"/>
  <Override PartName="/ppt/media/image10.jpeg" ContentType="image/jpeg"/>
  <Override PartName="/ppt/media/image17.png" ContentType="image/png"/>
  <Override PartName="/ppt/media/image1.jpeg" ContentType="image/jpeg"/>
  <Override PartName="/ppt/media/image6.png" ContentType="image/png"/>
  <Override PartName="/ppt/media/image15.png" ContentType="image/png"/>
  <Override PartName="/ppt/media/image3.jpeg" ContentType="image/jpeg"/>
  <Override PartName="/ppt/media/image14.png" ContentType="image/png"/>
  <Override PartName="/ppt/media/image5.png" ContentType="image/png"/>
  <Override PartName="/ppt/media/image8.jpeg" ContentType="image/jpeg"/>
  <Override PartName="/ppt/media/image16.png" ContentType="image/png"/>
  <Override PartName="/ppt/media/image7.png" ContentType="image/png"/>
  <Override PartName="/ppt/media/image2.png" ContentType="image/png"/>
  <Override PartName="/ppt/media/image11.png" ContentType="image/png"/>
  <Override PartName="/ppt/media/image9.jpeg" ContentType="image/jpeg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3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7.xml.rels" ContentType="application/vnd.openxmlformats-package.relationships+xml"/>
  <Override PartName="/ppt/slides/_rels/slide2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notesSlides/_rels/notesSlide16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</p:sldMasterIdLst>
  <p:notesMasterIdLst>
    <p:notesMasterId r:id="rId38"/>
  </p:notesMasterIdLst>
  <p:sldIdLst>
    <p:sldId id="256" r:id="rId39"/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280" r:id="rId63"/>
    <p:sldId id="281" r:id="rId64"/>
    <p:sldId id="282" r:id="rId65"/>
    <p:sldId id="283" r:id="rId66"/>
    <p:sldId id="284" r:id="rId67"/>
    <p:sldId id="285" r:id="rId68"/>
    <p:sldId id="286" r:id="rId69"/>
    <p:sldId id="287" r:id="rId70"/>
    <p:sldId id="288" r:id="rId71"/>
    <p:sldId id="289" r:id="rId72"/>
    <p:sldId id="290" r:id="rId73"/>
    <p:sldId id="291" r:id="rId74"/>
    <p:sldId id="292" r:id="rId75"/>
    <p:sldId id="293" r:id="rId76"/>
    <p:sldId id="294" r:id="rId77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notesMaster" Target="notesMasters/notesMaster1.xml"/><Relationship Id="rId39" Type="http://schemas.openxmlformats.org/officeDocument/2006/relationships/slide" Target="slides/slide1.xml"/><Relationship Id="rId40" Type="http://schemas.openxmlformats.org/officeDocument/2006/relationships/slide" Target="slides/slide2.xml"/><Relationship Id="rId41" Type="http://schemas.openxmlformats.org/officeDocument/2006/relationships/slide" Target="slides/slide3.xml"/><Relationship Id="rId42" Type="http://schemas.openxmlformats.org/officeDocument/2006/relationships/slide" Target="slides/slide4.xml"/><Relationship Id="rId43" Type="http://schemas.openxmlformats.org/officeDocument/2006/relationships/slide" Target="slides/slide5.xml"/><Relationship Id="rId44" Type="http://schemas.openxmlformats.org/officeDocument/2006/relationships/slide" Target="slides/slide6.xml"/><Relationship Id="rId45" Type="http://schemas.openxmlformats.org/officeDocument/2006/relationships/slide" Target="slides/slide7.xml"/><Relationship Id="rId46" Type="http://schemas.openxmlformats.org/officeDocument/2006/relationships/slide" Target="slides/slide8.xml"/><Relationship Id="rId47" Type="http://schemas.openxmlformats.org/officeDocument/2006/relationships/slide" Target="slides/slide9.xml"/><Relationship Id="rId48" Type="http://schemas.openxmlformats.org/officeDocument/2006/relationships/slide" Target="slides/slide10.xml"/><Relationship Id="rId49" Type="http://schemas.openxmlformats.org/officeDocument/2006/relationships/slide" Target="slides/slide11.xml"/><Relationship Id="rId50" Type="http://schemas.openxmlformats.org/officeDocument/2006/relationships/slide" Target="slides/slide12.xml"/><Relationship Id="rId51" Type="http://schemas.openxmlformats.org/officeDocument/2006/relationships/slide" Target="slides/slide13.xml"/><Relationship Id="rId52" Type="http://schemas.openxmlformats.org/officeDocument/2006/relationships/slide" Target="slides/slide14.xml"/><Relationship Id="rId53" Type="http://schemas.openxmlformats.org/officeDocument/2006/relationships/slide" Target="slides/slide15.xml"/><Relationship Id="rId54" Type="http://schemas.openxmlformats.org/officeDocument/2006/relationships/slide" Target="slides/slide16.xml"/><Relationship Id="rId55" Type="http://schemas.openxmlformats.org/officeDocument/2006/relationships/slide" Target="slides/slide17.xml"/><Relationship Id="rId56" Type="http://schemas.openxmlformats.org/officeDocument/2006/relationships/slide" Target="slides/slide18.xml"/><Relationship Id="rId57" Type="http://schemas.openxmlformats.org/officeDocument/2006/relationships/slide" Target="slides/slide19.xml"/><Relationship Id="rId58" Type="http://schemas.openxmlformats.org/officeDocument/2006/relationships/slide" Target="slides/slide20.xml"/><Relationship Id="rId59" Type="http://schemas.openxmlformats.org/officeDocument/2006/relationships/slide" Target="slides/slide21.xml"/><Relationship Id="rId60" Type="http://schemas.openxmlformats.org/officeDocument/2006/relationships/slide" Target="slides/slide22.xml"/><Relationship Id="rId61" Type="http://schemas.openxmlformats.org/officeDocument/2006/relationships/slide" Target="slides/slide23.xml"/><Relationship Id="rId62" Type="http://schemas.openxmlformats.org/officeDocument/2006/relationships/slide" Target="slides/slide24.xml"/><Relationship Id="rId63" Type="http://schemas.openxmlformats.org/officeDocument/2006/relationships/slide" Target="slides/slide25.xml"/><Relationship Id="rId64" Type="http://schemas.openxmlformats.org/officeDocument/2006/relationships/slide" Target="slides/slide26.xml"/><Relationship Id="rId65" Type="http://schemas.openxmlformats.org/officeDocument/2006/relationships/slide" Target="slides/slide27.xml"/><Relationship Id="rId66" Type="http://schemas.openxmlformats.org/officeDocument/2006/relationships/slide" Target="slides/slide28.xml"/><Relationship Id="rId67" Type="http://schemas.openxmlformats.org/officeDocument/2006/relationships/slide" Target="slides/slide29.xml"/><Relationship Id="rId68" Type="http://schemas.openxmlformats.org/officeDocument/2006/relationships/slide" Target="slides/slide30.xml"/><Relationship Id="rId69" Type="http://schemas.openxmlformats.org/officeDocument/2006/relationships/slide" Target="slides/slide31.xml"/><Relationship Id="rId70" Type="http://schemas.openxmlformats.org/officeDocument/2006/relationships/slide" Target="slides/slide32.xml"/><Relationship Id="rId71" Type="http://schemas.openxmlformats.org/officeDocument/2006/relationships/slide" Target="slides/slide33.xml"/><Relationship Id="rId72" Type="http://schemas.openxmlformats.org/officeDocument/2006/relationships/slide" Target="slides/slide34.xml"/><Relationship Id="rId73" Type="http://schemas.openxmlformats.org/officeDocument/2006/relationships/slide" Target="slides/slide35.xml"/><Relationship Id="rId74" Type="http://schemas.openxmlformats.org/officeDocument/2006/relationships/slide" Target="slides/slide36.xml"/><Relationship Id="rId75" Type="http://schemas.openxmlformats.org/officeDocument/2006/relationships/slide" Target="slides/slide37.xml"/><Relationship Id="rId76" Type="http://schemas.openxmlformats.org/officeDocument/2006/relationships/slide" Target="slides/slide38.xml"/><Relationship Id="rId77" Type="http://schemas.openxmlformats.org/officeDocument/2006/relationships/slide" Target="slides/slide39.xml"/><Relationship Id="rId7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9D142D6-98F0-42DA-8B16-B3D17415389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Ograda številke diapozitiva 3"/>
          <p:cNvSpPr/>
          <p:nvPr/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240" bIns="48240" anchor="b">
            <a:noAutofit/>
          </a:bodyPr>
          <a:p>
            <a:pPr algn="r">
              <a:lnSpc>
                <a:spcPct val="100000"/>
              </a:lnSpc>
            </a:pPr>
            <a:fld id="{385F252E-DF4F-4B2E-90CD-903DACFF3528}" type="slidenum">
              <a:rPr b="0" lang="sl-SI" sz="13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lIns="96840" rIns="96840" tIns="48240" bIns="48240" anchor="t">
            <a:noAutofit/>
          </a:bodyPr>
          <a:p>
            <a:pPr marL="216000" indent="-216000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0" lang="sl-SI" sz="2400" spc="-41" strike="noStrike">
                <a:solidFill>
                  <a:srgbClr val="000000"/>
                </a:solidFill>
                <a:latin typeface="Arial"/>
              </a:rPr>
              <a:t>pixel </a:t>
            </a:r>
            <a:r>
              <a:rPr b="0" i="1" lang="sl-SI" sz="2400" spc="-12" strike="noStrike">
                <a:solidFill>
                  <a:srgbClr val="000000"/>
                </a:solidFill>
                <a:latin typeface="Meiryo"/>
              </a:rPr>
              <a:t>→ </a:t>
            </a:r>
            <a:r>
              <a:rPr b="0" i="1" lang="en-US" sz="2400" spc="-12" strike="noStrike">
                <a:solidFill>
                  <a:srgbClr val="000000"/>
                </a:solidFill>
                <a:latin typeface="Meiryo"/>
              </a:rPr>
              <a:t>piksel </a:t>
            </a:r>
            <a:r>
              <a:rPr b="0" lang="sl-SI" sz="2400" spc="-92" strike="noStrike">
                <a:solidFill>
                  <a:srgbClr val="000000"/>
                </a:solidFill>
                <a:latin typeface="Meiryo"/>
              </a:rPr>
              <a:t>edge  </a:t>
            </a:r>
            <a:r>
              <a:rPr b="0" i="1" lang="sl-SI" sz="2400" spc="-12" strike="noStrike">
                <a:solidFill>
                  <a:srgbClr val="000000"/>
                </a:solidFill>
                <a:latin typeface="Meiryo"/>
              </a:rPr>
              <a:t>→ </a:t>
            </a:r>
            <a:r>
              <a:rPr b="0" i="1" lang="en-US" sz="2400" spc="-12" strike="noStrike">
                <a:solidFill>
                  <a:srgbClr val="000000"/>
                </a:solidFill>
                <a:latin typeface="Meiryo"/>
              </a:rPr>
              <a:t>rob </a:t>
            </a:r>
            <a:r>
              <a:rPr b="0" lang="sl-SI" sz="2400" spc="-26" strike="noStrike">
                <a:solidFill>
                  <a:srgbClr val="000000"/>
                </a:solidFill>
                <a:latin typeface="Meiryo"/>
              </a:rPr>
              <a:t>tecton </a:t>
            </a:r>
            <a:r>
              <a:rPr b="0" i="1" lang="sl-SI" sz="2400" spc="-12" strike="noStrike">
                <a:solidFill>
                  <a:srgbClr val="000000"/>
                </a:solidFill>
                <a:latin typeface="Meiryo"/>
              </a:rPr>
              <a:t>→ </a:t>
            </a:r>
            <a:r>
              <a:rPr b="0" i="1" lang="en-US" sz="2400" spc="-12" strike="noStrike">
                <a:solidFill>
                  <a:srgbClr val="000000"/>
                </a:solidFill>
                <a:latin typeface="Meiryo"/>
              </a:rPr>
              <a:t>ne vem </a:t>
            </a:r>
            <a:r>
              <a:rPr b="0" lang="sl-SI" sz="2400" spc="-1" strike="noStrike">
                <a:solidFill>
                  <a:srgbClr val="000000"/>
                </a:solidFill>
                <a:latin typeface="Meiryo"/>
              </a:rPr>
              <a:t>motif </a:t>
            </a:r>
            <a:r>
              <a:rPr b="0" i="1" lang="sl-SI" sz="2400" spc="-12" strike="noStrike">
                <a:solidFill>
                  <a:srgbClr val="000000"/>
                </a:solidFill>
                <a:latin typeface="Meiryo"/>
              </a:rPr>
              <a:t>→ </a:t>
            </a:r>
            <a:r>
              <a:rPr b="0" lang="sl-SI" sz="2400" spc="-21" strike="noStrike">
                <a:solidFill>
                  <a:srgbClr val="000000"/>
                </a:solidFill>
                <a:latin typeface="Meiryo"/>
              </a:rPr>
              <a:t>part </a:t>
            </a:r>
            <a:r>
              <a:rPr b="0" i="1" lang="sl-SI" sz="2400" spc="-12" strike="noStrike">
                <a:solidFill>
                  <a:srgbClr val="000000"/>
                </a:solidFill>
                <a:latin typeface="Meiryo"/>
              </a:rPr>
              <a:t>→ </a:t>
            </a:r>
            <a:r>
              <a:rPr b="0" i="1" lang="sl-SI" sz="2400" spc="24" strike="noStrike">
                <a:solidFill>
                  <a:srgbClr val="000000"/>
                </a:solidFill>
                <a:latin typeface="Meiryo"/>
              </a:rPr>
              <a:t> </a:t>
            </a:r>
            <a:r>
              <a:rPr b="0" lang="sl-SI" sz="2400" spc="-32" strike="noStrike">
                <a:solidFill>
                  <a:srgbClr val="000000"/>
                </a:solidFill>
                <a:latin typeface="Meiryo"/>
              </a:rPr>
              <a:t>object</a:t>
            </a:r>
            <a:r>
              <a:rPr b="0" lang="en-US" sz="2400" spc="-32" strike="noStrike">
                <a:solidFill>
                  <a:srgbClr val="000000"/>
                </a:solidFill>
                <a:latin typeface="Meiryo"/>
              </a:rPr>
              <a:t> yaklju;en predmet / hi[a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Označba mesta številke diapozitiva 3"/>
          <p:cNvSpPr/>
          <p:nvPr/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240" bIns="48240" anchor="b">
            <a:noAutofit/>
          </a:bodyPr>
          <a:p>
            <a:pPr algn="r">
              <a:lnSpc>
                <a:spcPct val="100000"/>
              </a:lnSpc>
            </a:pPr>
            <a:fld id="{7BC07E92-F3F6-43D8-B927-51698008AE79}" type="slidenum">
              <a:rPr b="0" lang="sl-SI" sz="13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120" cy="68472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7520" cy="68472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ravokotnik 20"/>
          <p:cNvSpPr/>
          <p:nvPr/>
        </p:nvSpPr>
        <p:spPr>
          <a:xfrm>
            <a:off x="905040" y="364824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ravokotnik 32"/>
          <p:cNvSpPr/>
          <p:nvPr/>
        </p:nvSpPr>
        <p:spPr>
          <a:xfrm>
            <a:off x="914400" y="5048280"/>
            <a:ext cx="7314120" cy="68472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ravokotnik 21"/>
          <p:cNvSpPr/>
          <p:nvPr/>
        </p:nvSpPr>
        <p:spPr>
          <a:xfrm>
            <a:off x="905040" y="364824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ravokotnik 31"/>
          <p:cNvSpPr/>
          <p:nvPr/>
        </p:nvSpPr>
        <p:spPr>
          <a:xfrm>
            <a:off x="914400" y="5048280"/>
            <a:ext cx="227520" cy="68472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ravokotnik 20"/>
          <p:cNvSpPr/>
          <p:nvPr/>
        </p:nvSpPr>
        <p:spPr>
          <a:xfrm>
            <a:off x="905040" y="364824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ravokotnik 32"/>
          <p:cNvSpPr/>
          <p:nvPr/>
        </p:nvSpPr>
        <p:spPr>
          <a:xfrm>
            <a:off x="914400" y="5048280"/>
            <a:ext cx="7314120" cy="68472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ravokotnik 21"/>
          <p:cNvSpPr/>
          <p:nvPr/>
        </p:nvSpPr>
        <p:spPr>
          <a:xfrm>
            <a:off x="905040" y="364824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ravokotnik 31"/>
          <p:cNvSpPr/>
          <p:nvPr/>
        </p:nvSpPr>
        <p:spPr>
          <a:xfrm>
            <a:off x="914400" y="5048280"/>
            <a:ext cx="227520" cy="68472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ravokotnik 20"/>
          <p:cNvSpPr/>
          <p:nvPr/>
        </p:nvSpPr>
        <p:spPr>
          <a:xfrm>
            <a:off x="905040" y="364824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ravokotnik 32"/>
          <p:cNvSpPr/>
          <p:nvPr/>
        </p:nvSpPr>
        <p:spPr>
          <a:xfrm>
            <a:off x="914400" y="5048280"/>
            <a:ext cx="7314120" cy="68472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ravokotnik 21"/>
          <p:cNvSpPr/>
          <p:nvPr/>
        </p:nvSpPr>
        <p:spPr>
          <a:xfrm>
            <a:off x="905040" y="364824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ravokotnik 31"/>
          <p:cNvSpPr/>
          <p:nvPr/>
        </p:nvSpPr>
        <p:spPr>
          <a:xfrm>
            <a:off x="914400" y="5048280"/>
            <a:ext cx="227520" cy="68472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ravokotnik 20"/>
          <p:cNvSpPr/>
          <p:nvPr/>
        </p:nvSpPr>
        <p:spPr>
          <a:xfrm>
            <a:off x="905040" y="364824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ravokotnik 32"/>
          <p:cNvSpPr/>
          <p:nvPr/>
        </p:nvSpPr>
        <p:spPr>
          <a:xfrm>
            <a:off x="914400" y="5048280"/>
            <a:ext cx="7314120" cy="68472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ravokotnik 21"/>
          <p:cNvSpPr/>
          <p:nvPr/>
        </p:nvSpPr>
        <p:spPr>
          <a:xfrm>
            <a:off x="905040" y="364824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ravokotnik 31"/>
          <p:cNvSpPr/>
          <p:nvPr/>
        </p:nvSpPr>
        <p:spPr>
          <a:xfrm>
            <a:off x="914400" y="5048280"/>
            <a:ext cx="227520" cy="68472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ravokotnik 20"/>
          <p:cNvSpPr/>
          <p:nvPr/>
        </p:nvSpPr>
        <p:spPr>
          <a:xfrm>
            <a:off x="905040" y="364824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ravokotnik 32"/>
          <p:cNvSpPr/>
          <p:nvPr/>
        </p:nvSpPr>
        <p:spPr>
          <a:xfrm>
            <a:off x="914400" y="5048280"/>
            <a:ext cx="7314120" cy="68472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ravokotnik 21"/>
          <p:cNvSpPr/>
          <p:nvPr/>
        </p:nvSpPr>
        <p:spPr>
          <a:xfrm>
            <a:off x="905040" y="364824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ravokotnik 31"/>
          <p:cNvSpPr/>
          <p:nvPr/>
        </p:nvSpPr>
        <p:spPr>
          <a:xfrm>
            <a:off x="914400" y="5048280"/>
            <a:ext cx="227520" cy="68472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ravokotnik 20"/>
          <p:cNvSpPr/>
          <p:nvPr/>
        </p:nvSpPr>
        <p:spPr>
          <a:xfrm>
            <a:off x="905040" y="364824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ravokotnik 32"/>
          <p:cNvSpPr/>
          <p:nvPr/>
        </p:nvSpPr>
        <p:spPr>
          <a:xfrm>
            <a:off x="914400" y="5048280"/>
            <a:ext cx="7314120" cy="68472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ravokotnik 21"/>
          <p:cNvSpPr/>
          <p:nvPr/>
        </p:nvSpPr>
        <p:spPr>
          <a:xfrm>
            <a:off x="905040" y="364824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ravokotnik 31"/>
          <p:cNvSpPr/>
          <p:nvPr/>
        </p:nvSpPr>
        <p:spPr>
          <a:xfrm>
            <a:off x="914400" y="5048280"/>
            <a:ext cx="227520" cy="68472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ravokotnik 20"/>
          <p:cNvSpPr/>
          <p:nvPr/>
        </p:nvSpPr>
        <p:spPr>
          <a:xfrm>
            <a:off x="905040" y="364824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ravokotnik 32"/>
          <p:cNvSpPr/>
          <p:nvPr/>
        </p:nvSpPr>
        <p:spPr>
          <a:xfrm>
            <a:off x="914400" y="5048280"/>
            <a:ext cx="7314120" cy="68472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ravokotnik 21"/>
          <p:cNvSpPr/>
          <p:nvPr/>
        </p:nvSpPr>
        <p:spPr>
          <a:xfrm>
            <a:off x="905040" y="364824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ravokotnik 31"/>
          <p:cNvSpPr/>
          <p:nvPr/>
        </p:nvSpPr>
        <p:spPr>
          <a:xfrm>
            <a:off x="914400" y="5048280"/>
            <a:ext cx="227520" cy="68472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ravokotnik 20"/>
          <p:cNvSpPr/>
          <p:nvPr/>
        </p:nvSpPr>
        <p:spPr>
          <a:xfrm>
            <a:off x="905040" y="364824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ravokotnik 32"/>
          <p:cNvSpPr/>
          <p:nvPr/>
        </p:nvSpPr>
        <p:spPr>
          <a:xfrm>
            <a:off x="914400" y="5048280"/>
            <a:ext cx="7314120" cy="68472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ravokotnik 21"/>
          <p:cNvSpPr/>
          <p:nvPr/>
        </p:nvSpPr>
        <p:spPr>
          <a:xfrm>
            <a:off x="905040" y="364824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ravokotnik 31"/>
          <p:cNvSpPr/>
          <p:nvPr/>
        </p:nvSpPr>
        <p:spPr>
          <a:xfrm>
            <a:off x="914400" y="5048280"/>
            <a:ext cx="227520" cy="68472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ravokotnik 20"/>
          <p:cNvSpPr/>
          <p:nvPr/>
        </p:nvSpPr>
        <p:spPr>
          <a:xfrm>
            <a:off x="905040" y="364824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ravokotnik 32"/>
          <p:cNvSpPr/>
          <p:nvPr/>
        </p:nvSpPr>
        <p:spPr>
          <a:xfrm>
            <a:off x="914400" y="5048280"/>
            <a:ext cx="7314120" cy="68472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ravokotnik 21"/>
          <p:cNvSpPr/>
          <p:nvPr/>
        </p:nvSpPr>
        <p:spPr>
          <a:xfrm>
            <a:off x="905040" y="364824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ravokotnik 31"/>
          <p:cNvSpPr/>
          <p:nvPr/>
        </p:nvSpPr>
        <p:spPr>
          <a:xfrm>
            <a:off x="914400" y="5048280"/>
            <a:ext cx="227520" cy="68472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ravokotnik 20"/>
          <p:cNvSpPr/>
          <p:nvPr/>
        </p:nvSpPr>
        <p:spPr>
          <a:xfrm>
            <a:off x="905040" y="364824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ravokotnik 32"/>
          <p:cNvSpPr/>
          <p:nvPr/>
        </p:nvSpPr>
        <p:spPr>
          <a:xfrm>
            <a:off x="914400" y="5048280"/>
            <a:ext cx="7314120" cy="68472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ravokotnik 21"/>
          <p:cNvSpPr/>
          <p:nvPr/>
        </p:nvSpPr>
        <p:spPr>
          <a:xfrm>
            <a:off x="905040" y="364824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ravokotnik 31"/>
          <p:cNvSpPr/>
          <p:nvPr/>
        </p:nvSpPr>
        <p:spPr>
          <a:xfrm>
            <a:off x="914400" y="5048280"/>
            <a:ext cx="227520" cy="68472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 anchorCtr="1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120" bIns="1512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ravokotnik 20"/>
          <p:cNvSpPr/>
          <p:nvPr/>
        </p:nvSpPr>
        <p:spPr>
          <a:xfrm>
            <a:off x="905040" y="364824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ravokotnik 32"/>
          <p:cNvSpPr/>
          <p:nvPr/>
        </p:nvSpPr>
        <p:spPr>
          <a:xfrm>
            <a:off x="914400" y="5048280"/>
            <a:ext cx="7314120" cy="68472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ravokotnik 21"/>
          <p:cNvSpPr/>
          <p:nvPr/>
        </p:nvSpPr>
        <p:spPr>
          <a:xfrm>
            <a:off x="905040" y="364824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ravokotnik 31"/>
          <p:cNvSpPr/>
          <p:nvPr/>
        </p:nvSpPr>
        <p:spPr>
          <a:xfrm>
            <a:off x="914400" y="5048280"/>
            <a:ext cx="227520" cy="68472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Naslov 1"/>
          <p:cNvSpPr/>
          <p:nvPr/>
        </p:nvSpPr>
        <p:spPr>
          <a:xfrm>
            <a:off x="442800" y="3557520"/>
            <a:ext cx="777132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0" lang="sl-SI" sz="2800" spc="-1" strike="noStrike">
                <a:solidFill>
                  <a:srgbClr val="000000"/>
                </a:solidFill>
                <a:latin typeface="Franklin Gothic Book"/>
                <a:ea typeface="DejaVu Sans"/>
              </a:rPr>
              <a:t>(Deep) Neural network Machine Translation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odnaslov 2"/>
          <p:cNvSpPr/>
          <p:nvPr/>
        </p:nvSpPr>
        <p:spPr>
          <a:xfrm>
            <a:off x="1785960" y="676440"/>
            <a:ext cx="6399720" cy="17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sl-SI" sz="2000" spc="-1" strike="noStrike">
                <a:solidFill>
                  <a:srgbClr val="464653"/>
                </a:solidFill>
                <a:latin typeface="Franklin Gothic Book"/>
                <a:ea typeface="DejaVu Sans"/>
              </a:rPr>
              <a:t>Jezikovne tehnologije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odnaslov 2"/>
          <p:cNvSpPr/>
          <p:nvPr/>
        </p:nvSpPr>
        <p:spPr>
          <a:xfrm>
            <a:off x="1071720" y="5214960"/>
            <a:ext cx="714276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object 2"/>
          <p:cNvSpPr/>
          <p:nvPr/>
        </p:nvSpPr>
        <p:spPr>
          <a:xfrm>
            <a:off x="457200" y="-340560"/>
            <a:ext cx="8228520" cy="148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2200" bIns="0" anchor="b">
            <a:noAutofit/>
          </a:bodyPr>
          <a:p>
            <a:pPr marL="79920">
              <a:lnSpc>
                <a:spcPct val="100000"/>
              </a:lnSpc>
            </a:pPr>
            <a:r>
              <a:rPr b="0" lang="sl-SI" sz="4400" spc="-7" strike="noStrike">
                <a:solidFill>
                  <a:srgbClr val="464653"/>
                </a:solidFill>
                <a:latin typeface="Calibri"/>
                <a:ea typeface="DejaVu Sans"/>
              </a:rPr>
              <a:t>Najpogostejše </a:t>
            </a:r>
            <a:r>
              <a:rPr b="0" lang="sl-SI" sz="4400" spc="-21" strike="noStrike">
                <a:solidFill>
                  <a:srgbClr val="464653"/>
                </a:solidFill>
                <a:latin typeface="Calibri"/>
                <a:ea typeface="DejaVu Sans"/>
              </a:rPr>
              <a:t>aktivacijske</a:t>
            </a:r>
            <a:r>
              <a:rPr b="0" lang="sl-SI" sz="4400" spc="-46" strike="noStrike">
                <a:solidFill>
                  <a:srgbClr val="464653"/>
                </a:solidFill>
                <a:latin typeface="Calibri"/>
                <a:ea typeface="DejaVu Sans"/>
              </a:rPr>
              <a:t> </a:t>
            </a:r>
            <a:r>
              <a:rPr b="0" lang="sl-SI" sz="4400" spc="-15" strike="noStrike">
                <a:solidFill>
                  <a:srgbClr val="464653"/>
                </a:solidFill>
                <a:latin typeface="Calibri"/>
                <a:ea typeface="DejaVu Sans"/>
              </a:rPr>
              <a:t>funkcije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object 3"/>
          <p:cNvSpPr/>
          <p:nvPr/>
        </p:nvSpPr>
        <p:spPr>
          <a:xfrm>
            <a:off x="8427240" y="6439680"/>
            <a:ext cx="180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100000"/>
              </a:lnSpc>
            </a:pPr>
            <a:r>
              <a:rPr b="0" lang="sl-SI" sz="1200" spc="-1" strike="noStrike">
                <a:solidFill>
                  <a:srgbClr val="888888"/>
                </a:solidFill>
                <a:latin typeface="Calibri"/>
                <a:ea typeface="DejaVu Sans"/>
              </a:rPr>
              <a:t>10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object 4"/>
          <p:cNvSpPr/>
          <p:nvPr/>
        </p:nvSpPr>
        <p:spPr>
          <a:xfrm>
            <a:off x="1548000" y="1484280"/>
            <a:ext cx="2672280" cy="2230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object 5"/>
          <p:cNvSpPr/>
          <p:nvPr/>
        </p:nvSpPr>
        <p:spPr>
          <a:xfrm>
            <a:off x="4788000" y="1606680"/>
            <a:ext cx="2716920" cy="19864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object 6"/>
          <p:cNvSpPr/>
          <p:nvPr/>
        </p:nvSpPr>
        <p:spPr>
          <a:xfrm>
            <a:off x="1685880" y="4462560"/>
            <a:ext cx="2534400" cy="188640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object 7"/>
          <p:cNvSpPr/>
          <p:nvPr/>
        </p:nvSpPr>
        <p:spPr>
          <a:xfrm>
            <a:off x="1618920" y="3574080"/>
            <a:ext cx="2653200" cy="60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100000"/>
              </a:lnSpc>
            </a:pPr>
            <a:r>
              <a:rPr b="0" lang="sl-SI" sz="1600" spc="-7" strike="noStrike">
                <a:solidFill>
                  <a:srgbClr val="0000ff"/>
                </a:solidFill>
                <a:latin typeface="Arial"/>
                <a:ea typeface="DejaVu Sans"/>
              </a:rPr>
              <a:t>Linearna aktivacijska</a:t>
            </a:r>
            <a:r>
              <a:rPr b="0" lang="sl-SI" sz="1600" spc="-15" strike="noStrike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r>
              <a:rPr b="0" lang="sl-SI" sz="1600" spc="-7" strike="noStrike">
                <a:solidFill>
                  <a:srgbClr val="0000ff"/>
                </a:solidFill>
                <a:latin typeface="Arial"/>
                <a:ea typeface="DejaVu Sans"/>
              </a:rPr>
              <a:t>funkcija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59"/>
              </a:spcBef>
            </a:pPr>
            <a:r>
              <a:rPr b="0" i="1" lang="sl-SI" sz="2000" spc="-1" strike="noStrike">
                <a:solidFill>
                  <a:srgbClr val="000000"/>
                </a:solidFill>
                <a:latin typeface="Arial"/>
                <a:ea typeface="DejaVu Sans"/>
              </a:rPr>
              <a:t>y = f (u) =</a:t>
            </a:r>
            <a:r>
              <a:rPr b="0" i="1" lang="sl-SI" sz="2000" spc="-177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i="1" lang="sl-SI" sz="2000" spc="-1" strike="noStrike">
                <a:solidFill>
                  <a:srgbClr val="000000"/>
                </a:solidFill>
                <a:latin typeface="Arial"/>
                <a:ea typeface="DejaVu Sans"/>
              </a:rPr>
              <a:t>a.u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object 8"/>
          <p:cNvSpPr/>
          <p:nvPr/>
        </p:nvSpPr>
        <p:spPr>
          <a:xfrm>
            <a:off x="4932000" y="3532320"/>
            <a:ext cx="4031280" cy="133488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object 9"/>
          <p:cNvSpPr/>
          <p:nvPr/>
        </p:nvSpPr>
        <p:spPr>
          <a:xfrm>
            <a:off x="5813280" y="3935520"/>
            <a:ext cx="154440" cy="913320"/>
          </a:xfrm>
          <a:custGeom>
            <a:avLst/>
            <a:gdLst>
              <a:gd name="textAreaLeft" fmla="*/ 0 w 154440"/>
              <a:gd name="textAreaRight" fmla="*/ 154800 w 154440"/>
              <a:gd name="textAreaTop" fmla="*/ 0 h 913320"/>
              <a:gd name="textAreaBottom" fmla="*/ 913680 h 913320"/>
            </a:gdLst>
            <a:ahLst/>
            <a:rect l="textAreaLeft" t="textAreaTop" r="textAreaRight" b="textAreaBottom"/>
            <a:pathLst>
              <a:path w="155575" h="914400">
                <a:moveTo>
                  <a:pt x="155575" y="914400"/>
                </a:moveTo>
                <a:lnTo>
                  <a:pt x="125301" y="913374"/>
                </a:lnTo>
                <a:lnTo>
                  <a:pt x="100552" y="910574"/>
                </a:lnTo>
                <a:lnTo>
                  <a:pt x="83851" y="906416"/>
                </a:lnTo>
                <a:lnTo>
                  <a:pt x="77724" y="901319"/>
                </a:lnTo>
                <a:lnTo>
                  <a:pt x="77850" y="470154"/>
                </a:lnTo>
                <a:lnTo>
                  <a:pt x="71723" y="465075"/>
                </a:lnTo>
                <a:lnTo>
                  <a:pt x="55022" y="460962"/>
                </a:lnTo>
                <a:lnTo>
                  <a:pt x="30273" y="458206"/>
                </a:lnTo>
                <a:lnTo>
                  <a:pt x="0" y="457200"/>
                </a:lnTo>
                <a:lnTo>
                  <a:pt x="30273" y="456174"/>
                </a:lnTo>
                <a:lnTo>
                  <a:pt x="55022" y="453374"/>
                </a:lnTo>
                <a:lnTo>
                  <a:pt x="71723" y="449216"/>
                </a:lnTo>
                <a:lnTo>
                  <a:pt x="77850" y="444119"/>
                </a:lnTo>
                <a:lnTo>
                  <a:pt x="77850" y="12954"/>
                </a:lnTo>
                <a:lnTo>
                  <a:pt x="83958" y="7875"/>
                </a:lnTo>
                <a:lnTo>
                  <a:pt x="100615" y="3762"/>
                </a:lnTo>
                <a:lnTo>
                  <a:pt x="125321" y="1006"/>
                </a:lnTo>
                <a:lnTo>
                  <a:pt x="155575" y="0"/>
                </a:lnTo>
              </a:path>
            </a:pathLst>
          </a:custGeom>
          <a:noFill/>
          <a:ln w="9525">
            <a:solidFill>
              <a:srgbClr val="497db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object 10"/>
          <p:cNvSpPr/>
          <p:nvPr/>
        </p:nvSpPr>
        <p:spPr>
          <a:xfrm>
            <a:off x="1618920" y="6269400"/>
            <a:ext cx="27896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7" strike="noStrike">
                <a:solidFill>
                  <a:srgbClr val="0000ff"/>
                </a:solidFill>
                <a:latin typeface="Calibri"/>
                <a:ea typeface="DejaVu Sans"/>
              </a:rPr>
              <a:t>Bipolarna </a:t>
            </a:r>
            <a:r>
              <a:rPr b="0" lang="sl-SI" sz="1800" spc="-12" strike="noStrike">
                <a:solidFill>
                  <a:srgbClr val="0000ff"/>
                </a:solidFill>
                <a:latin typeface="Calibri"/>
                <a:ea typeface="DejaVu Sans"/>
              </a:rPr>
              <a:t>aktivacijska</a:t>
            </a:r>
            <a:r>
              <a:rPr b="0" lang="sl-SI" sz="1800" spc="-41" strike="noStrike">
                <a:solidFill>
                  <a:srgbClr val="0000ff"/>
                </a:solidFill>
                <a:latin typeface="Calibri"/>
                <a:ea typeface="DejaVu Sans"/>
              </a:rPr>
              <a:t> </a:t>
            </a:r>
            <a:r>
              <a:rPr b="0" lang="sl-SI" sz="1800" spc="-12" strike="noStrike">
                <a:solidFill>
                  <a:srgbClr val="0000ff"/>
                </a:solidFill>
                <a:latin typeface="Calibri"/>
                <a:ea typeface="DejaVu Sans"/>
              </a:rPr>
              <a:t>funkcija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object 11"/>
          <p:cNvSpPr/>
          <p:nvPr/>
        </p:nvSpPr>
        <p:spPr>
          <a:xfrm>
            <a:off x="4859280" y="3573360"/>
            <a:ext cx="3456360" cy="337320"/>
          </a:xfrm>
          <a:custGeom>
            <a:avLst/>
            <a:gdLst>
              <a:gd name="textAreaLeft" fmla="*/ 0 w 3456360"/>
              <a:gd name="textAreaRight" fmla="*/ 3456720 w 3456360"/>
              <a:gd name="textAreaTop" fmla="*/ 0 h 337320"/>
              <a:gd name="textAreaBottom" fmla="*/ 337680 h 337320"/>
            </a:gdLst>
            <a:ahLst/>
            <a:rect l="textAreaLeft" t="textAreaTop" r="textAreaRight" b="textAreaBottom"/>
            <a:pathLst>
              <a:path w="3457575" h="338454">
                <a:moveTo>
                  <a:pt x="0" y="338137"/>
                </a:moveTo>
                <a:lnTo>
                  <a:pt x="3457575" y="338137"/>
                </a:lnTo>
                <a:lnTo>
                  <a:pt x="3457575" y="0"/>
                </a:lnTo>
                <a:lnTo>
                  <a:pt x="0" y="0"/>
                </a:lnTo>
                <a:lnTo>
                  <a:pt x="0" y="3381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object 12"/>
          <p:cNvSpPr/>
          <p:nvPr/>
        </p:nvSpPr>
        <p:spPr>
          <a:xfrm>
            <a:off x="4938840" y="3615120"/>
            <a:ext cx="256320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100000"/>
              </a:lnSpc>
            </a:pPr>
            <a:r>
              <a:rPr b="0" lang="sl-SI" sz="1600" spc="-7" strike="noStrike">
                <a:solidFill>
                  <a:srgbClr val="0000ff"/>
                </a:solidFill>
                <a:latin typeface="Arial"/>
                <a:ea typeface="DejaVu Sans"/>
              </a:rPr>
              <a:t>Binarna aktivacijska</a:t>
            </a:r>
            <a:r>
              <a:rPr b="0" lang="sl-SI" sz="1600" spc="-46" strike="noStrike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r>
              <a:rPr b="0" lang="sl-SI" sz="1600" spc="-7" strike="noStrike">
                <a:solidFill>
                  <a:srgbClr val="0000ff"/>
                </a:solidFill>
                <a:latin typeface="Arial"/>
                <a:ea typeface="DejaVu Sans"/>
              </a:rPr>
              <a:t>funkcija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Nevronske mreže in strojno prevajanje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Content Placeholder 4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Neural network language model [Bengio et al,  NIST’02],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CSLM  rescoring  for SMT [Schwenk  et al, ACL’06],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Neural tuple-based  MT [Schwenk  et al, EMNLP’07],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prvi prevajalni model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i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 na osnovi nevronskih mrež: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[Schwenk  Coling’12, Le  et al, NAACL’12, Auli et al  EMNlP’13]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Neural network joint models  [Devlin et al,  ACL’14],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Nevronske mreže in strojno prevajanje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Content Placeholder 4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Sequence-to-sequence models [Kalchbrenner et al  EMNLP’13, Cho  et al, EMNLP’14, Sutskever  et al  NIPS’14],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Attention mechanism  [Bahdanau et al  ICLR’15]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Modeli na osnovi nevronskih mrež prehitijo PBSMT za veliko jezikovnih parov na delavnici WMT’16,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Deep NMT systems  [Baidu TACL’16],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od 2014, je skupnost preklopila na N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MT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G</a:t>
            </a:r>
            <a:r>
              <a:rPr b="0" lang="en-US" sz="2600" spc="-1" strike="noStrike">
                <a:solidFill>
                  <a:srgbClr val="464653"/>
                </a:solidFill>
                <a:latin typeface="Arial"/>
                <a:ea typeface="DejaVu Sans"/>
              </a:rPr>
              <a:t>loboke nevronske mreže</a:t>
            </a: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 v računalniškem vidu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Content Placeholder 4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Image net challenge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učna množica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: 1.2M </a:t>
            </a: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slik s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 1000 </a:t>
            </a: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razredi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, 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test:  200k </a:t>
            </a: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slik,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razvoj napak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napak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a</a:t>
            </a: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 klasifikacije (</a:t>
            </a:r>
            <a:r>
              <a:rPr b="0" lang="sl-SI" sz="2300" spc="-41" strike="noStrike">
                <a:solidFill>
                  <a:srgbClr val="464653"/>
                </a:solidFill>
                <a:latin typeface="Arial"/>
                <a:ea typeface="DejaVu Sans"/>
              </a:rPr>
              <a:t>classification error) se je zmanjšala iz 28 % na 4 % in dosega kakovost človeka,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41" strike="noStrike">
                <a:solidFill>
                  <a:srgbClr val="464653"/>
                </a:solidFill>
                <a:latin typeface="Arial"/>
                <a:ea typeface="DejaVu Sans"/>
              </a:rPr>
              <a:t>globoke nevronske mreže se uporabljajo od 2012.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object 41"/>
          <p:cNvSpPr/>
          <p:nvPr/>
        </p:nvSpPr>
        <p:spPr>
          <a:xfrm>
            <a:off x="3200400" y="2286000"/>
            <a:ext cx="5704560" cy="2447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Učenje hierarhičnih predstavitev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object 36"/>
          <p:cNvSpPr/>
          <p:nvPr/>
        </p:nvSpPr>
        <p:spPr>
          <a:xfrm>
            <a:off x="323640" y="1340640"/>
            <a:ext cx="8142120" cy="48517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Učenje hierarhičnih predstavitev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object 35"/>
          <p:cNvSpPr/>
          <p:nvPr/>
        </p:nvSpPr>
        <p:spPr>
          <a:xfrm>
            <a:off x="459360" y="1268640"/>
            <a:ext cx="8071920" cy="50396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Učenje hierarhičnih predstavitev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Content Placeholder 4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prepoznavanje slik,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41" strike="noStrike">
                <a:solidFill>
                  <a:srgbClr val="464653"/>
                </a:solidFill>
                <a:latin typeface="Arial"/>
                <a:ea typeface="DejaVu Sans"/>
              </a:rPr>
              <a:t>pixel </a:t>
            </a:r>
            <a:r>
              <a:rPr b="0" i="1" lang="sl-SI" sz="2400" spc="-12" strike="noStrike">
                <a:solidFill>
                  <a:srgbClr val="464653"/>
                </a:solidFill>
                <a:latin typeface="Meiryo"/>
                <a:ea typeface="DejaVu Sans"/>
              </a:rPr>
              <a:t>→ </a:t>
            </a:r>
            <a:r>
              <a:rPr b="0" lang="sl-SI" sz="2400" spc="-92" strike="noStrike">
                <a:solidFill>
                  <a:srgbClr val="464653"/>
                </a:solidFill>
                <a:latin typeface="Arial"/>
                <a:ea typeface="DejaVu Sans"/>
              </a:rPr>
              <a:t>edge  </a:t>
            </a:r>
            <a:r>
              <a:rPr b="0" i="1" lang="sl-SI" sz="2400" spc="-12" strike="noStrike">
                <a:solidFill>
                  <a:srgbClr val="464653"/>
                </a:solidFill>
                <a:latin typeface="Meiryo"/>
                <a:ea typeface="DejaVu Sans"/>
              </a:rPr>
              <a:t>→ </a:t>
            </a:r>
            <a:r>
              <a:rPr b="0" lang="sl-SI" sz="2400" spc="-26" strike="noStrike">
                <a:solidFill>
                  <a:srgbClr val="464653"/>
                </a:solidFill>
                <a:latin typeface="Arial"/>
                <a:ea typeface="DejaVu Sans"/>
              </a:rPr>
              <a:t>tecton </a:t>
            </a:r>
            <a:r>
              <a:rPr b="0" i="1" lang="sl-SI" sz="2400" spc="-12" strike="noStrike">
                <a:solidFill>
                  <a:srgbClr val="464653"/>
                </a:solidFill>
                <a:latin typeface="Meiryo"/>
                <a:ea typeface="DejaVu Sans"/>
              </a:rPr>
              <a:t>→ </a:t>
            </a:r>
            <a:r>
              <a:rPr b="0" lang="sl-SI" sz="2400" spc="-1" strike="noStrike">
                <a:solidFill>
                  <a:srgbClr val="464653"/>
                </a:solidFill>
                <a:latin typeface="Arial"/>
                <a:ea typeface="DejaVu Sans"/>
              </a:rPr>
              <a:t>motif </a:t>
            </a:r>
            <a:r>
              <a:rPr b="0" i="1" lang="sl-SI" sz="2400" spc="-12" strike="noStrike">
                <a:solidFill>
                  <a:srgbClr val="464653"/>
                </a:solidFill>
                <a:latin typeface="Meiryo"/>
                <a:ea typeface="DejaVu Sans"/>
              </a:rPr>
              <a:t>→ </a:t>
            </a:r>
            <a:r>
              <a:rPr b="0" lang="sl-SI" sz="2400" spc="-21" strike="noStrike">
                <a:solidFill>
                  <a:srgbClr val="464653"/>
                </a:solidFill>
                <a:latin typeface="Arial"/>
                <a:ea typeface="DejaVu Sans"/>
              </a:rPr>
              <a:t>part </a:t>
            </a:r>
            <a:r>
              <a:rPr b="0" i="1" lang="sl-SI" sz="2400" spc="-12" strike="noStrike">
                <a:solidFill>
                  <a:srgbClr val="464653"/>
                </a:solidFill>
                <a:latin typeface="Meiryo"/>
                <a:ea typeface="DejaVu Sans"/>
              </a:rPr>
              <a:t>→ </a:t>
            </a:r>
            <a:r>
              <a:rPr b="0" i="1" lang="sl-SI" sz="2400" spc="24" strike="noStrike">
                <a:solidFill>
                  <a:srgbClr val="464653"/>
                </a:solidFill>
                <a:latin typeface="Meiryo"/>
                <a:ea typeface="DejaVu Sans"/>
              </a:rPr>
              <a:t> </a:t>
            </a: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object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procesiranje besedil,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400" spc="-55" strike="noStrike">
                <a:solidFill>
                  <a:srgbClr val="464653"/>
                </a:solidFill>
                <a:latin typeface="Arial"/>
                <a:ea typeface="DejaVu Sans"/>
              </a:rPr>
              <a:t>char </a:t>
            </a:r>
            <a:r>
              <a:rPr b="0" i="1" lang="en-US" sz="2400" spc="-12" strike="noStrike">
                <a:solidFill>
                  <a:srgbClr val="464653"/>
                </a:solidFill>
                <a:latin typeface="Meiryo"/>
                <a:ea typeface="DejaVu Sans"/>
              </a:rPr>
              <a:t>→ </a:t>
            </a:r>
            <a:r>
              <a:rPr b="0" lang="en-US" sz="2400" spc="-60" strike="noStrike">
                <a:solidFill>
                  <a:srgbClr val="464653"/>
                </a:solidFill>
                <a:latin typeface="Arial"/>
                <a:ea typeface="DejaVu Sans"/>
              </a:rPr>
              <a:t>word </a:t>
            </a:r>
            <a:r>
              <a:rPr b="0" i="1" lang="en-US" sz="2400" spc="-12" strike="noStrike">
                <a:solidFill>
                  <a:srgbClr val="464653"/>
                </a:solidFill>
                <a:latin typeface="Meiryo"/>
                <a:ea typeface="DejaVu Sans"/>
              </a:rPr>
              <a:t>→ </a:t>
            </a:r>
            <a:r>
              <a:rPr b="0" lang="en-US" sz="2400" spc="-60" strike="noStrike">
                <a:solidFill>
                  <a:srgbClr val="464653"/>
                </a:solidFill>
                <a:latin typeface="Arial"/>
                <a:ea typeface="DejaVu Sans"/>
              </a:rPr>
              <a:t>word </a:t>
            </a:r>
            <a:r>
              <a:rPr b="0" lang="en-US" sz="2400" spc="-46" strike="noStrike">
                <a:solidFill>
                  <a:srgbClr val="464653"/>
                </a:solidFill>
                <a:latin typeface="Arial"/>
                <a:ea typeface="DejaVu Sans"/>
              </a:rPr>
              <a:t>group </a:t>
            </a:r>
            <a:r>
              <a:rPr b="0" i="1" lang="en-US" sz="2400" spc="-12" strike="noStrike">
                <a:solidFill>
                  <a:srgbClr val="464653"/>
                </a:solidFill>
                <a:latin typeface="Meiryo"/>
                <a:ea typeface="DejaVu Sans"/>
              </a:rPr>
              <a:t>→ </a:t>
            </a:r>
            <a:r>
              <a:rPr b="0" lang="en-US" sz="2400" spc="-75" strike="noStrike">
                <a:solidFill>
                  <a:srgbClr val="464653"/>
                </a:solidFill>
                <a:latin typeface="Arial"/>
                <a:ea typeface="DejaVu Sans"/>
              </a:rPr>
              <a:t>clause  </a:t>
            </a:r>
            <a:r>
              <a:rPr b="0" i="1" lang="en-US" sz="2400" spc="-12" strike="noStrike">
                <a:solidFill>
                  <a:srgbClr val="464653"/>
                </a:solidFill>
                <a:latin typeface="Meiryo"/>
                <a:ea typeface="DejaVu Sans"/>
              </a:rPr>
              <a:t>→ </a:t>
            </a:r>
            <a:r>
              <a:rPr b="0" lang="en-US" sz="2400" spc="-75" strike="noStrike">
                <a:solidFill>
                  <a:srgbClr val="464653"/>
                </a:solidFill>
                <a:latin typeface="Arial"/>
                <a:ea typeface="DejaVu Sans"/>
              </a:rPr>
              <a:t>sentence  </a:t>
            </a:r>
            <a:r>
              <a:rPr b="0" i="1" lang="en-US" sz="2400" spc="-12" strike="noStrike">
                <a:solidFill>
                  <a:srgbClr val="464653"/>
                </a:solidFill>
                <a:latin typeface="Meiryo"/>
                <a:ea typeface="DejaVu Sans"/>
              </a:rPr>
              <a:t>→</a:t>
            </a:r>
            <a:r>
              <a:rPr b="0" i="1" lang="en-US" sz="2400" spc="117" strike="noStrike">
                <a:solidFill>
                  <a:srgbClr val="464653"/>
                </a:solidFill>
                <a:latin typeface="Meiryo"/>
                <a:ea typeface="DejaVu Sans"/>
              </a:rPr>
              <a:t> </a:t>
            </a:r>
            <a:r>
              <a:rPr b="0" lang="en-US" sz="2400" spc="-41" strike="noStrike">
                <a:solidFill>
                  <a:srgbClr val="464653"/>
                </a:solidFill>
                <a:latin typeface="Arial"/>
                <a:ea typeface="DejaVu Sans"/>
              </a:rPr>
              <a:t>story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prepoznavanje govora,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400" spc="-32" strike="noStrike">
                <a:solidFill>
                  <a:srgbClr val="464653"/>
                </a:solidFill>
                <a:latin typeface="Arial"/>
                <a:ea typeface="DejaVu Sans"/>
              </a:rPr>
              <a:t>wave  → spectral band  → sound  → phone  → word →</a:t>
            </a: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 sentence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  <a:ea typeface="DejaVu Sans"/>
              </a:rPr>
              <a:t>vmesne lastnosti ne ustrezajo nujno dobro definiranim entitetam človeka.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Globoke nevronske mreže v NLP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Content Placeholder 4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operirajo na nizko-nivojski predstavitvi podatkov: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računalniški vid: piksli,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NLP: kaj je osnovna enota črka ali beseda?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  <a:ea typeface="DejaVu Sans"/>
              </a:rPr>
              <a:t>uporaba zelo globokih arhitektur za učenje hierarhičnih predstavitev podatkov,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računalniški vid: detektorji lastnosti z vedno večjo abstrakcijo,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NLP: kako strukturirati vhod?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788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000000"/>
                </a:solidFill>
                <a:latin typeface="Arial"/>
                <a:ea typeface="DejaVu Sans"/>
              </a:rPr>
              <a:t>n-grami, skladenjski grafi, semantični grafi?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Globoke nevronske mreže v NLP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Content Placeholder 4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  <a:ea typeface="DejaVu Sans"/>
              </a:rPr>
              <a:t>strukturiranje mreže, da se prilagodi problemu,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računalniški vid: deteConvNeti implementirajo detektorje, ki se učijo,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NLP: rekurzivne NN (LSTM, GRU) so popularne, lahko tudi ConvNet,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  <a:ea typeface="DejaVu Sans"/>
              </a:rPr>
              <a:t>učenje,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računalniški vid: klasifikacijski problemi so natančno definirani,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NLP: generiranje povedi je pogosto dvoumno.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NLP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Content Placeholder 4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  <a:ea typeface="DejaVu Sans"/>
              </a:rPr>
              <a:t>ravnanje z besedami,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odkrivanje odnosov med besedami,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določanje kategorij sekvencam besed,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določanje distribucije verjetnosti prek sekvenc besed,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generiranje povedi,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  <a:ea typeface="DejaVu Sans"/>
              </a:rPr>
              <a:t>stara tehnika,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definiraj slovar z V poznanimi besedami,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predstavi vsako besedo s celim številom,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2" strike="noStrike">
                <a:solidFill>
                  <a:srgbClr val="464653"/>
                </a:solidFill>
                <a:latin typeface="Arial"/>
                <a:ea typeface="DejaVu Sans"/>
              </a:rPr>
              <a:t>1-out-of-</a:t>
            </a:r>
            <a:r>
              <a:rPr b="0" i="1" lang="sl-SI" sz="2400" spc="-12" strike="noStrike">
                <a:solidFill>
                  <a:srgbClr val="464653"/>
                </a:solidFill>
                <a:latin typeface="Trebuchet MS"/>
                <a:ea typeface="DejaVu Sans"/>
              </a:rPr>
              <a:t>N </a:t>
            </a:r>
            <a:r>
              <a:rPr b="0" lang="sl-SI" sz="2400" spc="-52" strike="noStrike">
                <a:solidFill>
                  <a:srgbClr val="464653"/>
                </a:solidFill>
                <a:latin typeface="Arial"/>
                <a:ea typeface="DejaVu Sans"/>
              </a:rPr>
              <a:t>enkodiranje, </a:t>
            </a:r>
            <a:r>
              <a:rPr b="0" lang="sl-SI" sz="2400" spc="-41" strike="noStrike">
                <a:solidFill>
                  <a:srgbClr val="464653"/>
                </a:solidFill>
                <a:latin typeface="Arial"/>
                <a:ea typeface="DejaVu Sans"/>
              </a:rPr>
              <a:t>binarni vektor,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sl-SI" sz="2400" spc="-41" strike="noStrike">
                <a:solidFill>
                  <a:srgbClr val="464653"/>
                </a:solidFill>
                <a:latin typeface="Arial"/>
                <a:ea typeface="DejaVu Sans"/>
              </a:rPr>
              <a:t>ni povezave med besedami,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sl-SI" sz="2400" spc="-41" strike="noStrike">
                <a:solidFill>
                  <a:srgbClr val="464653"/>
                </a:solidFill>
                <a:latin typeface="Arial"/>
                <a:ea typeface="DejaVu Sans"/>
              </a:rPr>
              <a:t>vse besedo so si enako daleč.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464653"/>
                </a:solidFill>
                <a:latin typeface="Arial"/>
                <a:ea typeface="DejaVu Sans"/>
              </a:rPr>
              <a:t>Vsebina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Content Placeholder 4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eep  neural networks:  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zakaj, kdaj, kako,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od nevronskih jezikovnih modelov do polnega Neural machine Translation,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zaključki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Franklin Gothic Book"/>
                <a:ea typeface="DejaVu Sans"/>
              </a:rPr>
              <a:t>Umestitev</a:t>
            </a: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 besed </a:t>
            </a:r>
            <a:r>
              <a:rPr b="0" lang="sl-SI" sz="2600" spc="-1" strike="noStrike">
                <a:solidFill>
                  <a:srgbClr val="464653"/>
                </a:solidFill>
                <a:latin typeface="Wingdings"/>
                <a:ea typeface="DejaVu Sans"/>
              </a:rPr>
              <a:t></a:t>
            </a: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 - word embedding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Content Placeholder 4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distribuirana predstavitev besed,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omogoča shranjevanje informacij/lastnosti (semantičnih in skladenjskih) o besedah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788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000000"/>
                </a:solidFill>
                <a:latin typeface="Arial"/>
                <a:ea typeface="DejaVu Sans"/>
              </a:rPr>
              <a:t>učimo se iz neoznačenega korpusa,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788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000000"/>
                </a:solidFill>
                <a:latin typeface="Arial"/>
                <a:ea typeface="DejaVu Sans"/>
              </a:rPr>
              <a:t>gradimo vektorski prostor,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788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000000"/>
                </a:solidFill>
                <a:latin typeface="Arial"/>
                <a:ea typeface="DejaVu Sans"/>
              </a:rPr>
              <a:t>vektorji besed so si bliže, če se besede pojavljajo v skupnih kontekstih.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Umestitev besed - word embedding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Content Placeholder 4"/>
          <p:cNvSpPr/>
          <p:nvPr/>
        </p:nvSpPr>
        <p:spPr>
          <a:xfrm>
            <a:off x="457560" y="1143000"/>
            <a:ext cx="8228520" cy="27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vsaki besedi pripišemo vektor (embedding)</a:t>
            </a:r>
            <a:r>
              <a:rPr b="0" lang="en-US" sz="2400" spc="-32" strike="noStrike">
                <a:solidFill>
                  <a:srgbClr val="464653"/>
                </a:solidFill>
                <a:latin typeface="Arial"/>
                <a:ea typeface="DejaVu Sans"/>
              </a:rPr>
              <a:t> </a:t>
            </a:r>
            <a:r>
              <a:rPr b="0" i="1" lang="sl-SI" sz="1800" spc="-15" strike="noStrike">
                <a:solidFill>
                  <a:srgbClr val="464653"/>
                </a:solidFill>
                <a:latin typeface="Trebuchet MS"/>
                <a:ea typeface="DejaVu Sans"/>
              </a:rPr>
              <a:t>x</a:t>
            </a:r>
            <a:r>
              <a:rPr b="0" i="1" lang="sl-SI" sz="2400" spc="-24" strike="noStrike" baseline="-10000">
                <a:solidFill>
                  <a:srgbClr val="464653"/>
                </a:solidFill>
                <a:latin typeface="Arial"/>
                <a:ea typeface="DejaVu Sans"/>
              </a:rPr>
              <a:t>i  </a:t>
            </a:r>
            <a:r>
              <a:rPr b="0" i="1" lang="sl-SI" sz="1800" spc="-157" strike="noStrike">
                <a:solidFill>
                  <a:srgbClr val="464653"/>
                </a:solidFill>
                <a:latin typeface="Meiryo"/>
                <a:ea typeface="DejaVu Sans"/>
              </a:rPr>
              <a:t>∈ </a:t>
            </a:r>
            <a:r>
              <a:rPr b="0" i="1" lang="sl-SI" sz="1800" spc="52" strike="noStrike">
                <a:solidFill>
                  <a:srgbClr val="464653"/>
                </a:solidFill>
                <a:latin typeface="Trebuchet MS"/>
                <a:ea typeface="DejaVu Sans"/>
              </a:rPr>
              <a:t>R</a:t>
            </a:r>
            <a:r>
              <a:rPr b="0" i="1" lang="sl-SI" sz="2400" spc="80" strike="noStrike" baseline="27000">
                <a:solidFill>
                  <a:srgbClr val="464653"/>
                </a:solidFill>
                <a:latin typeface="Arial"/>
                <a:ea typeface="DejaVu Sans"/>
              </a:rPr>
              <a:t>E </a:t>
            </a: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vektorje sestavljamo = se učimo tako, da so si podobne besede bliže v tem prostoru,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788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000000"/>
                </a:solidFill>
                <a:latin typeface="Arial"/>
                <a:ea typeface="DejaVu Sans"/>
              </a:rPr>
              <a:t>definirajmo bliže na poljuben način, definicija podobnosti je odvisna od uporabe (LM, MT, dialog, …),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788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000000"/>
                </a:solidFill>
                <a:latin typeface="Arial"/>
                <a:ea typeface="DejaVu Sans"/>
              </a:rPr>
              <a:t>trenutno še ne poznamo (in verjetno ga ni) universal word embedding.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3" name="Slika 1" descr=""/>
          <p:cNvPicPr/>
          <p:nvPr/>
        </p:nvPicPr>
        <p:blipFill>
          <a:blip r:embed="rId1"/>
          <a:stretch/>
        </p:blipFill>
        <p:spPr>
          <a:xfrm>
            <a:off x="2324520" y="2584440"/>
            <a:ext cx="6376680" cy="239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Word embedding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Content Placeholder 4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  <a:ea typeface="DejaVu Sans"/>
              </a:rPr>
              <a:t>kako se učimo umestiti besede,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  <a:ea typeface="DejaVu Sans"/>
              </a:rPr>
              <a:t>več tehnik: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Neural language model [Bengio et al,  2001],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Word2Vec [Mikolov et al],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  <a:ea typeface="DejaVu Sans"/>
              </a:rPr>
              <a:t>najboljše se jih je učiti skupaj s samim učenjem problema,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  <a:ea typeface="DejaVu Sans"/>
              </a:rPr>
              <a:t>dobra začetna postavitev lahko pohitri učenje in omogoča pokritje neznanih besed.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Jezikovni model v zveznem prostoru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Content Placeholder 4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  <a:ea typeface="DejaVu Sans"/>
              </a:rPr>
              <a:t>teoretične omejitve back-off LM: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besede so predstavljene v veliko-dimenzijskem diskretnem prostoru,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porazdelitev verjetnosti ni zvezna funkcija,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sprememba indeksa besede lahko povzroči poljubno veliko spremembo verjetnosti LM,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700" spc="-32" strike="noStrike">
                <a:solidFill>
                  <a:srgbClr val="000000"/>
                </a:solidFill>
                <a:latin typeface="Arial"/>
                <a:ea typeface="DejaVu Sans"/>
              </a:rPr>
              <a:t>težko dobimo pravo generalizacijo</a:t>
            </a:r>
            <a:endParaRPr b="0" lang="en-US" sz="27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000000"/>
                </a:solidFill>
                <a:latin typeface="Arial"/>
                <a:ea typeface="DejaVu Sans"/>
              </a:rPr>
              <a:t>rešitev</a:t>
            </a:r>
            <a:r>
              <a:rPr b="0" lang="en-US" sz="2400" spc="-32" strike="noStrike">
                <a:solidFill>
                  <a:srgbClr val="000000"/>
                </a:solidFill>
                <a:latin typeface="Arial"/>
                <a:ea typeface="DejaVu Sans"/>
              </a:rPr>
              <a:t> [Y. Bengio, NIPS’01]: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projiciramo indekse besed v ne-zvezen prostor in uporabimo verjetnost v tem prostoru,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verjetnostne funkcije so zvezne in lahko pričakujemo boljšo generalizacijo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itle 3_2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Rekurzivna mreža za LM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Content Placeholder 4_0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32" strike="noStrike">
                <a:solidFill>
                  <a:srgbClr val="000000"/>
                </a:solidFill>
                <a:latin typeface="Arial"/>
                <a:ea typeface="DejaVu Sans"/>
              </a:rPr>
              <a:t>teoretični pogled,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32" strike="noStrike">
                <a:solidFill>
                  <a:srgbClr val="464653"/>
                </a:solidFill>
                <a:latin typeface="Arial"/>
                <a:ea typeface="DejaVu Sans"/>
              </a:rPr>
              <a:t>želimo oceniti: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464653"/>
                </a:solidFill>
                <a:latin typeface="Arial"/>
                <a:ea typeface="DejaVu Sans"/>
              </a:rPr>
              <a:t>torej vsaka beseda je odvisna od vseh predhodnih besed,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32" strike="noStrike">
                <a:solidFill>
                  <a:srgbClr val="464653"/>
                </a:solidFill>
                <a:latin typeface="Arial"/>
                <a:ea typeface="DejaVu Sans"/>
              </a:rPr>
              <a:t>rekurzivna nevronska mreža se zdi popolna izbira.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Rekurzivna mreža za LM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Content Placeholder 4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32" strike="noStrike">
                <a:solidFill>
                  <a:srgbClr val="000000"/>
                </a:solidFill>
                <a:latin typeface="Arial"/>
                <a:ea typeface="DejaVu Sans"/>
              </a:rPr>
              <a:t>praktični pogled,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  <a:ea typeface="DejaVu Sans"/>
              </a:rPr>
              <a:t>gradienti se izgubljajo za dolge povedi,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  <a:ea typeface="DejaVu Sans"/>
              </a:rPr>
              <a:t>Long Short Term Memory Networks – LSTM,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  <a:ea typeface="DejaVu Sans"/>
              </a:rPr>
              <a:t>ni povsem očitna uporaba rekurzivne nevronske mreže.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itle 3_0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LSTM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Content Placeholder 4_1"/>
          <p:cNvSpPr/>
          <p:nvPr/>
        </p:nvSpPr>
        <p:spPr>
          <a:xfrm>
            <a:off x="457560" y="123480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  <a:ea typeface="DejaVu Sans"/>
              </a:rPr>
              <a:t>Long Short Term Memory Networks – LSTM,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  <a:ea typeface="DejaVu Sans"/>
              </a:rPr>
              <a:t>RNN arhitektura,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  <a:ea typeface="DejaVu Sans"/>
              </a:rPr>
              <a:t>feedback connections,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  <a:ea typeface="DejaVu Sans"/>
              </a:rPr>
              <a:t>omogoča procesiranje sekvenc in ne samo posameznih podatkov,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300" spc="-32" strike="noStrike">
                <a:solidFill>
                  <a:srgbClr val="464653"/>
                </a:solidFill>
                <a:latin typeface="Arial"/>
                <a:ea typeface="DejaVu Sans"/>
              </a:rPr>
              <a:t>uporablja skrito stanje (memory).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Title 3_1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LSTM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5" name="" descr=""/>
          <p:cNvPicPr/>
          <p:nvPr/>
        </p:nvPicPr>
        <p:blipFill>
          <a:blip r:embed="rId1"/>
          <a:stretch/>
        </p:blipFill>
        <p:spPr>
          <a:xfrm>
            <a:off x="11160" y="303840"/>
            <a:ext cx="9142920" cy="625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itle 3_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Popolni NMT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Content Placeholder 4_2"/>
          <p:cNvSpPr/>
          <p:nvPr/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ali lahko generaliziramo?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DejaVu Sans"/>
              </a:rPr>
              <a:t>zamenjamo kratke fraze s celotnimi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DejaVu Sans"/>
              </a:rPr>
              <a:t> 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DejaVu Sans"/>
              </a:rPr>
              <a:t>povedmi,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DejaVu Sans"/>
              </a:rPr>
              <a:t>pogojuje naslednjo ciljno besedo na osnovi prejšnjih,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DejaVu Sans"/>
              </a:rPr>
              <a:t>uporabimo dve rekurzivni nevronski mreži namesto N-gram pristopa (pri vhodu in izhodu),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pristop encoder/decoder =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sequence to sequence processing.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8" name="Slika 197_0" descr=""/>
          <p:cNvPicPr/>
          <p:nvPr/>
        </p:nvPicPr>
        <p:blipFill>
          <a:blip r:embed="rId1"/>
          <a:stretch/>
        </p:blipFill>
        <p:spPr>
          <a:xfrm>
            <a:off x="6444360" y="3357000"/>
            <a:ext cx="2478240" cy="258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Franklin Gothic Book"/>
                <a:ea typeface="DejaVu Sans"/>
              </a:rPr>
              <a:t>Pristop enkoder/dekoder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Content Placeholder 4"/>
          <p:cNvSpPr/>
          <p:nvPr/>
        </p:nvSpPr>
        <p:spPr>
          <a:xfrm>
            <a:off x="457200" y="1219320"/>
            <a:ext cx="8228520" cy="170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osnovna ideja,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enkoder procesira izvorne povedi in izdela predstavitev,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ta predstavitev je vhod v dekoder, ki generira poved v ciljnem jeziku,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1" name="Slika 8" descr=""/>
          <p:cNvPicPr/>
          <p:nvPr/>
        </p:nvPicPr>
        <p:blipFill>
          <a:blip r:embed="rId1"/>
          <a:stretch/>
        </p:blipFill>
        <p:spPr>
          <a:xfrm>
            <a:off x="1691640" y="2925000"/>
            <a:ext cx="5885280" cy="375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Kaj je nevronska mreža?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Označba mesta vsebine 1"/>
          <p:cNvSpPr/>
          <p:nvPr/>
        </p:nvSpPr>
        <p:spPr>
          <a:xfrm>
            <a:off x="457200" y="1219320"/>
            <a:ext cx="8794080" cy="49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  <a:ea typeface="DejaVu Sans"/>
              </a:rPr>
              <a:t>Biološki nevron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človeški živčni sistem je zelo kompleksna nevronska mreža,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možgani predstavljajo osrednji element tega sistema,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sestavlja ga skoraj 10 milijard bioloških nevronov, ki so med sabo povezani s podomrežji.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celično telo nevrona sprejema vhodne signale iz dendritov in številnih sinaps na njenem površju.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nevron odda impulz na svoj akson, če je prejel dovolj vhodnih signalov za njegovo stimulacijo do pragovne vrednosti,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  <a:ea typeface="DejaVu Sans"/>
              </a:rPr>
              <a:t>če pragovna vrednost z vhodnimi signali ni dosežena, nevron ne odda impulza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RNN enkoder/dekoder za strojno prevajanje, Cho et al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Content Placeholder 4"/>
          <p:cNvSpPr/>
          <p:nvPr/>
        </p:nvSpPr>
        <p:spPr>
          <a:xfrm>
            <a:off x="457200" y="1219320"/>
            <a:ext cx="8228520" cy="14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enkoder/dekoder LSTM ali GRU,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enkoder: nima output nivoja, nima funkcije izgube,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DejaVu Sans"/>
              </a:rPr>
              <a:t>gradienti se propagirajo nazaj od dekoderja,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4" name="Slika 1" descr=""/>
          <p:cNvPicPr/>
          <p:nvPr/>
        </p:nvPicPr>
        <p:blipFill>
          <a:blip r:embed="rId1"/>
          <a:stretch/>
        </p:blipFill>
        <p:spPr>
          <a:xfrm>
            <a:off x="107640" y="2698920"/>
            <a:ext cx="4545360" cy="3990600"/>
          </a:xfrm>
          <a:prstGeom prst="rect">
            <a:avLst/>
          </a:prstGeom>
          <a:ln w="0">
            <a:noFill/>
          </a:ln>
        </p:spPr>
      </p:pic>
      <p:pic>
        <p:nvPicPr>
          <p:cNvPr id="485" name="Slika 2" descr=""/>
          <p:cNvPicPr/>
          <p:nvPr/>
        </p:nvPicPr>
        <p:blipFill>
          <a:blip r:embed="rId2"/>
          <a:stretch/>
        </p:blipFill>
        <p:spPr>
          <a:xfrm>
            <a:off x="4356000" y="2825640"/>
            <a:ext cx="4633920" cy="271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itle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Zaključek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Content Placeholder 4"/>
          <p:cNvSpPr/>
          <p:nvPr/>
        </p:nvSpPr>
        <p:spPr>
          <a:xfrm>
            <a:off x="457200" y="1219320"/>
            <a:ext cx="8228520" cy="14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Umestitev (embedding) besed je povsod prisotna,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nevronske mreže prehajajo v vsa področja NLP,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že sedaj dosegajo boljše rezultate na mnogih področjih,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NMT je popolnoma zamenjal SMT.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itle 3_4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Deep learning models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9" name="" descr=""/>
          <p:cNvPicPr/>
          <p:nvPr/>
        </p:nvPicPr>
        <p:blipFill>
          <a:blip r:embed="rId1"/>
          <a:stretch/>
        </p:blipFill>
        <p:spPr>
          <a:xfrm>
            <a:off x="685800" y="1524240"/>
            <a:ext cx="7533720" cy="1218600"/>
          </a:xfrm>
          <a:prstGeom prst="rect">
            <a:avLst/>
          </a:prstGeom>
          <a:ln w="0">
            <a:noFill/>
          </a:ln>
        </p:spPr>
      </p:pic>
      <p:sp>
        <p:nvSpPr>
          <p:cNvPr id="490" name=""/>
          <p:cNvSpPr/>
          <p:nvPr/>
        </p:nvSpPr>
        <p:spPr>
          <a:xfrm>
            <a:off x="685800" y="2971800"/>
            <a:ext cx="2285640" cy="32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word2vec – nivojska struktura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"/>
          <p:cNvSpPr/>
          <p:nvPr/>
        </p:nvSpPr>
        <p:spPr>
          <a:xfrm>
            <a:off x="5715000" y="2971800"/>
            <a:ext cx="2285640" cy="32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združeni RNN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opisujejo kontekst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trenira se z uporabo korpusov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itle 3_5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Attention models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Content Placeholder 4_3"/>
          <p:cNvSpPr/>
          <p:nvPr/>
        </p:nvSpPr>
        <p:spPr>
          <a:xfrm>
            <a:off x="457200" y="1219320"/>
            <a:ext cx="8228520" cy="14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Attention – tehnika, ki simulira kognitivno pozornost,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Določene dele vhoda povdati, druge “zanemari”,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Mreža naj bi se bolj posvetila manjšim, pomembnim delom,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Osnovna ideja se zanaša na word embedding,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Self attention: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Predstavitev, ki vsebuje odvisnosti (interdependencies) med besedami namesto vmestitve posameznih besed – single word embeddings,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Tudi long-term dependencies,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Samo računanje pa je vzporedno (neodvisno).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itle 3_6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Transformer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Content Placeholder 4_4"/>
          <p:cNvSpPr/>
          <p:nvPr/>
        </p:nvSpPr>
        <p:spPr>
          <a:xfrm>
            <a:off x="457200" y="1219320"/>
            <a:ext cx="8228520" cy="14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Enostavno modelira long-range dependencies,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Zanaša se na self-attention,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Tri tipi pozornosti (attention):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v enkoderju,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enkoder-dekoder,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v dekoderju,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itle 3_ 1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Kaj je attention v transformerjih?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Content Placeholder 4_ 2"/>
          <p:cNvSpPr/>
          <p:nvPr/>
        </p:nvSpPr>
        <p:spPr>
          <a:xfrm>
            <a:off x="457200" y="1219320"/>
            <a:ext cx="8228520" cy="14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Attention je mehanizem, s katerim model pri obdelavi nekega elementa (npr. besede v stavku) ugotovi, na katere druge elemente se mora “osredotočiti”, da bi razumel kontekst.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Namesto da bi model obdeloval zaporedje linearno (kot RNN), lahko vsako besedo pogleda vse druge besede hkrati.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Title 3_ 2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Kako attention deluje – ideja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Content Placeholder 4_ 3"/>
          <p:cNvSpPr/>
          <p:nvPr/>
        </p:nvSpPr>
        <p:spPr>
          <a:xfrm>
            <a:off x="457200" y="1219320"/>
            <a:ext cx="8228520" cy="14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Oglejmo si stavek: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c9211e"/>
                </a:solidFill>
                <a:latin typeface="Arial"/>
                <a:ea typeface="DejaVu Sans"/>
              </a:rPr>
              <a:t>The cat sat on the mat.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Če model predvideva naslednjo besedo ali razume pomen vsake besede, mora vedeti, kaj se na koga nanaša.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Pri obdelavi besede cat bo morda pomembna tudi beseda sat.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Pri besedi mat bo pomembno, da je v bližini beseda on.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Attention izračuna, kako pomembna je vsaka druga beseda za trenutno besedo.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itle 3_ 3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Zakaj se imenuje self-attention?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Content Placeholder 4_ 4"/>
          <p:cNvSpPr/>
          <p:nvPr/>
        </p:nvSpPr>
        <p:spPr>
          <a:xfrm>
            <a:off x="457200" y="1219320"/>
            <a:ext cx="8228520" cy="14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Ker model gleda nase: pri obdelavi vsake besede primerja to besedo z vsemi drugimi besedami v istem zaporedju.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itle 3_ 4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Zakaj je attention tako učinkovit?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Content Placeholder 4_ 5"/>
          <p:cNvSpPr/>
          <p:nvPr/>
        </p:nvSpPr>
        <p:spPr>
          <a:xfrm>
            <a:off x="457200" y="1219320"/>
            <a:ext cx="8228520" cy="14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omogoča paralelno obdelavo (hitrejše treniranje kot RNN)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zna povezovati oddaljene dele besedila brez izgube informacij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lahko izraža kompleksne odnose med tokeni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vodi do izjemnih rezultatov v NLP in tudi v drugih domenah (slike, zvok, genomika…)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itle 3_ 5"/>
          <p:cNvSpPr/>
          <p:nvPr/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2600" spc="-1" strike="noStrike">
                <a:solidFill>
                  <a:srgbClr val="464653"/>
                </a:solidFill>
                <a:latin typeface="Arial"/>
                <a:ea typeface="DejaVu Sans"/>
              </a:rPr>
              <a:t>Povzetek v eni povedi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Content Placeholder 4_ 6"/>
          <p:cNvSpPr/>
          <p:nvPr/>
        </p:nvSpPr>
        <p:spPr>
          <a:xfrm>
            <a:off x="457200" y="1219320"/>
            <a:ext cx="8228520" cy="14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DejaVu Sans"/>
              </a:rPr>
              <a:t>Attention omogoča, da model pri obdelavi posameznega tokena izračuna, kateri drugi tokeni so pomembni, in njihove informacije združi v kontekstno predstavitev.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Označba mesta noge 1"/>
          <p:cNvSpPr/>
          <p:nvPr/>
        </p:nvSpPr>
        <p:spPr>
          <a:xfrm>
            <a:off x="2898720" y="6356520"/>
            <a:ext cx="3504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464653"/>
                </a:solidFill>
                <a:latin typeface="Arial"/>
                <a:ea typeface="DejaVu Sans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Označba mesta številke diapozitiva 2"/>
          <p:cNvSpPr/>
          <p:nvPr/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fld id="{39180803-BC2C-43B5-BD21-C3F92588757F}" type="slidenum">
              <a:rPr b="0" lang="sl-SI" sz="1400" spc="-1" strike="noStrike">
                <a:solidFill>
                  <a:srgbClr val="464653"/>
                </a:solidFill>
                <a:latin typeface="Arial"/>
                <a:ea typeface="DejaVu Sans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object 2"/>
          <p:cNvSpPr/>
          <p:nvPr/>
        </p:nvSpPr>
        <p:spPr>
          <a:xfrm>
            <a:off x="581760" y="332640"/>
            <a:ext cx="7979760" cy="6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1080" bIns="0" anchor="t">
            <a:spAutoFit/>
          </a:bodyPr>
          <a:p>
            <a:pPr marL="2269440">
              <a:lnSpc>
                <a:spcPct val="100000"/>
              </a:lnSpc>
            </a:pPr>
            <a:r>
              <a:rPr b="0" lang="sl-SI" sz="3200" spc="-7" strike="noStrike">
                <a:solidFill>
                  <a:srgbClr val="464653"/>
                </a:solidFill>
                <a:latin typeface="Franklin Gothic Book"/>
                <a:ea typeface="DejaVu Sans"/>
              </a:rPr>
              <a:t>Biološki</a:t>
            </a:r>
            <a:r>
              <a:rPr b="0" lang="sl-SI" sz="3200" spc="-52" strike="noStrike">
                <a:solidFill>
                  <a:srgbClr val="464653"/>
                </a:solidFill>
                <a:latin typeface="Franklin Gothic Book"/>
                <a:ea typeface="DejaVu Sans"/>
              </a:rPr>
              <a:t> </a:t>
            </a:r>
            <a:r>
              <a:rPr b="0" lang="sl-SI" sz="3200" spc="-7" strike="noStrike">
                <a:solidFill>
                  <a:srgbClr val="464653"/>
                </a:solidFill>
                <a:latin typeface="Franklin Gothic Book"/>
                <a:ea typeface="DejaVu Sans"/>
              </a:rPr>
              <a:t>nevron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object 3"/>
          <p:cNvSpPr/>
          <p:nvPr/>
        </p:nvSpPr>
        <p:spPr>
          <a:xfrm>
            <a:off x="474120" y="1384560"/>
            <a:ext cx="8128080" cy="80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98000"/>
              </a:lnSpc>
            </a:pP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Človeški živčni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sistem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je zelo kompleksna nevronska mreža. Možgani  predstavljajo osrednji </a:t>
            </a:r>
            <a:r>
              <a:rPr b="0" lang="sl-SI" sz="1800" spc="-12" strike="noStrike">
                <a:solidFill>
                  <a:srgbClr val="000000"/>
                </a:solidFill>
                <a:latin typeface="Arial"/>
                <a:ea typeface="DejaVu Sans"/>
              </a:rPr>
              <a:t>element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tega sistema,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ki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ga sestavljaj skoraj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r>
              <a:rPr b="0" lang="sl-SI" sz="1800" spc="-1" strike="noStrike" baseline="25000">
                <a:solidFill>
                  <a:srgbClr val="000000"/>
                </a:solidFill>
                <a:latin typeface="Arial"/>
                <a:ea typeface="DejaVu Sans"/>
              </a:rPr>
              <a:t>10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bioloških  </a:t>
            </a:r>
            <a:r>
              <a:rPr b="0" lang="sl-SI" sz="1800" spc="-21" strike="noStrike">
                <a:solidFill>
                  <a:srgbClr val="000000"/>
                </a:solidFill>
                <a:latin typeface="Arial"/>
                <a:ea typeface="DejaVu Sans"/>
              </a:rPr>
              <a:t>nevronov,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ki so med sabo povezani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sl-SI" sz="1800" spc="5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podomrežji.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object 4"/>
          <p:cNvSpPr/>
          <p:nvPr/>
        </p:nvSpPr>
        <p:spPr>
          <a:xfrm>
            <a:off x="1619280" y="2408040"/>
            <a:ext cx="5618520" cy="23659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object 5"/>
          <p:cNvSpPr/>
          <p:nvPr/>
        </p:nvSpPr>
        <p:spPr>
          <a:xfrm>
            <a:off x="1403280" y="2852640"/>
            <a:ext cx="1007280" cy="369000"/>
          </a:xfrm>
          <a:custGeom>
            <a:avLst/>
            <a:gdLst>
              <a:gd name="textAreaLeft" fmla="*/ 0 w 1007280"/>
              <a:gd name="textAreaRight" fmla="*/ 1007640 w 100728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1008380" h="370205">
                <a:moveTo>
                  <a:pt x="0" y="369887"/>
                </a:moveTo>
                <a:lnTo>
                  <a:pt x="1008062" y="369887"/>
                </a:lnTo>
                <a:lnTo>
                  <a:pt x="1008062" y="0"/>
                </a:lnTo>
                <a:lnTo>
                  <a:pt x="0" y="0"/>
                </a:lnTo>
                <a:lnTo>
                  <a:pt x="0" y="36988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object 6"/>
          <p:cNvSpPr/>
          <p:nvPr/>
        </p:nvSpPr>
        <p:spPr>
          <a:xfrm>
            <a:off x="1482480" y="2883960"/>
            <a:ext cx="7801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Den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dr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object 7"/>
          <p:cNvSpPr/>
          <p:nvPr/>
        </p:nvSpPr>
        <p:spPr>
          <a:xfrm>
            <a:off x="2195640" y="2421000"/>
            <a:ext cx="791280" cy="275040"/>
          </a:xfrm>
          <a:custGeom>
            <a:avLst/>
            <a:gdLst>
              <a:gd name="textAreaLeft" fmla="*/ 0 w 791280"/>
              <a:gd name="textAreaRight" fmla="*/ 791640 w 791280"/>
              <a:gd name="textAreaTop" fmla="*/ 0 h 275040"/>
              <a:gd name="textAreaBottom" fmla="*/ 275400 h 275040"/>
            </a:gdLst>
            <a:ahLst/>
            <a:rect l="textAreaLeft" t="textAreaTop" r="textAreaRight" b="textAreaBottom"/>
            <a:pathLst>
              <a:path w="792480" h="276225">
                <a:moveTo>
                  <a:pt x="0" y="276225"/>
                </a:moveTo>
                <a:lnTo>
                  <a:pt x="792162" y="276225"/>
                </a:lnTo>
                <a:lnTo>
                  <a:pt x="792162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object 8"/>
          <p:cNvSpPr/>
          <p:nvPr/>
        </p:nvSpPr>
        <p:spPr>
          <a:xfrm>
            <a:off x="2183040" y="2406240"/>
            <a:ext cx="73368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Sinapse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object 9"/>
          <p:cNvSpPr/>
          <p:nvPr/>
        </p:nvSpPr>
        <p:spPr>
          <a:xfrm>
            <a:off x="4284720" y="2421000"/>
            <a:ext cx="1439280" cy="553320"/>
          </a:xfrm>
          <a:custGeom>
            <a:avLst/>
            <a:gdLst>
              <a:gd name="textAreaLeft" fmla="*/ 0 w 1439280"/>
              <a:gd name="textAreaRight" fmla="*/ 1439640 w 1439280"/>
              <a:gd name="textAreaTop" fmla="*/ 0 h 553320"/>
              <a:gd name="textAreaBottom" fmla="*/ 553680 h 553320"/>
            </a:gdLst>
            <a:ahLst/>
            <a:rect l="textAreaLeft" t="textAreaTop" r="textAreaRight" b="textAreaBottom"/>
            <a:pathLst>
              <a:path w="1440179" h="554355">
                <a:moveTo>
                  <a:pt x="0" y="554037"/>
                </a:moveTo>
                <a:lnTo>
                  <a:pt x="1439799" y="554037"/>
                </a:lnTo>
                <a:lnTo>
                  <a:pt x="1439799" y="0"/>
                </a:lnTo>
                <a:lnTo>
                  <a:pt x="0" y="0"/>
                </a:lnTo>
                <a:lnTo>
                  <a:pt x="0" y="5540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object 10"/>
          <p:cNvSpPr/>
          <p:nvPr/>
        </p:nvSpPr>
        <p:spPr>
          <a:xfrm>
            <a:off x="4272840" y="2406240"/>
            <a:ext cx="144216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Izhodni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signali  drugih</a:t>
            </a:r>
            <a:r>
              <a:rPr b="0" lang="sl-SI" sz="18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aksonov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object 11"/>
          <p:cNvSpPr/>
          <p:nvPr/>
        </p:nvSpPr>
        <p:spPr>
          <a:xfrm>
            <a:off x="3851280" y="3284640"/>
            <a:ext cx="575640" cy="288000"/>
          </a:xfrm>
          <a:custGeom>
            <a:avLst/>
            <a:gdLst>
              <a:gd name="textAreaLeft" fmla="*/ 0 w 575640"/>
              <a:gd name="textAreaRight" fmla="*/ 576000 w 575640"/>
              <a:gd name="textAreaTop" fmla="*/ 0 h 288000"/>
              <a:gd name="textAreaBottom" fmla="*/ 288360 h 288000"/>
            </a:gdLst>
            <a:ahLst/>
            <a:rect l="textAreaLeft" t="textAreaTop" r="textAreaRight" b="textAreaBottom"/>
            <a:pathLst>
              <a:path w="576579" h="288925">
                <a:moveTo>
                  <a:pt x="0" y="288925"/>
                </a:moveTo>
                <a:lnTo>
                  <a:pt x="576262" y="288925"/>
                </a:lnTo>
                <a:lnTo>
                  <a:pt x="576262" y="0"/>
                </a:lnTo>
                <a:lnTo>
                  <a:pt x="0" y="0"/>
                </a:lnTo>
                <a:lnTo>
                  <a:pt x="0" y="28892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object 12"/>
          <p:cNvSpPr/>
          <p:nvPr/>
        </p:nvSpPr>
        <p:spPr>
          <a:xfrm>
            <a:off x="3839400" y="3270240"/>
            <a:ext cx="5893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Akson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object 13"/>
          <p:cNvSpPr/>
          <p:nvPr/>
        </p:nvSpPr>
        <p:spPr>
          <a:xfrm>
            <a:off x="1476360" y="4508280"/>
            <a:ext cx="1150200" cy="277200"/>
          </a:xfrm>
          <a:custGeom>
            <a:avLst/>
            <a:gdLst>
              <a:gd name="textAreaLeft" fmla="*/ 0 w 1150200"/>
              <a:gd name="textAreaRight" fmla="*/ 1150560 w 1150200"/>
              <a:gd name="textAreaTop" fmla="*/ 0 h 277200"/>
              <a:gd name="textAreaBottom" fmla="*/ 277560 h 277200"/>
            </a:gdLst>
            <a:ahLst/>
            <a:rect l="textAreaLeft" t="textAreaTop" r="textAreaRight" b="textAreaBottom"/>
            <a:pathLst>
              <a:path w="1151255" h="278129">
                <a:moveTo>
                  <a:pt x="0" y="277812"/>
                </a:moveTo>
                <a:lnTo>
                  <a:pt x="1150937" y="277812"/>
                </a:lnTo>
                <a:lnTo>
                  <a:pt x="1150937" y="0"/>
                </a:lnTo>
                <a:lnTo>
                  <a:pt x="0" y="0"/>
                </a:lnTo>
                <a:lnTo>
                  <a:pt x="0" y="27781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object 14"/>
          <p:cNvSpPr/>
          <p:nvPr/>
        </p:nvSpPr>
        <p:spPr>
          <a:xfrm>
            <a:off x="402840" y="4494600"/>
            <a:ext cx="7795440" cy="163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073880">
              <a:lnSpc>
                <a:spcPct val="100000"/>
              </a:lnSpc>
            </a:pP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Celično</a:t>
            </a:r>
            <a:r>
              <a:rPr b="0" lang="sl-SI" sz="18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telo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073880">
              <a:lnSpc>
                <a:spcPct val="100000"/>
              </a:lnSpc>
              <a:spcBef>
                <a:spcPts val="6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99000"/>
              </a:lnSpc>
            </a:pP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Celično telo nevrona sprejema </a:t>
            </a:r>
            <a:r>
              <a:rPr b="0" lang="sl-SI" sz="1800" spc="-12" strike="noStrike">
                <a:solidFill>
                  <a:srgbClr val="000000"/>
                </a:solidFill>
                <a:latin typeface="Arial"/>
                <a:ea typeface="DejaVu Sans"/>
              </a:rPr>
              <a:t>vhodne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signale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iz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dendritov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in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številnih sinaps  na njenem površju. Nevron odda impulz na svoj akson, če je prejel dovolj  vhodnih signalov za njegovo stimulacijo do pragovne vrednosti. Če pragovna  vrednost </a:t>
            </a:r>
            <a:r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z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vhodnimi signali ni dosežena, nevron ne odda</a:t>
            </a:r>
            <a:r>
              <a:rPr b="0" lang="sl-SI" sz="1800" spc="11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1800" spc="-7" strike="noStrike">
                <a:solidFill>
                  <a:srgbClr val="000000"/>
                </a:solidFill>
                <a:latin typeface="Arial"/>
                <a:ea typeface="DejaVu Sans"/>
              </a:rPr>
              <a:t>impulza.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object 15"/>
          <p:cNvSpPr/>
          <p:nvPr/>
        </p:nvSpPr>
        <p:spPr>
          <a:xfrm>
            <a:off x="5724360" y="3357720"/>
            <a:ext cx="1583280" cy="553320"/>
          </a:xfrm>
          <a:custGeom>
            <a:avLst/>
            <a:gdLst>
              <a:gd name="textAreaLeft" fmla="*/ 0 w 1583280"/>
              <a:gd name="textAreaRight" fmla="*/ 1583640 w 1583280"/>
              <a:gd name="textAreaTop" fmla="*/ 0 h 553320"/>
              <a:gd name="textAreaBottom" fmla="*/ 553680 h 553320"/>
            </a:gdLst>
            <a:ahLst/>
            <a:rect l="textAreaLeft" t="textAreaTop" r="textAreaRight" b="textAreaBottom"/>
            <a:pathLst>
              <a:path w="1584325" h="554354">
                <a:moveTo>
                  <a:pt x="0" y="554037"/>
                </a:moveTo>
                <a:lnTo>
                  <a:pt x="1584325" y="554037"/>
                </a:lnTo>
                <a:lnTo>
                  <a:pt x="1584325" y="0"/>
                </a:lnTo>
                <a:lnTo>
                  <a:pt x="0" y="0"/>
                </a:lnTo>
                <a:lnTo>
                  <a:pt x="0" y="5540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object 16"/>
          <p:cNvSpPr/>
          <p:nvPr/>
        </p:nvSpPr>
        <p:spPr>
          <a:xfrm>
            <a:off x="5712840" y="3343320"/>
            <a:ext cx="82260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21" strike="noStrike">
                <a:solidFill>
                  <a:srgbClr val="000000"/>
                </a:solidFill>
                <a:latin typeface="Calibri"/>
                <a:ea typeface="DejaVu Sans"/>
              </a:rPr>
              <a:t>Z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ak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juč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k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aksonov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object 17"/>
          <p:cNvSpPr/>
          <p:nvPr/>
        </p:nvSpPr>
        <p:spPr>
          <a:xfrm>
            <a:off x="8336880" y="6465240"/>
            <a:ext cx="283320" cy="15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80360">
              <a:lnSpc>
                <a:spcPts val="1239"/>
              </a:lnSpc>
            </a:pPr>
            <a:fld id="{61FEE2FD-A09E-4653-8608-0E47A6AE3A0D}" type="slidenum">
              <a:rPr b="0" lang="sl-SI" sz="18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fld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object 2"/>
          <p:cNvSpPr/>
          <p:nvPr/>
        </p:nvSpPr>
        <p:spPr>
          <a:xfrm>
            <a:off x="457200" y="-178920"/>
            <a:ext cx="8228520" cy="132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76400" bIns="0" anchor="b">
            <a:noAutofit/>
          </a:bodyPr>
          <a:p>
            <a:pPr marL="2849760">
              <a:lnSpc>
                <a:spcPct val="100000"/>
              </a:lnSpc>
            </a:pPr>
            <a:r>
              <a:rPr b="0" lang="sl-SI" sz="3200" spc="-97" strike="noStrike">
                <a:solidFill>
                  <a:srgbClr val="464653"/>
                </a:solidFill>
                <a:latin typeface="Calibri"/>
                <a:ea typeface="DejaVu Sans"/>
              </a:rPr>
              <a:t>P</a:t>
            </a:r>
            <a:r>
              <a:rPr b="0" lang="sl-SI" sz="3200" spc="-7" strike="noStrike">
                <a:solidFill>
                  <a:srgbClr val="464653"/>
                </a:solidFill>
                <a:latin typeface="Calibri"/>
                <a:ea typeface="DejaVu Sans"/>
              </a:rPr>
              <a:t>e</a:t>
            </a:r>
            <a:r>
              <a:rPr b="0" lang="sl-SI" sz="3200" spc="-66" strike="noStrike">
                <a:solidFill>
                  <a:srgbClr val="464653"/>
                </a:solidFill>
                <a:latin typeface="Calibri"/>
                <a:ea typeface="DejaVu Sans"/>
              </a:rPr>
              <a:t>r</a:t>
            </a:r>
            <a:r>
              <a:rPr b="0" lang="sl-SI" sz="3200" spc="-7" strike="noStrike">
                <a:solidFill>
                  <a:srgbClr val="464653"/>
                </a:solidFill>
                <a:latin typeface="Calibri"/>
                <a:ea typeface="DejaVu Sans"/>
              </a:rPr>
              <a:t>cept</a:t>
            </a:r>
            <a:r>
              <a:rPr b="0" lang="sl-SI" sz="3200" spc="-72" strike="noStrike">
                <a:solidFill>
                  <a:srgbClr val="464653"/>
                </a:solidFill>
                <a:latin typeface="Calibri"/>
                <a:ea typeface="DejaVu Sans"/>
              </a:rPr>
              <a:t>r</a:t>
            </a:r>
            <a:r>
              <a:rPr b="0" lang="sl-SI" sz="3200" spc="-12" strike="noStrike">
                <a:solidFill>
                  <a:srgbClr val="464653"/>
                </a:solidFill>
                <a:latin typeface="Calibri"/>
                <a:ea typeface="DejaVu Sans"/>
              </a:rPr>
              <a:t>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object 3"/>
          <p:cNvSpPr/>
          <p:nvPr/>
        </p:nvSpPr>
        <p:spPr>
          <a:xfrm>
            <a:off x="1337760" y="1445760"/>
            <a:ext cx="554256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55680" indent="-34236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algn="l" pos="354960"/>
                <a:tab algn="l" pos="355680"/>
              </a:tabLst>
            </a:pPr>
            <a:r>
              <a:rPr b="0" lang="sl-SI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Binarne klasifikacijske</a:t>
            </a:r>
            <a:r>
              <a:rPr b="0" lang="sl-SI" sz="3200" spc="-75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sl-SI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funkcije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55680" indent="-342360">
              <a:lnSpc>
                <a:spcPct val="100000"/>
              </a:lnSpc>
              <a:spcBef>
                <a:spcPts val="765"/>
              </a:spcBef>
              <a:buClr>
                <a:srgbClr val="000000"/>
              </a:buClr>
              <a:buFont typeface="Symbol"/>
              <a:buChar char=""/>
              <a:tabLst>
                <a:tab algn="l" pos="354960"/>
                <a:tab algn="l" pos="355680"/>
              </a:tabLst>
            </a:pPr>
            <a:r>
              <a:rPr b="0" lang="sl-SI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Pragovna aktivacijska</a:t>
            </a:r>
            <a:r>
              <a:rPr b="0" lang="sl-SI" sz="3200" spc="-8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sl-SI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funkcija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object 4"/>
          <p:cNvSpPr/>
          <p:nvPr/>
        </p:nvSpPr>
        <p:spPr>
          <a:xfrm>
            <a:off x="1090440" y="2732040"/>
            <a:ext cx="6702840" cy="3437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object 5"/>
          <p:cNvSpPr/>
          <p:nvPr/>
        </p:nvSpPr>
        <p:spPr>
          <a:xfrm>
            <a:off x="3780000" y="2997360"/>
            <a:ext cx="1296360" cy="275040"/>
          </a:xfrm>
          <a:custGeom>
            <a:avLst/>
            <a:gdLst>
              <a:gd name="textAreaLeft" fmla="*/ 0 w 1296360"/>
              <a:gd name="textAreaRight" fmla="*/ 1296720 w 1296360"/>
              <a:gd name="textAreaTop" fmla="*/ 0 h 275040"/>
              <a:gd name="textAreaBottom" fmla="*/ 275400 h 275040"/>
            </a:gdLst>
            <a:ahLst/>
            <a:rect l="textAreaLeft" t="textAreaTop" r="textAreaRight" b="textAreaBottom"/>
            <a:pathLst>
              <a:path w="1297304" h="276225">
                <a:moveTo>
                  <a:pt x="0" y="276225"/>
                </a:moveTo>
                <a:lnTo>
                  <a:pt x="1296924" y="276225"/>
                </a:lnTo>
                <a:lnTo>
                  <a:pt x="1296924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object 6"/>
          <p:cNvSpPr/>
          <p:nvPr/>
        </p:nvSpPr>
        <p:spPr>
          <a:xfrm>
            <a:off x="3767760" y="2982600"/>
            <a:ext cx="7801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7" strike="noStrike">
                <a:solidFill>
                  <a:srgbClr val="7e7e7e"/>
                </a:solidFill>
                <a:latin typeface="Calibri"/>
                <a:ea typeface="DejaVu Sans"/>
              </a:rPr>
              <a:t>Den</a:t>
            </a:r>
            <a:r>
              <a:rPr b="0" lang="sl-SI" sz="1800" spc="-1" strike="noStrike">
                <a:solidFill>
                  <a:srgbClr val="7e7e7e"/>
                </a:solidFill>
                <a:latin typeface="Calibri"/>
                <a:ea typeface="DejaVu Sans"/>
              </a:rPr>
              <a:t>dr</a:t>
            </a:r>
            <a:r>
              <a:rPr b="0" lang="sl-SI" sz="1800" spc="-12" strike="noStrike">
                <a:solidFill>
                  <a:srgbClr val="7e7e7e"/>
                </a:solidFill>
                <a:latin typeface="Calibri"/>
                <a:ea typeface="DejaVu Sans"/>
              </a:rPr>
              <a:t>i</a:t>
            </a:r>
            <a:r>
              <a:rPr b="0" lang="sl-SI" sz="1800" spc="-1" strike="noStrike">
                <a:solidFill>
                  <a:srgbClr val="7e7e7e"/>
                </a:solidFill>
                <a:latin typeface="Calibri"/>
                <a:ea typeface="DejaVu Sans"/>
              </a:rPr>
              <a:t>ti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object 7"/>
          <p:cNvSpPr/>
          <p:nvPr/>
        </p:nvSpPr>
        <p:spPr>
          <a:xfrm>
            <a:off x="5940360" y="2874960"/>
            <a:ext cx="1799280" cy="553320"/>
          </a:xfrm>
          <a:custGeom>
            <a:avLst/>
            <a:gdLst>
              <a:gd name="textAreaLeft" fmla="*/ 0 w 1799280"/>
              <a:gd name="textAreaRight" fmla="*/ 1799640 w 1799280"/>
              <a:gd name="textAreaTop" fmla="*/ 0 h 553320"/>
              <a:gd name="textAreaBottom" fmla="*/ 553680 h 553320"/>
            </a:gdLst>
            <a:ahLst/>
            <a:rect l="textAreaLeft" t="textAreaTop" r="textAreaRight" b="textAreaBottom"/>
            <a:pathLst>
              <a:path w="1800225" h="554354">
                <a:moveTo>
                  <a:pt x="0" y="554037"/>
                </a:moveTo>
                <a:lnTo>
                  <a:pt x="1800225" y="554037"/>
                </a:lnTo>
                <a:lnTo>
                  <a:pt x="1800225" y="0"/>
                </a:lnTo>
                <a:lnTo>
                  <a:pt x="0" y="0"/>
                </a:lnTo>
                <a:lnTo>
                  <a:pt x="0" y="5540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object 8"/>
          <p:cNvSpPr/>
          <p:nvPr/>
        </p:nvSpPr>
        <p:spPr>
          <a:xfrm>
            <a:off x="5928840" y="2860560"/>
            <a:ext cx="120600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1" strike="noStrike">
                <a:solidFill>
                  <a:srgbClr val="7e7e7e"/>
                </a:solidFill>
                <a:latin typeface="Calibri"/>
                <a:ea typeface="DejaVu Sans"/>
              </a:rPr>
              <a:t>Izhodne</a:t>
            </a:r>
            <a:r>
              <a:rPr b="0" lang="sl-SI" sz="1800" spc="-75" strike="noStrike">
                <a:solidFill>
                  <a:srgbClr val="7e7e7e"/>
                </a:solidFill>
                <a:latin typeface="Calibri"/>
                <a:ea typeface="DejaVu Sans"/>
              </a:rPr>
              <a:t> </a:t>
            </a:r>
            <a:r>
              <a:rPr b="0" lang="sl-SI" sz="1800" spc="-7" strike="noStrike">
                <a:solidFill>
                  <a:srgbClr val="7e7e7e"/>
                </a:solidFill>
                <a:latin typeface="Calibri"/>
                <a:ea typeface="DejaVu Sans"/>
              </a:rPr>
              <a:t>veje  </a:t>
            </a:r>
            <a:r>
              <a:rPr b="0" lang="sl-SI" sz="1800" spc="-12" strike="noStrike">
                <a:solidFill>
                  <a:srgbClr val="7e7e7e"/>
                </a:solidFill>
                <a:latin typeface="Calibri"/>
                <a:ea typeface="DejaVu Sans"/>
              </a:rPr>
              <a:t>aksonov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object 9"/>
          <p:cNvSpPr/>
          <p:nvPr/>
        </p:nvSpPr>
        <p:spPr>
          <a:xfrm>
            <a:off x="4716360" y="5013360"/>
            <a:ext cx="718200" cy="275040"/>
          </a:xfrm>
          <a:custGeom>
            <a:avLst/>
            <a:gdLst>
              <a:gd name="textAreaLeft" fmla="*/ 0 w 718200"/>
              <a:gd name="textAreaRight" fmla="*/ 718560 w 718200"/>
              <a:gd name="textAreaTop" fmla="*/ 0 h 275040"/>
              <a:gd name="textAreaBottom" fmla="*/ 275400 h 275040"/>
            </a:gdLst>
            <a:ahLst/>
            <a:rect l="textAreaLeft" t="textAreaTop" r="textAreaRight" b="textAreaBottom"/>
            <a:pathLst>
              <a:path w="719454" h="276225">
                <a:moveTo>
                  <a:pt x="0" y="276225"/>
                </a:moveTo>
                <a:lnTo>
                  <a:pt x="719137" y="276225"/>
                </a:lnTo>
                <a:lnTo>
                  <a:pt x="719137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object 10"/>
          <p:cNvSpPr/>
          <p:nvPr/>
        </p:nvSpPr>
        <p:spPr>
          <a:xfrm>
            <a:off x="4704840" y="4999320"/>
            <a:ext cx="58932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12" strike="noStrike">
                <a:solidFill>
                  <a:srgbClr val="7e7e7e"/>
                </a:solidFill>
                <a:latin typeface="Calibri"/>
                <a:ea typeface="DejaVu Sans"/>
              </a:rPr>
              <a:t>Akson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object 11"/>
          <p:cNvSpPr/>
          <p:nvPr/>
        </p:nvSpPr>
        <p:spPr>
          <a:xfrm>
            <a:off x="612720" y="6356520"/>
            <a:ext cx="198000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80360">
              <a:lnSpc>
                <a:spcPts val="1239"/>
              </a:lnSpc>
            </a:pPr>
            <a:fld id="{7D7B5F9B-6270-4313-8900-7C4B3E60D727}" type="slidenum">
              <a:rPr b="0" lang="sl-SI" sz="1400" spc="-1" strike="noStrike">
                <a:solidFill>
                  <a:srgbClr val="464653"/>
                </a:solidFill>
                <a:latin typeface="Arial"/>
                <a:ea typeface="DejaVu Sans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object 4"/>
          <p:cNvSpPr/>
          <p:nvPr/>
        </p:nvSpPr>
        <p:spPr>
          <a:xfrm>
            <a:off x="612720" y="6356520"/>
            <a:ext cx="198000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80360">
              <a:lnSpc>
                <a:spcPts val="1239"/>
              </a:lnSpc>
            </a:pPr>
            <a:fld id="{FC6C6B1D-224E-49BD-94CD-4920BD6363CA}" type="slidenum">
              <a:rPr b="0" lang="sl-SI" sz="1400" spc="-1" strike="noStrike">
                <a:solidFill>
                  <a:srgbClr val="464653"/>
                </a:solidFill>
                <a:latin typeface="Arial"/>
                <a:ea typeface="DejaVu Sans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object 2"/>
          <p:cNvSpPr/>
          <p:nvPr/>
        </p:nvSpPr>
        <p:spPr>
          <a:xfrm>
            <a:off x="457200" y="-213120"/>
            <a:ext cx="8228520" cy="13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0600" bIns="0" anchor="b">
            <a:noAutofit/>
          </a:bodyPr>
          <a:p>
            <a:pPr marL="1307520">
              <a:lnSpc>
                <a:spcPct val="100000"/>
              </a:lnSpc>
            </a:pPr>
            <a:r>
              <a:rPr b="0" lang="sl-SI" sz="3600" spc="-1" strike="noStrike">
                <a:solidFill>
                  <a:srgbClr val="464653"/>
                </a:solidFill>
                <a:latin typeface="Calibri"/>
                <a:ea typeface="DejaVu Sans"/>
              </a:rPr>
              <a:t>Klasifikator nevronske</a:t>
            </a:r>
            <a:r>
              <a:rPr b="0" lang="sl-SI" sz="3600" spc="-92" strike="noStrike">
                <a:solidFill>
                  <a:srgbClr val="464653"/>
                </a:solidFill>
                <a:latin typeface="Calibri"/>
                <a:ea typeface="DejaVu Sans"/>
              </a:rPr>
              <a:t> </a:t>
            </a:r>
            <a:r>
              <a:rPr b="0" lang="sl-SI" sz="3600" spc="-1" strike="noStrike">
                <a:solidFill>
                  <a:srgbClr val="464653"/>
                </a:solidFill>
                <a:latin typeface="Calibri"/>
                <a:ea typeface="DejaVu Sans"/>
              </a:rPr>
              <a:t>mreže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object 3"/>
          <p:cNvSpPr/>
          <p:nvPr/>
        </p:nvSpPr>
        <p:spPr>
          <a:xfrm>
            <a:off x="690120" y="1229400"/>
            <a:ext cx="7641720" cy="40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55680" indent="-342360">
              <a:lnSpc>
                <a:spcPct val="100000"/>
              </a:lnSpc>
              <a:buClr>
                <a:srgbClr val="edebe0"/>
              </a:buClr>
              <a:buSzPct val="69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000" spc="-12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Vhod: </a:t>
            </a:r>
            <a:r>
              <a:rPr b="0" lang="sl-SI" sz="2000" spc="-15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Podatki </a:t>
            </a:r>
            <a:r>
              <a:rPr b="0" lang="sl-SI" sz="2000" spc="-21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za</a:t>
            </a:r>
            <a:r>
              <a:rPr b="0" lang="sl-SI" sz="2000" spc="-41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 </a:t>
            </a:r>
            <a:r>
              <a:rPr b="0" lang="sl-SI" sz="2000" spc="-7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klasifikacijo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354960"/>
                <a:tab algn="l" pos="355680"/>
              </a:tabLst>
            </a:pPr>
            <a:r>
              <a:rPr b="1" lang="sl-SI" sz="2000" spc="-15" strike="noStrike">
                <a:solidFill>
                  <a:srgbClr val="3366ff"/>
                </a:solidFill>
                <a:latin typeface="Calibri"/>
                <a:ea typeface="DejaVu Sans"/>
              </a:rPr>
              <a:t>Vsebujejo </a:t>
            </a:r>
            <a:r>
              <a:rPr b="1" lang="sl-SI" sz="2000" spc="-12" strike="noStrike">
                <a:solidFill>
                  <a:srgbClr val="3366ff"/>
                </a:solidFill>
                <a:latin typeface="Calibri"/>
                <a:ea typeface="DejaVu Sans"/>
              </a:rPr>
              <a:t>klasifikacijske</a:t>
            </a:r>
            <a:r>
              <a:rPr b="1" lang="sl-SI" sz="2000" spc="-1" strike="noStrike">
                <a:solidFill>
                  <a:srgbClr val="3366ff"/>
                </a:solidFill>
                <a:latin typeface="Calibri"/>
                <a:ea typeface="DejaVu Sans"/>
              </a:rPr>
              <a:t> </a:t>
            </a:r>
            <a:r>
              <a:rPr b="1" lang="sl-SI" sz="2000" spc="-12" strike="noStrike">
                <a:solidFill>
                  <a:srgbClr val="3366ff"/>
                </a:solidFill>
                <a:latin typeface="Calibri"/>
                <a:ea typeface="DejaVu Sans"/>
              </a:rPr>
              <a:t>atribute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55680" indent="-342360">
              <a:lnSpc>
                <a:spcPts val="2594"/>
              </a:lnSpc>
              <a:buClr>
                <a:srgbClr val="edebe0"/>
              </a:buClr>
              <a:buSzPct val="69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000" spc="-15" strike="noStrike">
                <a:solidFill>
                  <a:srgbClr val="000000"/>
                </a:solidFill>
                <a:latin typeface="Calibri"/>
                <a:ea typeface="DejaVu Sans"/>
              </a:rPr>
              <a:t>Podatki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se </a:t>
            </a:r>
            <a:r>
              <a:rPr b="0" lang="sl-SI" sz="2000" spc="-15" strike="noStrike">
                <a:solidFill>
                  <a:srgbClr val="000000"/>
                </a:solidFill>
                <a:latin typeface="Calibri"/>
                <a:ea typeface="DejaVu Sans"/>
              </a:rPr>
              <a:t>razdelijo </a:t>
            </a:r>
            <a:r>
              <a:rPr b="0" lang="sl-SI" sz="2000" spc="-32" strike="noStrike">
                <a:solidFill>
                  <a:srgbClr val="000000"/>
                </a:solidFill>
                <a:latin typeface="Calibri"/>
                <a:ea typeface="DejaVu Sans"/>
              </a:rPr>
              <a:t>kot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pri </a:t>
            </a:r>
            <a:r>
              <a:rPr b="0" lang="sl-SI" sz="2000" spc="-21" strike="noStrike">
                <a:solidFill>
                  <a:srgbClr val="000000"/>
                </a:solidFill>
                <a:latin typeface="Calibri"/>
                <a:ea typeface="DejaVu Sans"/>
              </a:rPr>
              <a:t>vsakem</a:t>
            </a:r>
            <a:r>
              <a:rPr b="0" lang="sl-SI" sz="2000" spc="1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klasifikacijskem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54960">
              <a:lnSpc>
                <a:spcPts val="2594"/>
              </a:lnSpc>
              <a:tabLst>
                <a:tab algn="l" pos="354960"/>
                <a:tab algn="l" pos="355680"/>
              </a:tabLst>
            </a:pP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problemu.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763920">
              <a:lnSpc>
                <a:spcPct val="100000"/>
              </a:lnSpc>
              <a:tabLst>
                <a:tab algn="l" pos="354960"/>
                <a:tab algn="l" pos="355680"/>
              </a:tabLst>
            </a:pP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[</a:t>
            </a:r>
            <a:r>
              <a:rPr b="0" lang="sl-SI" sz="2000" spc="-7" strike="noStrike">
                <a:solidFill>
                  <a:srgbClr val="3366ff"/>
                </a:solidFill>
                <a:latin typeface="Calibri"/>
                <a:ea typeface="DejaVu Sans"/>
              </a:rPr>
              <a:t>Učna </a:t>
            </a:r>
            <a:r>
              <a:rPr b="0" lang="sl-SI" sz="2000" spc="-12" strike="noStrike">
                <a:solidFill>
                  <a:srgbClr val="3366ff"/>
                </a:solidFill>
                <a:latin typeface="Calibri"/>
                <a:ea typeface="DejaVu Sans"/>
              </a:rPr>
              <a:t>množica </a:t>
            </a:r>
            <a:r>
              <a:rPr b="0" lang="sl-SI" sz="2000" spc="-1" strike="noStrike">
                <a:solidFill>
                  <a:srgbClr val="3366ff"/>
                </a:solidFill>
                <a:latin typeface="Calibri"/>
                <a:ea typeface="DejaVu Sans"/>
              </a:rPr>
              <a:t>in </a:t>
            </a:r>
            <a:r>
              <a:rPr b="0" lang="sl-SI" sz="2000" spc="-12" strike="noStrike">
                <a:solidFill>
                  <a:srgbClr val="3366ff"/>
                </a:solidFill>
                <a:latin typeface="Calibri"/>
                <a:ea typeface="DejaVu Sans"/>
              </a:rPr>
              <a:t>testna</a:t>
            </a:r>
            <a:r>
              <a:rPr b="0" lang="sl-SI" sz="2000" spc="-66" strike="noStrike">
                <a:solidFill>
                  <a:srgbClr val="3366ff"/>
                </a:solidFill>
                <a:latin typeface="Calibri"/>
                <a:ea typeface="DejaVu Sans"/>
              </a:rPr>
              <a:t> </a:t>
            </a:r>
            <a:r>
              <a:rPr b="0" lang="sl-SI" sz="2000" spc="-12" strike="noStrike">
                <a:solidFill>
                  <a:srgbClr val="3366ff"/>
                </a:solidFill>
                <a:latin typeface="Calibri"/>
                <a:ea typeface="DejaVu Sans"/>
              </a:rPr>
              <a:t>množica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]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763920">
              <a:lnSpc>
                <a:spcPct val="100000"/>
              </a:lnSpc>
              <a:spcBef>
                <a:spcPts val="6"/>
              </a:spcBef>
              <a:tabLst>
                <a:tab algn="l" pos="354960"/>
                <a:tab algn="l" pos="35568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55680" indent="-342360">
              <a:lnSpc>
                <a:spcPct val="100000"/>
              </a:lnSpc>
              <a:buClr>
                <a:srgbClr val="edebe0"/>
              </a:buClr>
              <a:buSzPct val="69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000" spc="-15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Podatki </a:t>
            </a:r>
            <a:r>
              <a:rPr b="0" lang="sl-SI" sz="2000" spc="-12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morajo </a:t>
            </a:r>
            <a:r>
              <a:rPr b="0" lang="sl-SI" sz="2000" spc="-7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biti</a:t>
            </a:r>
            <a:r>
              <a:rPr b="0" lang="sl-SI" sz="2000" spc="-21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 </a:t>
            </a:r>
            <a:r>
              <a:rPr b="0" lang="sl-SI" sz="2000" spc="-12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normalizirani.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360">
              <a:lnSpc>
                <a:spcPts val="2591"/>
              </a:lnSpc>
              <a:tabLst>
                <a:tab algn="l" pos="354960"/>
                <a:tab algn="l" pos="355680"/>
              </a:tabLst>
            </a:pPr>
            <a:r>
              <a:rPr b="0" lang="sl-SI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(t.j.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vse 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vrednosti atributov </a:t>
            </a:r>
            <a:r>
              <a:rPr b="0" lang="sl-SI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(značilk) v </a:t>
            </a:r>
            <a:r>
              <a:rPr b="0" lang="sl-SI" sz="2000" spc="-15" strike="noStrike">
                <a:solidFill>
                  <a:srgbClr val="000000"/>
                </a:solidFill>
                <a:latin typeface="Calibri"/>
                <a:ea typeface="DejaVu Sans"/>
              </a:rPr>
              <a:t>podatkovni </a:t>
            </a:r>
            <a:r>
              <a:rPr b="0" lang="sl-SI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bazi</a:t>
            </a:r>
            <a:r>
              <a:rPr b="0" lang="sl-SI" sz="20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se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54960">
              <a:lnSpc>
                <a:spcPts val="2591"/>
              </a:lnSpc>
              <a:tabLst>
                <a:tab algn="l" pos="354960"/>
                <a:tab algn="l" pos="355680"/>
              </a:tabLst>
            </a:pP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prilagodijo na 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interval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[0,1] </a:t>
            </a:r>
            <a:r>
              <a:rPr b="0" lang="sl-SI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ali</a:t>
            </a:r>
            <a:r>
              <a:rPr b="0" lang="sl-SI" sz="20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[-1,1])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354960"/>
                <a:tab algn="l" pos="355680"/>
              </a:tabLst>
            </a:pPr>
            <a:r>
              <a:rPr b="0" lang="sl-SI" sz="2000" spc="-15" strike="noStrike">
                <a:solidFill>
                  <a:srgbClr val="3366ff"/>
                </a:solidFill>
                <a:latin typeface="Calibri"/>
                <a:ea typeface="DejaVu Sans"/>
              </a:rPr>
              <a:t>Nevronska </a:t>
            </a:r>
            <a:r>
              <a:rPr b="0" lang="sl-SI" sz="2000" spc="-21" strike="noStrike">
                <a:solidFill>
                  <a:srgbClr val="3366ff"/>
                </a:solidFill>
                <a:latin typeface="Calibri"/>
                <a:ea typeface="DejaVu Sans"/>
              </a:rPr>
              <a:t>mreža lahko </a:t>
            </a:r>
            <a:r>
              <a:rPr b="0" lang="sl-SI" sz="2000" spc="-1" strike="noStrike">
                <a:solidFill>
                  <a:srgbClr val="3366ff"/>
                </a:solidFill>
                <a:latin typeface="Calibri"/>
                <a:ea typeface="DejaVu Sans"/>
              </a:rPr>
              <a:t>dela </a:t>
            </a:r>
            <a:r>
              <a:rPr b="0" lang="sl-SI" sz="2000" spc="-7" strike="noStrike">
                <a:solidFill>
                  <a:srgbClr val="3366ff"/>
                </a:solidFill>
                <a:latin typeface="Calibri"/>
                <a:ea typeface="DejaVu Sans"/>
              </a:rPr>
              <a:t>s podatki </a:t>
            </a:r>
            <a:r>
              <a:rPr b="0" lang="sl-SI" sz="2000" spc="-1" strike="noStrike">
                <a:solidFill>
                  <a:srgbClr val="3366ff"/>
                </a:solidFill>
                <a:latin typeface="Calibri"/>
                <a:ea typeface="DejaVu Sans"/>
              </a:rPr>
              <a:t>v </a:t>
            </a:r>
            <a:r>
              <a:rPr b="0" lang="sl-SI" sz="2000" spc="-7" strike="noStrike">
                <a:solidFill>
                  <a:srgbClr val="3366ff"/>
                </a:solidFill>
                <a:latin typeface="Calibri"/>
                <a:ea typeface="DejaVu Sans"/>
              </a:rPr>
              <a:t>obsegu (0,1) </a:t>
            </a:r>
            <a:r>
              <a:rPr b="0" lang="sl-SI" sz="2000" spc="-1" strike="noStrike">
                <a:solidFill>
                  <a:srgbClr val="3366ff"/>
                </a:solidFill>
                <a:latin typeface="Calibri"/>
                <a:ea typeface="DejaVu Sans"/>
              </a:rPr>
              <a:t>ali </a:t>
            </a:r>
            <a:r>
              <a:rPr b="0" lang="sl-SI" sz="2000" spc="-7" strike="noStrike">
                <a:solidFill>
                  <a:srgbClr val="3366ff"/>
                </a:solidFill>
                <a:latin typeface="Calibri"/>
                <a:ea typeface="DejaVu Sans"/>
              </a:rPr>
              <a:t>(-1,1).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54960" indent="-341640">
              <a:lnSpc>
                <a:spcPct val="100000"/>
              </a:lnSpc>
              <a:buClr>
                <a:srgbClr val="edebe0"/>
              </a:buClr>
              <a:buSzPct val="69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000" spc="-602" strike="noStrike" u="heavy">
                <a:solidFill>
                  <a:srgbClr val="ff3300"/>
                </a:solidFill>
                <a:uFillTx/>
                <a:latin typeface="Times New Roman"/>
                <a:ea typeface="DejaVu Sans"/>
              </a:rPr>
              <a:t> </a:t>
            </a:r>
            <a:r>
              <a:rPr b="0" lang="sl-SI" sz="2000" spc="-1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Ločimo </a:t>
            </a:r>
            <a:r>
              <a:rPr b="0" lang="sl-SI" sz="2000" spc="-15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dva </a:t>
            </a:r>
            <a:r>
              <a:rPr b="0" lang="sl-SI" sz="2000" spc="-7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osnovna normalizacijska</a:t>
            </a:r>
            <a:r>
              <a:rPr b="0" lang="sl-SI" sz="2000" spc="-100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 </a:t>
            </a:r>
            <a:r>
              <a:rPr b="0" lang="sl-SI" sz="2000" spc="-15" strike="noStrike" u="heavy">
                <a:solidFill>
                  <a:srgbClr val="ff3300"/>
                </a:solidFill>
                <a:uFillTx/>
                <a:latin typeface="Calibri"/>
                <a:ea typeface="DejaVu Sans"/>
              </a:rPr>
              <a:t>postopka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90680">
              <a:lnSpc>
                <a:spcPct val="100000"/>
              </a:lnSpc>
              <a:tabLst>
                <a:tab algn="l" pos="354960"/>
                <a:tab algn="l" pos="355680"/>
              </a:tabLst>
            </a:pP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[1] 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Max-Min</a:t>
            </a:r>
            <a:r>
              <a:rPr b="0" lang="sl-SI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normalizacija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90680">
              <a:lnSpc>
                <a:spcPct val="100000"/>
              </a:lnSpc>
              <a:tabLst>
                <a:tab algn="l" pos="354960"/>
                <a:tab algn="l" pos="355680"/>
              </a:tabLst>
            </a:pP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[2] Normalizacija </a:t>
            </a:r>
            <a:r>
              <a:rPr b="0" lang="sl-SI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z </a:t>
            </a:r>
            <a:r>
              <a:rPr b="0" lang="sl-SI" sz="2000" spc="-7" strike="noStrike">
                <a:solidFill>
                  <a:srgbClr val="000000"/>
                </a:solidFill>
                <a:latin typeface="Calibri"/>
                <a:ea typeface="DejaVu Sans"/>
              </a:rPr>
              <a:t>decimalnim</a:t>
            </a:r>
            <a:r>
              <a:rPr b="0" lang="sl-SI" sz="2000" spc="-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2000" spc="-12" strike="noStrike">
                <a:solidFill>
                  <a:srgbClr val="000000"/>
                </a:solidFill>
                <a:latin typeface="Calibri"/>
                <a:ea typeface="DejaVu Sans"/>
              </a:rPr>
              <a:t>skaliranjem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object 4"/>
          <p:cNvSpPr/>
          <p:nvPr/>
        </p:nvSpPr>
        <p:spPr>
          <a:xfrm>
            <a:off x="612720" y="6356520"/>
            <a:ext cx="198000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80360">
              <a:lnSpc>
                <a:spcPts val="1239"/>
              </a:lnSpc>
            </a:pPr>
            <a:fld id="{3D89B9D8-10A5-4C04-B0A1-54FFB15EF479}" type="slidenum">
              <a:rPr b="0" lang="sl-SI" sz="1400" spc="-1" strike="noStrike">
                <a:solidFill>
                  <a:srgbClr val="464653"/>
                </a:solidFill>
                <a:latin typeface="Arial"/>
                <a:ea typeface="DejaVu Sans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object 2"/>
          <p:cNvSpPr/>
          <p:nvPr/>
        </p:nvSpPr>
        <p:spPr>
          <a:xfrm>
            <a:off x="457200" y="-213120"/>
            <a:ext cx="8228520" cy="13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0600" bIns="0" anchor="b">
            <a:noAutofit/>
          </a:bodyPr>
          <a:p>
            <a:pPr marL="2374200">
              <a:lnSpc>
                <a:spcPct val="100000"/>
              </a:lnSpc>
            </a:pPr>
            <a:r>
              <a:rPr b="0" lang="sl-SI" sz="3600" spc="-1" strike="noStrike">
                <a:solidFill>
                  <a:srgbClr val="464653"/>
                </a:solidFill>
                <a:latin typeface="Calibri"/>
                <a:ea typeface="DejaVu Sans"/>
              </a:rPr>
              <a:t>Nevronska</a:t>
            </a:r>
            <a:r>
              <a:rPr b="0" lang="sl-SI" sz="3600" spc="-80" strike="noStrike">
                <a:solidFill>
                  <a:srgbClr val="464653"/>
                </a:solidFill>
                <a:latin typeface="Calibri"/>
                <a:ea typeface="DejaVu Sans"/>
              </a:rPr>
              <a:t> </a:t>
            </a:r>
            <a:r>
              <a:rPr b="0" lang="sl-SI" sz="3600" spc="-1" strike="noStrike">
                <a:solidFill>
                  <a:srgbClr val="464653"/>
                </a:solidFill>
                <a:latin typeface="Calibri"/>
                <a:ea typeface="DejaVu Sans"/>
              </a:rPr>
              <a:t>mreža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object 3"/>
          <p:cNvSpPr/>
          <p:nvPr/>
        </p:nvSpPr>
        <p:spPr>
          <a:xfrm>
            <a:off x="762840" y="1737000"/>
            <a:ext cx="7532640" cy="39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55680" indent="-342360">
              <a:lnSpc>
                <a:spcPct val="90000"/>
              </a:lnSpc>
              <a:buClr>
                <a:srgbClr val="cccc99"/>
              </a:buClr>
              <a:buSzPct val="70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3366ff"/>
                </a:solidFill>
                <a:latin typeface="Arial"/>
                <a:ea typeface="DejaVu Sans"/>
              </a:rPr>
              <a:t>Nevronska mreža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se uči s prilagajanjem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uteži  tako,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da je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sposobna pravilno klasificirati 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podatke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učne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množice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in nato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po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testni fazi  tudi neznane</a:t>
            </a:r>
            <a:r>
              <a:rPr b="0" lang="sl-SI" sz="2800" spc="-8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podatke.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tabLst>
                <a:tab algn="l" pos="354960"/>
                <a:tab algn="l" pos="35568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55680" indent="-342360">
              <a:lnSpc>
                <a:spcPts val="3030"/>
              </a:lnSpc>
              <a:buClr>
                <a:srgbClr val="cccc99"/>
              </a:buClr>
              <a:buSzPct val="70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ff3300"/>
                </a:solidFill>
                <a:latin typeface="Arial"/>
                <a:ea typeface="DejaVu Sans"/>
              </a:rPr>
              <a:t>Nevronska mreža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potrebuje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dalj časa za 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učenje.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tabLst>
                <a:tab algn="l" pos="354960"/>
                <a:tab algn="l" pos="35568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55680" indent="-342360">
              <a:lnSpc>
                <a:spcPts val="3189"/>
              </a:lnSpc>
              <a:buClr>
                <a:srgbClr val="cccc99"/>
              </a:buClr>
              <a:buSzPct val="70000"/>
              <a:buFont typeface="Wingdings" charset="2"/>
              <a:buChar char=""/>
              <a:tabLst>
                <a:tab algn="l" pos="354960"/>
                <a:tab algn="l" pos="355680"/>
              </a:tabLst>
            </a:pPr>
            <a:r>
              <a:rPr b="0" lang="sl-SI" sz="2800" spc="-1" strike="noStrike">
                <a:solidFill>
                  <a:srgbClr val="ff3300"/>
                </a:solidFill>
                <a:latin typeface="Arial"/>
                <a:ea typeface="DejaVu Sans"/>
              </a:rPr>
              <a:t>Nevronska mreža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ima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visoko toleranco</a:t>
            </a:r>
            <a:r>
              <a:rPr b="0" lang="sl-SI" sz="2800" spc="-2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za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zašumljene in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nepopolne</a:t>
            </a:r>
            <a:r>
              <a:rPr b="0" lang="sl-SI" sz="2800" spc="43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podatke.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object 4"/>
          <p:cNvSpPr/>
          <p:nvPr/>
        </p:nvSpPr>
        <p:spPr>
          <a:xfrm>
            <a:off x="612720" y="6356520"/>
            <a:ext cx="198000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80360">
              <a:lnSpc>
                <a:spcPts val="1239"/>
              </a:lnSpc>
            </a:pPr>
            <a:fld id="{590AAEE1-05E7-4935-9393-8D3B3D31DA0F}" type="slidenum">
              <a:rPr b="0" lang="sl-SI" sz="1400" spc="-1" strike="noStrike">
                <a:solidFill>
                  <a:srgbClr val="464653"/>
                </a:solidFill>
                <a:latin typeface="Arial"/>
                <a:ea typeface="DejaVu Sans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object 2"/>
          <p:cNvSpPr/>
          <p:nvPr/>
        </p:nvSpPr>
        <p:spPr>
          <a:xfrm>
            <a:off x="457200" y="-216000"/>
            <a:ext cx="8228520" cy="13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13480" bIns="0" anchor="b">
            <a:noAutofit/>
          </a:bodyPr>
          <a:p>
            <a:pPr marL="572760">
              <a:lnSpc>
                <a:spcPct val="100000"/>
              </a:lnSpc>
            </a:pPr>
            <a:r>
              <a:rPr b="0" lang="sl-SI" sz="3600" spc="-7" strike="noStrike">
                <a:solidFill>
                  <a:srgbClr val="464653"/>
                </a:solidFill>
                <a:latin typeface="Franklin Gothic Book"/>
                <a:ea typeface="DejaVu Sans"/>
              </a:rPr>
              <a:t>Kaj </a:t>
            </a:r>
            <a:r>
              <a:rPr b="0" lang="sl-SI" sz="3600" spc="-1" strike="noStrike">
                <a:solidFill>
                  <a:srgbClr val="464653"/>
                </a:solidFill>
                <a:latin typeface="Franklin Gothic Book"/>
                <a:ea typeface="DejaVu Sans"/>
              </a:rPr>
              <a:t>potrebujemo </a:t>
            </a:r>
            <a:r>
              <a:rPr b="0" lang="sl-SI" sz="3600" spc="-7" strike="noStrike">
                <a:solidFill>
                  <a:srgbClr val="464653"/>
                </a:solidFill>
                <a:latin typeface="Franklin Gothic Book"/>
                <a:ea typeface="DejaVu Sans"/>
              </a:rPr>
              <a:t>za </a:t>
            </a:r>
            <a:r>
              <a:rPr b="0" lang="sl-SI" sz="3600" spc="-1" strike="noStrike">
                <a:solidFill>
                  <a:srgbClr val="464653"/>
                </a:solidFill>
                <a:latin typeface="Franklin Gothic Book"/>
                <a:ea typeface="DejaVu Sans"/>
              </a:rPr>
              <a:t>uporabo</a:t>
            </a:r>
            <a:r>
              <a:rPr b="0" lang="sl-SI" sz="3600" spc="-80" strike="noStrike">
                <a:solidFill>
                  <a:srgbClr val="464653"/>
                </a:solidFill>
                <a:latin typeface="Franklin Gothic Book"/>
                <a:ea typeface="DejaVu Sans"/>
              </a:rPr>
              <a:t> </a:t>
            </a:r>
            <a:r>
              <a:rPr b="0" lang="sl-SI" sz="3600" spc="-7" strike="noStrike">
                <a:solidFill>
                  <a:srgbClr val="464653"/>
                </a:solidFill>
                <a:latin typeface="Franklin Gothic Book"/>
                <a:ea typeface="DejaVu Sans"/>
              </a:rPr>
              <a:t>NM?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object 3"/>
          <p:cNvSpPr/>
          <p:nvPr/>
        </p:nvSpPr>
        <p:spPr>
          <a:xfrm>
            <a:off x="762840" y="1406880"/>
            <a:ext cx="6281640" cy="392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355680" indent="-342360">
              <a:lnSpc>
                <a:spcPct val="100000"/>
              </a:lnSpc>
              <a:buClr>
                <a:srgbClr val="00007c"/>
              </a:buClr>
              <a:buSzPct val="75000"/>
              <a:buFont typeface="Wingdings" charset="2"/>
              <a:buChar char="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Določitev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ustreznih</a:t>
            </a:r>
            <a:r>
              <a:rPr b="0" lang="sl-SI" sz="2800" spc="-4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vhodov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55680" indent="-342360">
              <a:lnSpc>
                <a:spcPts val="3195"/>
              </a:lnSpc>
              <a:spcBef>
                <a:spcPts val="334"/>
              </a:spcBef>
              <a:buClr>
                <a:srgbClr val="00007c"/>
              </a:buClr>
              <a:buSzPct val="75000"/>
              <a:buFont typeface="Wingdings" charset="2"/>
              <a:buChar char="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Bazo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podatkov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za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učno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in testno</a:t>
            </a:r>
            <a:r>
              <a:rPr b="0" lang="sl-SI" sz="2800" spc="-2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fazo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ts val="3195"/>
              </a:lnSpc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nevronske</a:t>
            </a:r>
            <a:r>
              <a:rPr b="0" lang="sl-SI" sz="2800" spc="-3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mreže.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55680" indent="-342360">
              <a:lnSpc>
                <a:spcPts val="3019"/>
              </a:lnSpc>
              <a:spcBef>
                <a:spcPts val="720"/>
              </a:spcBef>
              <a:buClr>
                <a:srgbClr val="00007c"/>
              </a:buClr>
              <a:buSzPct val="75000"/>
              <a:buFont typeface="Wingdings" charset="2"/>
              <a:buChar char="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Določitev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optimalnega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števila skritih 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vozlišč/nevronov.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55680" indent="-342360">
              <a:lnSpc>
                <a:spcPct val="100000"/>
              </a:lnSpc>
              <a:spcBef>
                <a:spcPts val="295"/>
              </a:spcBef>
              <a:buClr>
                <a:srgbClr val="00007c"/>
              </a:buClr>
              <a:buSzPct val="75000"/>
              <a:buFont typeface="Wingdings" charset="2"/>
              <a:buChar char="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Oceno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parametrov</a:t>
            </a:r>
            <a:r>
              <a:rPr b="0" lang="sl-SI" sz="2800" spc="-46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(učenje).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55680" indent="-342360">
              <a:lnSpc>
                <a:spcPct val="100000"/>
              </a:lnSpc>
              <a:spcBef>
                <a:spcPts val="334"/>
              </a:spcBef>
              <a:buClr>
                <a:srgbClr val="00007c"/>
              </a:buClr>
              <a:buSzPct val="75000"/>
              <a:buFont typeface="Wingdings" charset="2"/>
              <a:buChar char="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Oceno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zmogljivosti</a:t>
            </a:r>
            <a:r>
              <a:rPr b="0" lang="sl-SI" sz="2800" spc="-52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mreže.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55680" indent="-342360">
              <a:lnSpc>
                <a:spcPts val="3195"/>
              </a:lnSpc>
              <a:spcBef>
                <a:spcPts val="334"/>
              </a:spcBef>
              <a:buClr>
                <a:srgbClr val="00007c"/>
              </a:buClr>
              <a:buSzPct val="75000"/>
              <a:buFont typeface="Wingdings" charset="2"/>
              <a:buChar char=""/>
              <a:tabLst>
                <a:tab algn="l" pos="354960"/>
                <a:tab algn="l" pos="355680"/>
              </a:tabLst>
            </a:pP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Če zmogljivost ni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zadovoljiva, </a:t>
            </a:r>
            <a:r>
              <a:rPr b="0" lang="sl-SI" sz="2800" spc="-7" strike="noStrike">
                <a:solidFill>
                  <a:srgbClr val="000000"/>
                </a:solidFill>
                <a:latin typeface="Arial"/>
                <a:ea typeface="DejaVu Sans"/>
              </a:rPr>
              <a:t>potem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55680">
              <a:lnSpc>
                <a:spcPts val="3195"/>
              </a:lnSpc>
              <a:tabLst>
                <a:tab algn="l" pos="354960"/>
                <a:tab algn="l" pos="355680"/>
              </a:tabLst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ponovimo predhodne</a:t>
            </a:r>
            <a:r>
              <a:rPr b="0" lang="sl-SI" sz="2800" spc="-55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  <a:ea typeface="DejaVu Sans"/>
              </a:rPr>
              <a:t>točke.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bject 2"/>
          <p:cNvSpPr/>
          <p:nvPr/>
        </p:nvSpPr>
        <p:spPr>
          <a:xfrm>
            <a:off x="457200" y="-183600"/>
            <a:ext cx="8228520" cy="132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81080" bIns="0" anchor="b">
            <a:noAutofit/>
          </a:bodyPr>
          <a:p>
            <a:pPr marL="92880">
              <a:lnSpc>
                <a:spcPct val="100000"/>
              </a:lnSpc>
            </a:pPr>
            <a:r>
              <a:rPr b="0" lang="sl-SI" sz="3200" spc="-7" strike="noStrike">
                <a:solidFill>
                  <a:srgbClr val="464653"/>
                </a:solidFill>
                <a:latin typeface="Franklin Gothic Book"/>
                <a:ea typeface="DejaVu Sans"/>
              </a:rPr>
              <a:t>Osnovni elementi nevronskih</a:t>
            </a:r>
            <a:r>
              <a:rPr b="0" lang="sl-SI" sz="3200" spc="24" strike="noStrike">
                <a:solidFill>
                  <a:srgbClr val="464653"/>
                </a:solidFill>
                <a:latin typeface="Franklin Gothic Book"/>
                <a:ea typeface="DejaVu Sans"/>
              </a:rPr>
              <a:t> </a:t>
            </a:r>
            <a:r>
              <a:rPr b="0" lang="sl-SI" sz="3200" spc="-7" strike="noStrike">
                <a:solidFill>
                  <a:srgbClr val="464653"/>
                </a:solidFill>
                <a:latin typeface="Franklin Gothic Book"/>
                <a:ea typeface="DejaVu Sans"/>
              </a:rPr>
              <a:t>mrež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object 3"/>
          <p:cNvSpPr/>
          <p:nvPr/>
        </p:nvSpPr>
        <p:spPr>
          <a:xfrm>
            <a:off x="2124000" y="1413000"/>
            <a:ext cx="5245920" cy="31168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object 4"/>
          <p:cNvSpPr/>
          <p:nvPr/>
        </p:nvSpPr>
        <p:spPr>
          <a:xfrm>
            <a:off x="5724360" y="1773360"/>
            <a:ext cx="1223280" cy="553320"/>
          </a:xfrm>
          <a:custGeom>
            <a:avLst/>
            <a:gdLst>
              <a:gd name="textAreaLeft" fmla="*/ 0 w 1223280"/>
              <a:gd name="textAreaRight" fmla="*/ 1223640 w 1223280"/>
              <a:gd name="textAreaTop" fmla="*/ 0 h 553320"/>
              <a:gd name="textAreaBottom" fmla="*/ 553680 h 553320"/>
            </a:gdLst>
            <a:ahLst/>
            <a:rect l="textAreaLeft" t="textAreaTop" r="textAreaRight" b="textAreaBottom"/>
            <a:pathLst>
              <a:path w="1224279" h="554355">
                <a:moveTo>
                  <a:pt x="0" y="554037"/>
                </a:moveTo>
                <a:lnTo>
                  <a:pt x="1223962" y="554037"/>
                </a:lnTo>
                <a:lnTo>
                  <a:pt x="1223962" y="0"/>
                </a:lnTo>
                <a:lnTo>
                  <a:pt x="0" y="0"/>
                </a:lnTo>
                <a:lnTo>
                  <a:pt x="0" y="5540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object 5"/>
          <p:cNvSpPr/>
          <p:nvPr/>
        </p:nvSpPr>
        <p:spPr>
          <a:xfrm>
            <a:off x="5712840" y="1758600"/>
            <a:ext cx="109872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ct val="100000"/>
              </a:lnSpc>
            </a:pP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k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sl-SI" sz="1800" spc="-26" strike="noStrike">
                <a:solidFill>
                  <a:srgbClr val="000000"/>
                </a:solidFill>
                <a:latin typeface="Calibri"/>
                <a:ea typeface="DejaVu Sans"/>
              </a:rPr>
              <a:t>v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ac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j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b="0" lang="sl-SI" sz="1800" spc="-41" strike="noStrike">
                <a:solidFill>
                  <a:srgbClr val="000000"/>
                </a:solidFill>
                <a:latin typeface="Calibri"/>
                <a:ea typeface="DejaVu Sans"/>
              </a:rPr>
              <a:t>k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funkcija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object 6"/>
          <p:cNvSpPr/>
          <p:nvPr/>
        </p:nvSpPr>
        <p:spPr>
          <a:xfrm>
            <a:off x="5867280" y="3789360"/>
            <a:ext cx="791280" cy="286560"/>
          </a:xfrm>
          <a:custGeom>
            <a:avLst/>
            <a:gdLst>
              <a:gd name="textAreaLeft" fmla="*/ 0 w 791280"/>
              <a:gd name="textAreaRight" fmla="*/ 791640 w 791280"/>
              <a:gd name="textAreaTop" fmla="*/ 0 h 286560"/>
              <a:gd name="textAreaBottom" fmla="*/ 286920 h 286560"/>
            </a:gdLst>
            <a:ahLst/>
            <a:rect l="textAreaLeft" t="textAreaTop" r="textAreaRight" b="textAreaBottom"/>
            <a:pathLst>
              <a:path w="792479" h="287654">
                <a:moveTo>
                  <a:pt x="0" y="287337"/>
                </a:moveTo>
                <a:lnTo>
                  <a:pt x="792162" y="287337"/>
                </a:lnTo>
                <a:lnTo>
                  <a:pt x="792162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object 7"/>
          <p:cNvSpPr/>
          <p:nvPr/>
        </p:nvSpPr>
        <p:spPr>
          <a:xfrm>
            <a:off x="4788000" y="3141720"/>
            <a:ext cx="935640" cy="492840"/>
          </a:xfrm>
          <a:custGeom>
            <a:avLst/>
            <a:gdLst>
              <a:gd name="textAreaLeft" fmla="*/ 0 w 935640"/>
              <a:gd name="textAreaRight" fmla="*/ 936000 w 935640"/>
              <a:gd name="textAreaTop" fmla="*/ 0 h 492840"/>
              <a:gd name="textAreaBottom" fmla="*/ 493200 h 492840"/>
            </a:gdLst>
            <a:ahLst/>
            <a:rect l="textAreaLeft" t="textAreaTop" r="textAreaRight" b="textAreaBottom"/>
            <a:pathLst>
              <a:path w="936625" h="494029">
                <a:moveTo>
                  <a:pt x="0" y="493712"/>
                </a:moveTo>
                <a:lnTo>
                  <a:pt x="936625" y="493712"/>
                </a:lnTo>
                <a:lnTo>
                  <a:pt x="936625" y="0"/>
                </a:lnTo>
                <a:lnTo>
                  <a:pt x="0" y="0"/>
                </a:lnTo>
                <a:lnTo>
                  <a:pt x="0" y="493712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object 8"/>
          <p:cNvSpPr/>
          <p:nvPr/>
        </p:nvSpPr>
        <p:spPr>
          <a:xfrm>
            <a:off x="2987640" y="4014720"/>
            <a:ext cx="1654920" cy="421200"/>
          </a:xfrm>
          <a:custGeom>
            <a:avLst/>
            <a:gdLst>
              <a:gd name="textAreaLeft" fmla="*/ 0 w 1654920"/>
              <a:gd name="textAreaRight" fmla="*/ 1655280 w 1654920"/>
              <a:gd name="textAreaTop" fmla="*/ 0 h 421200"/>
              <a:gd name="textAreaBottom" fmla="*/ 421560 h 421200"/>
            </a:gdLst>
            <a:ahLst/>
            <a:rect l="textAreaLeft" t="textAreaTop" r="textAreaRight" b="textAreaBottom"/>
            <a:pathLst>
              <a:path w="1656079" h="422275">
                <a:moveTo>
                  <a:pt x="0" y="422275"/>
                </a:moveTo>
                <a:lnTo>
                  <a:pt x="1655826" y="422275"/>
                </a:lnTo>
                <a:lnTo>
                  <a:pt x="1655826" y="0"/>
                </a:lnTo>
                <a:lnTo>
                  <a:pt x="0" y="0"/>
                </a:lnTo>
                <a:lnTo>
                  <a:pt x="0" y="42227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object 9"/>
          <p:cNvSpPr/>
          <p:nvPr/>
        </p:nvSpPr>
        <p:spPr>
          <a:xfrm>
            <a:off x="906120" y="3235320"/>
            <a:ext cx="7716600" cy="322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983160" algn="ctr">
              <a:lnSpc>
                <a:spcPct val="100000"/>
              </a:lnSpc>
            </a:pPr>
            <a:r>
              <a:rPr b="0" lang="sl-SI" sz="1800" spc="-26" strike="noStrike">
                <a:solidFill>
                  <a:srgbClr val="000000"/>
                </a:solidFill>
                <a:latin typeface="Calibri"/>
                <a:ea typeface="DejaVu Sans"/>
              </a:rPr>
              <a:t>Vsota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983160">
              <a:lnSpc>
                <a:spcPct val="100000"/>
              </a:lnSpc>
              <a:spcBef>
                <a:spcPts val="20"/>
              </a:spcBef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983160" algn="r">
              <a:lnSpc>
                <a:spcPct val="100000"/>
              </a:lnSpc>
            </a:pP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b="0" lang="sl-SI" sz="1800" spc="-46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082240">
              <a:lnSpc>
                <a:spcPct val="100000"/>
              </a:lnSpc>
              <a:spcBef>
                <a:spcPts val="181"/>
              </a:spcBef>
            </a:pP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Sinaptične</a:t>
            </a:r>
            <a:r>
              <a:rPr b="0" lang="sl-SI" sz="1800" spc="-4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uteži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ts val="2140"/>
              </a:lnSpc>
              <a:spcBef>
                <a:spcPts val="354"/>
              </a:spcBef>
            </a:pPr>
            <a:r>
              <a:rPr b="0" i="1" lang="sl-SI" sz="1800" spc="-7" strike="noStrike">
                <a:solidFill>
                  <a:srgbClr val="0000ff"/>
                </a:solidFill>
                <a:latin typeface="Arial"/>
                <a:ea typeface="DejaVu Sans"/>
              </a:rPr>
              <a:t>Sinaptične </a:t>
            </a:r>
            <a:r>
              <a:rPr b="0" i="1" lang="sl-SI" sz="1800" spc="-12" strike="noStrike">
                <a:solidFill>
                  <a:srgbClr val="0000ff"/>
                </a:solidFill>
                <a:latin typeface="Arial"/>
                <a:ea typeface="DejaVu Sans"/>
              </a:rPr>
              <a:t>uteži: 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Vrednosti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W1 </a:t>
            </a:r>
            <a:r>
              <a:rPr b="0" lang="sl-SI" sz="1800" spc="-52" strike="noStrike">
                <a:solidFill>
                  <a:srgbClr val="000000"/>
                </a:solidFill>
                <a:latin typeface="Calibri"/>
                <a:ea typeface="DejaVu Sans"/>
              </a:rPr>
              <a:t>,W2 ,W3 </a:t>
            </a:r>
            <a:r>
              <a:rPr b="0" lang="sl-SI" sz="1800" spc="-32" strike="noStrike">
                <a:solidFill>
                  <a:srgbClr val="000000"/>
                </a:solidFill>
                <a:latin typeface="Calibri"/>
                <a:ea typeface="DejaVu Sans"/>
              </a:rPr>
              <a:t>,…..,Wn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so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uteži povezane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z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vsakim  nevronom 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za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določitev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moči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vhodnega vektorja 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X = [x1 x2</a:t>
            </a:r>
            <a:r>
              <a:rPr b="0" lang="sl-SI" sz="1800" spc="38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x3…..,xn]</a:t>
            </a:r>
            <a:r>
              <a:rPr b="0" lang="sl-SI" sz="1800" spc="-1" strike="noStrike" baseline="2500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ts val="2140"/>
              </a:lnSpc>
              <a:spcBef>
                <a:spcPts val="811"/>
              </a:spcBef>
              <a:tabLst>
                <a:tab algn="l" pos="685800"/>
              </a:tabLst>
            </a:pPr>
            <a:r>
              <a:rPr b="0" i="1" lang="sl-SI" sz="1800" spc="-7" strike="noStrike">
                <a:solidFill>
                  <a:srgbClr val="0000ff"/>
                </a:solidFill>
                <a:latin typeface="Arial"/>
                <a:ea typeface="DejaVu Sans"/>
              </a:rPr>
              <a:t>Prag:</a:t>
            </a:r>
            <a:r>
              <a:rPr b="0" i="1" lang="sl-SI" sz="1800" spc="-7" strike="noStrike">
                <a:solidFill>
                  <a:srgbClr val="0000ff"/>
                </a:solidFill>
                <a:latin typeface="Arial"/>
                <a:ea typeface="DejaVu Sans"/>
              </a:rPr>
              <a:t>	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Notranji 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prag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nevrona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θ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predstavlja vrednost,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pri 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kateri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se</a:t>
            </a:r>
            <a:r>
              <a:rPr b="0" lang="sl-SI" sz="1800" spc="128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aktivira</a:t>
            </a:r>
            <a:r>
              <a:rPr b="0" lang="sl-SI" sz="1800" spc="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izhod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nevrona</a:t>
            </a:r>
            <a:r>
              <a:rPr b="0" lang="sl-SI" sz="18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29"/>
              </a:spcBef>
              <a:tabLst>
                <a:tab algn="l" pos="685800"/>
              </a:tabLst>
            </a:pPr>
            <a:r>
              <a:rPr b="0" i="1" lang="sl-SI" sz="1800" spc="-7" strike="noStrike">
                <a:solidFill>
                  <a:srgbClr val="0000ff"/>
                </a:solidFill>
                <a:latin typeface="Arial"/>
                <a:ea typeface="DejaVu Sans"/>
              </a:rPr>
              <a:t>Aktivacijska funkcija: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Aktivacijska funkcija izvaja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določeno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matematično operacijo 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na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izhodnem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signalu.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Za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uporabo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so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možne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tudi </a:t>
            </a:r>
            <a:r>
              <a:rPr b="0" lang="sl-SI" sz="1800" spc="-12" strike="noStrike">
                <a:solidFill>
                  <a:srgbClr val="000000"/>
                </a:solidFill>
                <a:latin typeface="Calibri"/>
                <a:ea typeface="DejaVu Sans"/>
              </a:rPr>
              <a:t>zahtevnejše 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aktivacijske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funkcije,  Odvisno od </a:t>
            </a:r>
            <a:r>
              <a:rPr b="0" lang="sl-SI" sz="1800" spc="-21" strike="noStrike">
                <a:solidFill>
                  <a:srgbClr val="000000"/>
                </a:solidFill>
                <a:latin typeface="Calibri"/>
                <a:ea typeface="DejaVu Sans"/>
              </a:rPr>
              <a:t>vrste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problema, </a:t>
            </a:r>
            <a:r>
              <a:rPr b="0" lang="sl-SI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ki </a:t>
            </a:r>
            <a:r>
              <a:rPr b="0" lang="sl-SI" sz="1800" spc="-21" strike="noStrike">
                <a:solidFill>
                  <a:srgbClr val="000000"/>
                </a:solidFill>
                <a:latin typeface="Calibri"/>
                <a:ea typeface="DejaVu Sans"/>
              </a:rPr>
              <a:t>ga </a:t>
            </a:r>
            <a:r>
              <a:rPr b="0" lang="sl-SI" sz="1800" spc="-7" strike="noStrike">
                <a:solidFill>
                  <a:srgbClr val="000000"/>
                </a:solidFill>
                <a:latin typeface="Calibri"/>
                <a:ea typeface="DejaVu Sans"/>
              </a:rPr>
              <a:t>rešuje</a:t>
            </a:r>
            <a:r>
              <a:rPr b="0" lang="sl-SI" sz="1800" spc="63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sl-SI" sz="1800" spc="-15" strike="noStrike">
                <a:solidFill>
                  <a:srgbClr val="000000"/>
                </a:solidFill>
                <a:latin typeface="Calibri"/>
                <a:ea typeface="DejaVu Sans"/>
              </a:rPr>
              <a:t>mreža.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object 10"/>
          <p:cNvSpPr/>
          <p:nvPr/>
        </p:nvSpPr>
        <p:spPr>
          <a:xfrm>
            <a:off x="612720" y="6356520"/>
            <a:ext cx="1980000" cy="39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marL="180360">
              <a:lnSpc>
                <a:spcPts val="1239"/>
              </a:lnSpc>
            </a:pPr>
            <a:fld id="{4CFC5CA2-1945-495C-9352-3FF60587F894}" type="slidenum">
              <a:rPr b="0" lang="sl-SI" sz="1400" spc="-1" strike="noStrike">
                <a:solidFill>
                  <a:srgbClr val="464653"/>
                </a:solidFill>
                <a:latin typeface="Arial"/>
                <a:ea typeface="DejaVu Sans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13038</TotalTime>
  <Application>LibreOffice/24.2.7.2$Linux_X86_64 LibreOffice_project/420$Build-2</Application>
  <AppVersion>15.0000</AppVersion>
  <Words>1947</Words>
  <Paragraphs>425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Jernej Vičič</cp:lastModifiedBy>
  <dcterms:modified xsi:type="dcterms:W3CDTF">2025-12-09T23:06:09Z</dcterms:modified>
  <cp:revision>708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6</vt:i4>
  </property>
  <property fmtid="{D5CDD505-2E9C-101B-9397-08002B2CF9AE}" pid="3" name="Notes">
    <vt:i4>2</vt:i4>
  </property>
  <property fmtid="{D5CDD505-2E9C-101B-9397-08002B2CF9AE}" pid="4" name="PresentationFormat">
    <vt:lpwstr>Diaprojekcija na zaslonu (4:3)</vt:lpwstr>
  </property>
  <property fmtid="{D5CDD505-2E9C-101B-9397-08002B2CF9AE}" pid="5" name="Slides">
    <vt:i4>43</vt:i4>
  </property>
</Properties>
</file>