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_rels/notesSlide26.xml.rels" ContentType="application/vnd.openxmlformats-package.relationships+xml"/>
  <Override PartName="/ppt/notesSlides/_rels/notesSlide2.xml.rels" ContentType="application/vnd.openxmlformats-package.relationships+xml"/>
  <Override PartName="/ppt/notesSlides/_rels/notesSlide1.xml.rels" ContentType="application/vnd.openxmlformats-package.relationship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6.xml" ContentType="application/vnd.openxmlformats-officedocument.presentationml.notesSlide+xml"/>
  <Override PartName="/ppt/_rels/presentation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6.xml.rels" ContentType="application/vnd.openxmlformats-package.relationships+xml"/>
  <Override PartName="/ppt/slideLayouts/slideLayout2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10.png" ContentType="image/png"/>
  <Override PartName="/ppt/media/image6.png" ContentType="image/png"/>
  <Override PartName="/ppt/media/image11.png" ContentType="image/png"/>
  <Override PartName="/ppt/media/image7.png" ContentType="image/png"/>
  <Override PartName="/ppt/media/image12.png" ContentType="image/png"/>
  <Override PartName="/ppt/media/image8.png" ContentType="image/png"/>
  <Override PartName="/ppt/media/image9.png" ContentType="image/png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3.xml" ContentType="application/vnd.openxmlformats-officedocument.presentationml.slide+xml"/>
  <Override PartName="/ppt/slides/_rels/slide22.xml.rels" ContentType="application/vnd.openxmlformats-package.relationships+xml"/>
  <Override PartName="/ppt/slides/_rels/slide3.xml.rels" ContentType="application/vnd.openxmlformats-package.relationships+xml"/>
  <Override PartName="/ppt/slides/_rels/slide9.xml.rels" ContentType="application/vnd.openxmlformats-package.relationships+xml"/>
  <Override PartName="/ppt/slides/_rels/slide28.xml.rels" ContentType="application/vnd.openxmlformats-package.relationships+xml"/>
  <Override PartName="/ppt/slides/_rels/slide19.xml.rels" ContentType="application/vnd.openxmlformats-package.relationships+xml"/>
  <Override PartName="/ppt/slides/_rels/slide13.xml.rels" ContentType="application/vnd.openxmlformats-package.relationships+xml"/>
  <Override PartName="/ppt/slides/_rels/slide30.xml.rels" ContentType="application/vnd.openxmlformats-package.relationships+xml"/>
  <Override PartName="/ppt/slides/_rels/slide29.xml.rels" ContentType="application/vnd.openxmlformats-package.relationships+xml"/>
  <Override PartName="/ppt/slides/_rels/slide14.xml.rels" ContentType="application/vnd.openxmlformats-package.relationships+xml"/>
  <Override PartName="/ppt/slides/_rels/slide23.xml.rels" ContentType="application/vnd.openxmlformats-package.relationships+xml"/>
  <Override PartName="/ppt/slides/_rels/slide10.xml.rels" ContentType="application/vnd.openxmlformats-package.relationships+xml"/>
  <Override PartName="/ppt/slides/_rels/slide25.xml.rels" ContentType="application/vnd.openxmlformats-package.relationships+xml"/>
  <Override PartName="/ppt/slides/_rels/slide16.xml.rels" ContentType="application/vnd.openxmlformats-package.relationships+xml"/>
  <Override PartName="/ppt/slides/_rels/slide32.xml.rels" ContentType="application/vnd.openxmlformats-package.relationships+xml"/>
  <Override PartName="/ppt/slides/_rels/slide15.xml.rels" ContentType="application/vnd.openxmlformats-package.relationships+xml"/>
  <Override PartName="/ppt/slides/_rels/slide31.xml.rels" ContentType="application/vnd.openxmlformats-package.relationships+xml"/>
  <Override PartName="/ppt/slides/_rels/slide24.xml.rels" ContentType="application/vnd.openxmlformats-package.relationships+xml"/>
  <Override PartName="/ppt/slides/_rels/slide8.xml.rels" ContentType="application/vnd.openxmlformats-package.relationships+xml"/>
  <Override PartName="/ppt/slides/_rels/slide27.xml.rels" ContentType="application/vnd.openxmlformats-package.relationships+xml"/>
  <Override PartName="/ppt/slides/_rels/slide2.xml.rels" ContentType="application/vnd.openxmlformats-package.relationships+xml"/>
  <Override PartName="/ppt/slides/_rels/slide36.xml.rels" ContentType="application/vnd.openxmlformats-package.relationships+xml"/>
  <Override PartName="/ppt/slides/_rels/slide21.xml.rels" ContentType="application/vnd.openxmlformats-package.relationships+xml"/>
  <Override PartName="/ppt/slides/_rels/slide35.xml.rels" ContentType="application/vnd.openxmlformats-package.relationships+xml"/>
  <Override PartName="/ppt/slides/_rels/slide20.xml.rels" ContentType="application/vnd.openxmlformats-package.relationships+xml"/>
  <Override PartName="/ppt/slides/_rels/slide1.xml.rels" ContentType="application/vnd.openxmlformats-package.relationships+xml"/>
  <Override PartName="/ppt/slides/_rels/slide7.xml.rels" ContentType="application/vnd.openxmlformats-package.relationships+xml"/>
  <Override PartName="/ppt/slides/_rels/slide34.xml.rels" ContentType="application/vnd.openxmlformats-package.relationships+xml"/>
  <Override PartName="/ppt/slides/_rels/slide6.xml.rels" ContentType="application/vnd.openxmlformats-package.relationships+xml"/>
  <Override PartName="/ppt/slides/_rels/slide33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26.xml.rels" ContentType="application/vnd.openxmlformats-package.relationships+xml"/>
  <Override PartName="/ppt/slides/_rels/slide11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2.xml.rels" ContentType="application/vnd.openxmlformats-package.relationships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34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</p:sldIdLst>
  <p:sldSz cx="9144000" cy="6858000"/>
  <p:notesSz cx="7099300" cy="102346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</a:t>
            </a:r>
            <a:r>
              <a:rPr b="0" lang="en-US" sz="4400" spc="-1" strike="noStrike">
                <a:latin typeface="Arial"/>
              </a:rPr>
              <a:t>ck </a:t>
            </a:r>
            <a:r>
              <a:rPr b="0" lang="en-US" sz="4400" spc="-1" strike="noStrike">
                <a:latin typeface="Arial"/>
              </a:rPr>
              <a:t>to </a:t>
            </a:r>
            <a:r>
              <a:rPr b="0" lang="en-US" sz="4400" spc="-1" strike="noStrike">
                <a:latin typeface="Arial"/>
              </a:rPr>
              <a:t>mo</a:t>
            </a:r>
            <a:r>
              <a:rPr b="0" lang="en-US" sz="4400" spc="-1" strike="noStrike">
                <a:latin typeface="Arial"/>
              </a:rPr>
              <a:t>ve </a:t>
            </a:r>
            <a:r>
              <a:rPr b="0" lang="en-US" sz="4400" spc="-1" strike="noStrike">
                <a:latin typeface="Arial"/>
              </a:rPr>
              <a:t>the </a:t>
            </a:r>
            <a:r>
              <a:rPr b="0" lang="en-US" sz="4400" spc="-1" strike="noStrike">
                <a:latin typeface="Arial"/>
              </a:rPr>
              <a:t>sli</a:t>
            </a:r>
            <a:r>
              <a:rPr b="0" lang="en-US" sz="4400" spc="-1" strike="noStrike">
                <a:latin typeface="Arial"/>
              </a:rPr>
              <a:t>de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2000" spc="-1" strike="noStrike">
                <a:latin typeface="Arial"/>
              </a:rPr>
              <a:t>Click </a:t>
            </a:r>
            <a:r>
              <a:rPr b="0" lang="en-US" sz="2000" spc="-1" strike="noStrike">
                <a:latin typeface="Arial"/>
              </a:rPr>
              <a:t>to </a:t>
            </a:r>
            <a:r>
              <a:rPr b="0" lang="en-US" sz="2000" spc="-1" strike="noStrike">
                <a:latin typeface="Arial"/>
              </a:rPr>
              <a:t>edit </a:t>
            </a:r>
            <a:r>
              <a:rPr b="0" lang="en-US" sz="2000" spc="-1" strike="noStrike">
                <a:latin typeface="Arial"/>
              </a:rPr>
              <a:t>the </a:t>
            </a:r>
            <a:r>
              <a:rPr b="0" lang="en-US" sz="2000" spc="-1" strike="noStrike">
                <a:latin typeface="Arial"/>
              </a:rPr>
              <a:t>note</a:t>
            </a:r>
            <a:r>
              <a:rPr b="0" lang="en-US" sz="2000" spc="-1" strike="noStrike">
                <a:latin typeface="Arial"/>
              </a:rPr>
              <a:t>s </a:t>
            </a:r>
            <a:r>
              <a:rPr b="0" lang="en-US" sz="2000" spc="-1" strike="noStrike">
                <a:latin typeface="Arial"/>
              </a:rPr>
              <a:t>form</a:t>
            </a:r>
            <a:r>
              <a:rPr b="0" lang="en-US" sz="2000" spc="-1" strike="noStrike">
                <a:latin typeface="Arial"/>
              </a:rPr>
              <a:t>at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1400" spc="-1" strike="noStrike">
                <a:latin typeface="Times New Roman"/>
              </a:rPr>
              <a:t>&lt;header&gt;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31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32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33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302FDC91-A013-4A90-99E2-61E574999F8F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26.xml.rels><?xml version="1.0" encoding="UTF-8"?>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</p:spPr>
      </p:sp>
      <p:sp>
        <p:nvSpPr>
          <p:cNvPr id="230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</p:spPr>
        <p:txBody>
          <a:bodyPr lIns="96840" rIns="96840" tIns="48240" bIns="48240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231" name="TextShape 3"/>
          <p:cNvSpPr/>
          <p:nvPr/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6840" rIns="96840" tIns="48240" bIns="48240" anchor="b">
            <a:noAutofit/>
          </a:bodyPr>
          <a:p>
            <a:pPr algn="r">
              <a:lnSpc>
                <a:spcPct val="100000"/>
              </a:lnSpc>
            </a:pPr>
            <a:fld id="{39942D65-34B3-4DC4-937D-D6B9E1F7D0CA}" type="slidenum">
              <a:rPr b="0" lang="sl-SI" sz="1300" spc="-1" strike="noStrike">
                <a:solidFill>
                  <a:srgbClr val="000000"/>
                </a:solidFill>
                <a:latin typeface="Calibri"/>
              </a:rPr>
              <a:t>&lt;number&gt;</a:t>
            </a:fld>
            <a:endParaRPr b="0" lang="en-US" sz="1300" spc="-1" strike="noStrike">
              <a:latin typeface="Arial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</p:spPr>
      </p:sp>
      <p:sp>
        <p:nvSpPr>
          <p:cNvPr id="233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</p:spPr>
        <p:txBody>
          <a:bodyPr lIns="96840" rIns="96840" tIns="48240" bIns="48240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234" name="TextShape 3"/>
          <p:cNvSpPr/>
          <p:nvPr/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6840" rIns="96840" tIns="48240" bIns="48240" anchor="b">
            <a:noAutofit/>
          </a:bodyPr>
          <a:p>
            <a:pPr algn="r">
              <a:lnSpc>
                <a:spcPct val="100000"/>
              </a:lnSpc>
            </a:pPr>
            <a:fld id="{B60E7725-1C5D-4D24-A76F-5DFF97D1075C}" type="slidenum">
              <a:rPr b="0" lang="sl-SI" sz="1300" spc="-1" strike="noStrike">
                <a:solidFill>
                  <a:srgbClr val="000000"/>
                </a:solidFill>
                <a:latin typeface="Calibri"/>
              </a:rPr>
              <a:t>&lt;number&gt;</a:t>
            </a:fld>
            <a:endParaRPr b="0" lang="en-US" sz="1300" spc="-1" strike="noStrike">
              <a:latin typeface="Arial"/>
            </a:endParaRPr>
          </a:p>
        </p:txBody>
      </p:sp>
    </p:spTree>
  </p:cSld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</p:spPr>
      </p:sp>
      <p:sp>
        <p:nvSpPr>
          <p:cNvPr id="236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</p:spPr>
        <p:txBody>
          <a:bodyPr lIns="96840" rIns="96840" tIns="48240" bIns="48240">
            <a:noAutofit/>
          </a:bodyPr>
          <a:p>
            <a:pPr marL="216000" indent="-215640">
              <a:lnSpc>
                <a:spcPct val="100000"/>
              </a:lnSpc>
              <a:tabLst>
                <a:tab algn="l" pos="0"/>
              </a:tabLst>
            </a:pPr>
            <a:r>
              <a:rPr b="0" lang="sl-SI" sz="2000" spc="-1" strike="noStrike">
                <a:latin typeface="Arial"/>
              </a:rPr>
              <a:t>bayesoc izrek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37" name="TextShape 3"/>
          <p:cNvSpPr/>
          <p:nvPr/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6840" rIns="96840" tIns="48240" bIns="48240" anchor="b">
            <a:noAutofit/>
          </a:bodyPr>
          <a:p>
            <a:pPr algn="r">
              <a:lnSpc>
                <a:spcPct val="100000"/>
              </a:lnSpc>
            </a:pPr>
            <a:fld id="{1624AC83-B7F4-423C-86E7-72F027AF32E6}" type="slidenum">
              <a:rPr b="0" lang="sl-SI" sz="1300" spc="-1" strike="noStrike">
                <a:solidFill>
                  <a:srgbClr val="000000"/>
                </a:solidFill>
                <a:latin typeface="Calibri"/>
                <a:ea typeface="+mn-ea"/>
              </a:rPr>
              <a:t>&lt;number&gt;</a:t>
            </a:fld>
            <a:endParaRPr b="0" lang="en-US" sz="13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Line 1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Line 2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CustomShape 3" hidden="1"/>
          <p:cNvSpPr/>
          <p:nvPr/>
        </p:nvSpPr>
        <p:spPr>
          <a:xfrm rot="5400000">
            <a:off x="419760" y="6467400"/>
            <a:ext cx="189720" cy="11988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905040" y="3648240"/>
            <a:ext cx="7314480" cy="1278720"/>
          </a:xfrm>
          <a:prstGeom prst="rect">
            <a:avLst/>
          </a:prstGeom>
          <a:noFill/>
          <a:ln cap="rnd" w="6350">
            <a:solidFill>
              <a:srgbClr val="727ca3"/>
            </a:solidFill>
            <a:round/>
          </a:ln>
          <a:effectLst>
            <a:glow rad="63360">
              <a:srgbClr val="ffffff">
                <a:alpha val="50000"/>
              </a:srgbClr>
            </a:glow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" name="CustomShape 5"/>
          <p:cNvSpPr/>
          <p:nvPr/>
        </p:nvSpPr>
        <p:spPr>
          <a:xfrm>
            <a:off x="914400" y="5048280"/>
            <a:ext cx="7314480" cy="685080"/>
          </a:xfrm>
          <a:prstGeom prst="rect">
            <a:avLst/>
          </a:prstGeom>
          <a:noFill/>
          <a:ln cap="rnd" w="6350">
            <a:solidFill>
              <a:srgbClr val="9fb8cd"/>
            </a:solidFill>
            <a:round/>
          </a:ln>
          <a:effectLst>
            <a:glow rad="63360">
              <a:srgbClr val="ffffff">
                <a:alpha val="50000"/>
              </a:srgbClr>
            </a:glow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" name="CustomShape 6"/>
          <p:cNvSpPr/>
          <p:nvPr/>
        </p:nvSpPr>
        <p:spPr>
          <a:xfrm>
            <a:off x="905040" y="3648240"/>
            <a:ext cx="227880" cy="1278720"/>
          </a:xfrm>
          <a:prstGeom prst="rect">
            <a:avLst/>
          </a:prstGeom>
          <a:solidFill>
            <a:schemeClr val="accent1"/>
          </a:solidFill>
          <a:ln w="6350">
            <a:noFill/>
          </a:ln>
          <a:effectLst>
            <a:glow rad="63360">
              <a:srgbClr val="ffffff">
                <a:alpha val="50000"/>
              </a:srgbClr>
            </a:glow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" name="CustomShape 7"/>
          <p:cNvSpPr/>
          <p:nvPr/>
        </p:nvSpPr>
        <p:spPr>
          <a:xfrm>
            <a:off x="914400" y="5048280"/>
            <a:ext cx="227880" cy="685080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>
            <a:glow rad="63360">
              <a:srgbClr val="ffffff">
                <a:alpha val="50000"/>
              </a:srgbClr>
            </a:glow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latin typeface="Arial"/>
              </a:rPr>
              <a:t>Click to </a:t>
            </a:r>
            <a:r>
              <a:rPr b="0" lang="en-US" sz="1800" spc="-1" strike="noStrike">
                <a:latin typeface="Arial"/>
              </a:rPr>
              <a:t>edit the </a:t>
            </a:r>
            <a:r>
              <a:rPr b="0" lang="en-US" sz="1800" spc="-1" strike="noStrike">
                <a:latin typeface="Arial"/>
              </a:rPr>
              <a:t>title text </a:t>
            </a:r>
            <a:r>
              <a:rPr b="0" lang="en-US" sz="1800" spc="-1" strike="noStrike">
                <a:latin typeface="Arial"/>
              </a:rPr>
              <a:t>format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Line 1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6" name="Line 2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7" name="CustomShape 3"/>
          <p:cNvSpPr/>
          <p:nvPr/>
        </p:nvSpPr>
        <p:spPr>
          <a:xfrm rot="5400000">
            <a:off x="419760" y="6467400"/>
            <a:ext cx="189720" cy="11988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</a:t>
            </a:r>
            <a:r>
              <a:rPr b="0" lang="en-US" sz="4400" spc="-1" strike="noStrike">
                <a:latin typeface="Arial"/>
              </a:rPr>
              <a:t>ck </a:t>
            </a:r>
            <a:r>
              <a:rPr b="0" lang="en-US" sz="4400" spc="-1" strike="noStrike">
                <a:latin typeface="Arial"/>
              </a:rPr>
              <a:t>to </a:t>
            </a:r>
            <a:r>
              <a:rPr b="0" lang="en-US" sz="4400" spc="-1" strike="noStrike">
                <a:latin typeface="Arial"/>
              </a:rPr>
              <a:t>edi</a:t>
            </a:r>
            <a:r>
              <a:rPr b="0" lang="en-US" sz="4400" spc="-1" strike="noStrike">
                <a:latin typeface="Arial"/>
              </a:rPr>
              <a:t>t </a:t>
            </a:r>
            <a:r>
              <a:rPr b="0" lang="en-US" sz="4400" spc="-1" strike="noStrike">
                <a:latin typeface="Arial"/>
              </a:rPr>
              <a:t>the </a:t>
            </a:r>
            <a:r>
              <a:rPr b="0" lang="en-US" sz="4400" spc="-1" strike="noStrike">
                <a:latin typeface="Arial"/>
              </a:rPr>
              <a:t>titl</a:t>
            </a:r>
            <a:r>
              <a:rPr b="0" lang="en-US" sz="4400" spc="-1" strike="noStrike">
                <a:latin typeface="Arial"/>
              </a:rPr>
              <a:t>e </a:t>
            </a:r>
            <a:r>
              <a:rPr b="0" lang="en-US" sz="4400" spc="-1" strike="noStrike">
                <a:latin typeface="Arial"/>
              </a:rPr>
              <a:t>tex</a:t>
            </a:r>
            <a:r>
              <a:rPr b="0" lang="en-US" sz="4400" spc="-1" strike="noStrike">
                <a:latin typeface="Arial"/>
              </a:rPr>
              <a:t>t </a:t>
            </a:r>
            <a:r>
              <a:rPr b="0" lang="en-US" sz="4400" spc="-1" strike="noStrike">
                <a:latin typeface="Arial"/>
              </a:rPr>
              <a:t>for</a:t>
            </a:r>
            <a:r>
              <a:rPr b="0" lang="en-US" sz="4400" spc="-1" strike="noStrike">
                <a:latin typeface="Arial"/>
              </a:rPr>
              <a:t>ma</a:t>
            </a:r>
            <a:r>
              <a:rPr b="0" lang="en-US" sz="4400" spc="-1" strike="noStrike">
                <a:latin typeface="Arial"/>
              </a:rPr>
              <a:t>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Line 1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7" name="Line 2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8" name="CustomShape 3"/>
          <p:cNvSpPr/>
          <p:nvPr/>
        </p:nvSpPr>
        <p:spPr>
          <a:xfrm rot="5400000">
            <a:off x="419760" y="6467400"/>
            <a:ext cx="189720" cy="11988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89" name="CustomShape 4"/>
          <p:cNvSpPr/>
          <p:nvPr/>
        </p:nvSpPr>
        <p:spPr>
          <a:xfrm rot="5400000">
            <a:off x="419760" y="6467400"/>
            <a:ext cx="189720" cy="11988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latin typeface="Arial"/>
              </a:rPr>
              <a:t>Click to </a:t>
            </a:r>
            <a:r>
              <a:rPr b="0" lang="en-US" sz="1800" spc="-1" strike="noStrike">
                <a:latin typeface="Arial"/>
              </a:rPr>
              <a:t>edit the </a:t>
            </a:r>
            <a:r>
              <a:rPr b="0" lang="en-US" sz="1800" spc="-1" strike="noStrike">
                <a:latin typeface="Arial"/>
              </a:rPr>
              <a:t>title text </a:t>
            </a:r>
            <a:r>
              <a:rPr b="0" lang="en-US" sz="1800" spc="-1" strike="noStrike">
                <a:latin typeface="Arial"/>
              </a:rPr>
              <a:t>format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hyperlink" Target="http://nl.ijs.si/ME/" TargetMode="External"/><Relationship Id="rId2" Type="http://schemas.openxmlformats.org/officeDocument/2006/relationships/hyperlink" Target="http://nl.ijs.si/ME/" TargetMode="External"/><Relationship Id="rId3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hyperlink" Target="http://nl.ijs.si/ME/V3/msd/html/msd.html#SECTION04210000000000000000" TargetMode="Externa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hyperlink" Target="http://nl.ijs.si/jos/" TargetMode="External"/><Relationship Id="rId2" Type="http://schemas.openxmlformats.org/officeDocument/2006/relationships/hyperlink" Target="http://nl.ijs.si/jos/" TargetMode="External"/><Relationship Id="rId3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29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29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hyperlink" Target="https://aclweb.org/aclwiki/index.php?title=POS_Tagging_(State_of_the_art)" TargetMode="External"/><Relationship Id="rId2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hyperlink" Target="http://bos.zrc-sazu.si/oblikoslovno_oznacevanje.html" TargetMode="External"/><Relationship Id="rId2" Type="http://schemas.openxmlformats.org/officeDocument/2006/relationships/hyperlink" Target="http://bos.zrc-sazu.si/oblikoslovno_oznacevanje.html" TargetMode="External"/><Relationship Id="rId3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/>
          <p:nvPr/>
        </p:nvSpPr>
        <p:spPr>
          <a:xfrm>
            <a:off x="442800" y="3557520"/>
            <a:ext cx="7771680" cy="1469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r">
              <a:lnSpc>
                <a:spcPct val="100000"/>
              </a:lnSpc>
            </a:pPr>
            <a:r>
              <a:rPr b="0" lang="sl-SI" sz="2800" spc="-1" strike="noStrike">
                <a:solidFill>
                  <a:srgbClr val="000000"/>
                </a:solidFill>
                <a:latin typeface="Franklin Gothic Book"/>
              </a:rPr>
              <a:t>Oblikoslovno označevanje in lematizacija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35" name="TextShape 2"/>
          <p:cNvSpPr/>
          <p:nvPr/>
        </p:nvSpPr>
        <p:spPr>
          <a:xfrm>
            <a:off x="1785960" y="676440"/>
            <a:ext cx="6400080" cy="175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algn="r"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0" lang="sl-SI" sz="2000" spc="-1" strike="noStrike">
                <a:solidFill>
                  <a:srgbClr val="464653"/>
                </a:solidFill>
                <a:latin typeface="Franklin Gothic Book"/>
              </a:rPr>
              <a:t>Jezikovne tehnologije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36" name="CustomShape 3"/>
          <p:cNvSpPr/>
          <p:nvPr/>
        </p:nvSpPr>
        <p:spPr>
          <a:xfrm>
            <a:off x="1071720" y="5214960"/>
            <a:ext cx="7143120" cy="82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just">
              <a:lnSpc>
                <a:spcPct val="100000"/>
              </a:lnSpc>
              <a:spcBef>
                <a:spcPts val="360"/>
              </a:spcBef>
            </a:pPr>
            <a:r>
              <a:rPr b="0" lang="sl-SI" sz="1800" spc="-1" strike="noStrike">
                <a:solidFill>
                  <a:srgbClr val="898989"/>
                </a:solidFill>
                <a:latin typeface="Arial"/>
                <a:ea typeface="DejaVu Sans"/>
              </a:rPr>
              <a:t>Jernej Vičič   </a:t>
            </a:r>
            <a:r>
              <a:rPr b="0" lang="sl-SI" sz="1800" spc="-1" strike="noStrike">
                <a:solidFill>
                  <a:srgbClr val="898989"/>
                </a:solidFill>
                <a:latin typeface="Arial"/>
                <a:ea typeface="DejaVu Sans"/>
              </a:rPr>
              <a:t>	</a:t>
            </a:r>
            <a:r>
              <a:rPr b="0" lang="sl-SI" sz="1800" spc="-1" strike="noStrike">
                <a:solidFill>
                  <a:srgbClr val="898989"/>
                </a:solidFill>
                <a:latin typeface="Arial"/>
                <a:ea typeface="DejaVu Sans"/>
              </a:rPr>
              <a:t>	</a:t>
            </a:r>
            <a:r>
              <a:rPr b="0" lang="sl-SI" sz="1800" spc="-1" strike="noStrike">
                <a:solidFill>
                  <a:srgbClr val="898989"/>
                </a:solidFill>
                <a:latin typeface="Arial"/>
                <a:ea typeface="DejaVu Sans"/>
              </a:rPr>
              <a:t>	</a:t>
            </a:r>
            <a:r>
              <a:rPr b="0" lang="sl-SI" sz="1800" spc="-1" strike="noStrike">
                <a:solidFill>
                  <a:srgbClr val="898989"/>
                </a:solidFill>
                <a:latin typeface="Arial"/>
                <a:ea typeface="DejaVu Sans"/>
              </a:rPr>
              <a:t>	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Shape 1"/>
          <p:cNvSpPr/>
          <p:nvPr/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sl-SI" sz="3200" spc="-1" strike="noStrike">
                <a:solidFill>
                  <a:srgbClr val="464653"/>
                </a:solidFill>
                <a:latin typeface="Franklin Gothic Book"/>
              </a:rPr>
              <a:t>MULTEXT-East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57" name="TextShape 2"/>
          <p:cNvSpPr/>
          <p:nvPr/>
        </p:nvSpPr>
        <p:spPr>
          <a:xfrm>
            <a:off x="457200" y="1219320"/>
            <a:ext cx="8228880" cy="490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rgbClr val="000000"/>
                </a:solidFill>
                <a:latin typeface="Arial"/>
              </a:rPr>
              <a:t>prosto dostopni</a:t>
            </a:r>
            <a:r>
              <a:rPr b="0" lang="en-GB" sz="2600" spc="-1" strike="noStrike">
                <a:solidFill>
                  <a:srgbClr val="000000"/>
                </a:solidFill>
                <a:latin typeface="Arial"/>
              </a:rPr>
              <a:t> ve</a:t>
            </a:r>
            <a:r>
              <a:rPr b="0" lang="sl-SI" sz="2600" spc="-1" strike="noStrike">
                <a:solidFill>
                  <a:srgbClr val="000000"/>
                </a:solidFill>
                <a:latin typeface="Arial"/>
              </a:rPr>
              <a:t>čjezični oblikoslovni viri za namene jezikovnih tehnologij:</a:t>
            </a:r>
            <a:endParaRPr b="0" lang="en-US" sz="2600" spc="-1" strike="noStrike">
              <a:latin typeface="Arial"/>
            </a:endParaRPr>
          </a:p>
          <a:p>
            <a:pPr lvl="1" marL="547560" indent="-2721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rgbClr val="464653"/>
                </a:solidFill>
                <a:latin typeface="Arial"/>
              </a:rPr>
              <a:t>oblikoslovne specifikacije</a:t>
            </a:r>
            <a:endParaRPr b="0" lang="en-US" sz="2300" spc="-1" strike="noStrike">
              <a:latin typeface="Arial"/>
            </a:endParaRPr>
          </a:p>
          <a:p>
            <a:pPr lvl="1" marL="547560" indent="-2721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rgbClr val="464653"/>
                </a:solidFill>
                <a:latin typeface="Arial"/>
              </a:rPr>
              <a:t>oblikoslovni leksikon</a:t>
            </a:r>
            <a:endParaRPr b="0" lang="en-US" sz="2300" spc="-1" strike="noStrike">
              <a:latin typeface="Arial"/>
            </a:endParaRPr>
          </a:p>
          <a:p>
            <a:pPr lvl="1" marL="547560" indent="-2721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rgbClr val="464653"/>
                </a:solidFill>
                <a:latin typeface="Arial"/>
              </a:rPr>
              <a:t>oblikoslovno označen, standardno zapisan, vzporedni korpus: “1984”</a:t>
            </a:r>
            <a:endParaRPr b="0" lang="en-US" sz="2300" spc="-1" strike="noStrike">
              <a:latin typeface="Arial"/>
            </a:endParaRPr>
          </a:p>
          <a:p>
            <a:pPr lvl="1" marL="547560" indent="-2721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GB" sz="2300" spc="-1" strike="noStrike" u="sng">
                <a:solidFill>
                  <a:srgbClr val="b292ca"/>
                </a:solidFill>
                <a:uFillTx/>
                <a:latin typeface="Arial"/>
                <a:hlinkClick r:id="rId1"/>
              </a:rPr>
              <a:t>http</a:t>
            </a:r>
            <a:r>
              <a:rPr b="0" lang="en-GB" sz="2300" spc="-1" strike="noStrike" u="sng">
                <a:solidFill>
                  <a:srgbClr val="b292ca"/>
                </a:solidFill>
                <a:uFillTx/>
                <a:latin typeface="Arial"/>
                <a:hlinkClick r:id="rId2"/>
              </a:rPr>
              <a:t>://nl.ijs.si/ME/</a:t>
            </a:r>
            <a:r>
              <a:rPr b="0" lang="sl-SI" sz="2300" spc="-1" strike="noStrike">
                <a:solidFill>
                  <a:srgbClr val="464653"/>
                </a:solidFill>
                <a:latin typeface="Arial"/>
              </a:rPr>
              <a:t> </a:t>
            </a:r>
            <a:endParaRPr b="0" lang="en-US" sz="23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extShape 1"/>
          <p:cNvSpPr/>
          <p:nvPr/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sl-SI" sz="3600" spc="-1" strike="noStrike">
                <a:solidFill>
                  <a:srgbClr val="464653"/>
                </a:solidFill>
                <a:latin typeface="Franklin Gothic Book"/>
              </a:rPr>
              <a:t>Oblikoslovne specifikacije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159" name="TextShape 2"/>
          <p:cNvSpPr/>
          <p:nvPr/>
        </p:nvSpPr>
        <p:spPr>
          <a:xfrm>
            <a:off x="457200" y="1219320"/>
            <a:ext cx="8228880" cy="490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72880" indent="-272160">
              <a:lnSpc>
                <a:spcPct val="9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rgbClr val="000000"/>
                </a:solidFill>
                <a:latin typeface="Arial"/>
              </a:rPr>
              <a:t>definirajo besedne vrste, njihove oblikoslovne lastnosti, in vrednosti,</a:t>
            </a:r>
            <a:endParaRPr b="0" lang="en-US" sz="2400" spc="-1" strike="noStrike">
              <a:latin typeface="Arial"/>
            </a:endParaRPr>
          </a:p>
          <a:p>
            <a:pPr marL="272880" indent="-272160">
              <a:lnSpc>
                <a:spcPct val="9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rgbClr val="000000"/>
                </a:solidFill>
                <a:latin typeface="Arial"/>
              </a:rPr>
              <a:t>in za katere jezike so dovoljene,</a:t>
            </a:r>
            <a:endParaRPr b="0" lang="en-US" sz="2400" spc="-1" strike="noStrike">
              <a:latin typeface="Arial"/>
            </a:endParaRPr>
          </a:p>
          <a:p>
            <a:pPr marL="272880" indent="-272160">
              <a:lnSpc>
                <a:spcPct val="9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rgbClr val="000000"/>
                </a:solidFill>
                <a:latin typeface="Arial"/>
              </a:rPr>
              <a:t>določijo preslikavo v oblikoslovne oznake npr.</a:t>
            </a:r>
            <a:endParaRPr b="0" lang="en-US" sz="2400" spc="-1" strike="noStrike">
              <a:latin typeface="Arial"/>
            </a:endParaRPr>
          </a:p>
          <a:p>
            <a:pPr lvl="1" marL="547560" indent="-272160">
              <a:lnSpc>
                <a:spcPct val="9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100" spc="-1" strike="noStrike">
                <a:solidFill>
                  <a:srgbClr val="464653"/>
                </a:solidFill>
                <a:latin typeface="Courier New"/>
              </a:rPr>
              <a:t>Category=Noun, Type=common, Gendar=masculine, Number=singular, Case=nominative</a:t>
            </a:r>
            <a:r>
              <a:rPr b="0" lang="sl-SI" sz="2100" spc="-1" strike="noStrike">
                <a:solidFill>
                  <a:srgbClr val="464653"/>
                </a:solidFill>
                <a:latin typeface="Arial"/>
              </a:rPr>
              <a:t> </a:t>
            </a:r>
            <a:r>
              <a:rPr b="0" lang="sl-SI" sz="2100" spc="-1" strike="noStrike">
                <a:solidFill>
                  <a:srgbClr val="464653"/>
                </a:solidFill>
                <a:latin typeface="Arial"/>
                <a:ea typeface="Arial"/>
              </a:rPr>
              <a:t>↔ </a:t>
            </a:r>
            <a:r>
              <a:rPr b="0" lang="sl-SI" sz="2100" spc="-1" strike="noStrike">
                <a:solidFill>
                  <a:srgbClr val="464653"/>
                </a:solidFill>
                <a:latin typeface="Courier New"/>
                <a:ea typeface="Arial"/>
              </a:rPr>
              <a:t>Ncmsn</a:t>
            </a:r>
            <a:endParaRPr b="0" lang="en-US" sz="2100" spc="-1" strike="noStrike">
              <a:latin typeface="Arial"/>
            </a:endParaRPr>
          </a:p>
          <a:p>
            <a:pPr marL="272880" indent="-272160">
              <a:lnSpc>
                <a:spcPct val="9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rgbClr val="000000"/>
                </a:solidFill>
                <a:latin typeface="Arial"/>
                <a:ea typeface="Arial"/>
              </a:rPr>
              <a:t>preslikava je avtomatično izvedljiva,</a:t>
            </a:r>
            <a:endParaRPr b="0" lang="en-US" sz="2400" spc="-1" strike="noStrike">
              <a:latin typeface="Arial"/>
            </a:endParaRPr>
          </a:p>
          <a:p>
            <a:pPr marL="272880" indent="-272160">
              <a:lnSpc>
                <a:spcPct val="9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rgbClr val="000000"/>
                </a:solidFill>
                <a:latin typeface="Arial"/>
                <a:ea typeface="Arial"/>
              </a:rPr>
              <a:t>če nek atribut ni definiran, se uporabi pomišljaj: </a:t>
            </a:r>
            <a:endParaRPr b="0" lang="en-US" sz="2400" spc="-1" strike="noStrike">
              <a:latin typeface="Arial"/>
            </a:endParaRPr>
          </a:p>
          <a:p>
            <a:pPr lvl="1" marL="547560" indent="-272160">
              <a:lnSpc>
                <a:spcPct val="9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GB" sz="2100" spc="-1" strike="noStrike">
                <a:solidFill>
                  <a:srgbClr val="464653"/>
                </a:solidFill>
                <a:latin typeface="Courier New"/>
                <a:ea typeface="Arial"/>
              </a:rPr>
              <a:t>Vmip1s-n</a:t>
            </a:r>
            <a:r>
              <a:rPr b="0" lang="sl-SI" sz="2100" spc="-1" strike="noStrike">
                <a:solidFill>
                  <a:srgbClr val="464653"/>
                </a:solidFill>
                <a:latin typeface="Arial"/>
                <a:ea typeface="Arial"/>
              </a:rPr>
              <a:t>	</a:t>
            </a:r>
            <a:r>
              <a:rPr b="0" lang="en-GB" sz="2100" spc="-1" strike="noStrike">
                <a:solidFill>
                  <a:srgbClr val="464653"/>
                </a:solidFill>
                <a:latin typeface="Arial"/>
                <a:ea typeface="Arial"/>
              </a:rPr>
              <a:t>(čakam</a:t>
            </a:r>
            <a:r>
              <a:rPr b="0" lang="sl-SI" sz="2100" spc="-1" strike="noStrike">
                <a:solidFill>
                  <a:srgbClr val="464653"/>
                </a:solidFill>
                <a:latin typeface="Arial"/>
                <a:ea typeface="Arial"/>
              </a:rPr>
              <a:t>)</a:t>
            </a:r>
            <a:endParaRPr b="0" lang="en-US" sz="2100" spc="-1" strike="noStrike">
              <a:latin typeface="Arial"/>
            </a:endParaRPr>
          </a:p>
          <a:p>
            <a:pPr lvl="1" marL="547560" indent="-272160">
              <a:lnSpc>
                <a:spcPct val="9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GB" sz="2100" spc="-1" strike="noStrike">
                <a:solidFill>
                  <a:srgbClr val="464653"/>
                </a:solidFill>
                <a:latin typeface="Courier New"/>
                <a:ea typeface="Arial"/>
              </a:rPr>
              <a:t>V</a:t>
            </a:r>
            <a:r>
              <a:rPr b="0" lang="sl-SI" sz="2100" spc="-1" strike="noStrike">
                <a:solidFill>
                  <a:srgbClr val="464653"/>
                </a:solidFill>
                <a:latin typeface="Courier New"/>
                <a:ea typeface="Arial"/>
              </a:rPr>
              <a:t>m</a:t>
            </a:r>
            <a:r>
              <a:rPr b="0" lang="en-GB" sz="2100" spc="-1" strike="noStrike">
                <a:solidFill>
                  <a:srgbClr val="464653"/>
                </a:solidFill>
                <a:latin typeface="Courier New"/>
                <a:ea typeface="Arial"/>
              </a:rPr>
              <a:t>ps-pna</a:t>
            </a:r>
            <a:r>
              <a:rPr b="0" lang="sl-SI" sz="2100" spc="-1" strike="noStrike">
                <a:solidFill>
                  <a:srgbClr val="464653"/>
                </a:solidFill>
                <a:latin typeface="Arial"/>
                <a:ea typeface="Arial"/>
              </a:rPr>
              <a:t>	</a:t>
            </a:r>
            <a:r>
              <a:rPr b="0" lang="en-GB" sz="2100" spc="-1" strike="noStrike">
                <a:solidFill>
                  <a:srgbClr val="464653"/>
                </a:solidFill>
                <a:latin typeface="Arial"/>
                <a:ea typeface="Arial"/>
              </a:rPr>
              <a:t>(</a:t>
            </a:r>
            <a:r>
              <a:rPr b="0" lang="sl-SI" sz="2100" spc="-1" strike="noStrike">
                <a:solidFill>
                  <a:srgbClr val="464653"/>
                </a:solidFill>
                <a:latin typeface="Arial"/>
                <a:ea typeface="Arial"/>
              </a:rPr>
              <a:t>čakala)</a:t>
            </a:r>
            <a:endParaRPr b="0" lang="en-US" sz="21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extShape 1"/>
          <p:cNvSpPr/>
          <p:nvPr/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br/>
            <a:r>
              <a:rPr b="0" lang="sl-SI" sz="3200" spc="-1" strike="noStrike" u="sng">
                <a:solidFill>
                  <a:srgbClr val="b292ca"/>
                </a:solidFill>
                <a:uFillTx/>
                <a:latin typeface="Franklin Gothic Book"/>
                <a:hlinkClick r:id="rId1"/>
              </a:rPr>
              <a:t>Primer</a:t>
            </a:r>
            <a:r>
              <a:rPr b="0" lang="sl-SI" sz="3200" spc="-1" strike="noStrike">
                <a:solidFill>
                  <a:srgbClr val="464653"/>
                </a:solidFill>
                <a:latin typeface="Franklin Gothic Book"/>
              </a:rPr>
              <a:t> večjezične tabele za samostalnik (kaj je Npfdv?)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161" name="Picture 4" descr=""/>
          <p:cNvPicPr/>
          <p:nvPr/>
        </p:nvPicPr>
        <p:blipFill>
          <a:blip r:embed="rId2"/>
          <a:stretch/>
        </p:blipFill>
        <p:spPr>
          <a:xfrm>
            <a:off x="755640" y="1268640"/>
            <a:ext cx="7632000" cy="5164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Shape 1"/>
          <p:cNvSpPr/>
          <p:nvPr/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sl-SI" sz="3200" spc="-1" strike="noStrike">
                <a:solidFill>
                  <a:srgbClr val="464653"/>
                </a:solidFill>
                <a:latin typeface="Franklin Gothic Book"/>
              </a:rPr>
              <a:t>Tabele za slovenščino:</a:t>
            </a:r>
            <a:br/>
            <a:r>
              <a:rPr b="0" lang="sl-SI" sz="3200" spc="-1" strike="noStrike">
                <a:solidFill>
                  <a:srgbClr val="464653"/>
                </a:solidFill>
                <a:latin typeface="Franklin Gothic Book"/>
              </a:rPr>
              <a:t>dvojezičnost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163" name="Picture 4" descr=""/>
          <p:cNvPicPr/>
          <p:nvPr/>
        </p:nvPicPr>
        <p:blipFill>
          <a:blip r:embed="rId1"/>
          <a:stretch/>
        </p:blipFill>
        <p:spPr>
          <a:xfrm>
            <a:off x="828000" y="1340640"/>
            <a:ext cx="7487640" cy="514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extShape 1"/>
          <p:cNvSpPr/>
          <p:nvPr/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sl-SI" sz="3200" spc="-1" strike="noStrike">
                <a:solidFill>
                  <a:srgbClr val="464653"/>
                </a:solidFill>
                <a:latin typeface="Franklin Gothic Book"/>
              </a:rPr>
              <a:t>Fida(PLUS), GigaFida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65" name="TextShape 2"/>
          <p:cNvSpPr/>
          <p:nvPr/>
        </p:nvSpPr>
        <p:spPr>
          <a:xfrm>
            <a:off x="457200" y="1219320"/>
            <a:ext cx="8228880" cy="490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72880" indent="-272160">
              <a:lnSpc>
                <a:spcPct val="9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rgbClr val="000000"/>
                </a:solidFill>
                <a:latin typeface="Arial"/>
              </a:rPr>
              <a:t>Fida je prevzela (slovenske) oznake MULTEXT-East</a:t>
            </a:r>
            <a:br/>
            <a:r>
              <a:rPr b="0" lang="en-GB" sz="2600" spc="-1" strike="noStrike">
                <a:solidFill>
                  <a:srgbClr val="000000"/>
                </a:solidFill>
                <a:latin typeface="Arial"/>
              </a:rPr>
              <a:t>Pg-msa----a-y </a:t>
            </a:r>
            <a:r>
              <a:rPr b="0" lang="sl-SI" sz="2600" spc="-1" strike="noStrike">
                <a:solidFill>
                  <a:srgbClr val="000000"/>
                </a:solidFill>
                <a:latin typeface="Arial"/>
              </a:rPr>
              <a:t>= </a:t>
            </a:r>
            <a:r>
              <a:rPr b="0" lang="en-GB" sz="2600" spc="-1" strike="noStrike">
                <a:solidFill>
                  <a:srgbClr val="000000"/>
                </a:solidFill>
                <a:latin typeface="Arial"/>
              </a:rPr>
              <a:t>Zc-met----p-d,</a:t>
            </a:r>
            <a:endParaRPr b="0" lang="en-US" sz="2600" spc="-1" strike="noStrike">
              <a:latin typeface="Arial"/>
            </a:endParaRPr>
          </a:p>
          <a:p>
            <a:pPr marL="272880" indent="-272160">
              <a:lnSpc>
                <a:spcPct val="9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rgbClr val="000000"/>
                </a:solidFill>
                <a:latin typeface="Arial"/>
              </a:rPr>
              <a:t>skoraj enake oznake nato uporabljene tudi za FidaPLUS in pozneje GigaFida,</a:t>
            </a:r>
            <a:endParaRPr b="0" lang="en-US" sz="2600" spc="-1" strike="noStrike">
              <a:latin typeface="Arial"/>
            </a:endParaRPr>
          </a:p>
          <a:p>
            <a:pPr marL="272880" indent="-272160">
              <a:lnSpc>
                <a:spcPct val="9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rgbClr val="000000"/>
                </a:solidFill>
                <a:latin typeface="Arial"/>
              </a:rPr>
              <a:t>namesto “-” se uporablja “x”:</a:t>
            </a:r>
            <a:br/>
            <a:r>
              <a:rPr b="0" lang="sl-SI" sz="26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GB" sz="2600" spc="-1" strike="noStrike">
                <a:solidFill>
                  <a:srgbClr val="000000"/>
                </a:solidFill>
                <a:latin typeface="Arial"/>
              </a:rPr>
              <a:t>vsega</a:t>
            </a:r>
            <a:r>
              <a:rPr b="0" lang="sl-SI" sz="26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en-GB" sz="2600" spc="-1" strike="noStrike">
                <a:solidFill>
                  <a:srgbClr val="000000"/>
                </a:solidFill>
                <a:latin typeface="Courier New"/>
              </a:rPr>
              <a:t>Zc-met----p-d</a:t>
            </a:r>
            <a:r>
              <a:rPr b="0" lang="en-GB" sz="2600" spc="-1" strike="noStrike">
                <a:solidFill>
                  <a:srgbClr val="000000"/>
                </a:solidFill>
                <a:latin typeface="Arial"/>
              </a:rPr>
              <a:t> </a:t>
            </a:r>
            <a:br/>
            <a:r>
              <a:rPr b="0" lang="sl-SI" sz="26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sl-SI" sz="26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sl-SI" sz="26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en-GB" sz="2600" spc="-1" strike="noStrike">
                <a:solidFill>
                  <a:srgbClr val="000000"/>
                </a:solidFill>
                <a:latin typeface="Courier New"/>
              </a:rPr>
              <a:t>Zc</a:t>
            </a:r>
            <a:r>
              <a:rPr b="0" lang="sl-SI" sz="2600" spc="-1" strike="noStrike">
                <a:solidFill>
                  <a:srgbClr val="000000"/>
                </a:solidFill>
                <a:latin typeface="Courier New"/>
              </a:rPr>
              <a:t>x</a:t>
            </a:r>
            <a:r>
              <a:rPr b="0" lang="en-GB" sz="2600" spc="-1" strike="noStrike">
                <a:solidFill>
                  <a:srgbClr val="000000"/>
                </a:solidFill>
                <a:latin typeface="Courier New"/>
              </a:rPr>
              <a:t>met</a:t>
            </a:r>
            <a:r>
              <a:rPr b="0" lang="sl-SI" sz="2600" spc="-1" strike="noStrike">
                <a:solidFill>
                  <a:srgbClr val="000000"/>
                </a:solidFill>
                <a:latin typeface="Courier New"/>
              </a:rPr>
              <a:t>xxxx</a:t>
            </a:r>
            <a:r>
              <a:rPr b="0" lang="en-GB" sz="2600" spc="-1" strike="noStrike">
                <a:solidFill>
                  <a:srgbClr val="000000"/>
                </a:solidFill>
                <a:latin typeface="Courier New"/>
              </a:rPr>
              <a:t>p</a:t>
            </a:r>
            <a:r>
              <a:rPr b="0" lang="sl-SI" sz="2600" spc="-1" strike="noStrike">
                <a:solidFill>
                  <a:srgbClr val="000000"/>
                </a:solidFill>
                <a:latin typeface="Courier New"/>
              </a:rPr>
              <a:t>x</a:t>
            </a:r>
            <a:r>
              <a:rPr b="0" lang="en-GB" sz="2600" spc="-1" strike="noStrike">
                <a:solidFill>
                  <a:srgbClr val="000000"/>
                </a:solidFill>
                <a:latin typeface="Courier New"/>
              </a:rPr>
              <a:t>d</a:t>
            </a:r>
            <a:endParaRPr b="0" lang="en-US" sz="26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601"/>
              </a:spcBef>
            </a:pPr>
            <a:endParaRPr b="0" lang="en-US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extShape 1"/>
          <p:cNvSpPr/>
          <p:nvPr/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sl-SI" sz="3200" spc="-1" strike="noStrike">
                <a:solidFill>
                  <a:srgbClr val="464653"/>
                </a:solidFill>
                <a:latin typeface="Franklin Gothic Book"/>
              </a:rPr>
              <a:t>JOS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67" name="TextShape 2"/>
          <p:cNvSpPr/>
          <p:nvPr/>
        </p:nvSpPr>
        <p:spPr>
          <a:xfrm>
            <a:off x="457200" y="1219320"/>
            <a:ext cx="8228880" cy="490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800" spc="-1" strike="noStrike">
                <a:solidFill>
                  <a:srgbClr val="000000"/>
                </a:solidFill>
                <a:latin typeface="Arial"/>
              </a:rPr>
              <a:t>projekt “Jezikoslovno označevanje slovenščine”, </a:t>
            </a:r>
            <a:r>
              <a:rPr b="0" lang="en-GB" sz="2800" spc="-1" strike="noStrike" u="sng">
                <a:solidFill>
                  <a:srgbClr val="b292ca"/>
                </a:solidFill>
                <a:uFillTx/>
                <a:latin typeface="Arial"/>
                <a:hlinkClick r:id="rId1"/>
              </a:rPr>
              <a:t>http://nl.ijs.si/jos</a:t>
            </a:r>
            <a:r>
              <a:rPr b="0" lang="en-GB" sz="2800" spc="-1" strike="noStrike" u="sng">
                <a:solidFill>
                  <a:srgbClr val="b292ca"/>
                </a:solidFill>
                <a:uFillTx/>
                <a:latin typeface="Arial"/>
                <a:hlinkClick r:id="rId2"/>
              </a:rPr>
              <a:t>/</a:t>
            </a:r>
            <a:r>
              <a:rPr b="0" lang="sl-SI" sz="2800" spc="-1" strike="noStrike">
                <a:solidFill>
                  <a:srgbClr val="000000"/>
                </a:solidFill>
                <a:latin typeface="Arial"/>
              </a:rPr>
              <a:t>,</a:t>
            </a:r>
            <a:endParaRPr b="0" lang="en-US" sz="2800" spc="-1" strike="noStrike">
              <a:latin typeface="Arial"/>
            </a:endParaRPr>
          </a:p>
          <a:p>
            <a:pPr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800" spc="-1" strike="noStrike">
                <a:solidFill>
                  <a:srgbClr val="000000"/>
                </a:solidFill>
                <a:latin typeface="Arial"/>
              </a:rPr>
              <a:t>izdelava novih oblikoslovnih specifikacij in ročno označenih korpus,</a:t>
            </a:r>
            <a:endParaRPr b="0" lang="en-US" sz="2800" spc="-1" strike="noStrike">
              <a:latin typeface="Arial"/>
            </a:endParaRPr>
          </a:p>
          <a:p>
            <a:pPr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800" spc="-1" strike="noStrike">
                <a:solidFill>
                  <a:srgbClr val="000000"/>
                </a:solidFill>
                <a:latin typeface="Arial"/>
              </a:rPr>
              <a:t>specifikacije sedaj napisane v XML-TEI,</a:t>
            </a:r>
            <a:endParaRPr b="0" lang="en-US" sz="2800" spc="-1" strike="noStrike">
              <a:latin typeface="Arial"/>
            </a:endParaRPr>
          </a:p>
          <a:p>
            <a:pPr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800" spc="-1" strike="noStrike">
                <a:solidFill>
                  <a:srgbClr val="000000"/>
                </a:solidFill>
                <a:latin typeface="Arial"/>
              </a:rPr>
              <a:t>spremembe pri vrstnem redu lastnosti, imenih lastnosti in katere oznake so pripisane katerim besednim oblikam.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Shape 1"/>
          <p:cNvSpPr/>
          <p:nvPr/>
        </p:nvSpPr>
        <p:spPr>
          <a:xfrm>
            <a:off x="457200" y="228600"/>
            <a:ext cx="8228880" cy="913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sl-SI" sz="3200" spc="-1" strike="noStrike">
                <a:solidFill>
                  <a:srgbClr val="464653"/>
                </a:solidFill>
                <a:latin typeface="Franklin Gothic Book"/>
              </a:rPr>
              <a:t>Primer tabele za glagol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169" name="Picture 5" descr=""/>
          <p:cNvPicPr/>
          <p:nvPr/>
        </p:nvPicPr>
        <p:blipFill>
          <a:blip r:embed="rId1"/>
          <a:stretch/>
        </p:blipFill>
        <p:spPr>
          <a:xfrm>
            <a:off x="0" y="1484280"/>
            <a:ext cx="9143280" cy="5373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Shape 1"/>
          <p:cNvSpPr/>
          <p:nvPr/>
        </p:nvSpPr>
        <p:spPr>
          <a:xfrm>
            <a:off x="457200" y="228600"/>
            <a:ext cx="8228880" cy="913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sl-SI" sz="3200" spc="-1" strike="noStrike">
                <a:solidFill>
                  <a:srgbClr val="464653"/>
                </a:solidFill>
                <a:latin typeface="Franklin Gothic Book"/>
              </a:rPr>
              <a:t>Primer nabora oznak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171" name="Picture 6" descr=""/>
          <p:cNvPicPr/>
          <p:nvPr/>
        </p:nvPicPr>
        <p:blipFill>
          <a:blip r:embed="rId1"/>
          <a:stretch/>
        </p:blipFill>
        <p:spPr>
          <a:xfrm>
            <a:off x="324000" y="1700280"/>
            <a:ext cx="8458920" cy="5157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Shape 1"/>
          <p:cNvSpPr/>
          <p:nvPr/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sl-SI" sz="3200" spc="-1" strike="noStrike">
                <a:solidFill>
                  <a:srgbClr val="464653"/>
                </a:solidFill>
                <a:latin typeface="Franklin Gothic Book"/>
              </a:rPr>
              <a:t>JOS oblikoslovne oznake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73" name="TextShape 2"/>
          <p:cNvSpPr/>
          <p:nvPr/>
        </p:nvSpPr>
        <p:spPr>
          <a:xfrm>
            <a:off x="755640" y="1773360"/>
            <a:ext cx="4469760" cy="475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800" spc="-1" strike="noStrike">
                <a:solidFill>
                  <a:srgbClr val="000000"/>
                </a:solidFill>
                <a:latin typeface="Arial"/>
              </a:rPr>
              <a:t>število oblikokoslovnih oznak: 1902</a:t>
            </a:r>
            <a:endParaRPr b="0" lang="en-US" sz="2800" spc="-1" strike="noStrike">
              <a:latin typeface="Arial"/>
            </a:endParaRPr>
          </a:p>
          <a:p>
            <a:pPr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800" spc="-1" strike="noStrike">
                <a:solidFill>
                  <a:srgbClr val="000000"/>
                </a:solidFill>
                <a:latin typeface="Arial"/>
              </a:rPr>
              <a:t>vendar zelo neenakomerno razporejene:</a:t>
            </a:r>
            <a:br/>
            <a:r>
              <a:rPr b="0" lang="sl-SI" sz="2800" spc="-1" strike="noStrike">
                <a:solidFill>
                  <a:srgbClr val="000000"/>
                </a:solidFill>
                <a:latin typeface="Arial"/>
              </a:rPr>
              <a:t>v korpusu s 100.000 besed je samo </a:t>
            </a:r>
            <a:r>
              <a:rPr b="0" lang="en-GB" sz="2800" spc="-1" strike="noStrike">
                <a:solidFill>
                  <a:srgbClr val="000000"/>
                </a:solidFill>
                <a:latin typeface="Arial"/>
              </a:rPr>
              <a:t>1064 </a:t>
            </a:r>
            <a:r>
              <a:rPr b="0" lang="sl-SI" sz="2800" spc="-1" strike="noStrike">
                <a:solidFill>
                  <a:srgbClr val="000000"/>
                </a:solidFill>
                <a:latin typeface="Arial"/>
              </a:rPr>
              <a:t>oznak</a:t>
            </a:r>
            <a:endParaRPr b="0" lang="en-US" sz="2800" spc="-1" strike="noStrike">
              <a:latin typeface="Arial"/>
            </a:endParaRPr>
          </a:p>
        </p:txBody>
      </p:sp>
      <p:pic>
        <p:nvPicPr>
          <p:cNvPr id="174" name="Picture 4" descr=""/>
          <p:cNvPicPr/>
          <p:nvPr/>
        </p:nvPicPr>
        <p:blipFill>
          <a:blip r:embed="rId1"/>
          <a:srcRect l="908" t="38119" r="56942" b="23765"/>
          <a:stretch/>
        </p:blipFill>
        <p:spPr>
          <a:xfrm>
            <a:off x="5508720" y="1628640"/>
            <a:ext cx="3310920" cy="2917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Shape 1"/>
          <p:cNvSpPr/>
          <p:nvPr/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sl-SI" sz="3200" spc="-1" strike="noStrike">
                <a:solidFill>
                  <a:srgbClr val="464653"/>
                </a:solidFill>
                <a:latin typeface="Franklin Gothic Book"/>
              </a:rPr>
              <a:t>Samodejno označevanje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76" name="TextShape 2"/>
          <p:cNvSpPr/>
          <p:nvPr/>
        </p:nvSpPr>
        <p:spPr>
          <a:xfrm>
            <a:off x="755640" y="1484640"/>
            <a:ext cx="7272000" cy="475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Samo označevanje poteka v treh delih:</a:t>
            </a:r>
            <a:endParaRPr b="0" lang="en-US" sz="2800" spc="-1" strike="noStrike">
              <a:latin typeface="Arial"/>
            </a:endParaRPr>
          </a:p>
          <a:p>
            <a:pPr lvl="1" marL="547560" indent="-2721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500" spc="-1" strike="noStrike">
                <a:solidFill>
                  <a:srgbClr val="464653"/>
                </a:solidFill>
                <a:latin typeface="Arial"/>
              </a:rPr>
              <a:t>tokenizacija: delitev besedil na besede in ločila,</a:t>
            </a:r>
            <a:endParaRPr b="0" lang="en-US" sz="2500" spc="-1" strike="noStrike">
              <a:latin typeface="Arial"/>
            </a:endParaRPr>
          </a:p>
          <a:p>
            <a:pPr lvl="1" marL="547560" indent="-2721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800" spc="-1" strike="noStrike">
                <a:solidFill>
                  <a:srgbClr val="464653"/>
                </a:solidFill>
                <a:latin typeface="Arial"/>
              </a:rPr>
              <a:t>oblikoskladenjsko označevanje: dodajanje oblikoskladenjskih oznak besedam,</a:t>
            </a:r>
            <a:endParaRPr b="0" lang="en-US" sz="2800" spc="-1" strike="noStrike">
              <a:latin typeface="Arial"/>
            </a:endParaRPr>
          </a:p>
          <a:p>
            <a:pPr lvl="1" marL="547560" indent="-2721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800" spc="-1" strike="noStrike">
                <a:solidFill>
                  <a:srgbClr val="464653"/>
                </a:solidFill>
                <a:latin typeface="Arial"/>
              </a:rPr>
              <a:t>lematizacija: pripisovanje osnovne slovarske oblike posameznim besedam.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Shape 1"/>
          <p:cNvSpPr/>
          <p:nvPr/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r">
              <a:lnSpc>
                <a:spcPct val="100000"/>
              </a:lnSpc>
            </a:pPr>
            <a:r>
              <a:rPr b="0" lang="en-US" sz="1400" spc="-1" strike="noStrike">
                <a:solidFill>
                  <a:srgbClr val="464653"/>
                </a:solidFill>
                <a:latin typeface="Arial"/>
              </a:rPr>
              <a:t>Jezikovne tehnologije, Jernej Vičič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138" name="TextShape 2"/>
          <p:cNvSpPr/>
          <p:nvPr/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sl-SI" sz="3200" spc="-1" strike="noStrike">
                <a:solidFill>
                  <a:srgbClr val="464653"/>
                </a:solidFill>
                <a:latin typeface="Franklin Gothic Book"/>
              </a:rPr>
              <a:t>Vsebina predavanja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39" name="TextShape 3"/>
          <p:cNvSpPr/>
          <p:nvPr/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D6856CF8-7A28-41A4-8A89-BA1D494DFD3F}" type="slidenum">
              <a:rPr b="0" lang="sl-SI" sz="1400" spc="-1" strike="noStrike">
                <a:solidFill>
                  <a:srgbClr val="464653"/>
                </a:solidFill>
                <a:latin typeface="Arial"/>
              </a:rPr>
              <a:t>1</a:t>
            </a:fld>
            <a:endParaRPr b="0" lang="en-US" sz="1400" spc="-1" strike="noStrike">
              <a:latin typeface="Arial"/>
            </a:endParaRPr>
          </a:p>
        </p:txBody>
      </p:sp>
      <p:sp>
        <p:nvSpPr>
          <p:cNvPr id="140" name="TextShape 4"/>
          <p:cNvSpPr/>
          <p:nvPr/>
        </p:nvSpPr>
        <p:spPr>
          <a:xfrm>
            <a:off x="457200" y="1219320"/>
            <a:ext cx="8228880" cy="408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72880" indent="-272160">
              <a:lnSpc>
                <a:spcPct val="100000"/>
              </a:lnSpc>
              <a:spcBef>
                <a:spcPts val="1199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3200" spc="-1" strike="noStrike">
                <a:solidFill>
                  <a:srgbClr val="000000"/>
                </a:solidFill>
                <a:latin typeface="Arial"/>
              </a:rPr>
              <a:t>Uvod</a:t>
            </a: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extShape 1"/>
          <p:cNvSpPr/>
          <p:nvPr/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sl-SI" sz="3200" spc="-1" strike="noStrike">
                <a:solidFill>
                  <a:srgbClr val="464653"/>
                </a:solidFill>
                <a:latin typeface="Franklin Gothic Book"/>
              </a:rPr>
              <a:t>Samodejno označevanje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78" name="TextShape 2"/>
          <p:cNvSpPr/>
          <p:nvPr/>
        </p:nvSpPr>
        <p:spPr>
          <a:xfrm>
            <a:off x="755640" y="1484640"/>
            <a:ext cx="7272000" cy="475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TOTALE:</a:t>
            </a:r>
            <a:endParaRPr b="0" lang="en-US" sz="2800" spc="-1" strike="noStrike">
              <a:latin typeface="Arial"/>
            </a:endParaRPr>
          </a:p>
          <a:p>
            <a:pPr lvl="1" marL="547560" indent="-2721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500" spc="-1" strike="noStrike">
                <a:solidFill>
                  <a:srgbClr val="464653"/>
                </a:solidFill>
                <a:latin typeface="Arial"/>
              </a:rPr>
              <a:t>JOS (Erjavec et al., 2010)</a:t>
            </a:r>
            <a:endParaRPr b="0" lang="en-US" sz="2500" spc="-1" strike="noStrike">
              <a:latin typeface="Arial"/>
            </a:endParaRPr>
          </a:p>
          <a:p>
            <a:pPr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tokenizacija: lastna,</a:t>
            </a:r>
            <a:endParaRPr b="0" lang="en-US" sz="2800" spc="-1" strike="noStrike">
              <a:latin typeface="Arial"/>
            </a:endParaRPr>
          </a:p>
          <a:p>
            <a:pPr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oblikoskladenjsko označevanje:</a:t>
            </a:r>
            <a:endParaRPr b="0" lang="en-US" sz="2800" spc="-1" strike="noStrike">
              <a:latin typeface="Arial"/>
            </a:endParaRPr>
          </a:p>
          <a:p>
            <a:pPr lvl="1" marL="547560" indent="-2721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500" spc="-1" strike="noStrike">
                <a:solidFill>
                  <a:srgbClr val="464653"/>
                </a:solidFill>
                <a:latin typeface="Arial"/>
              </a:rPr>
              <a:t>orodje TnT (Brants, 2000),</a:t>
            </a:r>
            <a:endParaRPr b="0" lang="en-US" sz="2500" spc="-1" strike="noStrike">
              <a:latin typeface="Arial"/>
            </a:endParaRPr>
          </a:p>
          <a:p>
            <a:pPr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lematizacija:</a:t>
            </a:r>
            <a:endParaRPr b="0" lang="en-US" sz="2800" spc="-1" strike="noStrike">
              <a:latin typeface="Arial"/>
            </a:endParaRPr>
          </a:p>
          <a:p>
            <a:pPr lvl="1" marL="547560" indent="-2721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500" spc="-1" strike="noStrike">
                <a:solidFill>
                  <a:srgbClr val="464653"/>
                </a:solidFill>
                <a:latin typeface="Arial"/>
              </a:rPr>
              <a:t>CLOG (Erjavec in Džeroski, 2004)</a:t>
            </a:r>
            <a:endParaRPr b="0" lang="en-US" sz="2500" spc="-1" strike="noStrike">
              <a:latin typeface="Arial"/>
            </a:endParaRPr>
          </a:p>
          <a:p>
            <a:pPr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osnovna tehnologija samodejnega označevanja: </a:t>
            </a:r>
            <a:endParaRPr b="0" lang="en-US" sz="2800" spc="-1" strike="noStrike">
              <a:latin typeface="Arial"/>
            </a:endParaRPr>
          </a:p>
          <a:p>
            <a:pPr lvl="1" marL="547560" indent="-2721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500" spc="-1" strike="noStrike">
                <a:solidFill>
                  <a:srgbClr val="464653"/>
                </a:solidFill>
                <a:latin typeface="Arial"/>
              </a:rPr>
              <a:t>Hidden Markov Model (na podlagi statistike).</a:t>
            </a:r>
            <a:endParaRPr b="0" lang="en-US" sz="2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extShape 1"/>
          <p:cNvSpPr/>
          <p:nvPr/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sl-SI" sz="3200" spc="-1" strike="noStrike">
                <a:solidFill>
                  <a:srgbClr val="464653"/>
                </a:solidFill>
                <a:latin typeface="Franklin Gothic Book"/>
              </a:rPr>
              <a:t>Kakovost samodejnega označevanja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80" name="TextShape 2"/>
          <p:cNvSpPr/>
          <p:nvPr/>
        </p:nvSpPr>
        <p:spPr>
          <a:xfrm>
            <a:off x="755640" y="1484640"/>
            <a:ext cx="7272000" cy="475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angleščina:</a:t>
            </a:r>
            <a:endParaRPr b="0" lang="en-US" sz="2800" spc="-1" strike="noStrike">
              <a:latin typeface="Arial"/>
            </a:endParaRPr>
          </a:p>
          <a:p>
            <a:pPr lvl="1" marL="547560" indent="-2721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500" spc="-1" strike="noStrike">
                <a:solidFill>
                  <a:srgbClr val="464653"/>
                </a:solidFill>
                <a:latin typeface="Arial"/>
              </a:rPr>
              <a:t>~ 95% za znane besede</a:t>
            </a:r>
            <a:endParaRPr b="0" lang="en-US" sz="2500" spc="-1" strike="noStrike">
              <a:latin typeface="Arial"/>
            </a:endParaRPr>
          </a:p>
          <a:p>
            <a:pPr lvl="1" marL="547560" indent="-2721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500" spc="-1" strike="noStrike">
                <a:solidFill>
                  <a:srgbClr val="464653"/>
                </a:solidFill>
                <a:latin typeface="Arial"/>
              </a:rPr>
              <a:t>~ 85% za neznane besede</a:t>
            </a:r>
            <a:endParaRPr b="0" lang="en-US" sz="2500" spc="-1" strike="noStrike">
              <a:latin typeface="Arial"/>
            </a:endParaRPr>
          </a:p>
          <a:p>
            <a:pPr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800" spc="-1" strike="noStrike" u="sng">
                <a:solidFill>
                  <a:srgbClr val="b292ca"/>
                </a:solidFill>
                <a:uFillTx/>
                <a:latin typeface="Arial"/>
                <a:hlinkClick r:id="rId1"/>
              </a:rPr>
              <a:t>primerjava (2017)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: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extShape 1"/>
          <p:cNvSpPr/>
          <p:nvPr/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sl-SI" sz="3200" spc="-1" strike="noStrike">
                <a:solidFill>
                  <a:srgbClr val="464653"/>
                </a:solidFill>
                <a:latin typeface="Franklin Gothic Book"/>
              </a:rPr>
              <a:t>Kakovost samodejnega označevanja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182" name="Picture 4" descr=""/>
          <p:cNvPicPr/>
          <p:nvPr/>
        </p:nvPicPr>
        <p:blipFill>
          <a:blip r:embed="rId1"/>
          <a:stretch/>
        </p:blipFill>
        <p:spPr>
          <a:xfrm>
            <a:off x="520560" y="0"/>
            <a:ext cx="8087760" cy="6857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extShape 1"/>
          <p:cNvSpPr/>
          <p:nvPr/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sl-SI" sz="3200" spc="-1" strike="noStrike">
                <a:solidFill>
                  <a:srgbClr val="464653"/>
                </a:solidFill>
                <a:latin typeface="Franklin Gothic Book"/>
              </a:rPr>
              <a:t>Kakovost samodejnega označevanja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84" name="TextShape 2"/>
          <p:cNvSpPr/>
          <p:nvPr/>
        </p:nvSpPr>
        <p:spPr>
          <a:xfrm>
            <a:off x="755640" y="1484640"/>
            <a:ext cx="7272000" cy="475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slovenščina:</a:t>
            </a:r>
            <a:endParaRPr b="0" lang="en-US" sz="2800" spc="-1" strike="noStrike">
              <a:latin typeface="Arial"/>
            </a:endParaRPr>
          </a:p>
          <a:p>
            <a:pPr lvl="1" marL="547560" indent="-2721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500" spc="-1" strike="noStrike">
                <a:solidFill>
                  <a:srgbClr val="464653"/>
                </a:solidFill>
                <a:latin typeface="Arial"/>
              </a:rPr>
              <a:t>~ 91% za znane besede</a:t>
            </a:r>
            <a:endParaRPr b="0" lang="en-US" sz="2500" spc="-1" strike="noStrike">
              <a:latin typeface="Arial"/>
            </a:endParaRPr>
          </a:p>
          <a:p>
            <a:pPr lvl="1" marL="547560" indent="-2721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500" spc="-1" strike="noStrike">
                <a:solidFill>
                  <a:srgbClr val="464653"/>
                </a:solidFill>
                <a:latin typeface="Arial"/>
              </a:rPr>
              <a:t>~ ??% za neznane besede</a:t>
            </a:r>
            <a:endParaRPr b="0" lang="en-US" sz="2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extShape 1"/>
          <p:cNvSpPr/>
          <p:nvPr/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sl-SI" sz="3200" spc="-1" strike="noStrike">
                <a:solidFill>
                  <a:srgbClr val="464653"/>
                </a:solidFill>
                <a:latin typeface="Franklin Gothic Book"/>
              </a:rPr>
              <a:t>Samodejno označevanje - HMM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86" name="TextShape 2"/>
          <p:cNvSpPr/>
          <p:nvPr/>
        </p:nvSpPr>
        <p:spPr>
          <a:xfrm>
            <a:off x="755640" y="1484640"/>
            <a:ext cx="7272000" cy="475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500" spc="-1" strike="noStrike">
                <a:solidFill>
                  <a:srgbClr val="000000"/>
                </a:solidFill>
                <a:latin typeface="Arial"/>
              </a:rPr>
              <a:t>naloga:</a:t>
            </a:r>
            <a:endParaRPr b="0" lang="en-US" sz="2500" spc="-1" strike="noStrike">
              <a:latin typeface="Arial"/>
            </a:endParaRPr>
          </a:p>
          <a:p>
            <a:pPr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500" spc="-1" strike="noStrike">
                <a:solidFill>
                  <a:srgbClr val="000000"/>
                </a:solidFill>
                <a:latin typeface="Arial"/>
              </a:rPr>
              <a:t>imamo zaporedje besed,</a:t>
            </a:r>
            <a:endParaRPr b="0" lang="en-US" sz="2500" spc="-1" strike="noStrike">
              <a:latin typeface="Arial"/>
            </a:endParaRPr>
          </a:p>
          <a:p>
            <a:pPr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500" spc="-1" strike="noStrike">
                <a:solidFill>
                  <a:srgbClr val="000000"/>
                </a:solidFill>
                <a:latin typeface="Arial"/>
              </a:rPr>
              <a:t>poiščimo najbolj verjetno zaporedje oznak (MSD):</a:t>
            </a:r>
            <a:endParaRPr b="0" lang="en-US" sz="25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endParaRPr b="0" lang="en-US" sz="2500" spc="-1" strike="noStrike">
              <a:latin typeface="Arial"/>
            </a:endParaRPr>
          </a:p>
        </p:txBody>
      </p:sp>
      <p:graphicFrame>
        <p:nvGraphicFramePr>
          <p:cNvPr id="187" name="Table 3"/>
          <p:cNvGraphicFramePr/>
          <p:nvPr/>
        </p:nvGraphicFramePr>
        <p:xfrm>
          <a:off x="457200" y="3573000"/>
          <a:ext cx="8229240" cy="646560"/>
        </p:xfrm>
        <a:graphic>
          <a:graphicData uri="http://schemas.openxmlformats.org/drawingml/2006/table">
            <a:tbl>
              <a:tblPr/>
              <a:tblGrid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</a:tblGrid>
              <a:tr h="215640">
                <a:tc>
                  <a:txBody>
                    <a:bodyPr lIns="12600" rIns="126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danes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je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lepo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vreme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in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sonce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bo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sijalo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tudi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jutri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15640">
                <a:tc>
                  <a:txBody>
                    <a:bodyPr lIns="12600" rIns="126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sk-SK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sk-SK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sk-SK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sk-SK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sk-SK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sk-SK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sk-SK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sk-SK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sk-SK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sk-SK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15640">
                <a:tc>
                  <a:txBody>
                    <a:bodyPr lIns="12600" rIns="126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Rsn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Gp-ste-n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Ppnsei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Sosei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Vp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Sosei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Gp-pte-n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Ggnd-es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L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Rsn</a:t>
                      </a:r>
                      <a:endParaRPr b="0" lang="en-US" sz="1600" spc="-1" strike="noStrike">
                        <a:latin typeface="Arial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extShape 1"/>
          <p:cNvSpPr/>
          <p:nvPr/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sl-SI" sz="3200" spc="-1" strike="noStrike">
                <a:solidFill>
                  <a:srgbClr val="464653"/>
                </a:solidFill>
                <a:latin typeface="Franklin Gothic Book"/>
              </a:rPr>
              <a:t>Samodejno označevanje - HMM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89" name="TextShape 2"/>
          <p:cNvSpPr/>
          <p:nvPr/>
        </p:nvSpPr>
        <p:spPr>
          <a:xfrm>
            <a:off x="755640" y="1484640"/>
            <a:ext cx="7272000" cy="475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</a:rPr>
              <a:t>naloga:</a:t>
            </a:r>
            <a:endParaRPr b="0" lang="en-US" sz="2600" spc="-1" strike="noStrike">
              <a:latin typeface="Arial"/>
            </a:endParaRPr>
          </a:p>
          <a:p>
            <a:pPr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</a:rPr>
              <a:t>imamo zaporedje besed,</a:t>
            </a:r>
            <a:endParaRPr b="0" lang="en-US" sz="2600" spc="-1" strike="noStrike">
              <a:latin typeface="Arial"/>
            </a:endParaRPr>
          </a:p>
          <a:p>
            <a:pPr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</a:rPr>
              <a:t>poiščimo najbolj verjetno zaporedje oznak (MSD):</a:t>
            </a:r>
            <a:endParaRPr b="0" lang="en-US" sz="2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b="0" lang="en-US" sz="2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endParaRPr b="0" lang="en-US" sz="2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endParaRPr b="0" lang="en-US" sz="2600" spc="-1" strike="noStrike">
              <a:latin typeface="Arial"/>
            </a:endParaRPr>
          </a:p>
          <a:p>
            <a:pPr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  <a:tabLst>
                <a:tab algn="l" pos="0"/>
              </a:tabLst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</a:rPr>
              <a:t>noisy channel model (kot strojno prevajanje).</a:t>
            </a:r>
            <a:endParaRPr b="0" lang="en-US" sz="2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endParaRPr b="0" lang="en-US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extShape 1"/>
          <p:cNvSpPr/>
          <p:nvPr/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sl-SI" sz="3200" spc="-1" strike="noStrike">
                <a:solidFill>
                  <a:srgbClr val="464653"/>
                </a:solidFill>
                <a:latin typeface="Franklin Gothic Book"/>
              </a:rPr>
              <a:t>Samodejno označevanje - HMM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91" name="TextShape 2"/>
          <p:cNvSpPr/>
          <p:nvPr/>
        </p:nvSpPr>
        <p:spPr>
          <a:xfrm>
            <a:off x="755640" y="1484640"/>
            <a:ext cx="7272000" cy="475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</a:rPr>
              <a:t>naloga:</a:t>
            </a:r>
            <a:endParaRPr b="0" lang="en-US" sz="2600" spc="-1" strike="noStrike">
              <a:latin typeface="Arial"/>
            </a:endParaRPr>
          </a:p>
          <a:p>
            <a:pPr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</a:rPr>
              <a:t>imamo zaporedje besed,</a:t>
            </a:r>
            <a:endParaRPr b="0" lang="en-US" sz="2600" spc="-1" strike="noStrike">
              <a:latin typeface="Arial"/>
            </a:endParaRPr>
          </a:p>
          <a:p>
            <a:pPr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</a:rPr>
              <a:t>poiščimo najbolj verjetno zaporedje oznak (MSD):</a:t>
            </a:r>
            <a:endParaRPr b="0" lang="en-US" sz="2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b="0" lang="en-US" sz="2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endParaRPr b="0" lang="en-US" sz="2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endParaRPr b="0" lang="en-US" sz="2600" spc="-1" strike="noStrike">
              <a:latin typeface="Arial"/>
            </a:endParaRPr>
          </a:p>
          <a:p>
            <a:pPr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  <a:tabLst>
                <a:tab algn="l" pos="0"/>
              </a:tabLst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</a:rPr>
              <a:t>noisy channel model (kot strojno prevajanje).</a:t>
            </a:r>
            <a:endParaRPr b="0" lang="en-US" sz="2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endParaRPr b="0" lang="en-US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TextShape 1"/>
          <p:cNvSpPr/>
          <p:nvPr/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sl-SI" sz="3200" spc="-1" strike="noStrike">
                <a:solidFill>
                  <a:srgbClr val="464653"/>
                </a:solidFill>
                <a:latin typeface="Franklin Gothic Book"/>
              </a:rPr>
              <a:t>Samodejno označevanje - HMM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93" name="TextShape 2"/>
          <p:cNvSpPr/>
          <p:nvPr/>
        </p:nvSpPr>
        <p:spPr>
          <a:xfrm>
            <a:off x="755640" y="1484640"/>
            <a:ext cx="7272000" cy="1583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</a:rPr>
              <a:t>naloga:</a:t>
            </a:r>
            <a:endParaRPr b="0" lang="en-US" sz="2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endParaRPr b="0" lang="en-US" sz="2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endParaRPr b="0" lang="en-US" sz="2600" spc="-1" strike="noStrike">
              <a:latin typeface="Arial"/>
            </a:endParaRPr>
          </a:p>
        </p:txBody>
      </p:sp>
      <p:sp>
        <p:nvSpPr>
          <p:cNvPr id="194" name="CustomShape 3"/>
          <p:cNvSpPr/>
          <p:nvPr/>
        </p:nvSpPr>
        <p:spPr>
          <a:xfrm>
            <a:off x="179640" y="4581000"/>
            <a:ext cx="4391640" cy="82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modelira izhode beseda/POS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(vreme) je verjetno 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Sosei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95" name="CustomShape 4"/>
          <p:cNvSpPr/>
          <p:nvPr/>
        </p:nvSpPr>
        <p:spPr>
          <a:xfrm>
            <a:off x="4500000" y="4119480"/>
            <a:ext cx="4751640" cy="82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modelira prehode med POS/POS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Sosei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 je verjetno za 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Ppnsei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96" name="CustomShape 5"/>
          <p:cNvSpPr/>
          <p:nvPr/>
        </p:nvSpPr>
        <p:spPr>
          <a:xfrm flipV="1">
            <a:off x="2123640" y="3200400"/>
            <a:ext cx="1076760" cy="1379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0000"/>
            </a:solidFill>
            <a:round/>
            <a:tailEnd len="med" type="triangle" w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97" name="CustomShape 6"/>
          <p:cNvSpPr/>
          <p:nvPr/>
        </p:nvSpPr>
        <p:spPr>
          <a:xfrm flipH="1" flipV="1">
            <a:off x="2700720" y="3425400"/>
            <a:ext cx="3927960" cy="917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0000"/>
            </a:solidFill>
            <a:round/>
            <a:tailEnd len="med" type="triangle" w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graphicFrame>
        <p:nvGraphicFramePr>
          <p:cNvPr id="198" name="Table 3_0"/>
          <p:cNvGraphicFramePr/>
          <p:nvPr/>
        </p:nvGraphicFramePr>
        <p:xfrm>
          <a:off x="516600" y="2306880"/>
          <a:ext cx="8229240" cy="646560"/>
        </p:xfrm>
        <a:graphic>
          <a:graphicData uri="http://schemas.openxmlformats.org/drawingml/2006/table">
            <a:tbl>
              <a:tblPr/>
              <a:tblGrid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</a:tblGrid>
              <a:tr h="215640">
                <a:tc>
                  <a:txBody>
                    <a:bodyPr lIns="12600" rIns="126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danes</a:t>
                      </a:r>
                      <a:endParaRPr b="0" lang="en-US" sz="1600" spc="-1" strike="noStrike">
                        <a:latin typeface="Times New Roman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je</a:t>
                      </a:r>
                      <a:endParaRPr b="0" lang="en-US" sz="1600" spc="-1" strike="noStrike">
                        <a:latin typeface="Times New Roman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lepo</a:t>
                      </a:r>
                      <a:endParaRPr b="0" lang="en-US" sz="1600" spc="-1" strike="noStrike">
                        <a:latin typeface="Times New Roman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vreme</a:t>
                      </a:r>
                      <a:endParaRPr b="0" lang="en-US" sz="1600" spc="-1" strike="noStrike">
                        <a:latin typeface="Times New Roman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in</a:t>
                      </a:r>
                      <a:endParaRPr b="0" lang="en-US" sz="1600" spc="-1" strike="noStrike">
                        <a:latin typeface="Times New Roman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sonce</a:t>
                      </a:r>
                      <a:endParaRPr b="0" lang="en-US" sz="1600" spc="-1" strike="noStrike">
                        <a:latin typeface="Times New Roman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bo</a:t>
                      </a:r>
                      <a:endParaRPr b="0" lang="en-US" sz="1600" spc="-1" strike="noStrike">
                        <a:latin typeface="Times New Roman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sijalo</a:t>
                      </a:r>
                      <a:endParaRPr b="0" lang="en-US" sz="1600" spc="-1" strike="noStrike">
                        <a:latin typeface="Times New Roman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tudi</a:t>
                      </a:r>
                      <a:endParaRPr b="0" lang="en-US" sz="1600" spc="-1" strike="noStrike">
                        <a:latin typeface="Times New Roman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jutri</a:t>
                      </a:r>
                      <a:endParaRPr b="0" lang="en-US" sz="1600" spc="-1" strike="noStrike">
                        <a:latin typeface="Times New Roman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15640">
                <a:tc>
                  <a:txBody>
                    <a:bodyPr lIns="12600" rIns="126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sk-SK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en-US" sz="1600" spc="-1" strike="noStrike">
                        <a:latin typeface="Times New Roman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sk-SK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en-US" sz="1600" spc="-1" strike="noStrike">
                        <a:latin typeface="Times New Roman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sk-SK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en-US" sz="1600" spc="-1" strike="noStrike">
                        <a:latin typeface="Times New Roman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sk-SK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en-US" sz="1600" spc="-1" strike="noStrike">
                        <a:latin typeface="Times New Roman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sk-SK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en-US" sz="1600" spc="-1" strike="noStrike">
                        <a:latin typeface="Times New Roman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sk-SK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en-US" sz="1600" spc="-1" strike="noStrike">
                        <a:latin typeface="Times New Roman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sk-SK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en-US" sz="1600" spc="-1" strike="noStrike">
                        <a:latin typeface="Times New Roman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sk-SK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en-US" sz="1600" spc="-1" strike="noStrike">
                        <a:latin typeface="Times New Roman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sk-SK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en-US" sz="1600" spc="-1" strike="noStrike">
                        <a:latin typeface="Times New Roman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sk-SK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en-US" sz="1600" spc="-1" strike="noStrike">
                        <a:latin typeface="Times New Roman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15640">
                <a:tc>
                  <a:txBody>
                    <a:bodyPr lIns="12600" rIns="126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Rsn</a:t>
                      </a:r>
                      <a:endParaRPr b="0" lang="en-US" sz="1600" spc="-1" strike="noStrike">
                        <a:latin typeface="Times New Roman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Gp-ste-n</a:t>
                      </a:r>
                      <a:endParaRPr b="0" lang="en-US" sz="1600" spc="-1" strike="noStrike">
                        <a:latin typeface="Times New Roman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Ppnsei</a:t>
                      </a:r>
                      <a:endParaRPr b="0" lang="en-US" sz="1600" spc="-1" strike="noStrike">
                        <a:latin typeface="Times New Roman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Sosei</a:t>
                      </a:r>
                      <a:endParaRPr b="0" lang="en-US" sz="1600" spc="-1" strike="noStrike">
                        <a:latin typeface="Times New Roman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Vp</a:t>
                      </a:r>
                      <a:endParaRPr b="0" lang="en-US" sz="1600" spc="-1" strike="noStrike">
                        <a:latin typeface="Times New Roman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Sosei</a:t>
                      </a:r>
                      <a:endParaRPr b="0" lang="en-US" sz="1600" spc="-1" strike="noStrike">
                        <a:latin typeface="Times New Roman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Gp-pte-n</a:t>
                      </a:r>
                      <a:endParaRPr b="0" lang="en-US" sz="1600" spc="-1" strike="noStrike">
                        <a:latin typeface="Times New Roman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Ggnd-es</a:t>
                      </a:r>
                      <a:endParaRPr b="0" lang="en-US" sz="1600" spc="-1" strike="noStrike">
                        <a:latin typeface="Times New Roman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L</a:t>
                      </a:r>
                      <a:endParaRPr b="0" lang="en-US" sz="1600" spc="-1" strike="noStrike">
                        <a:latin typeface="Times New Roman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12600" rIns="126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Rsn</a:t>
                      </a:r>
                      <a:endParaRPr b="0" lang="en-US" sz="1600" spc="-1" strike="noStrike">
                        <a:latin typeface="Times New Roman"/>
                      </a:endParaRPr>
                    </a:p>
                  </a:txBody>
                  <a:tcPr marL="12600" marR="12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extShape 1"/>
          <p:cNvSpPr/>
          <p:nvPr/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sl-SI" sz="3200" spc="-1" strike="noStrike">
                <a:solidFill>
                  <a:srgbClr val="464653"/>
                </a:solidFill>
                <a:latin typeface="Franklin Gothic Book"/>
              </a:rPr>
              <a:t>Samodejno označevanje - HMM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200" name="TextShape 2"/>
          <p:cNvSpPr/>
          <p:nvPr/>
        </p:nvSpPr>
        <p:spPr>
          <a:xfrm>
            <a:off x="755640" y="1484640"/>
            <a:ext cx="7272000" cy="179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</a:rPr>
              <a:t>MSD/MSD prehodi: ,</a:t>
            </a:r>
            <a:endParaRPr b="0" lang="en-US" sz="2600" spc="-1" strike="noStrike">
              <a:latin typeface="Arial"/>
            </a:endParaRPr>
          </a:p>
          <a:p>
            <a:pPr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</a:rPr>
              <a:t>MSD/beseda verjetnost:</a:t>
            </a:r>
            <a:endParaRPr b="0" lang="en-US" sz="2600" spc="-1" strike="noStrike">
              <a:latin typeface="Arial"/>
            </a:endParaRPr>
          </a:p>
          <a:p>
            <a:pPr lvl="1" marL="547560" indent="-2721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300" spc="-1" strike="noStrike">
                <a:solidFill>
                  <a:srgbClr val="464653"/>
                </a:solidFill>
                <a:latin typeface="Arial"/>
              </a:rPr>
              <a:t>,</a:t>
            </a:r>
            <a:endParaRPr b="0" lang="en-US" sz="2300" spc="-1" strike="noStrike">
              <a:latin typeface="Arial"/>
            </a:endParaRPr>
          </a:p>
        </p:txBody>
      </p:sp>
      <p:pic>
        <p:nvPicPr>
          <p:cNvPr id="201" name="Picture 1" descr=""/>
          <p:cNvPicPr/>
          <p:nvPr/>
        </p:nvPicPr>
        <p:blipFill>
          <a:blip r:embed="rId1"/>
          <a:stretch/>
        </p:blipFill>
        <p:spPr>
          <a:xfrm>
            <a:off x="720" y="3717000"/>
            <a:ext cx="8504280" cy="2638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extShape 1"/>
          <p:cNvSpPr/>
          <p:nvPr/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sl-SI" sz="3200" spc="-1" strike="noStrike">
                <a:solidFill>
                  <a:srgbClr val="464653"/>
                </a:solidFill>
                <a:latin typeface="Franklin Gothic Book"/>
              </a:rPr>
              <a:t>Samodejno označevanje - HMM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203" name="TextShape 2"/>
          <p:cNvSpPr/>
          <p:nvPr/>
        </p:nvSpPr>
        <p:spPr>
          <a:xfrm>
            <a:off x="755640" y="1484640"/>
            <a:ext cx="7272000" cy="100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lvl="1"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300" spc="-1" strike="noStrike">
                <a:solidFill>
                  <a:srgbClr val="464653"/>
                </a:solidFill>
                <a:latin typeface="Arial"/>
              </a:rPr>
              <a:t>učenje:</a:t>
            </a:r>
            <a:endParaRPr b="0" lang="en-US" sz="2300" spc="-1" strike="noStrike">
              <a:latin typeface="Arial"/>
            </a:endParaRPr>
          </a:p>
          <a:p>
            <a:pPr lvl="1" marL="547560" indent="-2721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300" spc="-1" strike="noStrike">
                <a:solidFill>
                  <a:srgbClr val="464653"/>
                </a:solidFill>
                <a:latin typeface="Arial"/>
              </a:rPr>
              <a:t>preštejemo pojavitve v korpusu,</a:t>
            </a:r>
            <a:endParaRPr b="0" lang="en-US" sz="2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300" spc="-1" strike="noStrike">
              <a:latin typeface="Arial"/>
            </a:endParaRPr>
          </a:p>
          <a:p>
            <a:pPr lvl="1" marL="547560" indent="-2721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300" spc="-1" strike="noStrike">
                <a:solidFill>
                  <a:srgbClr val="464653"/>
                </a:solidFill>
                <a:latin typeface="Arial"/>
              </a:rPr>
              <a:t>delimo s kontekstom, da dobimo verjetnost:</a:t>
            </a:r>
            <a:endParaRPr b="0" lang="en-US" sz="2300" spc="-1" strike="noStrike">
              <a:latin typeface="Arial"/>
            </a:endParaRPr>
          </a:p>
        </p:txBody>
      </p:sp>
      <p:sp>
        <p:nvSpPr>
          <p:cNvPr id="204" name="CustomShape 3"/>
          <p:cNvSpPr/>
          <p:nvPr/>
        </p:nvSpPr>
        <p:spPr>
          <a:xfrm>
            <a:off x="755640" y="2493000"/>
            <a:ext cx="7272000" cy="187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74680">
              <a:lnSpc>
                <a:spcPct val="100000"/>
              </a:lnSpc>
              <a:spcBef>
                <a:spcPts val="499"/>
              </a:spcBef>
              <a:tabLst>
                <a:tab algn="l" pos="0"/>
              </a:tabLst>
            </a:pPr>
            <a:r>
              <a:rPr b="0" lang="en-US" sz="2300" spc="-1" strike="noStrike">
                <a:solidFill>
                  <a:srgbClr val="464653"/>
                </a:solidFill>
                <a:latin typeface="Arial"/>
                <a:ea typeface="DejaVu Sans"/>
              </a:rPr>
              <a:t>danes </a:t>
            </a:r>
            <a:r>
              <a:rPr b="0" lang="en-US" sz="2300" spc="-1" strike="noStrike">
                <a:solidFill>
                  <a:srgbClr val="464653"/>
                </a:solidFill>
                <a:latin typeface="Arial"/>
                <a:ea typeface="DejaVu Sans"/>
              </a:rPr>
              <a:t>	</a:t>
            </a:r>
            <a:r>
              <a:rPr b="0" lang="en-US" sz="2300" spc="-1" strike="noStrike">
                <a:solidFill>
                  <a:srgbClr val="464653"/>
                </a:solidFill>
                <a:latin typeface="Arial"/>
                <a:ea typeface="DejaVu Sans"/>
              </a:rPr>
              <a:t>je </a:t>
            </a:r>
            <a:r>
              <a:rPr b="0" lang="en-US" sz="2300" spc="-1" strike="noStrike">
                <a:solidFill>
                  <a:srgbClr val="464653"/>
                </a:solidFill>
                <a:latin typeface="Arial"/>
                <a:ea typeface="DejaVu Sans"/>
              </a:rPr>
              <a:t>	</a:t>
            </a:r>
            <a:r>
              <a:rPr b="0" lang="en-US" sz="2300" spc="-1" strike="noStrike">
                <a:solidFill>
                  <a:srgbClr val="464653"/>
                </a:solidFill>
                <a:latin typeface="Arial"/>
                <a:ea typeface="DejaVu Sans"/>
              </a:rPr>
              <a:t>	</a:t>
            </a:r>
            <a:r>
              <a:rPr b="0" lang="en-US" sz="2300" spc="-1" strike="noStrike">
                <a:solidFill>
                  <a:srgbClr val="464653"/>
                </a:solidFill>
                <a:latin typeface="Arial"/>
                <a:ea typeface="DejaVu Sans"/>
              </a:rPr>
              <a:t>lepo</a:t>
            </a:r>
            <a:endParaRPr b="0" lang="en-US" sz="2300" spc="-1" strike="noStrike">
              <a:latin typeface="Arial"/>
            </a:endParaRPr>
          </a:p>
          <a:p>
            <a:pPr marL="274680">
              <a:lnSpc>
                <a:spcPct val="100000"/>
              </a:lnSpc>
              <a:spcBef>
                <a:spcPts val="499"/>
              </a:spcBef>
              <a:tabLst>
                <a:tab algn="l" pos="0"/>
              </a:tabLst>
            </a:pPr>
            <a:endParaRPr b="0" lang="en-US" sz="2300" spc="-1" strike="noStrike">
              <a:latin typeface="Arial"/>
            </a:endParaRPr>
          </a:p>
          <a:p>
            <a:pPr marL="274680">
              <a:lnSpc>
                <a:spcPct val="100000"/>
              </a:lnSpc>
              <a:spcBef>
                <a:spcPts val="499"/>
              </a:spcBef>
              <a:tabLst>
                <a:tab algn="l" pos="0"/>
              </a:tabLst>
            </a:pPr>
            <a:r>
              <a:rPr b="0" lang="en-US" sz="2300" spc="-1" strike="noStrike">
                <a:solidFill>
                  <a:srgbClr val="464653"/>
                </a:solidFill>
                <a:latin typeface="Arial"/>
                <a:ea typeface="DejaVu Sans"/>
              </a:rPr>
              <a:t>Rsn</a:t>
            </a:r>
            <a:r>
              <a:rPr b="0" lang="en-US" sz="2300" spc="-1" strike="noStrike">
                <a:solidFill>
                  <a:srgbClr val="464653"/>
                </a:solidFill>
                <a:latin typeface="Arial"/>
                <a:ea typeface="DejaVu Sans"/>
              </a:rPr>
              <a:t>	</a:t>
            </a:r>
            <a:r>
              <a:rPr b="0" lang="en-US" sz="2300" spc="-1" strike="noStrike">
                <a:solidFill>
                  <a:srgbClr val="464653"/>
                </a:solidFill>
                <a:latin typeface="Arial"/>
                <a:ea typeface="DejaVu Sans"/>
              </a:rPr>
              <a:t>	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 Gp-ste-n 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Ppnsei</a:t>
            </a:r>
            <a:endParaRPr b="0" lang="en-US" sz="2400" spc="-1" strike="noStrike">
              <a:latin typeface="Arial"/>
            </a:endParaRPr>
          </a:p>
          <a:p>
            <a:pPr marL="274680">
              <a:lnSpc>
                <a:spcPct val="100000"/>
              </a:lnSpc>
              <a:spcBef>
                <a:spcPts val="499"/>
              </a:spcBef>
              <a:tabLst>
                <a:tab algn="l" pos="0"/>
              </a:tabLst>
            </a:pPr>
            <a:endParaRPr b="0" lang="en-US" sz="2400" spc="-1" strike="noStrike">
              <a:latin typeface="Arial"/>
            </a:endParaRPr>
          </a:p>
          <a:p>
            <a:pPr marL="274680">
              <a:lnSpc>
                <a:spcPct val="100000"/>
              </a:lnSpc>
              <a:spcBef>
                <a:spcPts val="499"/>
              </a:spcBef>
              <a:tabLst>
                <a:tab algn="l" pos="0"/>
              </a:tabLst>
            </a:pPr>
            <a:endParaRPr b="0" lang="en-US" sz="2400" spc="-1" strike="noStrike">
              <a:latin typeface="Arial"/>
            </a:endParaRPr>
          </a:p>
          <a:p>
            <a:pPr marL="274680">
              <a:lnSpc>
                <a:spcPct val="100000"/>
              </a:lnSpc>
              <a:spcBef>
                <a:spcPts val="499"/>
              </a:spcBef>
              <a:tabLst>
                <a:tab algn="l" pos="0"/>
              </a:tabLst>
            </a:pPr>
            <a:endParaRPr b="0" lang="en-US" sz="2400" spc="-1" strike="noStrike">
              <a:latin typeface="Arial"/>
            </a:endParaRPr>
          </a:p>
        </p:txBody>
      </p:sp>
      <p:sp>
        <p:nvSpPr>
          <p:cNvPr id="205" name="CustomShape 4"/>
          <p:cNvSpPr/>
          <p:nvPr/>
        </p:nvSpPr>
        <p:spPr>
          <a:xfrm>
            <a:off x="1835640" y="3573000"/>
            <a:ext cx="79128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0000"/>
            </a:solidFill>
            <a:round/>
            <a:tailEnd len="med" type="triangle" w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206" name="CustomShape 5"/>
          <p:cNvSpPr/>
          <p:nvPr/>
        </p:nvSpPr>
        <p:spPr>
          <a:xfrm>
            <a:off x="3924000" y="3573000"/>
            <a:ext cx="57528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0000"/>
            </a:solidFill>
            <a:round/>
            <a:tailEnd len="med" type="triangle" w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207" name="CustomShape 6"/>
          <p:cNvSpPr/>
          <p:nvPr/>
        </p:nvSpPr>
        <p:spPr>
          <a:xfrm flipV="1">
            <a:off x="1403640" y="2924280"/>
            <a:ext cx="360" cy="503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0000"/>
            </a:solidFill>
            <a:round/>
            <a:tailEnd len="med" type="triangle" w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208" name="CustomShape 7"/>
          <p:cNvSpPr/>
          <p:nvPr/>
        </p:nvSpPr>
        <p:spPr>
          <a:xfrm>
            <a:off x="683640" y="3573000"/>
            <a:ext cx="35928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0000"/>
            </a:solidFill>
            <a:round/>
            <a:tailEnd len="med" type="triangle" w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209" name="CustomShape 8"/>
          <p:cNvSpPr/>
          <p:nvPr/>
        </p:nvSpPr>
        <p:spPr>
          <a:xfrm>
            <a:off x="5436000" y="3573000"/>
            <a:ext cx="43128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0000"/>
            </a:solidFill>
            <a:round/>
            <a:tailEnd len="med" type="triangle" w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210" name="CustomShape 9"/>
          <p:cNvSpPr/>
          <p:nvPr/>
        </p:nvSpPr>
        <p:spPr>
          <a:xfrm flipV="1">
            <a:off x="2843640" y="2924280"/>
            <a:ext cx="360" cy="503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0000"/>
            </a:solidFill>
            <a:round/>
            <a:tailEnd len="med" type="triangle" w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211" name="CustomShape 10"/>
          <p:cNvSpPr/>
          <p:nvPr/>
        </p:nvSpPr>
        <p:spPr>
          <a:xfrm flipV="1">
            <a:off x="4716000" y="2924280"/>
            <a:ext cx="360" cy="503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0000"/>
            </a:solidFill>
            <a:round/>
            <a:tailEnd len="med" type="triangle" w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212" name="CustomShape 11"/>
          <p:cNvSpPr/>
          <p:nvPr/>
        </p:nvSpPr>
        <p:spPr>
          <a:xfrm>
            <a:off x="263880" y="3022920"/>
            <a:ext cx="168228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DejaVu Sans"/>
              </a:rPr>
              <a:t>c(Rsn -&gt;</a:t>
            </a:r>
            <a:r>
              <a:rPr b="0" lang="en-US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danes</a:t>
            </a: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DejaVu Sans"/>
              </a:rPr>
              <a:t>)++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213" name="CustomShape 12"/>
          <p:cNvSpPr/>
          <p:nvPr/>
        </p:nvSpPr>
        <p:spPr>
          <a:xfrm>
            <a:off x="2155680" y="3022920"/>
            <a:ext cx="168228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DejaVu Sans"/>
              </a:rPr>
              <a:t>c(</a:t>
            </a:r>
            <a:r>
              <a:rPr b="0" lang="en-US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Gp-ste-n</a:t>
            </a: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DejaVu Sans"/>
              </a:rPr>
              <a:t> -&gt;je)++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214" name="CustomShape 13"/>
          <p:cNvSpPr/>
          <p:nvPr/>
        </p:nvSpPr>
        <p:spPr>
          <a:xfrm>
            <a:off x="4197240" y="3022920"/>
            <a:ext cx="168228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DejaVu Sans"/>
              </a:rPr>
              <a:t>c(…)++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215" name="CustomShape 14"/>
          <p:cNvSpPr/>
          <p:nvPr/>
        </p:nvSpPr>
        <p:spPr>
          <a:xfrm>
            <a:off x="914400" y="5101560"/>
            <a:ext cx="6696000" cy="126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P</a:t>
            </a:r>
            <a:r>
              <a:rPr b="0" lang="en-US" sz="1800" spc="-1" strike="noStrike" baseline="-25000">
                <a:solidFill>
                  <a:srgbClr val="000000"/>
                </a:solidFill>
                <a:latin typeface="Arial"/>
                <a:ea typeface="DejaVu Sans"/>
              </a:rPr>
              <a:t>T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(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Gp-ste-n|Rsn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)=c(Rst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Gp-ste-n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)/c(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Gp-ste-n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)=bla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P</a:t>
            </a:r>
            <a:r>
              <a:rPr b="0" lang="en-US" sz="1800" spc="-1" strike="noStrike" baseline="-25000">
                <a:solidFill>
                  <a:srgbClr val="000000"/>
                </a:solidFill>
                <a:latin typeface="Arial"/>
                <a:ea typeface="DejaVu Sans"/>
              </a:rPr>
              <a:t>E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(je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|Gp-ste-n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)=c(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Gp-ste-n -&gt;je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)/c(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Gp-ste-n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)=bla_drugačen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Shape 1"/>
          <p:cNvSpPr/>
          <p:nvPr/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sl-SI" sz="3200" spc="-1" strike="noStrike">
                <a:solidFill>
                  <a:srgbClr val="464653"/>
                </a:solidFill>
                <a:latin typeface="Franklin Gothic Book"/>
              </a:rPr>
              <a:t>Besedni razredi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42" name="TextShape 2"/>
          <p:cNvSpPr/>
          <p:nvPr/>
        </p:nvSpPr>
        <p:spPr>
          <a:xfrm>
            <a:off x="457200" y="1219320"/>
            <a:ext cx="8228880" cy="490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</a:rPr>
              <a:t>besedni razredi definirajo kategorije besed,</a:t>
            </a:r>
            <a:endParaRPr b="0" lang="en-US" sz="2600" spc="-1" strike="noStrike">
              <a:latin typeface="Arial"/>
            </a:endParaRPr>
          </a:p>
          <a:p>
            <a:pPr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</a:rPr>
              <a:t>kategorije so definirane s pogledom na obnašanje besed,</a:t>
            </a:r>
            <a:endParaRPr b="0" lang="en-US" sz="2600" spc="-1" strike="noStrike">
              <a:latin typeface="Arial"/>
            </a:endParaRPr>
          </a:p>
          <a:p>
            <a:pPr lvl="1" marL="547560" indent="-2721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300" spc="-1" strike="noStrike">
                <a:solidFill>
                  <a:srgbClr val="464653"/>
                </a:solidFill>
                <a:latin typeface="Arial"/>
              </a:rPr>
              <a:t>pripadajo določenemu razredu,</a:t>
            </a:r>
            <a:endParaRPr b="0" lang="en-US" sz="2300" spc="-1" strike="noStrike">
              <a:latin typeface="Arial"/>
            </a:endParaRPr>
          </a:p>
          <a:p>
            <a:pPr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</a:rPr>
              <a:t>primera takšnih razdelitev besednih razredov sta:</a:t>
            </a:r>
            <a:endParaRPr b="0" lang="en-US" sz="2600" spc="-1" strike="noStrike">
              <a:latin typeface="Arial"/>
            </a:endParaRPr>
          </a:p>
          <a:p>
            <a:pPr lvl="1" marL="547560" indent="-2721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300" spc="-1" strike="noStrike">
                <a:solidFill>
                  <a:srgbClr val="464653"/>
                </a:solidFill>
                <a:latin typeface="Arial"/>
              </a:rPr>
              <a:t>oznake PoS in MSD.</a:t>
            </a:r>
            <a:endParaRPr b="0" lang="en-US" sz="2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3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b="0" lang="en-US" sz="23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b="0" lang="en-US" sz="23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TextShape 1"/>
          <p:cNvSpPr/>
          <p:nvPr/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sl-SI" sz="3200" spc="-1" strike="noStrike">
                <a:solidFill>
                  <a:srgbClr val="464653"/>
                </a:solidFill>
                <a:latin typeface="Franklin Gothic Book"/>
              </a:rPr>
              <a:t>Samodejno označevanje - HMM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217" name="TextShape 2"/>
          <p:cNvSpPr/>
          <p:nvPr/>
        </p:nvSpPr>
        <p:spPr>
          <a:xfrm>
            <a:off x="755640" y="1484640"/>
            <a:ext cx="7272000" cy="100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lvl="1"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300" spc="-1" strike="noStrike">
                <a:solidFill>
                  <a:srgbClr val="464653"/>
                </a:solidFill>
                <a:latin typeface="Arial"/>
              </a:rPr>
              <a:t>glajenje,</a:t>
            </a:r>
            <a:endParaRPr b="0" lang="en-US" sz="2300" spc="-1" strike="noStrike">
              <a:latin typeface="Arial"/>
            </a:endParaRPr>
          </a:p>
          <a:p>
            <a:pPr lvl="1"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300" spc="-1" strike="noStrike">
                <a:solidFill>
                  <a:srgbClr val="464653"/>
                </a:solidFill>
                <a:latin typeface="Arial"/>
              </a:rPr>
              <a:t>pomembno predvsem za neznane besede.</a:t>
            </a:r>
            <a:endParaRPr b="0" lang="en-US" sz="2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3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TextShape 1"/>
          <p:cNvSpPr/>
          <p:nvPr/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sl-SI" sz="3200" spc="-1" strike="noStrike">
                <a:solidFill>
                  <a:srgbClr val="464653"/>
                </a:solidFill>
                <a:latin typeface="Franklin Gothic Book"/>
              </a:rPr>
              <a:t>Samodejno označevanje - HMM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219" name="Picture 1" descr=""/>
          <p:cNvPicPr/>
          <p:nvPr/>
        </p:nvPicPr>
        <p:blipFill>
          <a:blip r:embed="rId1"/>
          <a:stretch/>
        </p:blipFill>
        <p:spPr>
          <a:xfrm>
            <a:off x="107640" y="1456920"/>
            <a:ext cx="9035640" cy="3976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TextShape 1"/>
          <p:cNvSpPr/>
          <p:nvPr/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sl-SI" sz="3200" spc="-1" strike="noStrike">
                <a:solidFill>
                  <a:srgbClr val="464653"/>
                </a:solidFill>
                <a:latin typeface="Franklin Gothic Book"/>
              </a:rPr>
              <a:t>Samodejno označevanje - HMM</a:t>
            </a: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TextShape 1"/>
          <p:cNvSpPr/>
          <p:nvPr/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sl-SI" sz="3200" spc="-1" strike="noStrike">
                <a:solidFill>
                  <a:srgbClr val="464653"/>
                </a:solidFill>
                <a:latin typeface="Franklin Gothic Book"/>
              </a:rPr>
              <a:t>Samodejno označevanje - HMM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222" name="Picture 2" descr=""/>
          <p:cNvPicPr/>
          <p:nvPr/>
        </p:nvPicPr>
        <p:blipFill>
          <a:blip r:embed="rId1"/>
          <a:stretch/>
        </p:blipFill>
        <p:spPr>
          <a:xfrm>
            <a:off x="89640" y="1412640"/>
            <a:ext cx="8963640" cy="4069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TextShape 1"/>
          <p:cNvSpPr/>
          <p:nvPr/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sl-SI" sz="3200" spc="-1" strike="noStrike">
                <a:solidFill>
                  <a:srgbClr val="464653"/>
                </a:solidFill>
                <a:latin typeface="Franklin Gothic Book"/>
              </a:rPr>
              <a:t>Samodejno označevanje - HMM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224" name="TextShape 2"/>
          <p:cNvSpPr/>
          <p:nvPr/>
        </p:nvSpPr>
        <p:spPr>
          <a:xfrm>
            <a:off x="755640" y="1484640"/>
            <a:ext cx="7272000" cy="100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lvl="1"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300" spc="-1" strike="noStrike">
                <a:solidFill>
                  <a:srgbClr val="464653"/>
                </a:solidFill>
                <a:latin typeface="Arial"/>
              </a:rPr>
              <a:t>iskanje najverjetnejših oznak MSD:</a:t>
            </a:r>
            <a:endParaRPr b="0" lang="en-US" sz="2300" spc="-1" strike="noStrike">
              <a:latin typeface="Arial"/>
            </a:endParaRPr>
          </a:p>
          <a:p>
            <a:pPr lvl="1"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300" spc="-1" strike="noStrike">
                <a:solidFill>
                  <a:srgbClr val="464653"/>
                </a:solidFill>
                <a:latin typeface="Arial"/>
              </a:rPr>
              <a:t>viterbi algoritem:</a:t>
            </a:r>
            <a:endParaRPr b="0" lang="en-US" sz="2300" spc="-1" strike="noStrike">
              <a:latin typeface="Arial"/>
            </a:endParaRPr>
          </a:p>
          <a:p>
            <a:pPr lvl="2" marL="547560" indent="-227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forward step: </a:t>
            </a:r>
            <a:endParaRPr b="0" lang="en-US" sz="2000" spc="-1" strike="noStrike">
              <a:latin typeface="Arial"/>
            </a:endParaRPr>
          </a:p>
          <a:p>
            <a:pPr lvl="3" marL="822240" indent="-227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0000"/>
              <a:buFont typeface="Wingdings" charset="2"/>
              <a:buChar char="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izračunaj najboljšo pot do vozlišča,</a:t>
            </a:r>
            <a:endParaRPr b="0" lang="en-US" sz="1800" spc="-1" strike="noStrike">
              <a:latin typeface="Arial"/>
            </a:endParaRPr>
          </a:p>
          <a:p>
            <a:pPr lvl="3" marL="822240" indent="-227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0000"/>
              <a:buFont typeface="Wingdings" charset="2"/>
              <a:buChar char="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poišči pot do vsakega vozlišča z najnižjo negativno log verjetnostjo,</a:t>
            </a:r>
            <a:endParaRPr b="0" lang="en-US" sz="1800" spc="-1" strike="noStrike">
              <a:latin typeface="Arial"/>
            </a:endParaRPr>
          </a:p>
          <a:p>
            <a:pPr lvl="2" marL="547560" indent="-227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backward step: reproduciraj pot.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extShape 1"/>
          <p:cNvSpPr/>
          <p:nvPr/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sl-SI" sz="3200" spc="-1" strike="noStrike">
                <a:solidFill>
                  <a:srgbClr val="464653"/>
                </a:solidFill>
                <a:latin typeface="Franklin Gothic Book"/>
              </a:rPr>
              <a:t>Primeri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226" name="TextShape 2"/>
          <p:cNvSpPr/>
          <p:nvPr/>
        </p:nvSpPr>
        <p:spPr>
          <a:xfrm>
            <a:off x="755640" y="1484640"/>
            <a:ext cx="7272000" cy="475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en-US" sz="1800" spc="-1" strike="noStrike">
                <a:solidFill>
                  <a:srgbClr val="000000"/>
                </a:solidFill>
                <a:latin typeface="Courier New"/>
                <a:ea typeface="Courier New"/>
              </a:rPr>
              <a:t>Danes je lepo vreme .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en-US" sz="1800" spc="-1" strike="noStrike">
                <a:solidFill>
                  <a:srgbClr val="000000"/>
                </a:solidFill>
                <a:latin typeface="Courier New"/>
                <a:ea typeface="Courier New"/>
              </a:rPr>
              <a:t>Danes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en-US" sz="1800" spc="-1" strike="noStrike">
                <a:solidFill>
                  <a:srgbClr val="000000"/>
                </a:solidFill>
                <a:latin typeface="Courier New"/>
                <a:ea typeface="Courier New"/>
              </a:rPr>
              <a:t>danes Rsn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en-US" sz="1800" spc="-1" strike="noStrike">
                <a:solidFill>
                  <a:srgbClr val="000000"/>
                </a:solidFill>
                <a:latin typeface="Courier New"/>
                <a:ea typeface="Courier New"/>
              </a:rPr>
              <a:t>je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en-US" sz="1800" spc="-1" strike="noStrike">
                <a:solidFill>
                  <a:srgbClr val="000000"/>
                </a:solidFill>
                <a:latin typeface="Courier New"/>
                <a:ea typeface="Courier New"/>
              </a:rPr>
              <a:t>biti Gp-ste-n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en-US" sz="1800" spc="-1" strike="noStrike">
                <a:solidFill>
                  <a:srgbClr val="000000"/>
                </a:solidFill>
                <a:latin typeface="Courier New"/>
                <a:ea typeface="Courier New"/>
              </a:rPr>
              <a:t>jesti Ggnspm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en-US" sz="1800" spc="-1" strike="noStrike">
                <a:solidFill>
                  <a:srgbClr val="000000"/>
                </a:solidFill>
                <a:latin typeface="Courier New"/>
                <a:ea typeface="Courier New"/>
              </a:rPr>
              <a:t>lepo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en-US" sz="1800" spc="-1" strike="noStrike">
                <a:solidFill>
                  <a:srgbClr val="000000"/>
                </a:solidFill>
                <a:latin typeface="Courier New"/>
                <a:ea typeface="Courier New"/>
              </a:rPr>
              <a:t>lep Ppnsei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en-US" sz="1800" spc="-1" strike="noStrike">
                <a:solidFill>
                  <a:srgbClr val="000000"/>
                </a:solidFill>
                <a:latin typeface="Courier New"/>
                <a:ea typeface="Courier New"/>
              </a:rPr>
              <a:t>lep Ppnset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en-US" sz="1800" spc="-1" strike="noStrike">
                <a:solidFill>
                  <a:srgbClr val="000000"/>
                </a:solidFill>
                <a:latin typeface="Courier New"/>
                <a:ea typeface="Courier New"/>
              </a:rPr>
              <a:t>lep Ppnzeo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en-US" sz="1800" spc="-1" strike="noStrike">
                <a:solidFill>
                  <a:srgbClr val="000000"/>
                </a:solidFill>
                <a:latin typeface="Courier New"/>
                <a:ea typeface="Courier New"/>
              </a:rPr>
              <a:t>lep Ppnzet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en-US" sz="1800" spc="-1" strike="noStrike">
                <a:solidFill>
                  <a:srgbClr val="000000"/>
                </a:solidFill>
                <a:latin typeface="Courier New"/>
                <a:ea typeface="Courier New"/>
              </a:rPr>
              <a:t>vreme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en-US" sz="1800" spc="-1" strike="noStrike">
                <a:solidFill>
                  <a:srgbClr val="000000"/>
                </a:solidFill>
                <a:latin typeface="Courier New"/>
                <a:ea typeface="Courier New"/>
              </a:rPr>
              <a:t>vreme Sosei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en-US" sz="1800" spc="-1" strike="noStrike">
                <a:solidFill>
                  <a:srgbClr val="000000"/>
                </a:solidFill>
                <a:latin typeface="Courier New"/>
                <a:ea typeface="Courier New"/>
              </a:rPr>
              <a:t>vreme Soset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en-US" sz="2000" spc="-1" strike="noStrike">
                <a:solidFill>
                  <a:srgbClr val="000000"/>
                </a:solidFill>
                <a:latin typeface="Courier New"/>
                <a:ea typeface="Courier New"/>
              </a:rPr>
              <a:t>.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endParaRPr b="0" lang="en-US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extShape 1"/>
          <p:cNvSpPr/>
          <p:nvPr/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sl-SI" sz="3200" spc="-1" strike="noStrike">
                <a:solidFill>
                  <a:srgbClr val="464653"/>
                </a:solidFill>
                <a:latin typeface="Franklin Gothic Book"/>
              </a:rPr>
              <a:t>Primeri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228" name="Picture 2" descr=""/>
          <p:cNvPicPr/>
          <p:nvPr/>
        </p:nvPicPr>
        <p:blipFill>
          <a:blip r:embed="rId1"/>
          <a:stretch/>
        </p:blipFill>
        <p:spPr>
          <a:xfrm>
            <a:off x="317160" y="1268640"/>
            <a:ext cx="8508600" cy="4807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Shape 1"/>
          <p:cNvSpPr/>
          <p:nvPr/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sl-SI" sz="3200" spc="-1" strike="noStrike">
                <a:solidFill>
                  <a:srgbClr val="464653"/>
                </a:solidFill>
                <a:latin typeface="Franklin Gothic Book"/>
              </a:rPr>
              <a:t>Besedni razredi - primer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44" name="TextShape 2"/>
          <p:cNvSpPr/>
          <p:nvPr/>
        </p:nvSpPr>
        <p:spPr>
          <a:xfrm>
            <a:off x="457200" y="1219320"/>
            <a:ext cx="8228880" cy="493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en-US" sz="2600" spc="-1" strike="noStrike">
                <a:solidFill>
                  <a:srgbClr val="000000"/>
                </a:solidFill>
                <a:latin typeface="Courier New"/>
                <a:ea typeface="Courier New"/>
              </a:rPr>
              <a:t>obkrožim</a:t>
            </a:r>
            <a:endParaRPr b="0" lang="en-US" sz="2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en-US" sz="2600" spc="-1" strike="noStrike">
                <a:solidFill>
                  <a:srgbClr val="000000"/>
                </a:solidFill>
                <a:latin typeface="Courier New"/>
                <a:ea typeface="Courier New"/>
              </a:rPr>
              <a:t>ob - zraven, okoli</a:t>
            </a:r>
            <a:endParaRPr b="0" lang="en-US" sz="2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en-US" sz="2600" spc="-1" strike="noStrike">
                <a:solidFill>
                  <a:srgbClr val="000000"/>
                </a:solidFill>
                <a:latin typeface="Courier New"/>
                <a:ea typeface="Courier New"/>
              </a:rPr>
              <a:t>krož - krožiti</a:t>
            </a:r>
            <a:endParaRPr b="0" lang="en-US" sz="2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en-US" sz="2600" spc="-1" strike="noStrike">
                <a:solidFill>
                  <a:srgbClr val="000000"/>
                </a:solidFill>
                <a:latin typeface="Courier New"/>
                <a:ea typeface="Courier New"/>
              </a:rPr>
              <a:t>i - dovršnost</a:t>
            </a:r>
            <a:endParaRPr b="0" lang="en-US" sz="2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en-US" sz="2600" spc="-1" strike="noStrike">
                <a:solidFill>
                  <a:srgbClr val="000000"/>
                </a:solidFill>
                <a:latin typeface="Courier New"/>
                <a:ea typeface="Courier New"/>
              </a:rPr>
              <a:t>m - določenost glede na delo</a:t>
            </a:r>
            <a:endParaRPr b="0" lang="en-US" sz="2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endParaRPr b="0" lang="en-US" sz="2600" spc="-1" strike="noStrike">
              <a:latin typeface="Arial"/>
            </a:endParaRPr>
          </a:p>
          <a:p>
            <a:pPr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  <a:tabLst>
                <a:tab algn="l" pos="0"/>
              </a:tabLst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Courier New"/>
              </a:rPr>
              <a:t>razdelitev besede obkrožim na morfeme in razlaga pomena posameznih morfemov.</a:t>
            </a:r>
            <a:endParaRPr b="0" lang="en-US" sz="2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endParaRPr b="0" lang="en-US" sz="2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endParaRPr b="0" lang="en-US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Shape 1"/>
          <p:cNvSpPr/>
          <p:nvPr/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en-GB" sz="3200" spc="-1" strike="noStrike">
                <a:solidFill>
                  <a:srgbClr val="464653"/>
                </a:solidFill>
                <a:latin typeface="Franklin Gothic Book"/>
              </a:rPr>
              <a:t>tipološke značilnosti slovanskih jezikov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146" name="Picture 3" descr=""/>
          <p:cNvPicPr/>
          <p:nvPr/>
        </p:nvPicPr>
        <p:blipFill>
          <a:blip r:embed="rId1"/>
          <a:stretch/>
        </p:blipFill>
        <p:spPr>
          <a:xfrm>
            <a:off x="755640" y="1268640"/>
            <a:ext cx="5489640" cy="3572280"/>
          </a:xfrm>
          <a:prstGeom prst="rect">
            <a:avLst/>
          </a:prstGeom>
          <a:ln w="0">
            <a:noFill/>
          </a:ln>
        </p:spPr>
      </p:pic>
      <p:pic>
        <p:nvPicPr>
          <p:cNvPr id="147" name="Picture 4" descr=""/>
          <p:cNvPicPr/>
          <p:nvPr/>
        </p:nvPicPr>
        <p:blipFill>
          <a:blip r:embed="rId2"/>
          <a:stretch/>
        </p:blipFill>
        <p:spPr>
          <a:xfrm>
            <a:off x="1259640" y="5045400"/>
            <a:ext cx="5184000" cy="1139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Shape 1"/>
          <p:cNvSpPr/>
          <p:nvPr/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en-GB" sz="3200" spc="-1" strike="noStrike">
                <a:solidFill>
                  <a:srgbClr val="464653"/>
                </a:solidFill>
                <a:latin typeface="Franklin Gothic Book"/>
              </a:rPr>
              <a:t>tipološke značilnosti slovanskih jezikov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49" name="TextShape 2"/>
          <p:cNvSpPr/>
          <p:nvPr/>
        </p:nvSpPr>
        <p:spPr>
          <a:xfrm>
            <a:off x="457200" y="1219320"/>
            <a:ext cx="8228880" cy="242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</a:rPr>
              <a:t>oglejmo si primer slovenščine in makedonščine,</a:t>
            </a:r>
            <a:endParaRPr b="0" lang="en-US" sz="2600" spc="-1" strike="noStrike">
              <a:latin typeface="Arial"/>
            </a:endParaRPr>
          </a:p>
          <a:p>
            <a:pPr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</a:rPr>
              <a:t>oba jezika poznata bogato pregibanje glagolov,</a:t>
            </a:r>
            <a:endParaRPr b="0" lang="en-US" sz="2600" spc="-1" strike="noStrike">
              <a:latin typeface="Arial"/>
            </a:endParaRPr>
          </a:p>
          <a:p>
            <a:pPr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</a:rPr>
              <a:t>načeloma prost besedni vrstni red,</a:t>
            </a:r>
            <a:endParaRPr b="0" lang="en-US" sz="2600" spc="-1" strike="noStrike">
              <a:latin typeface="Arial"/>
            </a:endParaRPr>
          </a:p>
          <a:p>
            <a:pPr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</a:rPr>
              <a:t>razlika med jezikoma pa je v dejstvu, da makedonščina ne pozna samostalniških sklanjatev,</a:t>
            </a:r>
            <a:endParaRPr b="0" lang="en-US" sz="2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b="0" lang="en-US" sz="2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endParaRPr b="0" lang="en-US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extShape 1"/>
          <p:cNvSpPr/>
          <p:nvPr/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sl-SI" sz="3200" spc="-1" strike="noStrike">
                <a:solidFill>
                  <a:srgbClr val="464653"/>
                </a:solidFill>
                <a:latin typeface="Franklin Gothic Book"/>
              </a:rPr>
              <a:t>Standardizacija oblikoslovnih oznak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51" name="TextShape 2"/>
          <p:cNvSpPr/>
          <p:nvPr/>
        </p:nvSpPr>
        <p:spPr>
          <a:xfrm>
            <a:off x="457200" y="1219320"/>
            <a:ext cx="8228880" cy="490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rgbClr val="000000"/>
                </a:solidFill>
                <a:latin typeface="Arial"/>
              </a:rPr>
              <a:t>Oblikoslovne oznake so namenjene označevanju oblikoslovnih lastnosti posameznih besed,</a:t>
            </a:r>
            <a:endParaRPr b="0" lang="en-US" sz="2600" spc="-1" strike="noStrike">
              <a:latin typeface="Arial"/>
            </a:endParaRPr>
          </a:p>
          <a:p>
            <a:pPr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rgbClr val="000000"/>
                </a:solidFill>
                <a:latin typeface="Arial"/>
              </a:rPr>
              <a:t>za slovenski jezik sta najbolj poznana dva nabora:</a:t>
            </a:r>
            <a:endParaRPr b="0" lang="en-US" sz="2600" spc="-1" strike="noStrike">
              <a:latin typeface="Arial"/>
            </a:endParaRPr>
          </a:p>
          <a:p>
            <a:pPr lvl="1" marL="547560" indent="-2721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rgbClr val="464653"/>
                </a:solidFill>
                <a:latin typeface="Arial"/>
              </a:rPr>
              <a:t>(Nova)Beseda,</a:t>
            </a:r>
            <a:endParaRPr b="0" lang="en-US" sz="2300" spc="-1" strike="noStrike">
              <a:latin typeface="Arial"/>
            </a:endParaRPr>
          </a:p>
          <a:p>
            <a:pPr lvl="1" marL="547560" indent="-2721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rgbClr val="464653"/>
                </a:solidFill>
                <a:latin typeface="Arial"/>
              </a:rPr>
              <a:t>Fida,</a:t>
            </a:r>
            <a:endParaRPr b="0" lang="en-US" sz="2300" spc="-1" strike="noStrike">
              <a:latin typeface="Arial"/>
            </a:endParaRPr>
          </a:p>
          <a:p>
            <a:pPr lvl="1" marL="547560" indent="-2721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rgbClr val="464653"/>
                </a:solidFill>
                <a:latin typeface="Arial"/>
              </a:rPr>
              <a:t>JOS.</a:t>
            </a:r>
            <a:endParaRPr b="0" lang="en-US" sz="23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extShape 1"/>
          <p:cNvSpPr/>
          <p:nvPr/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sl-SI" sz="3200" spc="-1" strike="noStrike">
                <a:solidFill>
                  <a:srgbClr val="464653"/>
                </a:solidFill>
                <a:latin typeface="Franklin Gothic Book"/>
              </a:rPr>
              <a:t>Oznake ZRC SAZU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53" name="TextShape 2"/>
          <p:cNvSpPr/>
          <p:nvPr/>
        </p:nvSpPr>
        <p:spPr>
          <a:xfrm>
            <a:off x="457200" y="1219320"/>
            <a:ext cx="8228880" cy="490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rgbClr val="000000"/>
                </a:solidFill>
                <a:latin typeface="Arial"/>
              </a:rPr>
              <a:t>uporabljene v oblikoslovno označenem korpusu ZRC SAZU, v programu EVA in spletnem vmesniku, </a:t>
            </a:r>
            <a:br/>
            <a:r>
              <a:rPr b="0" lang="sl-SI" sz="2600" spc="-1" strike="noStrike" u="sng">
                <a:solidFill>
                  <a:srgbClr val="b292ca"/>
                </a:solidFill>
                <a:uFillTx/>
                <a:latin typeface="Arial"/>
                <a:hlinkClick r:id="rId1"/>
              </a:rPr>
              <a:t>http</a:t>
            </a:r>
            <a:r>
              <a:rPr b="0" lang="sl-SI" sz="2600" spc="-1" strike="noStrike" u="sng">
                <a:solidFill>
                  <a:srgbClr val="b292ca"/>
                </a:solidFill>
                <a:uFillTx/>
                <a:latin typeface="Arial"/>
                <a:hlinkClick r:id="rId2"/>
              </a:rPr>
              <a:t>://bos.zrc-sazu.si/oblikoslovno_oznacevanje.html </a:t>
            </a:r>
            <a:endParaRPr b="0" lang="en-US" sz="2600" spc="-1" strike="noStrike">
              <a:latin typeface="Arial"/>
            </a:endParaRPr>
          </a:p>
          <a:p>
            <a:pPr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rgbClr val="000000"/>
                </a:solidFill>
                <a:latin typeface="Arial"/>
              </a:rPr>
              <a:t>oznake osnovane na slovenski slovnici</a:t>
            </a:r>
            <a:endParaRPr b="0" lang="en-US" sz="2600" spc="-1" strike="noStrike">
              <a:latin typeface="Arial"/>
            </a:endParaRPr>
          </a:p>
          <a:p>
            <a:pPr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rgbClr val="000000"/>
                </a:solidFill>
                <a:latin typeface="Arial"/>
              </a:rPr>
              <a:t>vsaki oblikoslovni lastnosti pripada ena ali več črk ali številk:</a:t>
            </a:r>
            <a:endParaRPr b="0" lang="en-US" sz="2600" spc="-1" strike="noStrike">
              <a:latin typeface="Arial"/>
            </a:endParaRPr>
          </a:p>
          <a:p>
            <a:pPr lvl="1" marL="547560" indent="-2721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rgbClr val="464653"/>
                </a:solidFill>
                <a:latin typeface="Arial"/>
              </a:rPr>
              <a:t>Sže2- samostalnik ženskega spola, ednina, rodilnik </a:t>
            </a:r>
            <a:endParaRPr b="0" lang="en-US" sz="2300" spc="-1" strike="noStrike">
              <a:latin typeface="Arial"/>
            </a:endParaRPr>
          </a:p>
          <a:p>
            <a:pPr lvl="1" marL="547560" indent="-2721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rgbClr val="464653"/>
                </a:solidFill>
                <a:latin typeface="Arial"/>
              </a:rPr>
              <a:t>A - prislov</a:t>
            </a:r>
            <a:endParaRPr b="0" lang="en-US" sz="2300" spc="-1" strike="noStrike">
              <a:latin typeface="Arial"/>
            </a:endParaRPr>
          </a:p>
          <a:p>
            <a:pPr lvl="1" marL="547560" indent="-2721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rgbClr val="464653"/>
                </a:solidFill>
                <a:latin typeface="Arial"/>
              </a:rPr>
              <a:t>Gcp - glagol, tretja oseba, množina</a:t>
            </a:r>
            <a:endParaRPr b="0" lang="en-US" sz="2300" spc="-1" strike="noStrike">
              <a:latin typeface="Arial"/>
            </a:endParaRPr>
          </a:p>
          <a:p>
            <a:pPr lvl="1" marL="547560" indent="-2721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rgbClr val="464653"/>
                </a:solidFill>
                <a:latin typeface="Arial"/>
              </a:rPr>
              <a:t>Pme1i - pridevnik, moški spol, ednina, imenovalnik, določna oblika</a:t>
            </a:r>
            <a:endParaRPr b="0" lang="en-US" sz="2300" spc="-1" strike="noStrike">
              <a:latin typeface="Arial"/>
            </a:endParaRPr>
          </a:p>
          <a:p>
            <a:pPr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rgbClr val="000000"/>
                </a:solidFill>
                <a:latin typeface="Arial"/>
              </a:rPr>
              <a:t>nabor vseh oznak ni podan.</a:t>
            </a:r>
            <a:endParaRPr b="0" lang="en-US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Shape 1"/>
          <p:cNvSpPr/>
          <p:nvPr/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sl-SI" sz="3200" spc="-1" strike="noStrike">
                <a:solidFill>
                  <a:srgbClr val="464653"/>
                </a:solidFill>
                <a:latin typeface="Franklin Gothic Book"/>
              </a:rPr>
              <a:t>Oznake JOS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55" name="TextShape 2"/>
          <p:cNvSpPr/>
          <p:nvPr/>
        </p:nvSpPr>
        <p:spPr>
          <a:xfrm>
            <a:off x="457200" y="1219320"/>
            <a:ext cx="8228880" cy="490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72880" indent="-2721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800" spc="-1" strike="noStrike">
                <a:solidFill>
                  <a:srgbClr val="000000"/>
                </a:solidFill>
                <a:latin typeface="Arial"/>
              </a:rPr>
              <a:t>izhajajo iz projektov EU:</a:t>
            </a:r>
            <a:endParaRPr b="0" lang="en-US" sz="2800" spc="-1" strike="noStrike">
              <a:latin typeface="Arial"/>
            </a:endParaRPr>
          </a:p>
          <a:p>
            <a:pPr lvl="1" marL="547560" indent="-2721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rgbClr val="464653"/>
                </a:solidFill>
                <a:latin typeface="Arial"/>
              </a:rPr>
              <a:t>EAGLES: Expert Advisory Group on Langage Engineering Standards (1993-1996),</a:t>
            </a:r>
            <a:endParaRPr b="0" lang="en-US" sz="2400" spc="-1" strike="noStrike">
              <a:latin typeface="Arial"/>
            </a:endParaRPr>
          </a:p>
          <a:p>
            <a:pPr lvl="1" marL="547560" indent="-2721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rgbClr val="464653"/>
                </a:solidFill>
                <a:latin typeface="Arial"/>
              </a:rPr>
              <a:t>MULTEXT: Multilingual Text Corpora and Tools (1993-1996),</a:t>
            </a:r>
            <a:endParaRPr b="0" lang="en-US" sz="2400" spc="-1" strike="noStrike">
              <a:latin typeface="Arial"/>
            </a:endParaRPr>
          </a:p>
          <a:p>
            <a:pPr lvl="1" marL="547560" indent="-2721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rgbClr val="464653"/>
                </a:solidFill>
                <a:latin typeface="Arial"/>
              </a:rPr>
              <a:t>MULTEXT-East: MULTEXT for Central and Eastern European Languages (1995-1997),</a:t>
            </a:r>
            <a:endParaRPr b="0" lang="en-US" sz="2400" spc="-1" strike="noStrike">
              <a:latin typeface="Arial"/>
            </a:endParaRPr>
          </a:p>
          <a:p>
            <a:pPr lvl="2" marL="822240" indent="-22788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rgbClr val="000000"/>
                </a:solidFill>
                <a:latin typeface="Arial"/>
              </a:rPr>
              <a:t>Slovenija: IJS, Amebis,</a:t>
            </a:r>
            <a:endParaRPr b="0" lang="en-US" sz="2000" spc="-1" strike="noStrike">
              <a:latin typeface="Arial"/>
            </a:endParaRPr>
          </a:p>
          <a:p>
            <a:pPr lvl="1" marL="547560" indent="-2721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rgbClr val="464653"/>
                </a:solidFill>
                <a:latin typeface="Arial"/>
              </a:rPr>
              <a:t>MULTEXT-East V2 (2002), V3 (2004).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7862</TotalTime>
  <Application>LibreOffice/7.1.7.2$Linux_X86_64 LibreOffice_project/10$Build-2</Application>
  <AppVersion>15.0000</AppVersion>
  <Words>773</Words>
  <Paragraphs>220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en-US</dc:language>
  <cp:lastModifiedBy/>
  <dcterms:modified xsi:type="dcterms:W3CDTF">2022-11-02T14:09:35Z</dcterms:modified>
  <cp:revision>616</cp:revision>
  <dc:subject/>
  <dc:title>Programiranje III Vzporedno programiranje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3</vt:i4>
  </property>
  <property fmtid="{D5CDD505-2E9C-101B-9397-08002B2CF9AE}" pid="3" name="PresentationFormat">
    <vt:lpwstr>Diaprojekcija na zaslonu (4:3)</vt:lpwstr>
  </property>
  <property fmtid="{D5CDD505-2E9C-101B-9397-08002B2CF9AE}" pid="4" name="Slides">
    <vt:i4>36</vt:i4>
  </property>
</Properties>
</file>