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3.xml.rels" ContentType="application/vnd.openxmlformats-package.relationships+xml"/>
  <Override PartName="/ppt/theme/_rels/theme12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2.tif" ContentType="image/tiff"/>
  <Override PartName="/ppt/media/image3.tif" ContentType="image/tiff"/>
  <Override PartName="/ppt/media/image4.tif" ContentType="image/tiff"/>
  <Override PartName="/ppt/media/image5.tif" ContentType="image/tiff"/>
  <Override PartName="/ppt/media/image6.tif" ContentType="image/tiff"/>
  <Override PartName="/ppt/media/image10.tif" ContentType="image/tiff"/>
  <Override PartName="/ppt/media/image7.tif" ContentType="image/tiff"/>
  <Override PartName="/ppt/media/image11.tif" ContentType="image/tiff"/>
  <Override PartName="/ppt/media/image8.tif" ContentType="image/tiff"/>
  <Override PartName="/ppt/media/image12.tif" ContentType="image/tiff"/>
  <Override PartName="/ppt/media/image9.tif" ContentType="image/tif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19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0.xml" ContentType="application/vnd.openxmlformats-officedocument.presentationml.slide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52.xml.rels" ContentType="application/vnd.openxmlformats-package.relationships+xml"/>
  <Override PartName="/ppt/slides/_rels/slide38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1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13.xml.rels" ContentType="application/vnd.openxmlformats-package.relationships+xml"/>
  <Override PartName="/ppt/slides/_rels/slide4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7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slide38.xml" ContentType="application/vnd.openxmlformats-officedocument.presentationml.slide+xml"/>
  <Override PartName="/ppt/slides/slide5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53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43.xml" ContentType="application/vnd.openxmlformats-officedocument.presentationml.slide+xml"/>
  <Override PartName="/ppt/slides/slide55.xml" ContentType="application/vnd.openxmlformats-officedocument.presentationml.slide+xml"/>
  <Override PartName="/ppt/slides/slide4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_rels/notesSlide4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notesSlide5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Click to move the slide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dt" idx="3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ftr" idx="3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sldNum" idx="3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9AD4C40-033E-4B49-BFD3-BB29B6F9166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sldNum" idx="14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103FCF3-30F6-4EC9-9E2F-D69EE536520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sldNum" idx="15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EF90B01-F93D-4EFA-9FB3-792B6C1E33A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sldNum" idx="15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8C9E2A4-CCA2-4DBE-879B-D5153ACA263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sldNum" idx="15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FDD6A01-15BB-42BC-BF6B-F8752454C57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sldNum" idx="16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C1107E7-AF8C-4E6B-A2A2-60F1D0EF8AE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sldNum" idx="16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576A332-9A99-4645-A305-5A6FEB0827C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sldNum" idx="16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65EEA75-BB2D-48D6-8316-484240CAA51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sldNum" idx="16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142B2E9-2526-481A-8697-3A63BF2C6CE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sldNum" idx="16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3BC1152-3544-4DA6-B3AA-362E3ECFA04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sldNum" idx="16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B6ED022-2892-4424-9343-21A88C35401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sldNum" idx="16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6DF1963-1842-4054-BF0C-43145DC9120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sldNum" idx="14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CBD592-F2AC-4135-8588-9ADC801E73A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sldNum" idx="16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0DFB96-8D77-44F0-BFDA-0C6B07BBBF2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sldNum" idx="16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662763C-3F76-4105-B0E3-8AAB6F09C3A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sldNum" idx="16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04F7B2-2E79-4D29-9B95-326DEBCA74D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sldNum" idx="17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287D36F-FECF-4D2F-B0D4-8329E53ACA4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sldNum" idx="17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15D1D35-B31A-42C1-B126-770277C1C48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sldNum" idx="17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17781E6-4112-4C38-AD47-3D94931EE4B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73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879A5D4-6752-4490-A01D-1CFD993B1CC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sldNum" idx="174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4764E32-BC48-48A6-BB03-A2B9D9578C4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sldNum" idx="175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8740A7-4198-42A3-B340-70904AE9DE4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sldNum" idx="176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DFF178A-2F30-4700-ACB1-CF04974E80F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sldNum" idx="15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A58D8B2-31A3-4D7E-AD2B-D3F68CC21A5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sldNum" idx="177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ECB3E7D-F512-40B4-B465-7DBF3CB570E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sldNum" idx="178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D6B0575-4D09-4091-868A-92B7EF2BC50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sldNum" idx="179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B46E29-40EC-4A28-9479-B6EEA37FE28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sldNum" idx="180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3D66F46-E47E-43FD-94B8-B6432C6E451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sldNum" idx="18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E1C5A3C-EF0B-4540-A8A4-18A36C3AF4E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sldNum" idx="18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F56961F-670C-4A01-8E41-55E2541B1AB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sldNum" idx="18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262FF66-F035-4417-AEAA-DEA14CDBF42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sldNum" idx="18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5410BA5-87C8-4E36-8BFF-AD285513C53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sldNum" idx="18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CA834AF-CF93-4DCB-B5EF-F14CE88AE3C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sldNum" idx="18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F0A7DF7-06CD-4DF6-BCBB-5DB4530C0CC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sldNum" idx="15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2D6CD49-B195-411E-8060-D30476424CB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sldNum" idx="18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BB6102C-B858-47DE-819D-745662E0B09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sldNum" idx="18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F295DC3-CEDC-4ADC-9654-0BF3381DE00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sldNum" idx="18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D03C6B5-D590-4760-88E3-39AC4B4DA2B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sldNum" idx="19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1BBB40C-B1CA-42A6-A319-2DC73FA6C89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sldNum" idx="19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60CC459-A9E6-4E2C-8000-81E4C074BC6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sldNum" idx="19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9C361BD-8479-4501-9601-B0A2E4C6CCB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sldNum" idx="19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51EDDC6-8C6E-4E39-B3C5-E249FFD4CAE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sldNum" idx="19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C07876-E91C-4282-8583-B8B5F1AEB0F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sldNum" idx="19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6C4166E-D6F9-4A27-A1B7-DB9AEE8F79B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sldNum" idx="19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F3E1D7D-C252-4A0C-80B1-17D2AE22D75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sldNum" idx="15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0A5D45C-6BAD-4377-9F10-97B9A5E4A33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sldNum" idx="19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DE6196B-3251-4598-8B96-E1ED6C8747E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sldNum" idx="19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E80797A-234D-4B7F-8505-36D01D43B33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sldNum" idx="19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985A918-5104-4A41-BC6F-9EDFF35E2C1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sldNum" idx="20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85FBC69-E1E0-449D-88E6-5901C8982BF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sldNum" idx="20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1EC092D-96E6-4F9E-8E26-086B9B6C658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sldNum" idx="20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707A73-6ABC-479B-A772-53369957623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sldNum" idx="20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D33F7B-2155-4310-91A8-B5225D51643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 type="sldNum" idx="20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5DF979-D536-4A5B-890C-9383F6F1424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sldNum" idx="20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95C8127-E8CB-4107-90CC-BF08B2BB1F0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sldNum" idx="15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DE40BE5-EABC-4540-B885-820440EC2EB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sldNum" idx="15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C5E5451-D890-4856-8281-54AE38A7B7A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sldNum" idx="15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9276931-4946-44C6-BC05-356D871923A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sldNum" idx="15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D95B43E-CEE7-4348-A193-ED67009E158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28BF906-9D24-452B-A552-746E8F5EC3D8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D4430B12-CC64-4607-8857-ADF752AB51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"/>
          </p:nvPr>
        </p:nvSpPr>
        <p:spPr/>
        <p:txBody>
          <a:bodyPr/>
          <a:p>
            <a:fld id="{40D6568E-D5F2-4482-BE9B-EB22049182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10FA296-B3C3-4A4B-BC02-E4F906B7FE0C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75F25C1-B3D4-4E2C-9FFA-B9D3E099DCB0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3B6CF654-B9AB-4792-A9DD-0FF2662F8AC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C67DCAF-4CCF-44CB-98BC-3CE9C5328A1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D7E668C-4B17-44C0-BC3D-E338E4A086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735F215-0C45-4E11-A3D9-3E0A00FDC234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4050DCB6-3ED8-4FE9-A249-461AD07A69DC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7E9FCE71-69C3-4BC3-BE34-DB92D72F1C0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472450CE-7C7D-4514-BE40-F3AED828035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2124000" y="6381720"/>
            <a:ext cx="51843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1216080" y="6354720"/>
            <a:ext cx="8348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32281B9-75BF-42E8-A3BD-82D1048F883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1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Raven konektor 9"/>
          <p:cNvSpPr/>
          <p:nvPr/>
        </p:nvSpPr>
        <p:spPr>
          <a:xfrm>
            <a:off x="6178320" y="306360"/>
            <a:ext cx="360" cy="603540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324480" y="304920"/>
            <a:ext cx="2514240" cy="837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sl-SI" sz="2000" spc="-1" strike="noStrike">
                <a:solidFill>
                  <a:schemeClr val="dk2"/>
                </a:solidFill>
                <a:latin typeface="Arial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324480" y="1219320"/>
            <a:ext cx="2514240" cy="484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ts val="2200"/>
              </a:lnSpc>
              <a:spcBef>
                <a:spcPts val="60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sl-SI" sz="1600" spc="-1" strike="noStrike">
                <a:solidFill>
                  <a:schemeClr val="dk2"/>
                </a:solidFill>
                <a:latin typeface="Arial"/>
              </a:rPr>
              <a:t>Kliknite, če želite urediti sloge besedila matrice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04920" y="304920"/>
            <a:ext cx="571464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dt" idx="23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ftr" idx="24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sldNum" idx="2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9A0827B-F8CC-4227-8115-4DF2152F92B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3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5" name="Pravokotnik 9"/>
          <p:cNvSpPr/>
          <p:nvPr/>
        </p:nvSpPr>
        <p:spPr>
          <a:xfrm>
            <a:off x="457200" y="500040"/>
            <a:ext cx="182160" cy="68544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500760"/>
            <a:ext cx="8229240" cy="674280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numCol="1" spcCol="0" lIns="274320" rIns="91440" tIns="45720" bIns="45720" anchor="ctr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0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240" cy="4269960"/>
          </a:xfrm>
          <a:prstGeom prst="rect">
            <a:avLst/>
          </a:prstGeom>
          <a:solidFill>
            <a:schemeClr val="dk1">
              <a:shade val="50000"/>
            </a:schemeClr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Kliknite ikono, če želite dodati sliko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dt" idx="26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ftr" idx="27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1" name="PlaceHolder 6"/>
          <p:cNvSpPr>
            <a:spLocks noGrp="1"/>
          </p:cNvSpPr>
          <p:nvPr>
            <p:ph type="sldNum" idx="2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E95655E-4823-41EC-93FA-96928530733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ftr" idx="2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sldNum" idx="3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5C781D7-78DA-43F8-B42D-2E7BC73EAB0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F3D898F-B84E-40A8-8E54-82B4F7498D1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Raven konektor 6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Enakokraki trikotnik 7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5" name="Raven konektor 8"/>
          <p:cNvSpPr/>
          <p:nvPr/>
        </p:nvSpPr>
        <p:spPr>
          <a:xfrm>
            <a:off x="6556320" y="276120"/>
            <a:ext cx="360" cy="585144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5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6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E81AB71-E232-45A1-AAB1-503B713393E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ftr" idx="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sldNum" idx="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B673E3E-8B04-4131-8665-71FC91EF72F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3" name="Pravokotnik 6"/>
          <p:cNvSpPr/>
          <p:nvPr/>
        </p:nvSpPr>
        <p:spPr>
          <a:xfrm>
            <a:off x="914400" y="281952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4" name="Pravokotnik 7"/>
          <p:cNvSpPr/>
          <p:nvPr/>
        </p:nvSpPr>
        <p:spPr>
          <a:xfrm>
            <a:off x="914400" y="281952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9320" y="2971800"/>
            <a:ext cx="68576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95280" y="4267080"/>
            <a:ext cx="67813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Kliknite, če želite urediti sloge besedila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10"/>
          </p:nvPr>
        </p:nvSpPr>
        <p:spPr>
          <a:xfrm>
            <a:off x="6400800" y="6354720"/>
            <a:ext cx="2285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11"/>
          </p:nvPr>
        </p:nvSpPr>
        <p:spPr>
          <a:xfrm>
            <a:off x="2898720" y="6354720"/>
            <a:ext cx="347472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12"/>
          </p:nvPr>
        </p:nvSpPr>
        <p:spPr>
          <a:xfrm>
            <a:off x="1069920" y="6354720"/>
            <a:ext cx="1520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C5FF0D1-60EB-49D2-9CEB-6FB741405EB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32120" y="121608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1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1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E3F6C39-E71B-4792-BDFA-A99B9CB7CD0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85920"/>
            <a:ext cx="403992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48320" y="1295280"/>
            <a:ext cx="404136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4832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ftr" idx="1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7"/>
          <p:cNvSpPr>
            <a:spLocks noGrp="1"/>
          </p:cNvSpPr>
          <p:nvPr>
            <p:ph type="sldNum" idx="1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64CBDCA-0331-483B-9D0B-68E66EF5338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4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dt" idx="17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ftr" idx="18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sldNum" idx="1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FE27C8B-67EF-4186-BBEF-D665B26B6ED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3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dt" idx="20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 idx="21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 idx="2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C27BB5B-967D-47F3-A3A7-4B867D22EA4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8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9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0.tif"/><Relationship Id="rId2" Type="http://schemas.openxmlformats.org/officeDocument/2006/relationships/image" Target="../media/image11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2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42800" y="355752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800" spc="-1" strike="noStrike">
                <a:solidFill>
                  <a:schemeClr val="dk1"/>
                </a:solidFill>
                <a:latin typeface="Franklin Gothic Book"/>
              </a:rPr>
              <a:t>Interakcija z igralcem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1785960" y="67644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2"/>
                </a:solidFill>
                <a:latin typeface="Franklin Gothic Book"/>
              </a:rPr>
              <a:t>Razvoj iger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odnaslov 2"/>
          <p:cNvSpPr/>
          <p:nvPr/>
        </p:nvSpPr>
        <p:spPr>
          <a:xfrm>
            <a:off x="1071720" y="5214960"/>
            <a:ext cx="714348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ftr" idx="5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Tipi naprav (human interface devices – HID)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 idx="5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29B5515-BEC1-4501-9C29-FA97C096E18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konzole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– specializirana oprema, pogosto pri istem proizvajalcu večkrat uporabljena,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PC – tipkovnica + miška,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joypad – xbox360 je bil zasnovan tudi za DirectX,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tudi vse replike delujejo na isti način.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zaznavanje premikanja v prostoru – Xbox kinetik, HTC Vive, navadna kamera, več kamer.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ftr" idx="5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Tipi naprav (human interface devices – HID)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5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A3E7891-B114-43B4-9DDE-8F1408F9BF5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ne pozabimo, da so HID tudi izhodne naprave: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monitor,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očala,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force-feedback naprave (volan, joypad). 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ftr" idx="5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Načini pogovora s HID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5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32A9DFD-D458-4BB9-B192-F4376BAB781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spraševanje (polling),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prekinitve (interrupts),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brezžične naprave.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Vrste naprav (naprave s človeškim vmesnikom – HID)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ldNum" idx="5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37132A0-FDDD-4EBF-A69D-BD99E3D2EA4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do not forget, HIDs are also output devices: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monitor,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očala,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force-feedback devices (volan, joypad),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LEDs. 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ftr" idx="5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HID komunikacija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ldNum" idx="5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0EEEF9F-EA12-4243-8E01-B4881D41307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Preverjanje,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Register strojne opreme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Vhodno/izhodna vrata s preslikanim pomnilnikom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Uporaba funkcij višje ravni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Prekinitve,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Brezžično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ftr" idx="5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HID komunikacija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ldNum" idx="6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375C24B-CAED-4F38-B733-CBF1FDDE341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Preverjanje,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Prekinitve,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Sproži se zaradi spremembe stanja strojne opreme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Začasno prekine CPU za izvajanje majhnega dela kode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  <a:ea typeface="Noto Sans CJK SC"/>
              </a:rPr>
              <a:t>Rutina prekinitve storitve (</a:t>
            </a: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Interrupt Service Routine (ISR)</a:t>
            </a: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ISR-ji običajno samo preberejo spremembo in shranijo podatke.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Brezžično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ftr" idx="6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HID komunikacija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ldNum" idx="6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4191863-173C-42F9-959C-926D08F33A4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Spraševanje,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Prekinitve,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Brezžično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Mnogi brezžični krmilniki uporabljajo Bluetooth za komunikacijo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Programska oprema zahteva stanje HID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Običajno obravnava ločena nit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Zgleda kot spraševanje (razvijalcu se zdi)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brezžične naprave.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ftr" idx="6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ftr" idx="6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načini pogovora s HID - spraševanje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sldNum" idx="6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8F21276-BF35-492F-974D-12EA2B0B8C8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nekatere naprave (joystick, joypad) periodično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sprašujemo,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ponavadi enkrat na obrat zanke igre,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XInput API (xbox360, Windows PC):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vsak okvir (frame ) se kliče funkcija </a:t>
            </a:r>
            <a:r>
              <a:rPr b="1" lang="en-US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XInputGetState()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funkcija komunicira s strojno opremo in gonilniki,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vrne kazalec nastrukturo </a:t>
            </a:r>
            <a:r>
              <a:rPr b="1" lang="en-US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XINPUT_STATE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  <a:ea typeface="Courier New"/>
              </a:rPr>
              <a:t>vsebuje instanco strukture </a:t>
            </a:r>
            <a:r>
              <a:rPr b="1" lang="en-US" sz="2300" spc="-1" strike="noStrike">
                <a:solidFill>
                  <a:schemeClr val="dk2"/>
                </a:solidFill>
                <a:latin typeface="Courier New"/>
                <a:ea typeface="Courier New"/>
              </a:rPr>
              <a:t>XINPUT_GAMEPAD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  <a:ea typeface="Courier New"/>
              </a:rPr>
              <a:t>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ftr" idx="6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načini pogovora s HID - prekinitve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sldNum" idx="6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5F4340E-C3CF-4473-AEB4-6E0D25DAC84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nekatere naprave sporočajo stanje samo ob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spremembah,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miška,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večino časa je na miru,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ob premiku sproži prekinitev,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požene se prekinitvena rutina 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–  interrupt service routine 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(ISR),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ISR prebere status naprave, engine prebere ta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status ob primernem času.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ftr" idx="6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načini pogovora s HID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brezžične naprave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sldNum" idx="6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E400C4A-B140-4BA1-8945-235DF50B636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pri brezžičnih napravah (wiimote, wireless joypad, sony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…) ne moremo kar prebrati registrov,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ob prekinitvi koda zahteva pošiljanje statusa ali pa kar podatkov,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ponavadi to dela posebna nit,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 stališča programerja uporaba takšnih naprav ni problematična,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obnašajo se kot navadne žične naprave.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ftr" idx="3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Vsebina predavanja (poglavje v knjigi: 7.1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–7.5)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 idx="3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B7ED133-62E4-4BD0-A98F-F82408A95DF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uvod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tipi naprav (human interface devices – HID),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vmesniki s HID,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ravnanje z različnimi vrstami vhodov/izhodov,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sistemi HID za igre,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mrtve cone,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detekcija gumb-gor/dol,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prenos kontrol.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ftr" idx="7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ravnanje z različnimi vrstami vhodov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 idx="7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17919C5-5CBA-40C0-9A98-0A10E887757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tipi vhodov: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digitalni gumbi,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analogne osi in gumbi,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relativne osi,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akcelerometri,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3D orientacija z Wiimote in DualShock,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kamere.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ftr" idx="7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digitalni gumbi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sldNum" idx="7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86D35EF-8592-429B-AB4E-51AEB370C1B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skoraj vsak HID ima vsaj nekaj gumbov,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dve stanji: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pritisnjen, dol, pressed, down,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nepritisnjen, gor, not pressed, up.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stanje predstavljeno z enim bitom,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ponavadi: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0 not pressed (up),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1 pressed (down),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 nekaterih napravah obratno (ponavadi zaradi napak v kodi).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ftr" idx="7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digitalni gumbi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 idx="7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0DC86EA-204E-4FFB-8FC8-44E197DE164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elektrotehniško gledano se razlikujejo, za nas je to nepomembno,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pogosto so vsi digitalni gumbi na napravi pakirani v eno Integer vrednost: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ftr" idx="7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digitalni gumbi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 idx="7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6B53057-3568-44A6-9E01-DFF9D559245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typedef struct _XINPUT_GAMEPAD{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WORD wButtons;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BYTE bLeftTrigger;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BYTE bRightTrigger;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sThumbLX;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sThumbLY;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sThumbRX;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sThumbRY;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} XINPUT_GAMEPAD;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ftr" idx="7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digitalni gumbi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sldNum" idx="7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0340490-527D-452C-B0D2-C03448C77CE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XINPUT_GAMEPAD_DPAD_UP 0x0001 // bit 0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XINPUT_GAMEPAD_DPAD_DOWN 0x0002 // bit 1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XINPUT_GAMEPAD_DPAD_LEFT 0x0004 // bit 2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XINPUT_GAMEPAD_DPAD_RIGHT 0x0008 // bit 3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XINPUT_GAMEPAD_START 0x0010 // bit 4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XINPUT_GAMEPAD_BACK 0x0020 // bit 5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XINPUT_GAMEPAD_LEFT_THUMB 0x0040 // bit 6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XINPUT_GAMEPAD_RIGHT_THUMB 0x0080 // bit 7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XINPUT_GAMEPAD_LEFT_SHOULDER 0x0100 // bit 8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XINPUT_GAMEPAD_RIGHT_SHOULDER 0x0200 //bit 9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XINPUT_GAMEPAD_A 0x1000 // bit 12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XINPUT_GAMEPAD_B 0x2000 // bit 13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XINPUT_GAMEPAD_X 0x4000 // bit 14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XINPUT_GAMEPAD_Y 0x8000 // bit 15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ftr" idx="8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digitalni gumbi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8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3805BCF-9A9C-4C9C-92B3-470C760A2B8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en gumb beremo s to funkcijo: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bool IsButtonADown(const XINPUT_GAMEPAD&amp; pad)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{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// maskiraj vse bite razen 12. (gumb A)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return((pad.wButtons &amp; XINPUT_GAMEPAD_A) != 0);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Unity in HID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ldNum" idx="8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C011BC5-9012-4B42-BDAA-5B77790141C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Vhodni sistem zagotavlja neposredno podporo za naprave HID.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Dva načina delovanja: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  <a:ea typeface="Courier New"/>
              </a:rPr>
              <a:t>Razporeditev (Layout) naprave, ki jo sistem pozna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  <a:ea typeface="Courier New"/>
              </a:rPr>
              <a:t>Razporeditev (Layout) naprave, ki jo samodejno ustvari sistem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Opomba: Na nekaterih platformah (npr. Linux) je HID morda podprt prek plasti (SDL), ne pa prek HID API-jev za vse naprave.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ftr" idx="8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Razvijalec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Samodejno ustvarjene postavitve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ldNum" idx="8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6630B7C-C52A-46BB-9464-A0CF9027FF2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400" spc="-1" strike="noStrike">
                <a:solidFill>
                  <a:schemeClr val="dk1"/>
                </a:solidFill>
                <a:latin typeface="Arial"/>
                <a:ea typeface="Courier New"/>
              </a:rPr>
              <a:t>Vhodni sistem privzeto samodejno ustvari postavitve, ko je uporaba HID ena od naslednjih možnosti: </a:t>
            </a:r>
            <a:r>
              <a:rPr b="0" lang="sl" sz="2100" spc="-1" strike="noStrike">
                <a:solidFill>
                  <a:schemeClr val="dk1"/>
                </a:solidFill>
                <a:latin typeface="Courier new"/>
                <a:ea typeface="Courier New"/>
              </a:rPr>
              <a:t>GenericDesktop/Joystick, GenericDesktop/Gamepad </a:t>
            </a:r>
            <a:r>
              <a:rPr b="0" lang="sl" sz="2400" spc="-1" strike="noStrike">
                <a:solidFill>
                  <a:schemeClr val="dk1"/>
                </a:solidFill>
                <a:latin typeface="Arial"/>
                <a:ea typeface="Courier New"/>
              </a:rPr>
              <a:t>ali </a:t>
            </a:r>
            <a:r>
              <a:rPr b="0" lang="sl" sz="2100" spc="-1" strike="noStrike">
                <a:solidFill>
                  <a:schemeClr val="dk1"/>
                </a:solidFill>
                <a:latin typeface="Courier new"/>
                <a:ea typeface="Courier New"/>
              </a:rPr>
              <a:t>GenericDesktop/MultiAxisController </a:t>
            </a:r>
            <a:r>
              <a:rPr b="0" lang="sl" sz="2400" spc="-1" strike="noStrike">
                <a:solidFill>
                  <a:schemeClr val="dk1"/>
                </a:solidFill>
                <a:latin typeface="Arial"/>
                <a:ea typeface="Courier New"/>
              </a:rPr>
              <a:t>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400" spc="-1" strike="noStrike">
                <a:solidFill>
                  <a:schemeClr val="dk1"/>
                </a:solidFill>
                <a:latin typeface="Arial"/>
                <a:ea typeface="Courier New"/>
              </a:rPr>
              <a:t>Samodejno generirane naprave so običajno predstavljene kot razred naprav </a:t>
            </a:r>
            <a:r>
              <a:rPr b="0" lang="sl" sz="2100" spc="-1" strike="noStrike">
                <a:solidFill>
                  <a:schemeClr val="dk1"/>
                </a:solidFill>
                <a:latin typeface="Courier new"/>
                <a:ea typeface="Courier New"/>
              </a:rPr>
              <a:t>igralne palice </a:t>
            </a:r>
            <a:r>
              <a:rPr b="0" lang="sl" sz="2400" spc="-1" strike="noStrike">
                <a:solidFill>
                  <a:schemeClr val="dk1"/>
                </a:solidFill>
                <a:latin typeface="Arial"/>
                <a:ea typeface="Courier New"/>
              </a:rPr>
              <a:t>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400" spc="-1" strike="noStrike">
                <a:solidFill>
                  <a:schemeClr val="dk1"/>
                </a:solidFill>
                <a:latin typeface="Arial"/>
                <a:ea typeface="Courier New"/>
              </a:rPr>
              <a:t>Prednosti: Podpora za plug-and-play; enostavno za številne naprave.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400" spc="-1" strike="noStrike">
                <a:solidFill>
                  <a:schemeClr val="dk1"/>
                </a:solidFill>
                <a:latin typeface="Arial"/>
                <a:ea typeface="Courier New"/>
              </a:rPr>
              <a:t>Slabosti: Ker so lahko deskriptorji HID dvoumni, lahko samodejne postavitve napačno preslikajo krmilne elemente (npr. stikala na klobuku, smerne ploščice, gumbe) in poimenovanje je lahko generično.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ftr" idx="8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Razvijalec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Izhodna poročila (reports) HID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ldNum" idx="8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7460BA4-8B29-43B0-ACA8-6AF75FC9422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Naprave HID lahko podpirajo izhode (vibracije, luči).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Za pošiljanje izhodnih podatkov uporabite InputDevice.ExecuteCommand s tipom ukaza 'HIDO'.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Razvijalcem omogoča implementacijo funkcij vibracij in povratnih informacij.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ftr" idx="8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Razvijalec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Preobložitev (override) rezervnega HID-a (postavitev po meri)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ldNum" idx="8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22FD1A2-9279-4C09-9D51-EBBCA70E0A1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Ko samodejne postavitve napačno preslikajo kontrolnike, definirajte postavitev po meri: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1. Preverite deskriptor HID prek vhodnega razhroščevalnika.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2. Definirajte strukturo za format vhodnega poročila HID.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3. Ustvari podrazred razreda InputDevice (npr. Gamepad).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4. Registrirajte postavitev z </a:t>
            </a:r>
            <a:r>
              <a:rPr b="0" lang="sl" sz="2200" spc="-1" strike="noStrike">
                <a:solidFill>
                  <a:schemeClr val="dk1"/>
                </a:solidFill>
                <a:latin typeface="Courier new"/>
                <a:ea typeface="Courier New"/>
              </a:rPr>
              <a:t>InputSystem.RegisterLayout&lt;T&gt;() </a:t>
            </a: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ftr" idx="8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Razvijalec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ftr" idx="3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uvod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3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817A01F-C78F-493F-B1FF-BF534989CF0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HID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– Human Interface Device,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naprava, ki omogoča sodelovanje med računalnikom in človekom,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joystick, joypad, keyboard, mouse, track ball, Wii-mote,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joystick, joypad, </a:t>
            </a:r>
            <a:r>
              <a:rPr b="0" lang="sl-SI" sz="2600" spc="-1" strike="noStrike">
                <a:solidFill>
                  <a:srgbClr val="92d050"/>
                </a:solidFill>
                <a:latin typeface="Arial"/>
              </a:rPr>
              <a:t>tipkovnica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, </a:t>
            </a:r>
            <a:r>
              <a:rPr b="0" lang="sl-SI" sz="2600" spc="-1" strike="noStrike">
                <a:solidFill>
                  <a:srgbClr val="92d050"/>
                </a:solidFill>
                <a:latin typeface="Arial"/>
              </a:rPr>
              <a:t>miš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, track ball, Wii-mote,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posebej prirejene (specialized): </a:t>
            </a:r>
            <a:r>
              <a:rPr b="0" lang="sl-SI" sz="2600" spc="-1" strike="noStrike">
                <a:solidFill>
                  <a:srgbClr val="92d050"/>
                </a:solidFill>
                <a:latin typeface="Arial"/>
              </a:rPr>
              <a:t>volan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, </a:t>
            </a:r>
            <a:r>
              <a:rPr b="0" lang="sl-SI" sz="2600" spc="-1" strike="noStrike">
                <a:solidFill>
                  <a:srgbClr val="92d050"/>
                </a:solidFill>
                <a:latin typeface="Arial"/>
              </a:rPr>
              <a:t>ribiška palica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, dance pad, </a:t>
            </a:r>
            <a:r>
              <a:rPr b="0" lang="sl-SI" sz="2600" spc="-1" strike="noStrike">
                <a:solidFill>
                  <a:srgbClr val="92d050"/>
                </a:solidFill>
                <a:latin typeface="Arial"/>
              </a:rPr>
              <a:t>električna kitara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Primer kode: Struktura vhodnega poročila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ldNum" idx="9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DAF0C1D-0D7D-4AC5-A4B1-C86567EF942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Struktura C#, ki predstavlja vhodno poročilo DualShock 4 HID: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sl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struct DualShock4HIDInputReport : IInputStateTypeInfo </a:t>
            </a:r>
            <a:br>
              <a:rPr sz="1500"/>
            </a:br>
            <a:r>
              <a:rPr b="0" lang="sl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{ </a:t>
            </a:r>
            <a:br>
              <a:rPr sz="1500"/>
            </a:br>
            <a:r>
              <a:rPr b="0" lang="sl" sz="1500" spc="-1" strike="noStrike">
                <a:solidFill>
                  <a:srgbClr val="000000"/>
                </a:solidFill>
                <a:latin typeface="Courier New"/>
                <a:ea typeface="Courier New"/>
              </a:rPr>
              <a:t>  </a:t>
            </a:r>
            <a:r>
              <a:rPr b="0" lang="sl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public FourCC format =&gt; new FourCC('HID'); </a:t>
            </a:r>
            <a:br>
              <a:rPr sz="1500"/>
            </a:br>
            <a:r>
              <a:rPr b="0" lang="sl" sz="1500" spc="-1" strike="noStrike">
                <a:solidFill>
                  <a:srgbClr val="000000"/>
                </a:solidFill>
                <a:latin typeface="Courier New"/>
                <a:ea typeface="Courier New"/>
              </a:rPr>
              <a:t>  </a:t>
            </a:r>
            <a:r>
              <a:rPr b="0" lang="sl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[InputControl(ime = "leftStick/x")] public byte leftStickX; </a:t>
            </a:r>
            <a:br>
              <a:rPr sz="1500"/>
            </a:br>
            <a:r>
              <a:rPr b="0" lang="sl" sz="1500" spc="-1" strike="noStrike">
                <a:solidFill>
                  <a:srgbClr val="000000"/>
                </a:solidFill>
                <a:latin typeface="Courier New"/>
                <a:ea typeface="Courier New"/>
              </a:rPr>
              <a:t>  </a:t>
            </a:r>
            <a:r>
              <a:rPr b="0" lang="sl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[InputControl(ime = "leftStick/y")] public byte leftStickY; </a:t>
            </a:r>
            <a:br>
              <a:rPr sz="1500"/>
            </a:br>
            <a:r>
              <a:rPr b="0" lang="sl" sz="1500" spc="-1" strike="noStrike">
                <a:solidFill>
                  <a:srgbClr val="000000"/>
                </a:solidFill>
                <a:latin typeface="Courier New"/>
                <a:ea typeface="Courier New"/>
              </a:rPr>
              <a:t>  </a:t>
            </a:r>
            <a:r>
              <a:rPr b="0" lang="sl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[InputControl(ime = "rightStick/x")] public byte rightStickX; </a:t>
            </a:r>
            <a:br>
              <a:rPr sz="1500"/>
            </a:br>
            <a:r>
              <a:rPr b="0" lang="sl" sz="1500" spc="-1" strike="noStrike">
                <a:solidFill>
                  <a:srgbClr val="000000"/>
                </a:solidFill>
                <a:latin typeface="Courier New"/>
                <a:ea typeface="Courier New"/>
              </a:rPr>
              <a:t>  </a:t>
            </a:r>
            <a:r>
              <a:rPr b="0" lang="sl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[InputControl(ime = "rightStick/y")] public byte rightStickY; </a:t>
            </a:r>
            <a:br>
              <a:rPr sz="1500"/>
            </a:br>
            <a:r>
              <a:rPr b="0" lang="sl" sz="1500" spc="-1" strike="noStrike">
                <a:solidFill>
                  <a:srgbClr val="000000"/>
                </a:solidFill>
                <a:latin typeface="Courier New"/>
                <a:ea typeface="Courier New"/>
              </a:rPr>
              <a:t>  </a:t>
            </a:r>
            <a:r>
              <a:rPr b="0" lang="sl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[InputControl(ime = "buttonSouth")] public byte buttonSouth; </a:t>
            </a:r>
            <a:br>
              <a:rPr sz="1500"/>
            </a:br>
            <a:r>
              <a:rPr b="0" lang="sl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ftr" idx="9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Razvijalec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Primer kode: Razred igralne plošče po meri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ldNum" idx="9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DAC7B1F-D95D-408B-A515-23E656D4FC4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Podrazred igralne plošče s prilagojenim tipom vhodnega poročila: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sl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[InputControlLayout(stateType = typeof(DualShock4HIDInputReport))] </a:t>
            </a:r>
            <a:br>
              <a:rPr sz="1500"/>
            </a:br>
            <a:r>
              <a:rPr b="0" lang="sl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public class DualShock4GamepadHID : Gamepad </a:t>
            </a:r>
            <a:br>
              <a:rPr sz="1500"/>
            </a:br>
            <a:r>
              <a:rPr b="0" lang="sl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{ </a:t>
            </a:r>
            <a:br>
              <a:rPr sz="1500"/>
            </a:br>
            <a:r>
              <a:rPr b="0" lang="sl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// Logika preslikave po meri ali razširitve tukaj </a:t>
            </a:r>
            <a:br>
              <a:rPr sz="1500"/>
            </a:br>
            <a:r>
              <a:rPr b="0" lang="sl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ftr" idx="9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Razvijalec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Primer kode: Registracija postavitve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ldNum" idx="9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2BC19F1-7BBD-4325-B6C5-5CA9961046C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Registracija postavitve po meri za ujemajočo se napravo HID: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sl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InputSystem.RegisterLayout&lt;DualShock4GamepadHID&gt;( </a:t>
            </a:r>
            <a:br>
              <a:rPr sz="1800"/>
            </a:br>
            <a:r>
              <a:rPr b="0" lang="sl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  </a:t>
            </a:r>
            <a:r>
              <a:rPr b="0" lang="sl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new InputDeviceMatcher() </a:t>
            </a:r>
            <a:br>
              <a:rPr sz="1800"/>
            </a:br>
            <a:r>
              <a:rPr b="0" lang="sl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  </a:t>
            </a:r>
            <a:r>
              <a:rPr b="0" lang="sl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.WithInterface("HID") </a:t>
            </a:r>
            <a:br>
              <a:rPr sz="1800"/>
            </a:br>
            <a:r>
              <a:rPr b="0" lang="sl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  </a:t>
            </a:r>
            <a:r>
              <a:rPr b="0" lang="sl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.WithManufacturer(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"Sony.+Entertainment"</a:t>
            </a:r>
            <a:r>
              <a:rPr b="0" lang="sl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) </a:t>
            </a:r>
            <a:br>
              <a:rPr sz="1800"/>
            </a:br>
            <a:r>
              <a:rPr b="0" lang="sl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  </a:t>
            </a:r>
            <a:r>
              <a:rPr b="0" lang="sl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.WithProduct("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Wireless Controller</a:t>
            </a:r>
            <a:r>
              <a:rPr b="0" lang="sl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") </a:t>
            </a:r>
            <a:br>
              <a:rPr sz="1800"/>
            </a:br>
            <a:r>
              <a:rPr b="0" lang="sl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ftr" idx="9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Razvijalec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Unity in HID, ključne ugotovitve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sldNum" idx="9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E06EDAE-9C64-4B53-8F1E-EC3021F2D73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Samodejne postavitve = enostavna nastavitev, vendar omejena natančnost.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Prilagojene postavitve = natančno preslikavanje, podpora izhodu.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  <a:ea typeface="Courier New"/>
              </a:rPr>
              <a:t>Za pregled in testiranje naprav HID uporabite program za odpravljanje napak v vhodu.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ftr" idx="9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Razvijalec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ftr" idx="9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analogne osi in gumbi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9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275FADE-3CB1-4D4A-8981-6180A9A2314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analogni vhod,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opišemo 2D pozicijo joysticka,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vhodi analognih naprav so pogosto šumni,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redke igre uspešno uporabljajo takšne vhode,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 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Metal Gear Solid 2: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hitro spustiš gumb 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– strel, počasi pa prekine streljanje.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68" name="Picture 1" descr=""/>
          <p:cNvPicPr/>
          <p:nvPr/>
        </p:nvPicPr>
        <p:blipFill>
          <a:blip r:embed="rId1"/>
          <a:stretch/>
        </p:blipFill>
        <p:spPr>
          <a:xfrm>
            <a:off x="5580000" y="1484640"/>
            <a:ext cx="2748960" cy="280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ftr" idx="10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Analogne osi in gumbi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sldNum" idx="10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9932D45-65A5-450C-9E2E-60F597FE00D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striktno gledano analogni vhodi niso analogni,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pretvorijo se samo v večji array vrednosti,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recimo: -32000 do +32000 (16 bit),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ali pa v float 0 do 1 float,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prejšnja struktura: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sThumbLX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, 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sThumbLY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 za levi stick,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sThumbRX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, 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sThumbRY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 za desni stick.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levi in desni trigger (BYTE bLeftTrigger, bRightTrigger):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pa sta 8 bitni števili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od 0 do 255,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0 ni pritisnjen, 255 pritisnjen do konca.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ftr" idx="10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analogne osi in gumbi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sldNum" idx="10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2F55161-0739-4BC8-ABDC-98D38F53F9C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nekatere naprave imajo relativne vhode,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miš, trackball, ...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0 pomeni ni spremembe,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delta sprememba od zadnjega povpraševanja.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ftr" idx="10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akcelerometri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sldNum" idx="10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F5D989D-A82C-4CD5-BAC1-2FC7A49201D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PlayStation DualShock joypad,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Nintendo Wiimote,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večina telefonov,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detektirajo pospešek po vseh treh oseh (x, y, z),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relativni vhodi (podobno kot miška),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ko ni pospeška kažejo senzorji 0,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pri pospešku +- 3g pa kažejo tri kvantizirana 8 bitna integer števila za vsako os posebej.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81" name="Picture 1" descr=""/>
          <p:cNvPicPr/>
          <p:nvPr/>
        </p:nvPicPr>
        <p:blipFill>
          <a:blip r:embed="rId1"/>
          <a:stretch/>
        </p:blipFill>
        <p:spPr>
          <a:xfrm>
            <a:off x="6012000" y="300240"/>
            <a:ext cx="2897640" cy="245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ftr" idx="10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3D orientacija z wiimote in DualShock 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10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B810F60-B0D5-4546-9510-46CF0FC2783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z os je kalibrirana, da v mirovanju 1g,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enostavno poračunamo vse tri vrste rotacij,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primer: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če držimo wiimote pod kotom 45 stopinj: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sin(45) = cos(45) = 0,707g na y in z oseh,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manjši problemi: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3 senzorji za vsako os en,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enaki senzorji, y os ima tako manjšo natančnost (1g je že v mirovanju),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nekatere igrice zahtevajo, da se uporablja wiimote z gumbi proti igralcu,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če uporabnik ne drži trdno wiimote so velika kratkotrajna odstopanja.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ftr" idx="10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kamere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sldNum" idx="10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5CB4E7A-1E55-4B74-B061-DE21E83A58A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wiimote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– ir senzor (ir kamera slabe ločljivosti),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loči do 4 led IR diode,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lahko izračunamo razdaljo od objekta,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poznamo razdaljo med diodama (originalna oprema),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PlayStation Eye za PS3: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kamera – vidokonference, lahko tudi za določanje pozicije v prostoru, gesture,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PlayStation camera PS4: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skupaj z 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  <a:ea typeface="Courier New"/>
              </a:rPr>
              <a:t>DualShock – natančno določanje potez (gesture),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Microsoft kinect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ftr" idx="3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tipi naprav (human interface devices – HID)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3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D25A5B6-EFC2-4FC2-864E-0C840D1FEF1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899640" y="1700640"/>
            <a:ext cx="7010640" cy="2592000"/>
          </a:xfrm>
          <a:prstGeom prst="rect">
            <a:avLst/>
          </a:prstGeom>
          <a:ln w="0">
            <a:noFill/>
          </a:ln>
        </p:spPr>
      </p:pic>
      <p:sp>
        <p:nvSpPr>
          <p:cNvPr id="142" name="TextBox 3"/>
          <p:cNvSpPr/>
          <p:nvPr/>
        </p:nvSpPr>
        <p:spPr>
          <a:xfrm>
            <a:off x="2267640" y="4509000"/>
            <a:ext cx="4464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joypad: xbox 360, playstation 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ftr" idx="11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ravnanje z različnimi vrstami izhodov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sldNum" idx="11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E1A4B8B-3E95-4B67-B8BD-736FE3707BB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tipi izhodov: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2D slika,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3D slika,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rumble,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force-feedback,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zvok,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ostali.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ftr" idx="11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ravnanje z različnimi vrstami izhodov - rumble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11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E25BCC4-F426-401A-A709-BAC952684A7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rumble,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vmesnik ima enega ali več motorjev,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nebalansirano breme,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motorji se vrtijo z različno hitrostjo,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različne vibracije.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ftr" idx="11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ravnanje z različnimi vrstami izhodov -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force-feedback,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sldNum" idx="11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726F79D-D5A9-4166-AC8A-FC97D8EA701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igra nadzoruje motorje,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sila nasprotna sili igralca (trši volan, simulira nepravilnosti na cesti).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ftr" idx="11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ravnanje z različnimi vrstami izhodov -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zvok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sldNum" idx="11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E982D03-2A38-44D4-A758-0DFD8D9C9EE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zvok je v game-enginih svoj podsistem,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nekateri vmesniki HID imajo svoje možnosti za zvočne učinke,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wiimote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– majhen nekakovosten zvočnik,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ločena voip komunikacija med večimi igralci.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ftr" idx="11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ravnanje z različnimi vrstami izhodov -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ostalo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sldNum" idx="11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9539725-B844-44ED-96CB-24CADBFC263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ledice na kontrolerjih,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posebne naprave imajo svoje vmesnike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– guitar hero, volani, ...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vmesniki z gesturami,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vmesniki, ki jih upravljamo z mislimi.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ftr" idx="12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sistemi HID za engine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sldNum" idx="12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9FB16AC-801B-4505-A7CA-CF8C5280E7D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večina enginov ne uporablja surovih podatkov,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vhodi so “popravljeni”, bolj gladko premikanje, interpolacija pri nenadnih skokih,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nivo abstrakcije, ki omogoča premapiranje gumbov, če si uporabnik želi.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ftr" idx="12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sistemi HID za engine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sldNum" idx="12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2E52FF4-2F2B-4555-9609-6D293B6E957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tipične zahteve: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mrtve cone - dead zones,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filtriranje analognih signalov - analog signal filtering,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detekcija dogodkov - event detection (e.g., button up, button down),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detekcija sekvenc in kombinacij gumbov - detection of button sequences and multibutton combinations (chords).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ftr" idx="12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sistemi HID za engine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sldNum" idx="12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90E4AFC-8020-4A79-AD46-CFE5D0C7BF9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detekcija gest - gesture detection,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nadzor večih HID za več igralcev - management of multiple HIDs for multiple players,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podpora večim platformam - multiplatform HID support,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controller input remapping,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vhodi odvisni od konteksta - context-sensitive inputs,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možnost onemogočanja vhoda - the ability to temporarily disable certain inputs.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ftr" idx="12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sistemi HID za engine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sldNum" idx="12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3CFEAB8-F349-49EA-9459-3B3C9F5CEB3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mrtve cone: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HID naprave so še vedno analogne,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vrednosti joysticka se rahlo spreminjajo tudi v mirovanju,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okoli vrednosti mirovanja uvedemo mrtvo cono (I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0 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+lambda),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celotna cona ima vrednost 0.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ftr" idx="12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Sistemi HID za engine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sldNum" idx="12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E3471E2-B569-405E-AD40-E5445F306F3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filtriranje analognih signalov: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šum lahko povzroči tudi izven mrtvih con sunkovito premikanje,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šum je ponavadi visokih frekvenc (vsaj ta, ki nas moti),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uporabimo low-pass filter, filtriramo ven visoke frekvence,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nefiltrirano a(t) vrednost primerjamo s prejšnjo filtrirano f(t),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RC je konstanta filtriranja,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30" name="Picture 1" descr=""/>
          <p:cNvPicPr/>
          <p:nvPr/>
        </p:nvPicPr>
        <p:blipFill>
          <a:blip r:embed="rId1"/>
          <a:stretch/>
        </p:blipFill>
        <p:spPr>
          <a:xfrm>
            <a:off x="2771640" y="4641120"/>
            <a:ext cx="5049000" cy="35964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2" descr=""/>
          <p:cNvPicPr/>
          <p:nvPr/>
        </p:nvPicPr>
        <p:blipFill>
          <a:blip r:embed="rId2"/>
          <a:stretch/>
        </p:blipFill>
        <p:spPr>
          <a:xfrm>
            <a:off x="1672200" y="5268960"/>
            <a:ext cx="1843200" cy="91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ftr" idx="4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tipi naprav (human interface devices – HID)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4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F9D5438-222F-4DAA-9C6D-65BD4F8D734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TextBox 3"/>
          <p:cNvSpPr/>
          <p:nvPr/>
        </p:nvSpPr>
        <p:spPr>
          <a:xfrm>
            <a:off x="2267640" y="4509000"/>
            <a:ext cx="4464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dualshock 4 joypad playstation 4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Picture 1" descr=""/>
          <p:cNvPicPr/>
          <p:nvPr/>
        </p:nvPicPr>
        <p:blipFill>
          <a:blip r:embed="rId1"/>
          <a:stretch/>
        </p:blipFill>
        <p:spPr>
          <a:xfrm>
            <a:off x="1835640" y="1730880"/>
            <a:ext cx="4370760" cy="260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ftr" idx="13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sistemi HID za engine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sldNum" idx="13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D7F1870-862F-4E19-A2C4-F57B99A3F01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filtriranje analognih signalov: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F32 lowPassFilter(F32 unfilteredInput,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F32 lastFramesFilteredInput,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F32 rc, F32 dt){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F32 a = dt / (rc + dt);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return (1 - a) * lastFramesFilteredInput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+ a * unfilteredInput;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ftr" idx="13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sistemi HID za engine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13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4F2A8A2-319E-423C-842F-84B4B04D3F2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detekcija dogodkov: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Button Up and Button Down,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ugotavljamo ali se je zgodil en ali drugi dogodek v zadnjem time-frame,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imamo:  32-bit word 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buttonStates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, to so trenutna stanja gumbov,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generirati želimo dve novi 32 bitni besedi: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buttonDowns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 ti so se v zadnji periodi spremenili na dol, 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buttonUps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– vice versa,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 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prevButtonStates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 prejšnja stanja.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ftr" idx="13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ldNum" idx="13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29CD6E7-6251-45DF-A88C-EA5DC576EF0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2" name="Content Placeholder 3" descr=""/>
          <p:cNvPicPr/>
          <p:nvPr/>
        </p:nvPicPr>
        <p:blipFill>
          <a:blip r:embed="rId1"/>
          <a:stretch/>
        </p:blipFill>
        <p:spPr>
          <a:xfrm>
            <a:off x="1259640" y="212760"/>
            <a:ext cx="5976360" cy="626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ftr" idx="13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sistemi HID za engine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sldNum" idx="13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C8A8EDE-787D-497F-B157-87C132FB810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akord (chord)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– skupina gumbov, ki skupaj pritisnjeni nekaj pomenijo,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Super Mario Galaxy’s, na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z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ačetku pritisneš A in B gumb za novo igro,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v osnovi trivialno,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paziti pa moramo, da gumb iz akorda ne povzroči še kakšne akcije,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igralci ne pritisnejo vseh gumbov sočasno,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opazovati moramo več okvirjev,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ftr" idx="13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sistemi HID za engine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sldNum" idx="13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796BEBF-8E10-4619-9053-93CED21C764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sekvence in detekcija gest,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gesta – sekvenca akcij, ki jo opravi igralec prek HID,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primer: pretepačina A-B-A, mogoče še levo/desno,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gesta je regularna, če je sekvenca opravljena v max določenem času,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ponavadi je detekcija gest omogočena s kratko zgodovino ukazov,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ko je del sekvence, ki opisuje gesto izpolnjen,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ga vpišemo v začasni buffer skupaj s timestampom,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 novih pritiskih se preverja ali je že potekel max čas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ftr" idx="14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sldNum" idx="14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C8C80F0-FB0C-4901-A08C-2373E269DF7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3" name="Rectangle 2"/>
          <p:cNvSpPr/>
          <p:nvPr/>
        </p:nvSpPr>
        <p:spPr>
          <a:xfrm>
            <a:off x="467640" y="474480"/>
            <a:ext cx="8207640" cy="63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class ButtonSequenceDetector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U32* m_aButtonIds; // sequence of buttons to watch for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U32 m_buttonCount; // number of buttons in sequence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F32 m_dtMax; // max time for entire sequence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U32 m_iButton; // next button to watch for in seq.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F32 m_tStart; // start time of sequence, in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// seconds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public: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ButtonSequenceDetector(U32* aButtonIds,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U32 buttonCount,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F32 dtMax,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EventId eventIdToSend) 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m_aButtonIds(aButtonIds),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m_buttonCount(buttonCount),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m_dtMax(dtMax),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m_eventId(eventIdToSend), // event to send when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// complete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m_iButton(0), // start of sequence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m_tStart(0) // initial value irrelevant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ftr" idx="14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sistemi HID za engine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sldNum" idx="14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07FFC7A-446E-4845-B7D2-30ACA0AFBBF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podpora za cross platform HID,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lahko s komandami za pogojno prevajanje na milijon mestih v kodi: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#if TARGET_XBOX360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if (ButtonsJustWentDown(XB360_BUTTONMASK_A))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#elif TARGET_PS3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if (ButtonsJustWentDown(PS3_BUTTONMASK_TRIANGLE))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#elif TARGET_WII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if (ButtonsJustWentDown(WII_BUTTONMASK_A))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#endif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{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// do something...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ftr" idx="14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sistemi HID za engine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sldNum" idx="14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4FF1CB8-4503-4AED-A44C-EB50B83CE81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4474440" cy="120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ali pa: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hardware abstraction layer,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2" name="TextBox 1"/>
          <p:cNvSpPr/>
          <p:nvPr/>
        </p:nvSpPr>
        <p:spPr>
          <a:xfrm>
            <a:off x="4428000" y="152280"/>
            <a:ext cx="4608000" cy="594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enum AbstractControlIndex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{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Start and back buttons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AINDEX_START, // Xbox 360 Start, PS3 Start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AINDEX_BACK_SELECT, // Xbox 360 Back, PS3 Select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Left D-pad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AINDEX_LPAD_DOWN,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AINDEX_LPAD_UP,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AINDEX_LPAD_LEFT,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AINDEX_LPAD_RIGHT,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Right "pad" of four buttons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AINDEX_RPAD_DOWN, // Xbox 360 A, PS3 X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AINDEX_RPAD_UP, // Xbox 360 Y, PS3 Triangle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AINDEX_RPAD_LEFT, // Xbox 360 X, PS3 Square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AINDEX_RPAD_RIGHT, // Xbox 360 B, PS3 Circle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Left and right thumb stick buttons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AINDEX_LSTICK_BUTTON, // Xbox 360 LThumb, PS3 L3,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Xbox white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AINDEX_RSTICK_BUTTON, // Xbox 360 RThumb, PS3 R3,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Xbox black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Left and right shoulder buttons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AINDEX_LSHOULDER, // Xbox 360 L shoulder, PS3 L1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AINDEX_RSHOULDER, // Xbox 360 R shoulder, PS3 R1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Left thumb stick axes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AINDEX_LSTICK_X,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AINDEX_LSTICK_Y,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Right thumb stick axes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AINDEX_RSTICK_X,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AINDEX_RSTICK_Y,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ftr" idx="14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v praksi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sldNum" idx="14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5B82776-F745-4228-A9E8-AE0911F1491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konceptualno so HID zelo enostavni,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razlike med fizičnimi napravami,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pravilna implementacija low-pass filtriranja,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pretvorba kontrolnega mapiranja brez napak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– napake uporabnik takoj in zelo občuti,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doseganje “just the right feel” tresenja joypada,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omejitve, ki jih zahtevajo izdelovalci konzol prek tehničnih zahtev (technical requirements checklists TRC).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ftr" idx="4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tipi naprav (human interface devices – HID)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4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F90ED6F-1CA7-416A-A85C-CD2DAADC43B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TextBox 3"/>
          <p:cNvSpPr/>
          <p:nvPr/>
        </p:nvSpPr>
        <p:spPr>
          <a:xfrm>
            <a:off x="2267640" y="4509000"/>
            <a:ext cx="4464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wii remote - wiimote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Picture 1" descr=""/>
          <p:cNvPicPr/>
          <p:nvPr/>
        </p:nvPicPr>
        <p:blipFill>
          <a:blip r:embed="rId1"/>
          <a:stretch/>
        </p:blipFill>
        <p:spPr>
          <a:xfrm>
            <a:off x="1907640" y="1400760"/>
            <a:ext cx="4344480" cy="291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ftr" idx="4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tipi naprav (human interface devices – HID)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sldNum" idx="4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F362DBB-B92E-4984-BA2B-A3C8D01150A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TextBox 3"/>
          <p:cNvSpPr/>
          <p:nvPr/>
        </p:nvSpPr>
        <p:spPr>
          <a:xfrm>
            <a:off x="3708000" y="4581000"/>
            <a:ext cx="4464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wii 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Picture 1" descr=""/>
          <p:cNvPicPr/>
          <p:nvPr/>
        </p:nvPicPr>
        <p:blipFill>
          <a:blip r:embed="rId1"/>
          <a:stretch/>
        </p:blipFill>
        <p:spPr>
          <a:xfrm>
            <a:off x="1568520" y="1412640"/>
            <a:ext cx="5137920" cy="277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ftr" idx="4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tipi naprav (human interface devices – HID)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 idx="4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258A4F7-EED2-40EA-9B75-CDFF25011FA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TextBox 3"/>
          <p:cNvSpPr/>
          <p:nvPr/>
        </p:nvSpPr>
        <p:spPr>
          <a:xfrm>
            <a:off x="2267640" y="4509000"/>
            <a:ext cx="4464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Kuhalnica </a:t>
            </a:r>
            <a:r>
              <a:rPr b="0" lang="en-US" sz="1800" spc="-1" strike="noStrike">
                <a:solidFill>
                  <a:schemeClr val="dk1"/>
                </a:solidFill>
                <a:latin typeface="Wingdings"/>
              </a:rPr>
              <a:t>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Picture 7" descr=""/>
          <p:cNvPicPr/>
          <p:nvPr/>
        </p:nvPicPr>
        <p:blipFill>
          <a:blip r:embed="rId1"/>
          <a:stretch/>
        </p:blipFill>
        <p:spPr>
          <a:xfrm>
            <a:off x="1403640" y="1314000"/>
            <a:ext cx="5843520" cy="302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ftr" idx="4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tipi naprav (human interface devices – HID)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694E4E4-AF46-495E-BB32-121995BD4C4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TextBox 3"/>
          <p:cNvSpPr/>
          <p:nvPr/>
        </p:nvSpPr>
        <p:spPr>
          <a:xfrm>
            <a:off x="2483640" y="4518720"/>
            <a:ext cx="4464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wiimote upora</a:t>
            </a: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b</a:t>
            </a: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ljen v novi napravi - volan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Picture 8" descr=""/>
          <p:cNvPicPr/>
          <p:nvPr/>
        </p:nvPicPr>
        <p:blipFill>
          <a:blip r:embed="rId1"/>
          <a:stretch/>
        </p:blipFill>
        <p:spPr>
          <a:xfrm>
            <a:off x="1362240" y="1417320"/>
            <a:ext cx="6275520" cy="282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18258</TotalTime>
  <Application>LibreOffice/24.2.7.2$Linux_X86_64 LibreOffice_project/420$Build-2</Application>
  <AppVersion>15.0000</AppVersion>
  <Words>2371</Words>
  <Paragraphs>490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Jernej Vičič</cp:lastModifiedBy>
  <dcterms:modified xsi:type="dcterms:W3CDTF">2025-10-19T20:49:47Z</dcterms:modified>
  <cp:revision>709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46</vt:i4>
  </property>
  <property fmtid="{D5CDD505-2E9C-101B-9397-08002B2CF9AE}" pid="3" name="PresentationFormat">
    <vt:lpwstr>Diaprojekcija na zaslonu (4:3)</vt:lpwstr>
  </property>
  <property fmtid="{D5CDD505-2E9C-101B-9397-08002B2CF9AE}" pid="4" name="Slides">
    <vt:i4>46</vt:i4>
  </property>
</Properties>
</file>