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_rels/theme10.xml.rels" ContentType="application/vnd.openxmlformats-package.relationships+xml"/>
  <Override PartName="/ppt/theme/_rels/theme1.xml.rels" ContentType="application/vnd.openxmlformats-package.relationships+xml"/>
  <Override PartName="/ppt/theme/_rels/theme9.xml.rels" ContentType="application/vnd.openxmlformats-package.relationships+xml"/>
  <Override PartName="/ppt/theme/_rels/theme8.xml.rels" ContentType="application/vnd.openxmlformats-package.relationships+xml"/>
  <Override PartName="/ppt/theme/_rels/theme7.xml.rels" ContentType="application/vnd.openxmlformats-package.relationships+xml"/>
  <Override PartName="/ppt/theme/_rels/theme6.xml.rels" ContentType="application/vnd.openxmlformats-package.relationships+xml"/>
  <Override PartName="/ppt/theme/_rels/theme5.xml.rels" ContentType="application/vnd.openxmlformats-package.relationships+xml"/>
  <Override PartName="/ppt/theme/_rels/theme4.xml.rels" ContentType="application/vnd.openxmlformats-package.relationships+xml"/>
  <Override PartName="/ppt/theme/_rels/theme3.xml.rels" ContentType="application/vnd.openxmlformats-package.relationships+xml"/>
  <Override PartName="/ppt/theme/_rels/theme2.xml.rels" ContentType="application/vnd.openxmlformats-package.relationships+xml"/>
  <Override PartName="/ppt/theme/_rels/theme11.xml.rels" ContentType="application/vnd.openxmlformats-package.relationships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13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11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59.tif" ContentType="image/tiff"/>
  <Override PartName="/ppt/media/image58.png" ContentType="image/png"/>
  <Override PartName="/ppt/media/image56.png" ContentType="image/png"/>
  <Override PartName="/ppt/media/image54.tif" ContentType="image/tiff"/>
  <Override PartName="/ppt/media/image55.tif" ContentType="image/tiff"/>
  <Override PartName="/ppt/media/image11.png" ContentType="image/png"/>
  <Override PartName="/ppt/media/image2.png" ContentType="image/png"/>
  <Override PartName="/ppt/media/image7.png" ContentType="image/png"/>
  <Override PartName="/ppt/media/image40.tif" ContentType="image/tiff"/>
  <Override PartName="/ppt/media/image27.png" ContentType="image/png"/>
  <Override PartName="/ppt/media/image29.tif" ContentType="image/tiff"/>
  <Override PartName="/ppt/media/image10.png" ContentType="image/png"/>
  <Override PartName="/ppt/media/image1.jpeg" ContentType="image/jpeg"/>
  <Override PartName="/ppt/media/image5.png" ContentType="image/png"/>
  <Override PartName="/ppt/media/image16.tif" ContentType="image/tiff"/>
  <Override PartName="/ppt/media/image53.tif" ContentType="image/tiff"/>
  <Override PartName="/ppt/media/image15.png" ContentType="image/png"/>
  <Override PartName="/ppt/media/image28.tif" ContentType="image/tiff"/>
  <Override PartName="/ppt/media/image26.png" ContentType="image/png"/>
  <Override PartName="/ppt/media/image63.png" ContentType="image/png"/>
  <Override PartName="/ppt/media/image62.tif" ContentType="image/tiff"/>
  <Override PartName="/ppt/media/image19.png" ContentType="image/png"/>
  <Override PartName="/ppt/media/image57.tif" ContentType="image/tiff"/>
  <Override PartName="/ppt/media/image20.tif" ContentType="image/tiff"/>
  <Override PartName="/ppt/media/image61.tif" ContentType="image/tiff"/>
  <Override PartName="/ppt/media/image23.png" ContentType="image/png"/>
  <Override PartName="/ppt/media/image60.tif" ContentType="image/tiff"/>
  <Override PartName="/ppt/media/image24.tif" ContentType="image/tiff"/>
  <Override PartName="/ppt/media/image22.png" ContentType="image/png"/>
  <Override PartName="/ppt/media/image25.png" ContentType="image/png"/>
  <Override PartName="/ppt/media/image21.tif" ContentType="image/tiff"/>
  <Override PartName="/ppt/media/image38.tif" ContentType="image/tiff"/>
  <Override PartName="/ppt/media/image17.png" ContentType="image/png"/>
  <Override PartName="/ppt/media/image8.png" ContentType="image/png"/>
  <Override PartName="/ppt/media/image14.tif" ContentType="image/tiff"/>
  <Override PartName="/ppt/media/image3.png" ContentType="image/png"/>
  <Override PartName="/ppt/media/image12.png" ContentType="image/png"/>
  <Override PartName="/ppt/media/image18.png" ContentType="image/png"/>
  <Override PartName="/ppt/media/image9.png" ContentType="image/png"/>
  <Override PartName="/ppt/media/image6.tif" ContentType="image/tiff"/>
  <Override PartName="/ppt/media/image4.png" ContentType="image/png"/>
  <Override PartName="/ppt/media/image13.png" ContentType="image/png"/>
  <Override PartName="/ppt/media/image51.tif" ContentType="image/tiff"/>
  <Override PartName="/ppt/media/image30.tif" ContentType="image/tiff"/>
  <Override PartName="/ppt/media/image32.tif" ContentType="image/tiff"/>
  <Override PartName="/ppt/media/image31.png" ContentType="image/png"/>
  <Override PartName="/ppt/media/image33.tif" ContentType="image/tiff"/>
  <Override PartName="/ppt/media/image35.tif" ContentType="image/tiff"/>
  <Override PartName="/ppt/media/image34.png" ContentType="image/png"/>
  <Override PartName="/ppt/media/image36.tif" ContentType="image/tiff"/>
  <Override PartName="/ppt/media/image37.tif" ContentType="image/tiff"/>
  <Override PartName="/ppt/media/image39.tif" ContentType="image/tiff"/>
  <Override PartName="/ppt/media/image41.png" ContentType="image/png"/>
  <Override PartName="/ppt/media/image43.tif" ContentType="image/tiff"/>
  <Override PartName="/ppt/media/image42.png" ContentType="image/png"/>
  <Override PartName="/ppt/media/image44.tif" ContentType="image/tiff"/>
  <Override PartName="/ppt/media/image45.tif" ContentType="image/tiff"/>
  <Override PartName="/ppt/media/image46.tif" ContentType="image/tiff"/>
  <Override PartName="/ppt/media/image47.tif" ContentType="image/tiff"/>
  <Override PartName="/ppt/media/image48.tif" ContentType="image/tiff"/>
  <Override PartName="/ppt/media/image49.tif" ContentType="image/tiff"/>
  <Override PartName="/ppt/media/image50.png" ContentType="image/png"/>
  <Override PartName="/ppt/media/image52.tif" ContentType="image/tif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_rels/slide51.xml.rels" ContentType="application/vnd.openxmlformats-package.relationships+xml"/>
  <Override PartName="/ppt/slides/_rels/slide50.xml.rels" ContentType="application/vnd.openxmlformats-package.relationships+xml"/>
  <Override PartName="/ppt/slides/_rels/slide45.xml.rels" ContentType="application/vnd.openxmlformats-package.relationships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1.xml.rels" ContentType="application/vnd.openxmlformats-package.relationships+xml"/>
  <Override PartName="/ppt/slides/_rels/slide55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62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56.xml.rels" ContentType="application/vnd.openxmlformats-package.relationships+xml"/>
  <Override PartName="/ppt/slides/_rels/slide10.xml.rels" ContentType="application/vnd.openxmlformats-package.relationships+xml"/>
  <Override PartName="/ppt/slides/_rels/slide47.xml.rels" ContentType="application/vnd.openxmlformats-package.relationships+xml"/>
  <Override PartName="/ppt/slides/_rels/slide46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17.xml.rels" ContentType="application/vnd.openxmlformats-package.relationships+xml"/>
  <Override PartName="/ppt/slides/_rels/slide54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58.xml.rels" ContentType="application/vnd.openxmlformats-package.relationships+xml"/>
  <Override PartName="/ppt/slides/_rels/slide16.xml.rels" ContentType="application/vnd.openxmlformats-package.relationships+xml"/>
  <Override PartName="/ppt/slides/_rels/slide53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57.xml.rels" ContentType="application/vnd.openxmlformats-package.relationships+xml"/>
  <Override PartName="/ppt/slides/_rels/slide18.xml.rels" ContentType="application/vnd.openxmlformats-package.relationships+xml"/>
  <Override PartName="/ppt/slides/_rels/slide60.xml.rels" ContentType="application/vnd.openxmlformats-package.relationships+xml"/>
  <Override PartName="/ppt/slides/_rels/slide52.xml.rels" ContentType="application/vnd.openxmlformats-package.relationships+xml"/>
  <Override PartName="/ppt/slides/_rels/slide64.xml.rels" ContentType="application/vnd.openxmlformats-package.relationships+xml"/>
  <Override PartName="/ppt/slides/_rels/slide27.xml.rels" ContentType="application/vnd.openxmlformats-package.relationships+xml"/>
  <Override PartName="/ppt/slides/_rels/slide15.xml.rels" ContentType="application/vnd.openxmlformats-package.relationships+xml"/>
  <Override PartName="/ppt/slides/_rels/slide61.xml.rels" ContentType="application/vnd.openxmlformats-package.relationships+xml"/>
  <Override PartName="/ppt/slides/_rels/slide19.xml.rels" ContentType="application/vnd.openxmlformats-package.relationships+xml"/>
  <Override PartName="/ppt/slides/_rels/slide63.xml.rels" ContentType="application/vnd.openxmlformats-package.relationships+xml"/>
  <Override PartName="/ppt/slides/_rels/slide1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59.xml.rels" ContentType="application/vnd.openxmlformats-package.relationships+xml"/>
  <Override PartName="/ppt/slides/_rels/slide13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18.xml" ContentType="application/vnd.openxmlformats-officedocument.presentationml.slide+xml"/>
  <Override PartName="/ppt/slides/slide60.xml" ContentType="application/vnd.openxmlformats-officedocument.presentationml.slide+xml"/>
  <Override PartName="/ppt/slides/slide20.xml" ContentType="application/vnd.openxmlformats-officedocument.presentationml.slide+xml"/>
  <Override PartName="/ppt/slides/slide57.xml" ContentType="application/vnd.openxmlformats-officedocument.presentationml.slide+xml"/>
  <Override PartName="/ppt/slides/slide48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46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62.xml" ContentType="application/vnd.openxmlformats-officedocument.presentationml.slide+xml"/>
  <Override PartName="/ppt/slides/slide64.xml" ContentType="application/vnd.openxmlformats-officedocument.presentationml.slide+xml"/>
  <Override PartName="/ppt/slides/slide27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1.xml" ContentType="application/vnd.openxmlformats-officedocument.presentationml.slide+xml"/>
  <Override PartName="/ppt/slides/slide19.xml" ContentType="application/vnd.openxmlformats-officedocument.presentationml.slide+xml"/>
  <Override PartName="/ppt/slides/slide63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5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Slides/notesSlide62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_rels/notesSlide5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60.xml.rels" ContentType="application/vnd.openxmlformats-package.relationships+xml"/>
  <Override PartName="/ppt/notesSlides/_rels/notesSlide61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6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62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64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47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4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5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48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42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46.xml.rels" ContentType="application/vnd.openxmlformats-package.relationships+xml"/>
  <Override PartName="/ppt/notesSlides/_rels/notesSlide50.xml.rels" ContentType="application/vnd.openxmlformats-package.relationships+xml"/>
  <Override PartName="/ppt/notesSlides/_rels/notesSlide5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  <p:sldId id="305" r:id="rId64"/>
    <p:sldId id="306" r:id="rId65"/>
    <p:sldId id="307" r:id="rId66"/>
    <p:sldId id="308" r:id="rId67"/>
    <p:sldId id="309" r:id="rId68"/>
    <p:sldId id="310" r:id="rId69"/>
    <p:sldId id="311" r:id="rId70"/>
    <p:sldId id="312" r:id="rId71"/>
    <p:sldId id="313" r:id="rId72"/>
    <p:sldId id="314" r:id="rId73"/>
    <p:sldId id="315" r:id="rId74"/>
    <p:sldId id="316" r:id="rId75"/>
    <p:sldId id="317" r:id="rId76"/>
    <p:sldId id="318" r:id="rId77"/>
    <p:sldId id="319" r:id="rId78"/>
  </p:sldIdLst>
  <p:sldSz cx="9144000" cy="6858000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slide" Target="slides/slide50.xml"/><Relationship Id="rId65" Type="http://schemas.openxmlformats.org/officeDocument/2006/relationships/slide" Target="slides/slide51.xml"/><Relationship Id="rId66" Type="http://schemas.openxmlformats.org/officeDocument/2006/relationships/slide" Target="slides/slide52.xml"/><Relationship Id="rId67" Type="http://schemas.openxmlformats.org/officeDocument/2006/relationships/slide" Target="slides/slide53.xml"/><Relationship Id="rId68" Type="http://schemas.openxmlformats.org/officeDocument/2006/relationships/slide" Target="slides/slide54.xml"/><Relationship Id="rId69" Type="http://schemas.openxmlformats.org/officeDocument/2006/relationships/slide" Target="slides/slide55.xml"/><Relationship Id="rId70" Type="http://schemas.openxmlformats.org/officeDocument/2006/relationships/slide" Target="slides/slide56.xml"/><Relationship Id="rId71" Type="http://schemas.openxmlformats.org/officeDocument/2006/relationships/slide" Target="slides/slide57.xml"/><Relationship Id="rId72" Type="http://schemas.openxmlformats.org/officeDocument/2006/relationships/slide" Target="slides/slide58.xml"/><Relationship Id="rId73" Type="http://schemas.openxmlformats.org/officeDocument/2006/relationships/slide" Target="slides/slide59.xml"/><Relationship Id="rId74" Type="http://schemas.openxmlformats.org/officeDocument/2006/relationships/slide" Target="slides/slide60.xml"/><Relationship Id="rId75" Type="http://schemas.openxmlformats.org/officeDocument/2006/relationships/slide" Target="slides/slide61.xml"/><Relationship Id="rId76" Type="http://schemas.openxmlformats.org/officeDocument/2006/relationships/slide" Target="slides/slide62.xml"/><Relationship Id="rId77" Type="http://schemas.openxmlformats.org/officeDocument/2006/relationships/slide" Target="slides/slide63.xml"/><Relationship Id="rId78" Type="http://schemas.openxmlformats.org/officeDocument/2006/relationships/slide" Target="slides/slide64.xml"/><Relationship Id="rId7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dt" idx="3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ftr" idx="3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sldNum" idx="3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3F6F453C-ABEE-4437-9ED6-9B66D006A5B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slide" Target="../slides/slide41.xml"/><Relationship Id="rId2" Type="http://schemas.openxmlformats.org/officeDocument/2006/relationships/notesMaster" Target="../notesMasters/notesMaster1.xml"/>
</Relationships>
</file>

<file path=ppt/notesSlides/_rels/notesSlide42.xml.rels><?xml version="1.0" encoding="UTF-8"?>
<Relationships xmlns="http://schemas.openxmlformats.org/package/2006/relationships"><Relationship Id="rId1" Type="http://schemas.openxmlformats.org/officeDocument/2006/relationships/slide" Target="../slides/slide42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46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
</Relationships>
</file>

<file path=ppt/notesSlides/_rels/notesSlide47.xml.rels><?xml version="1.0" encoding="UTF-8"?>
<Relationships xmlns="http://schemas.openxmlformats.org/package/2006/relationships"><Relationship Id="rId1" Type="http://schemas.openxmlformats.org/officeDocument/2006/relationships/slide" Target="../slides/slide47.xml"/><Relationship Id="rId2" Type="http://schemas.openxmlformats.org/officeDocument/2006/relationships/notesMaster" Target="../notesMasters/notesMaster1.xml"/>
</Relationships>
</file>

<file path=ppt/notesSlides/_rels/notesSlide48.xml.rels><?xml version="1.0" encoding="UTF-8"?>
<Relationships xmlns="http://schemas.openxmlformats.org/package/2006/relationships"><Relationship Id="rId1" Type="http://schemas.openxmlformats.org/officeDocument/2006/relationships/slide" Target="../slides/slide48.xml"/><Relationship Id="rId2" Type="http://schemas.openxmlformats.org/officeDocument/2006/relationships/notesMaster" Target="../notesMasters/notesMaster1.xml"/>
</Relationships>
</file>

<file path=ppt/notesSlides/_rels/notesSlide49.xml.rels><?xml version="1.0" encoding="UTF-8"?>
<Relationships xmlns="http://schemas.openxmlformats.org/package/2006/relationships"><Relationship Id="rId1" Type="http://schemas.openxmlformats.org/officeDocument/2006/relationships/slide" Target="../slides/slide49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0.xml.rels><?xml version="1.0" encoding="UTF-8"?>
<Relationships xmlns="http://schemas.openxmlformats.org/package/2006/relationships"><Relationship Id="rId1" Type="http://schemas.openxmlformats.org/officeDocument/2006/relationships/slide" Target="../slides/slide50.xml"/><Relationship Id="rId2" Type="http://schemas.openxmlformats.org/officeDocument/2006/relationships/notesMaster" Target="../notesMasters/notesMaster1.xml"/>
</Relationships>
</file>

<file path=ppt/notesSlides/_rels/notesSlide51.xml.rels><?xml version="1.0" encoding="UTF-8"?>
<Relationships xmlns="http://schemas.openxmlformats.org/package/2006/relationships"><Relationship Id="rId1" Type="http://schemas.openxmlformats.org/officeDocument/2006/relationships/slide" Target="../slides/slide51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5.xml.rels><?xml version="1.0" encoding="UTF-8"?>
<Relationships xmlns="http://schemas.openxmlformats.org/package/2006/relationships"><Relationship Id="rId1" Type="http://schemas.openxmlformats.org/officeDocument/2006/relationships/slide" Target="../slides/slide55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_rels/notesSlide61.xml.rels><?xml version="1.0" encoding="UTF-8"?>
<Relationships xmlns="http://schemas.openxmlformats.org/package/2006/relationships"><Relationship Id="rId1" Type="http://schemas.openxmlformats.org/officeDocument/2006/relationships/slide" Target="../slides/slide61.xml"/><Relationship Id="rId2" Type="http://schemas.openxmlformats.org/officeDocument/2006/relationships/notesMaster" Target="../notesMasters/notesMaster1.xml"/>
</Relationships>
</file>

<file path=ppt/notesSlides/_rels/notesSlide62.xml.rels><?xml version="1.0" encoding="UTF-8"?>
<Relationships xmlns="http://schemas.openxmlformats.org/package/2006/relationships"><Relationship Id="rId1" Type="http://schemas.openxmlformats.org/officeDocument/2006/relationships/slide" Target="../slides/slide62.xml"/><Relationship Id="rId2" Type="http://schemas.openxmlformats.org/officeDocument/2006/relationships/notesMaster" Target="../notesMasters/notesMaster1.xml"/>
</Relationships>
</file>

<file path=ppt/notesSlides/_rels/notesSlide63.xml.rels><?xml version="1.0" encoding="UTF-8"?>
<Relationships xmlns="http://schemas.openxmlformats.org/package/2006/relationships"><Relationship Id="rId1" Type="http://schemas.openxmlformats.org/officeDocument/2006/relationships/slide" Target="../slides/slide63.xml"/><Relationship Id="rId2" Type="http://schemas.openxmlformats.org/officeDocument/2006/relationships/notesMaster" Target="../notesMasters/notesMaster1.xml"/>
</Relationships>
</file>

<file path=ppt/notesSlides/_rels/notesSlide64.xml.rels><?xml version="1.0" encoding="UTF-8"?>
<Relationships xmlns="http://schemas.openxmlformats.org/package/2006/relationships"><Relationship Id="rId1" Type="http://schemas.openxmlformats.org/officeDocument/2006/relationships/slide" Target="../slides/slide6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sldNum" idx="15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A5E2A6-2EAC-4329-ABBA-2554E4A2414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sldNum" idx="16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4DEBC91-0502-4B7A-AA69-BBA76B40D1B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sldNum" idx="16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01A258-BB6A-4C24-8BFC-4FCD34B98EE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sldNum" idx="16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F48285-C8A4-4097-92B3-5BBFDED0AAA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 type="sldNum" idx="16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F9269E-300F-4133-BA82-896BFE06CF5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sldNum" idx="16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DE8E817-DDF8-4375-B743-C697729B8A5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sldNum" idx="16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78F61FF-B7A1-43E1-8A70-C2B3535BD2F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5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3"/>
          <p:cNvSpPr>
            <a:spLocks noGrp="1"/>
          </p:cNvSpPr>
          <p:nvPr>
            <p:ph type="sldNum" idx="17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DCC1D9-48CB-4719-B8A4-FCDD51F3DF9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sldNum" idx="17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F2955D5-D370-4EDA-856A-12A4D5ABAAC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3"/>
          <p:cNvSpPr>
            <a:spLocks noGrp="1"/>
          </p:cNvSpPr>
          <p:nvPr>
            <p:ph type="sldNum" idx="17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8F2A241-91E5-48B2-B4FE-FEBA12EC89B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sldNum" idx="17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E6C2F3E-1185-4D38-94D5-84176FFDF2F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8" name="PlaceHolder 3"/>
          <p:cNvSpPr>
            <a:spLocks noGrp="1"/>
          </p:cNvSpPr>
          <p:nvPr>
            <p:ph type="sldNum" idx="15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A82E2E6-6218-40A4-AC6D-CCA5AA7305F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2" name="PlaceHolder 3"/>
          <p:cNvSpPr>
            <a:spLocks noGrp="1"/>
          </p:cNvSpPr>
          <p:nvPr>
            <p:ph type="sldNum" idx="17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FA62460-4777-4987-8A82-4A9C8CFA480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sldNum" idx="17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8344A4B-0B77-4DE2-B297-5540746450D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sldNum" idx="17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BAB5C0-D6AC-4F1C-8951-025DEF77D11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sldNum" idx="17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22AF5C7-02AB-49B7-A0C8-56C3916706C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4" name="PlaceHolder 3"/>
          <p:cNvSpPr>
            <a:spLocks noGrp="1"/>
          </p:cNvSpPr>
          <p:nvPr>
            <p:ph type="sldNum" idx="17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C42587-E8B0-45B9-A317-4192947EAC4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invert a pure translation matrix, simply negate the vector t  (i.e., negate tx 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ty  and tz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7" name="PlaceHolder 3"/>
          <p:cNvSpPr>
            <a:spLocks noGrp="1"/>
          </p:cNvSpPr>
          <p:nvPr>
            <p:ph type="sldNum" idx="17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7D5167D-374E-4A1B-9577-83DA81EE61F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8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1  within the upper 3  3  always appears on the axis we’re rotating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about, while the sine and cosine terms are off-axis.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Positive rotations go from x  to y  (about z ), from y  to z  (about x ) and from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z  to x  (about y ). The z  to x  rotation “wraps around,” which is why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rotation matrix about the y -axis is transposed relative to the other two.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(Use the right-hand or left-hand rule to remember this.)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inverse of a pure rotation is just its transpose. This works because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inverting a rotation is equivalent to rotating by the negative angle. You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may recall that cos(􀀀) = cos()  while sin(􀀀) = 􀀀sin() , so negating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angle causes the two sine terms to effectively switch places, while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cosine terms stay put.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 type="sldNum" idx="18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FB5EE47-FF4F-4E75-8355-EC2E8942274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1  within the upper 3  3  always appears on the axis we’re rotating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about, while the sine and cosine terms are off-axis.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Positive rotations go from x  to y  (about z ), from y  to z  (about x ) and from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z  to x  (about y ). The z  to x  rotation “wraps around,” which is why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rotation matrix about the y -axis is transposed relative to the other two.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(Use the right-hand or left-hand rule to remember this.)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inverse of a pure rotation is just its transpose. This works because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inverting a rotation is equivalent to rotating by the negative angle. You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may recall that cos(􀀀) = cos()  while sin(􀀀) = 􀀀sin() , so negating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angle causes the two sine terms to effectively switch places, while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cosine terms stay put.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sldNum" idx="18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A8588E0-773D-4BF5-A59D-26D337DFED0A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invert a scaling matrix, simply substitute sx , sy  and sz  with their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reciprocals (i.e., 1=sx , 1=sy  and 1=sz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the scale factor along all three axes is the same (sx = sy = sz ),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we call this uniform scale.  Spheres remain spheres under uniform scale,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whereas under nonuniform scale they become ellipsoids. To keep the  mathematics of bounding sphere checks simple and fast, many game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engines impose the restriction that only uniform scale may be applied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renderable geometry or collision primitives.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a uniform scale matrix Su  and a rotation matrix R  are concatenated,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order of multiplication is unimportant (i.e., SuR = RSu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This only works for uniform  scale!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sldNum" idx="18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503547-4ED6-46E6-ADF0-886D8199FDB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3"/>
          <p:cNvSpPr>
            <a:spLocks noGrp="1"/>
          </p:cNvSpPr>
          <p:nvPr>
            <p:ph type="sldNum" idx="18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E7AC1D0-7907-4FB6-9425-71FCA24704B8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 type="sldNum" idx="15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6BCD1C5-D42F-4FB4-A894-7E26CC9E804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In Figure 4.17, we see a point P represented by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two different position vectors—the vector PA  gives the position of P  relative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sldNum" idx="18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20B01A9-6846-4EE9-A930-B6AC5535258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Front. This name is given to the axis that points in the direction that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 naturally travels or faces. In this book, we’ll use the symbol F to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refer to a unit basis vector along the front 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Up. This name is given to the axis that points towards the top of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object. The unit basis vector along this axis will be denoted U.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Left or right. The name “left” or “right” is given to the axis that points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toward the left or right side of the object. Which name is chosen depends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whether your game engine uses left-handed or right-handed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mapping between the (front; up; left)  labels and the (x; y; z)  axes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completely arbitrary. A common choice when working with right-handed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axes is to assign the label front  to the positive z -axis, the label left  to the positive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x -axis and the label up  to the positive y -axis (or in terms of unit basis vectors,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F = k , L = i  and U = j ). However, it’s equally common for +x  to be front  and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+z  to be right (F = i , R = k , U = j ). I’ve also worked with engines in which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z -axis is oriented vertically. The only real requirement is that you stick to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one convention consistently throughout your engine.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3"/>
          <p:cNvSpPr>
            <a:spLocks noGrp="1"/>
          </p:cNvSpPr>
          <p:nvPr>
            <p:ph type="sldNum" idx="18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0B66284-81F6-4809-AD35-5CD94047D1E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0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Front. This name is given to the axis that points in the direction that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 naturally travels or faces. In this book, we’ll use the symbol F to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refer to a unit basis vector along the front 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Up. This name is given to the axis that points towards the top of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object. The unit basis vector along this axis will be denoted U.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Left or right. The name “left” or “right” is given to the axis that points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toward the left or right side of the object. Which name is chosen depends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whether your game engine uses left-handed or right-handed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 type="sldNum" idx="18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C6EE01D-4D2D-48B4-A74D-5C6112DFB2E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Front. This name is given to the axis that points in the direction that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 naturally travels or faces. In this book, we’ll use the symbol F to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refer to a unit basis vector along the front axis.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Up. This name is given to the axis that points towards the top of the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object. The unit basis vector along this axis will be denoted U.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 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Left or right. The name “left” or “right” is given to the axis that points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toward the left or right side of the object. Which name is chosen depends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whether your game engine uses left-handed or right-handed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sldNum" idx="18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9C944F4-DEF1-4BE4-B404-611C478D2E2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invert a scaling matrix, simply substitute sx , sy  and sz  with their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reciprocals (i.e., 1=sx , 1=sy  and 1=sz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the scale factor along all three axes is the same (sx = sy = sz ),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we call this uniform scale.  Spheres remain spheres under uniform scale,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whereas under nonuniform scale they become ellipsoids. To keep the  mathematics of bounding sphere checks simple and fast, many game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engines impose the restriction that only uniform scale may be applied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renderable geometry or collision primitives.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a uniform scale matrix Su  and a rotation matrix R  are concatenated,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order of multiplication is unimportant (i.e., SuR = RSu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This only works for uniform  scale!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3"/>
          <p:cNvSpPr>
            <a:spLocks noGrp="1"/>
          </p:cNvSpPr>
          <p:nvPr>
            <p:ph type="sldNum" idx="18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62FC77E-BC4A-4271-A2CB-31D52CFE9A2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invert a scaling matrix, simply substitute sx , sy  and sz  with their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reciprocals (i.e., 1=sx , 1=sy  and 1=sz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the scale factor along all three axes is the same (sx = sy = sz ),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we call this uniform scale.  Spheres remain spheres under uniform scale,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whereas under nonuniform scale they become ellipsoids. To keep the  mathematics of bounding sphere checks simple and fast, many game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engines impose the restriction that only uniform scale may be applied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to renderable geometry or collision primitives.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• 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When a uniform scale matrix Su  and a rotation matrix R  are concatenated,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order of multiplication is unimportant (i.e., SuR = RSu 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This only works for uniform  scale!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3"/>
          <p:cNvSpPr>
            <a:spLocks noGrp="1"/>
          </p:cNvSpPr>
          <p:nvPr>
            <p:ph type="sldNum" idx="18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027CF64-BCB7-4C92-95A6-4CA6FBF325C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1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 type="sldNum" idx="19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AEF9604-BDF7-4C35-A260-56874F7C244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sldNum" idx="15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89EED6B-7580-4072-842A-34801DC21C0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 type="sldNum" idx="19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0CDF91-9BE5-4CD7-B7AE-27366757F07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sldNum" idx="19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948B243-D1B0-47F8-AF2C-4F088177B00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2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9" name="PlaceHolder 3"/>
          <p:cNvSpPr>
            <a:spLocks noGrp="1"/>
          </p:cNvSpPr>
          <p:nvPr>
            <p:ph type="sldNum" idx="19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E7D214F-4CEA-45F4-8174-2C9041B799A6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2" name="PlaceHolder 3"/>
          <p:cNvSpPr>
            <a:spLocks noGrp="1"/>
          </p:cNvSpPr>
          <p:nvPr>
            <p:ph type="sldNum" idx="19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8610B3-0F81-4DF8-97DA-1734B66CFEB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sldNum" idx="19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9A47380-E75D-4627-ABD6-7B047664A5B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8" name="PlaceHolder 3"/>
          <p:cNvSpPr>
            <a:spLocks noGrp="1"/>
          </p:cNvSpPr>
          <p:nvPr>
            <p:ph type="sldNum" idx="19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E2AD186-1360-4272-8B29-B3D5404E7FE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The jury is still out on whether or not to use SLERP in a game engine. Jonathan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Blow wrote a great article positing that SLERP is too expensive, and LERP’s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quality is not really that bad—therefore, he suggests, we should understand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SLERP but avoid it in our game engines (see http://number-none.com/pro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duct/Understanding%20Slerp,%20Then%20Not%20Using%20It/index.html).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the other hand, some of my colleagues at Naughty Dog have found that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good SLERP implementation performs nearly as well as LERP. (For example,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on the PS3’s SPUs, Naughty Dog’s Ice team’s implementation of SLERP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takes 20 cycles per joint, while its LERP implementation takes 16.25 cycles per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joint.) Therefore, I’d personally recommend that you profile your SLERP and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LERP implementations before making any decisions. If the performance hit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PlaceHolder 3"/>
          <p:cNvSpPr>
            <a:spLocks noGrp="1"/>
          </p:cNvSpPr>
          <p:nvPr>
            <p:ph type="sldNum" idx="19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25F4015-3073-4524-8BF0-0A6CA7683CE3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sldNum" idx="19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085FA2A-BD98-429A-B921-F6044DC60BB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7" name="PlaceHolder 3"/>
          <p:cNvSpPr>
            <a:spLocks noGrp="1"/>
          </p:cNvSpPr>
          <p:nvPr>
            <p:ph type="sldNum" idx="19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703F89-CE68-4465-B71F-1797E6BFA07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sldNum" idx="20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3714E9-6F73-4F0E-970D-D855322A5CF4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sldNum" idx="15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332F123-B026-4C94-BCD6-15053DB43FF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3"/>
          <p:cNvSpPr>
            <a:spLocks noGrp="1"/>
          </p:cNvSpPr>
          <p:nvPr>
            <p:ph type="sldNum" idx="20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47D6B6-B834-44AF-AE82-BECB97B6A120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PlaceHolder 3"/>
          <p:cNvSpPr>
            <a:spLocks noGrp="1"/>
          </p:cNvSpPr>
          <p:nvPr>
            <p:ph type="sldNum" idx="20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951D127-BA42-4E73-BA73-ABBE7FADBDF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5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sldNum" idx="20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3888534-9830-441F-9D58-7398AC0C443F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 type="sldNum" idx="20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499619-EB7A-4893-AF29-31DF51353FA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sldNum" idx="20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B55B638-00E8-4C23-8687-0FA49F61277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67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3"/>
          <p:cNvSpPr>
            <a:spLocks noGrp="1"/>
          </p:cNvSpPr>
          <p:nvPr>
            <p:ph type="sldNum" idx="206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863844-1633-47CE-B85B-6C1B0D3B8759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0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 </a:t>
            </a: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 convex polyhedral region  is defined by an arbitrary set of planes, all with normals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pointing inward (or outward). The test for whether a point lies inside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or outside the volume defined by the planes is relatively straightforward; it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is similar to a frustum test, but with possibly more planes. Convex regions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are very useful for implementing arbitrarily shaped trigger regions in games.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Many engines employ this technique; for example, the Quake engine’s ubiquitous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chemeClr val="dk1"/>
                </a:solidFill>
                <a:latin typeface="+mn-lt"/>
                <a:ea typeface="+mn-ea"/>
              </a:rPr>
              <a:t>brushes  are just volumes bounded by planes in exactly this way.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1" name="PlaceHolder 3"/>
          <p:cNvSpPr>
            <a:spLocks noGrp="1"/>
          </p:cNvSpPr>
          <p:nvPr>
            <p:ph type="sldNum" idx="207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5EEF458-19F1-485A-8E2E-DE49142A5E4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sldNum" idx="208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B73B892-0DA2-48D0-966D-73FD0E35C975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 type="sldNum" idx="209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E1AAD9-2CDA-4559-ABCC-D97433CF1331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m je seed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a multiplier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 increment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sldNum" idx="21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DF02714-5D44-4B37-90E4-D2D7ACEF1ED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sldNum" idx="160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9DC2D0D-60BC-4DB2-BA84-B826047AC75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3" name="PlaceHolder 3"/>
          <p:cNvSpPr>
            <a:spLocks noGrp="1"/>
          </p:cNvSpPr>
          <p:nvPr>
            <p:ph type="sldNum" idx="21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8C24F43-82FE-472C-B2F1-0AA03B65B50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sldNum" idx="21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FD45EB3-DB58-4F75-8662-67E0F45C1777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sldNum" idx="21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BFAA83D-6641-4807-99C7-9EEB44D0808B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1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2" name="PlaceHolder 3"/>
          <p:cNvSpPr>
            <a:spLocks noGrp="1"/>
          </p:cNvSpPr>
          <p:nvPr>
            <p:ph type="sldNum" idx="214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BE02D6-2625-4AA0-975A-D32CA34BB35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594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5" name="PlaceHolder 3"/>
          <p:cNvSpPr>
            <a:spLocks noGrp="1"/>
          </p:cNvSpPr>
          <p:nvPr>
            <p:ph type="sldNum" idx="215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5CC8DE-2A10-4890-A2B1-1C6D0556960D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sldNum" idx="161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5BC0A4-8DA7-4BF5-BF7C-183659CFDCBE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 type="sldNum" idx="162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2E63D4E-3718-43B4-B9F2-ADFF975A16AC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sldImg"/>
          </p:nvPr>
        </p:nvSpPr>
        <p:spPr>
          <a:xfrm>
            <a:off x="990720" y="768240"/>
            <a:ext cx="5117400" cy="3837960"/>
          </a:xfrm>
          <a:prstGeom prst="rect">
            <a:avLst/>
          </a:prstGeom>
          <a:ln w="0">
            <a:noFill/>
          </a:ln>
        </p:spPr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709560" y="4862520"/>
            <a:ext cx="5679360" cy="460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t">
            <a:noAutofit/>
          </a:bodyPr>
          <a:p>
            <a:pPr marL="216000" indent="-216000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sldNum" idx="163"/>
          </p:nvPr>
        </p:nvSpPr>
        <p:spPr>
          <a:xfrm>
            <a:off x="4021200" y="9721800"/>
            <a:ext cx="3075840" cy="510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6840" rIns="96840" tIns="48240" bIns="4824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sl-SI" sz="1300" spc="-1" strike="noStrike">
                <a:solidFill>
                  <a:schemeClr val="dk1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72A7AC6-96F6-488B-B1E5-76BFC7661942}" type="slidenum">
              <a:rPr b="0" lang="sl-SI" sz="1300" spc="-1" strike="noStrike">
                <a:solidFill>
                  <a:schemeClr val="dk1"/>
                </a:solidFill>
                <a:latin typeface="Calibri"/>
              </a:rPr>
              <a:t>&lt;number&gt;</a:t>
            </a:fld>
            <a:endParaRPr b="0" lang="en-US" sz="13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7EA8F6A-C12E-40F9-979A-ABDD197C8067}" type="slidenum">
              <a:t>&lt;#&gt;</a:t>
            </a:fld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380ED7C8-EA74-414B-8D52-416A359EB64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A3F5A504-DD8A-4CAF-BFA0-48D804B0FD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CFB51C07-5C88-41EE-8543-1B1988EFF8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2232B891-C178-4261-A2C0-BA4F6A033B29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C78035D-6D1D-4057-8CEE-37058EE153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17C50DE-9AD3-4CAB-AB2E-3763315B2B4A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B7227F3-52C7-4B45-AFB0-4C95158F168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388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A8347C5-2191-49EE-A482-9BD650868847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D9A09A7-4FD9-413D-B168-D6D9BB70A564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73F35D7-9EFA-4D13-9307-A77523662AE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6F27F36-4DD8-426A-A38A-5E680005BC5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" name="Pravokotnik 20"/>
          <p:cNvSpPr/>
          <p:nvPr/>
        </p:nvSpPr>
        <p:spPr>
          <a:xfrm>
            <a:off x="905040" y="364824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" name="Pravokotnik 32"/>
          <p:cNvSpPr/>
          <p:nvPr/>
        </p:nvSpPr>
        <p:spPr>
          <a:xfrm>
            <a:off x="914400" y="5048280"/>
            <a:ext cx="7314480" cy="68508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" name="Pravokotnik 21"/>
          <p:cNvSpPr/>
          <p:nvPr/>
        </p:nvSpPr>
        <p:spPr>
          <a:xfrm>
            <a:off x="905040" y="364824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" name="Pravokotnik 31"/>
          <p:cNvSpPr/>
          <p:nvPr/>
        </p:nvSpPr>
        <p:spPr>
          <a:xfrm>
            <a:off x="914400" y="5048280"/>
            <a:ext cx="227880" cy="68508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ftr" idx="1"/>
          </p:nvPr>
        </p:nvSpPr>
        <p:spPr>
          <a:xfrm>
            <a:off x="2124000" y="6381720"/>
            <a:ext cx="518400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sldNum" idx="2"/>
          </p:nvPr>
        </p:nvSpPr>
        <p:spPr>
          <a:xfrm>
            <a:off x="1216080" y="6354720"/>
            <a:ext cx="8344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654C8BA-62AD-4CA0-86DD-1DB1F98995E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0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Raven konektor 9"/>
          <p:cNvSpPr/>
          <p:nvPr/>
        </p:nvSpPr>
        <p:spPr>
          <a:xfrm>
            <a:off x="6178320" y="306360"/>
            <a:ext cx="360" cy="603540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" name="Enakokraki trikotnik 8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ftr" idx="23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ldNum" idx="2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E5CF7C5-A132-4C58-9F56-5A5345B0B6B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 idx="25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89" name="Raven konektor 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" name="Enakokraki trikotnik 8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1" name="Pravokotnik 9"/>
          <p:cNvSpPr/>
          <p:nvPr/>
        </p:nvSpPr>
        <p:spPr>
          <a:xfrm>
            <a:off x="457200" y="500040"/>
            <a:ext cx="181800" cy="685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ftr" idx="26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ldNum" idx="2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1306609-1B1F-4256-8326-E7B16160EE4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28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algn="l" pos="0"/>
              </a:tabLst>
            </a:pPr>
            <a:fld id="{188447B2-B919-415D-A5C2-BFD7FDA6BD9E}" type="slidenum">
              <a:rPr b="0" lang="en-US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ftr" idx="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ldNum" idx="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F98A76C-EEF3-429E-A3C4-C4757FAF951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1" name="Raven konektor 6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Enakokraki trikotnik 7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23" name="Raven konektor 8"/>
          <p:cNvSpPr/>
          <p:nvPr/>
        </p:nvSpPr>
        <p:spPr>
          <a:xfrm>
            <a:off x="6556320" y="276120"/>
            <a:ext cx="360" cy="585144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ftr" idx="5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ldNum" idx="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079ACCA-216F-44F9-91E3-B7DB0BE41BF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7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ftr" idx="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sldNum" idx="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FAE8884-4483-43A2-8BF3-38BA5793000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6465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39" name="Pravokotnik 6"/>
          <p:cNvSpPr/>
          <p:nvPr/>
        </p:nvSpPr>
        <p:spPr>
          <a:xfrm>
            <a:off x="914400" y="2819520"/>
            <a:ext cx="7314480" cy="127872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0" name="Pravokotnik 7"/>
          <p:cNvSpPr/>
          <p:nvPr/>
        </p:nvSpPr>
        <p:spPr>
          <a:xfrm>
            <a:off x="914400" y="2819520"/>
            <a:ext cx="227880" cy="127872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1" name="PlaceHolder 1"/>
          <p:cNvSpPr>
            <a:spLocks noGrp="1"/>
          </p:cNvSpPr>
          <p:nvPr>
            <p:ph type="ftr" idx="10"/>
          </p:nvPr>
        </p:nvSpPr>
        <p:spPr>
          <a:xfrm>
            <a:off x="2898720" y="6354720"/>
            <a:ext cx="347436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11"/>
          </p:nvPr>
        </p:nvSpPr>
        <p:spPr>
          <a:xfrm>
            <a:off x="1069920" y="6354720"/>
            <a:ext cx="15202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1C3246E-5B84-41F5-B824-E7CB03DD177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12"/>
          </p:nvPr>
        </p:nvSpPr>
        <p:spPr>
          <a:xfrm>
            <a:off x="6400800" y="6354720"/>
            <a:ext cx="2285280" cy="36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19320"/>
            <a:ext cx="401544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ftr" idx="13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sldNum" idx="14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207D6DB-9448-4B4D-9915-88A4162B81E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58" name="PlaceHolder 1"/>
          <p:cNvSpPr>
            <a:spLocks noGrp="1"/>
          </p:cNvSpPr>
          <p:nvPr>
            <p:ph type="ftr" idx="1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ldNum" idx="1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BDF9800-2654-47F2-A290-E2E10251ED9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Enakokraki trikotnik 9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3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ftr" idx="17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sldNum" idx="1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C728A7-CB78-4CD3-9B6B-F8FFA1D824F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dt" idx="19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aven konektor 27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Raven konektor 28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Enakokraki trikotnik 9" hidden="1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2" name="Raven konektor 4"/>
          <p:cNvSpPr/>
          <p:nvPr/>
        </p:nvSpPr>
        <p:spPr>
          <a:xfrm>
            <a:off x="457200" y="635292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Enakokraki trikotnik 5"/>
          <p:cNvSpPr/>
          <p:nvPr/>
        </p:nvSpPr>
        <p:spPr>
          <a:xfrm rot="5400000">
            <a:off x="419760" y="6467400"/>
            <a:ext cx="189720" cy="11988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>
            <a:noFill/>
          </a:ln>
          <a:effectLst>
            <a:glow rad="63360">
              <a:srgbClr val="ffffff">
                <a:alpha val="50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15480" bIns="1548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ftr" idx="20"/>
          </p:nvPr>
        </p:nvSpPr>
        <p:spPr>
          <a:xfrm>
            <a:off x="2898720" y="6356520"/>
            <a:ext cx="350460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ldNum" idx="2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1B4EA70-A79B-4F40-95A8-82CB8537194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dt" idx="22"/>
          </p:nvPr>
        </p:nvSpPr>
        <p:spPr>
          <a:xfrm>
            <a:off x="6400800" y="6356520"/>
            <a:ext cx="228852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tif"/><Relationship Id="rId3" Type="http://schemas.openxmlformats.org/officeDocument/2006/relationships/image" Target="../media/image21.ti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8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tif"/><Relationship Id="rId2" Type="http://schemas.openxmlformats.org/officeDocument/2006/relationships/image" Target="../media/image30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tif"/><Relationship Id="rId3" Type="http://schemas.openxmlformats.org/officeDocument/2006/relationships/image" Target="../media/image33.ti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6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8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9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0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tif"/><Relationship Id="rId3" Type="http://schemas.openxmlformats.org/officeDocument/2006/relationships/image" Target="../media/image44.ti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5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6.tif"/><Relationship Id="rId2" Type="http://schemas.openxmlformats.org/officeDocument/2006/relationships/image" Target="../media/image47.tif"/><Relationship Id="rId3" Type="http://schemas.openxmlformats.org/officeDocument/2006/relationships/image" Target="../media/image48.tif"/><Relationship Id="rId4" Type="http://schemas.openxmlformats.org/officeDocument/2006/relationships/image" Target="../media/image49.tif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42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image" Target="../media/image51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5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53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4.tif"/><Relationship Id="rId2" Type="http://schemas.openxmlformats.org/officeDocument/2006/relationships/image" Target="../media/image55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7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tif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4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tif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image" Target="../media/image60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0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1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image" Target="../media/image61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image" Target="../media/image62.tif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2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42800" y="355752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2800" spc="-1" strike="noStrike">
                <a:solidFill>
                  <a:schemeClr val="dk1"/>
                </a:solidFill>
                <a:latin typeface="Franklin Gothic Book"/>
              </a:rPr>
              <a:t>Mathematical fundaments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ubTitle"/>
          </p:nvPr>
        </p:nvSpPr>
        <p:spPr>
          <a:xfrm>
            <a:off x="1785960" y="676440"/>
            <a:ext cx="6400080" cy="1751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rm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000" spc="-1" strike="noStrike">
                <a:solidFill>
                  <a:schemeClr val="dk2"/>
                </a:solidFill>
                <a:latin typeface="Franklin Gothic Book"/>
              </a:rPr>
              <a:t>3D Game Development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odnaslov 2"/>
          <p:cNvSpPr/>
          <p:nvPr/>
        </p:nvSpPr>
        <p:spPr>
          <a:xfrm>
            <a:off x="1071720" y="5214960"/>
            <a:ext cx="714312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Bef>
                <a:spcPts val="360"/>
              </a:spcBef>
            </a:pP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Jernej Vičič   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r>
              <a:rPr b="0" lang="sl-SI" sz="1800" spc="-1" strike="noStrike">
                <a:solidFill>
                  <a:srgbClr val="898989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ldNum" idx="5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AF29679-CF01-4195-A820-E4A662FC54B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2" t="-842" r="-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7" name="Picture 1" descr=""/>
          <p:cNvPicPr/>
          <p:nvPr/>
        </p:nvPicPr>
        <p:blipFill>
          <a:blip r:embed="rId2"/>
          <a:stretch/>
        </p:blipFill>
        <p:spPr>
          <a:xfrm>
            <a:off x="3708000" y="2853000"/>
            <a:ext cx="3537720" cy="2372400"/>
          </a:xfrm>
          <a:prstGeom prst="rect">
            <a:avLst/>
          </a:prstGeom>
          <a:ln w="0">
            <a:noFill/>
          </a:ln>
        </p:spPr>
      </p:pic>
      <p:sp>
        <p:nvSpPr>
          <p:cNvPr id="158" name="PlaceHolder 4"/>
          <p:cNvSpPr>
            <a:spLocks noGrp="1"/>
          </p:cNvSpPr>
          <p:nvPr>
            <p:ph type="ftr" idx="5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sldNum" idx="5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59B27D3-FDC9-4A38-9752-17E67FF267E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2" name="Picture 2" descr=""/>
          <p:cNvPicPr/>
          <p:nvPr/>
        </p:nvPicPr>
        <p:blipFill>
          <a:blip r:embed="rId2"/>
          <a:stretch/>
        </p:blipFill>
        <p:spPr>
          <a:xfrm>
            <a:off x="6516360" y="3069000"/>
            <a:ext cx="1747080" cy="1852200"/>
          </a:xfrm>
          <a:prstGeom prst="rect">
            <a:avLst/>
          </a:prstGeom>
          <a:ln w="0">
            <a:noFill/>
          </a:ln>
        </p:spPr>
      </p:pic>
      <p:sp>
        <p:nvSpPr>
          <p:cNvPr id="163" name="PlaceHolder 4"/>
          <p:cNvSpPr>
            <a:spLocks noGrp="1"/>
          </p:cNvSpPr>
          <p:nvPr>
            <p:ph type="ftr" idx="5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ldNum" idx="5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91947B8-FD90-48D7-9452-F91A56A002F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ftr" idx="5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sldNum" idx="5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EBBCBC3-9C59-4760-9AC1-3847067D224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48240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ftr" idx="5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Num" idx="5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7DD8F61-ECB9-4DB9-B7BC-3867DF52847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2D array of m x n scalars,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useful to encode transformations such as: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translations,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rotations,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scaling.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rows OR columns in a 3 x 3 matrix are 3D vectors,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multiplication: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P=AB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if A and B are transformations (</a:t>
            </a:r>
            <a:r>
              <a:rPr b="0" lang="sl-SI" sz="2300" spc="-1" strike="noStrike">
                <a:solidFill>
                  <a:srgbClr val="c9211e"/>
                </a:solidFill>
                <a:latin typeface="Arial"/>
              </a:rPr>
              <a:t>afine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), then P is also a transformation that encodes both A and B,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example: A rotation, B translation, P both.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ftr" idx="6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sldNum" idx="6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66B2021-BF45-4C42-BB3E-C174BBE2C1E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Afine transformation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preserves points, straight lines, and planes,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can change distances and angles,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stretch, shear, rotate, reflect, or translate objects.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compositum of a linear transformation and a translation: x ↦ A x + b 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ftr" idx="6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sldNum" idx="6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58E108F-4E48-497E-BFFD-9836321936F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84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2"/>
          <a:stretch/>
        </p:blipFill>
        <p:spPr>
          <a:xfrm>
            <a:off x="4068000" y="2061000"/>
            <a:ext cx="4142520" cy="1508760"/>
          </a:xfrm>
          <a:prstGeom prst="rect">
            <a:avLst/>
          </a:prstGeom>
          <a:ln w="0">
            <a:noFill/>
          </a:ln>
        </p:spPr>
      </p:pic>
      <p:pic>
        <p:nvPicPr>
          <p:cNvPr id="184" name="Picture 3" descr=""/>
          <p:cNvPicPr/>
          <p:nvPr/>
        </p:nvPicPr>
        <p:blipFill>
          <a:blip r:embed="rId3"/>
          <a:stretch/>
        </p:blipFill>
        <p:spPr>
          <a:xfrm>
            <a:off x="6081840" y="4484880"/>
            <a:ext cx="2436480" cy="1607760"/>
          </a:xfrm>
          <a:prstGeom prst="rect">
            <a:avLst/>
          </a:prstGeom>
          <a:ln w="0">
            <a:noFill/>
          </a:ln>
        </p:spPr>
      </p:pic>
      <p:sp>
        <p:nvSpPr>
          <p:cNvPr id="185" name="PlaceHolder 4"/>
          <p:cNvSpPr>
            <a:spLocks noGrp="1"/>
          </p:cNvSpPr>
          <p:nvPr>
            <p:ph type="ftr" idx="6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sldNum" idx="6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8FDADC4-0107-466A-B68B-14440453521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ftr" idx="6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ldNum" idx="6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BDF90A0-B3DB-4B96-B4B5-2628E915BDB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blipFill rotWithShape="0">
            <a:blip r:embed="rId1"/>
            <a:stretch>
              <a:fillRect l="-669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3" name="Picture 2" descr=""/>
          <p:cNvPicPr/>
          <p:nvPr/>
        </p:nvPicPr>
        <p:blipFill>
          <a:blip r:embed="rId2"/>
          <a:stretch/>
        </p:blipFill>
        <p:spPr>
          <a:xfrm>
            <a:off x="4500000" y="2493000"/>
            <a:ext cx="2967480" cy="964800"/>
          </a:xfrm>
          <a:prstGeom prst="rect">
            <a:avLst/>
          </a:prstGeom>
          <a:ln w="0">
            <a:noFill/>
          </a:ln>
        </p:spPr>
      </p:pic>
      <p:sp>
        <p:nvSpPr>
          <p:cNvPr id="194" name="PlaceHolder 4"/>
          <p:cNvSpPr>
            <a:spLocks noGrp="1"/>
          </p:cNvSpPr>
          <p:nvPr>
            <p:ph type="ftr" idx="6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ldNum" idx="6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F3365F8-B0B2-4245-A2BC-AB3C4F66468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Homogeneous coordinates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are a widespread way of notating points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 geometry and computer graphics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allows elegant implementation of affine and projective transformations using matrix calculus.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ftr" idx="7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ftr" idx="35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 (chapters: 3.2.1, 4.1 – 4.8)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sldNum" idx="36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DEEE0B2-870F-482E-A4B6-A03004653C1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points, vectors, carthesian coordinates;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vector operations, dot and cross product;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2D and 3D matrike, homogenous coordinates;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source change;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introduction to quaternions;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sldNum" idx="7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00B15CA-E3EE-4339-B433-5F0B382602B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The basic idea: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instead of writing a point in 2D as (x,y)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write it in homogeneous coordinates as (x,y,w)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where 𝑤 ≠ 0.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Usually we take 𝑤 = 1, and then we have: (x,y,1)↔(x,y)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However, if 𝑤 ≠ 1, the ordinary (non-homogeneous) coordinates are obtained as: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ftr" idx="7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03" name="" descr=""/>
          <p:cNvPicPr/>
          <p:nvPr/>
        </p:nvPicPr>
        <p:blipFill>
          <a:blip r:embed="rId1"/>
          <a:stretch/>
        </p:blipFill>
        <p:spPr>
          <a:xfrm>
            <a:off x="5029200" y="4712040"/>
            <a:ext cx="3351960" cy="1002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sldNum" idx="7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098213A-9711-4739-A799-C54931C371E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Homogeneous coordinates in 3D space: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For a 3D point (x, y, z), the homogeneous coordinates are: (x, y, z, w)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Transformations use 4×4 matrices and allow: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Rotations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Translations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Projections (e.g. perspective camera)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Other geometric transformations in a uniform form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sl-SI" sz="2400" spc="-1" strike="noStrike">
                <a:solidFill>
                  <a:schemeClr val="dk1"/>
                </a:solidFill>
                <a:latin typeface="Arial"/>
              </a:rPr>
              <a:t>This is a standard in computer graphics (OpenGL, DirectX, Blender, Unity …).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ftr" idx="7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ldNum" idx="7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191F6D9-BBDC-47FF-931D-6E55B9BB07A1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ftr" idx="7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sldNum" idx="7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32557DF4-41CC-4E80-947D-331B2CA0245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4319640"/>
          </a:xfrm>
          <a:prstGeom prst="rect">
            <a:avLst/>
          </a:prstGeom>
          <a:blipFill rotWithShape="0">
            <a:blip r:embed="rId1"/>
            <a:stretch>
              <a:fillRect l="-703" t="-1283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5" name="Straight Arrow Connector 4"/>
          <p:cNvCxnSpPr/>
          <p:nvPr/>
        </p:nvCxnSpPr>
        <p:spPr>
          <a:xfrm flipV="1">
            <a:off x="2627280" y="4483080"/>
            <a:ext cx="1441080" cy="18266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16" name="TextBox 7"/>
          <p:cNvSpPr/>
          <p:nvPr/>
        </p:nvSpPr>
        <p:spPr>
          <a:xfrm>
            <a:off x="1547640" y="5949360"/>
            <a:ext cx="12232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rotation and scaling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TextBox 8"/>
          <p:cNvSpPr/>
          <p:nvPr/>
        </p:nvSpPr>
        <p:spPr>
          <a:xfrm>
            <a:off x="3636000" y="6165360"/>
            <a:ext cx="1243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translation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TextBox 9"/>
          <p:cNvSpPr/>
          <p:nvPr/>
        </p:nvSpPr>
        <p:spPr>
          <a:xfrm>
            <a:off x="6660360" y="4725000"/>
            <a:ext cx="13672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vector of zeroes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Box 10"/>
          <p:cNvSpPr/>
          <p:nvPr/>
        </p:nvSpPr>
        <p:spPr>
          <a:xfrm>
            <a:off x="6660360" y="5733360"/>
            <a:ext cx="1223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chemeClr val="dk1"/>
                </a:solidFill>
                <a:latin typeface="Arial"/>
              </a:rPr>
              <a:t>scalar 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0" name="Straight Arrow Connector 12"/>
          <p:cNvCxnSpPr>
            <a:stCxn id="217" idx="0"/>
          </p:cNvCxnSpPr>
          <p:nvPr/>
        </p:nvCxnSpPr>
        <p:spPr>
          <a:xfrm flipV="1">
            <a:off x="4257720" y="4933800"/>
            <a:ext cx="26640" cy="12319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21" name="Straight Arrow Connector 15"/>
          <p:cNvCxnSpPr>
            <a:stCxn id="218" idx="1"/>
          </p:cNvCxnSpPr>
          <p:nvPr/>
        </p:nvCxnSpPr>
        <p:spPr>
          <a:xfrm flipH="1" flipV="1">
            <a:off x="5292000" y="4483080"/>
            <a:ext cx="1368720" cy="56124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cxnSp>
        <p:nvCxnSpPr>
          <p:cNvPr id="222" name="Straight Arrow Connector 17"/>
          <p:cNvCxnSpPr>
            <a:stCxn id="219" idx="1"/>
          </p:cNvCxnSpPr>
          <p:nvPr/>
        </p:nvCxnSpPr>
        <p:spPr>
          <a:xfrm flipH="1" flipV="1">
            <a:off x="5076000" y="4869000"/>
            <a:ext cx="1584720" cy="1046520"/>
          </a:xfrm>
          <a:prstGeom prst="straightConnector1">
            <a:avLst/>
          </a:prstGeom>
          <a:ln w="0">
            <a:solidFill>
              <a:srgbClr val="000000"/>
            </a:solidFill>
            <a:tailEnd len="med" type="triangle" w="med"/>
          </a:ln>
        </p:spPr>
      </p:cxnSp>
      <p:sp>
        <p:nvSpPr>
          <p:cNvPr id="223" name="PlaceHolder 4"/>
          <p:cNvSpPr>
            <a:spLocks noGrp="1"/>
          </p:cNvSpPr>
          <p:nvPr>
            <p:ph type="ftr" idx="7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ldNum" idx="7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4B7DC38-E02E-49D2-B87C-16E2F94B7BD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Basic transformation matrices: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Picture 1" descr=""/>
          <p:cNvPicPr/>
          <p:nvPr/>
        </p:nvPicPr>
        <p:blipFill>
          <a:blip r:embed="rId1"/>
          <a:stretch/>
        </p:blipFill>
        <p:spPr>
          <a:xfrm>
            <a:off x="1072080" y="2853000"/>
            <a:ext cx="7248600" cy="729360"/>
          </a:xfrm>
          <a:prstGeom prst="rect">
            <a:avLst/>
          </a:prstGeom>
          <a:ln w="0">
            <a:noFill/>
          </a:ln>
        </p:spPr>
      </p:pic>
      <p:sp>
        <p:nvSpPr>
          <p:cNvPr id="228" name="PlaceHolder 4"/>
          <p:cNvSpPr>
            <a:spLocks noGrp="1"/>
          </p:cNvSpPr>
          <p:nvPr>
            <p:ph type="ftr" idx="8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- translation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sldNum" idx="8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6AAB4A6-ED11-4FAD-9A7A-3CBA55189F2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Translation: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Partitioned format: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2" name="Picture 5" descr=""/>
          <p:cNvPicPr/>
          <p:nvPr/>
        </p:nvPicPr>
        <p:blipFill>
          <a:blip r:embed="rId1"/>
          <a:stretch/>
        </p:blipFill>
        <p:spPr>
          <a:xfrm>
            <a:off x="1631520" y="1845000"/>
            <a:ext cx="6090480" cy="208764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6" descr=""/>
          <p:cNvPicPr/>
          <p:nvPr/>
        </p:nvPicPr>
        <p:blipFill>
          <a:blip r:embed="rId2"/>
          <a:stretch/>
        </p:blipFill>
        <p:spPr>
          <a:xfrm>
            <a:off x="2322000" y="5009760"/>
            <a:ext cx="4498920" cy="855000"/>
          </a:xfrm>
          <a:prstGeom prst="rect">
            <a:avLst/>
          </a:prstGeom>
          <a:ln w="0">
            <a:noFill/>
          </a:ln>
        </p:spPr>
      </p:pic>
      <p:sp>
        <p:nvSpPr>
          <p:cNvPr id="234" name="PlaceHolder 4"/>
          <p:cNvSpPr>
            <a:spLocks noGrp="1"/>
          </p:cNvSpPr>
          <p:nvPr>
            <p:ph type="ftr" idx="8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- rotation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sldNum" idx="8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8D18771-22C5-4B1E-A9F7-D5C2687D665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8" name="Picture 1" descr=""/>
          <p:cNvPicPr/>
          <p:nvPr/>
        </p:nvPicPr>
        <p:blipFill>
          <a:blip r:embed="rId2"/>
          <a:stretch/>
        </p:blipFill>
        <p:spPr>
          <a:xfrm>
            <a:off x="816840" y="2061000"/>
            <a:ext cx="7858080" cy="152820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2" descr=""/>
          <p:cNvPicPr/>
          <p:nvPr/>
        </p:nvPicPr>
        <p:blipFill>
          <a:blip r:embed="rId3"/>
          <a:stretch/>
        </p:blipFill>
        <p:spPr>
          <a:xfrm>
            <a:off x="1205640" y="4656600"/>
            <a:ext cx="6732000" cy="1333800"/>
          </a:xfrm>
          <a:prstGeom prst="rect">
            <a:avLst/>
          </a:prstGeom>
          <a:ln w="0">
            <a:noFill/>
          </a:ln>
        </p:spPr>
      </p:pic>
      <p:sp>
        <p:nvSpPr>
          <p:cNvPr id="240" name="PlaceHolder 4"/>
          <p:cNvSpPr>
            <a:spLocks noGrp="1"/>
          </p:cNvSpPr>
          <p:nvPr>
            <p:ph type="ftr" idx="8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- rotation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ldNum" idx="8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1E641F8-A226-4FA4-BE8D-DE8E2D46854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4" name="Picture 3" descr=""/>
          <p:cNvPicPr/>
          <p:nvPr/>
        </p:nvPicPr>
        <p:blipFill>
          <a:blip r:embed="rId2"/>
          <a:stretch/>
        </p:blipFill>
        <p:spPr>
          <a:xfrm>
            <a:off x="1156680" y="2637000"/>
            <a:ext cx="7495200" cy="1472040"/>
          </a:xfrm>
          <a:prstGeom prst="rect">
            <a:avLst/>
          </a:prstGeom>
          <a:ln w="0">
            <a:noFill/>
          </a:ln>
        </p:spPr>
      </p:pic>
      <p:sp>
        <p:nvSpPr>
          <p:cNvPr id="245" name="PlaceHolder 4"/>
          <p:cNvSpPr>
            <a:spLocks noGrp="1"/>
          </p:cNvSpPr>
          <p:nvPr>
            <p:ph type="ftr" idx="8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- scaling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sldNum" idx="8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3ED0C2F-8139-494A-AF6C-270C3BB1977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Scaling: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point r scaled by factor s by all axes: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Inverse: replace with reciprocal values: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(1/s</a:t>
            </a:r>
            <a:r>
              <a:rPr b="0" lang="en-US" sz="2300" spc="-1" strike="noStrike" baseline="-25000">
                <a:solidFill>
                  <a:schemeClr val="dk2"/>
                </a:solidFill>
                <a:latin typeface="Arial"/>
              </a:rPr>
              <a:t>x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, 1/s</a:t>
            </a:r>
            <a:r>
              <a:rPr b="0" lang="en-US" sz="2300" spc="-1" strike="noStrike" baseline="-25000">
                <a:solidFill>
                  <a:schemeClr val="dk2"/>
                </a:solidFill>
                <a:latin typeface="Arial"/>
              </a:rPr>
              <a:t>y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, 1/s</a:t>
            </a:r>
            <a:r>
              <a:rPr b="0" lang="en-US" sz="2300" spc="-1" strike="noStrike" baseline="-25000">
                <a:solidFill>
                  <a:schemeClr val="dk2"/>
                </a:solidFill>
                <a:latin typeface="Arial"/>
              </a:rPr>
              <a:t>z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).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9" name="Picture 3" descr=""/>
          <p:cNvPicPr/>
          <p:nvPr/>
        </p:nvPicPr>
        <p:blipFill>
          <a:blip r:embed="rId1"/>
          <a:stretch/>
        </p:blipFill>
        <p:spPr>
          <a:xfrm>
            <a:off x="1691640" y="2637000"/>
            <a:ext cx="4504680" cy="1655640"/>
          </a:xfrm>
          <a:prstGeom prst="rect">
            <a:avLst/>
          </a:prstGeom>
          <a:ln w="0">
            <a:noFill/>
          </a:ln>
        </p:spPr>
      </p:pic>
      <p:sp>
        <p:nvSpPr>
          <p:cNvPr id="250" name="PlaceHolder 4"/>
          <p:cNvSpPr>
            <a:spLocks noGrp="1"/>
          </p:cNvSpPr>
          <p:nvPr>
            <p:ph type="ftr" idx="8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Matrices– 4x3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ldNum" idx="8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7F07647-08E2-4943-8B4A-276C77DD44A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right column of the 4x4 matrix is [0 0 0 1]</a:t>
            </a:r>
            <a:r>
              <a:rPr b="0" lang="en-US" sz="2600" spc="-1" strike="noStrike" baseline="30000">
                <a:solidFill>
                  <a:schemeClr val="dk1"/>
                </a:solidFill>
                <a:latin typeface="Arial"/>
              </a:rPr>
              <a:t>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It is constant,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Libraries usually take it implicitly,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 small space save.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ftr" idx="9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sldNum" idx="3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4672AB9-46B2-4C1E-BC7B-C9225CB75B3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spheres;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lines, segments of lines, rays, planes, splines;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formats of integers and numbers in the floating point IEEE;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machine accelerated vector mathematics with SIMD;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generating random numbers.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ftr" idx="3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8" name="Naslov 1"/>
          <p:cNvSpPr/>
          <p:nvPr/>
        </p:nvSpPr>
        <p:spPr>
          <a:xfrm>
            <a:off x="612720" y="23292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Overview (chapters: 3.2.1, 4.1 – 4.8)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– coordinate spaces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ldNum" idx="9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07CBFED-23B2-4ADD-B85C-D08CF069B289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5720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rigid body can be presented as infinite number of points,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transformation of a rigid body is simply a transformation of every point,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Picture 1" descr=""/>
          <p:cNvPicPr/>
          <p:nvPr/>
        </p:nvPicPr>
        <p:blipFill>
          <a:blip r:embed="rId1"/>
          <a:stretch/>
        </p:blipFill>
        <p:spPr>
          <a:xfrm>
            <a:off x="3810240" y="3141000"/>
            <a:ext cx="3682080" cy="2625120"/>
          </a:xfrm>
          <a:prstGeom prst="rect">
            <a:avLst/>
          </a:prstGeom>
          <a:ln w="0">
            <a:noFill/>
          </a:ln>
        </p:spPr>
      </p:pic>
      <p:sp>
        <p:nvSpPr>
          <p:cNvPr id="259" name="PlaceHolder 4"/>
          <p:cNvSpPr>
            <a:spLocks noGrp="1"/>
          </p:cNvSpPr>
          <p:nvPr>
            <p:ph type="ftr" idx="9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– coordinate spaces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sldNum" idx="9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6947083-D6C2-4506-B85C-78BBDDF2C6F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5720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model space - object space - local space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models implemented in Maya, 3DStudioMAX,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starting point (center) is usually in the center of the model,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front (x) F,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up (y) U,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left / right left (z) L.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pitch - rotation around L,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jaw - rotation around U,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roll - rotation around F.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1"/>
          <a:stretch/>
        </p:blipFill>
        <p:spPr>
          <a:xfrm>
            <a:off x="4372560" y="3281760"/>
            <a:ext cx="4730040" cy="2948040"/>
          </a:xfrm>
          <a:prstGeom prst="rect">
            <a:avLst/>
          </a:prstGeom>
          <a:ln w="0">
            <a:noFill/>
          </a:ln>
        </p:spPr>
      </p:pic>
      <p:sp>
        <p:nvSpPr>
          <p:cNvPr id="264" name="PlaceHolder 4"/>
          <p:cNvSpPr>
            <a:spLocks noGrp="1"/>
          </p:cNvSpPr>
          <p:nvPr>
            <p:ph type="ftr" idx="9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– coordinate spaces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sldNum" idx="9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E4F5297-06B0-4341-9E1B-99F50883EDA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/>
          </p:nvPr>
        </p:nvSpPr>
        <p:spPr>
          <a:xfrm>
            <a:off x="45720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world space – object space – local space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fixed coordinate system,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center is usually in the middle of the gaming area (to minimize float errors),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8" name="Picture 1" descr=""/>
          <p:cNvPicPr/>
          <p:nvPr/>
        </p:nvPicPr>
        <p:blipFill>
          <a:blip r:embed="rId1"/>
          <a:stretch/>
        </p:blipFill>
        <p:spPr>
          <a:xfrm>
            <a:off x="3466080" y="3501360"/>
            <a:ext cx="4821120" cy="2003760"/>
          </a:xfrm>
          <a:prstGeom prst="rect">
            <a:avLst/>
          </a:prstGeom>
          <a:ln w="0">
            <a:noFill/>
          </a:ln>
        </p:spPr>
      </p:pic>
      <p:sp>
        <p:nvSpPr>
          <p:cNvPr id="269" name="PlaceHolder 4"/>
          <p:cNvSpPr>
            <a:spLocks noGrp="1"/>
          </p:cNvSpPr>
          <p:nvPr>
            <p:ph type="ftr" idx="9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– coordinate spaces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sldNum" idx="9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7FA6FEC-FB55-46DE-8A5A-7365E61AD0D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45720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view space – camera space,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source is at the focal point of the camera,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usually right handed,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OpenGL left-handed.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3" name="Picture 2" descr=""/>
          <p:cNvPicPr/>
          <p:nvPr/>
        </p:nvPicPr>
        <p:blipFill>
          <a:blip r:embed="rId1"/>
          <a:stretch/>
        </p:blipFill>
        <p:spPr>
          <a:xfrm>
            <a:off x="2928600" y="3127320"/>
            <a:ext cx="5358240" cy="2842560"/>
          </a:xfrm>
          <a:prstGeom prst="rect">
            <a:avLst/>
          </a:prstGeom>
          <a:ln w="0">
            <a:noFill/>
          </a:ln>
        </p:spPr>
      </p:pic>
      <p:sp>
        <p:nvSpPr>
          <p:cNvPr id="274" name="PlaceHolder 4"/>
          <p:cNvSpPr>
            <a:spLocks noGrp="1"/>
          </p:cNvSpPr>
          <p:nvPr>
            <p:ph type="ftr" idx="9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Matrices – representation in memory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sldNum" idx="9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87DCE71-DCC4-46EF-A0FA-0EC1D9F18DB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Representing matrices in memory: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1) each line is a vector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2) each column is a vector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Address the entire vector (we need only the dimension) for certain vector operations on SIMD processors (GPUs).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Rule of a thumb: usually 1) unless the technology requires otherwise.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ftr" idx="10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Quaternion is an extension of complex numbers: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q = w + xi + yj + zk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It consists of a real part (w) and a vector part (x, y, z)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i, j, k are imaginary units, for which the following holds: i² = j² = k² = ijk = -1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They are mainly used to describe rotations in 3D space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Advantages: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No </a:t>
            </a:r>
            <a:r>
              <a:rPr b="0" lang="en-US" sz="2000" spc="-1" strike="noStrike">
                <a:solidFill>
                  <a:srgbClr val="c9211e"/>
                </a:solidFill>
                <a:latin typeface="Calibri"/>
              </a:rPr>
              <a:t>gimbal lock</a:t>
            </a: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 problem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Easier rotation interpolation (SLERP) (read: smoother)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Compact and numerically stable representation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Naslov 10"/>
          <p:cNvSpPr/>
          <p:nvPr/>
        </p:nvSpPr>
        <p:spPr>
          <a:xfrm>
            <a:off x="457560" y="15264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Gimbal lock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occurs when describing a rotation with Euler angles (e.g. rotation around the X, Y, Z axes), two of the three axes become aligned — and thus one degree of freedom is lost.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This means that in certain positions it is no longer possible to perform all three rotations independently, because the two axes “merge” into one.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Example - an aircraft that rotates: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around the pitch axis (tilt up/down),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around the yaw axis (turn left/right),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around the roll axis (turn around its longitudinal axis).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If the pitch is tilted by 90°, then the yaw and roll become the same — the camera can only rotate around one axis → this is gimbal lock.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Naslov 11"/>
          <p:cNvSpPr/>
          <p:nvPr/>
        </p:nvSpPr>
        <p:spPr>
          <a:xfrm>
            <a:off x="457560" y="15264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 – gimbal lock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/>
          </p:nvPr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Rotation by angle θ around unit vector u = (ux, uy, uz):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q = cos(θ/2) + (ux i + uy j + uz k) sin(θ/2)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To rotate vector p = (x, y, z):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Convert it to a pure quaternion: p = 0 + xi + yj + zk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defTabSz="4572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Use the formula: p' = q · p · q⁻¹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0" defTabSz="4572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The result p' is the rotated vector.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4572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Calibri"/>
              </a:rPr>
              <a:t>Quaternions are standard in computer graphics, robotics, and AR/VR.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Naslov 12"/>
          <p:cNvSpPr/>
          <p:nvPr/>
        </p:nvSpPr>
        <p:spPr>
          <a:xfrm>
            <a:off x="457920" y="153000"/>
            <a:ext cx="8228880" cy="99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b">
            <a:noAutofit/>
          </a:bodyPr>
          <a:p>
            <a:pPr>
              <a:lnSpc>
                <a:spcPct val="100000"/>
              </a:lnSpc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Kvaternioni za rotacije v 3D prostoru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ldNum" idx="10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EAE8027-02BF-4C43-81DF-FB5632B8CE5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Representing matrices in memory: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1) each line is a vector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2) each column is a vector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Address the entire vector (we need only the dimension) for certain vector operations on SIMD processors (GPUs).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Rule of a thumb: usually 1) unless the technology requires otherwise.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ftr" idx="10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sldNum" idx="10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49FE21F-C381-429C-9A0F-14842452DBD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1082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ftr" idx="10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ldNum" idx="3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B323ADC6-5D22-4A9E-93F8-B9D0B3E7734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point in 3D is presented by an array of 3 elements: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 vector defines direction and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we can mix vetors and points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(we must be very carefull when this is OK),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vector bold, 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point italic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ftr" idx="4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3" name="Picture 1" descr=""/>
          <p:cNvPicPr/>
          <p:nvPr/>
        </p:nvPicPr>
        <p:blipFill>
          <a:blip r:embed="rId1"/>
          <a:stretch/>
        </p:blipFill>
        <p:spPr>
          <a:xfrm>
            <a:off x="2771640" y="1738080"/>
            <a:ext cx="2231640" cy="68616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2" descr=""/>
          <p:cNvPicPr/>
          <p:nvPr/>
        </p:nvPicPr>
        <p:blipFill>
          <a:blip r:embed="rId2"/>
          <a:stretch/>
        </p:blipFill>
        <p:spPr>
          <a:xfrm>
            <a:off x="3132000" y="4728240"/>
            <a:ext cx="2226240" cy="120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sldNum" idx="10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DD42A41-1C82-4D66-BF90-C55A664020F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>
              <a:fillRect l="-703" t="-3" b="-3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Picture 1" descr=""/>
          <p:cNvPicPr/>
          <p:nvPr/>
        </p:nvPicPr>
        <p:blipFill>
          <a:blip r:embed="rId2"/>
          <a:stretch/>
        </p:blipFill>
        <p:spPr>
          <a:xfrm>
            <a:off x="1191960" y="4365000"/>
            <a:ext cx="2869560" cy="8366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2" descr=""/>
          <p:cNvPicPr/>
          <p:nvPr/>
        </p:nvPicPr>
        <p:blipFill>
          <a:blip r:embed="rId3"/>
          <a:stretch/>
        </p:blipFill>
        <p:spPr>
          <a:xfrm>
            <a:off x="4859640" y="3891240"/>
            <a:ext cx="3829320" cy="2215800"/>
          </a:xfrm>
          <a:prstGeom prst="rect">
            <a:avLst/>
          </a:prstGeom>
          <a:ln w="0">
            <a:noFill/>
          </a:ln>
        </p:spPr>
      </p:pic>
      <p:sp>
        <p:nvSpPr>
          <p:cNvPr id="298" name="PlaceHolder 4"/>
          <p:cNvSpPr>
            <a:spLocks noGrp="1"/>
          </p:cNvSpPr>
          <p:nvPr>
            <p:ph type="ftr" idx="10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2"/>
          <p:cNvSpPr>
            <a:spLocks noGrp="1"/>
          </p:cNvSpPr>
          <p:nvPr>
            <p:ph type="sldNum" idx="10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F494F8E-6EEC-4477-9B49-FEC657B5491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1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Operations: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sum does not represent a rotation (the sum is no longer a quaternion);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multiplication: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there are several quaternion multiplications,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we are interested in Grassman product: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 rotation, Q rotation, PQ is a rotation and is compositum of P and Q.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Picture 3" descr=""/>
          <p:cNvPicPr/>
          <p:nvPr/>
        </p:nvPicPr>
        <p:blipFill>
          <a:blip r:embed="rId1"/>
          <a:stretch/>
        </p:blipFill>
        <p:spPr>
          <a:xfrm>
            <a:off x="900720" y="4149000"/>
            <a:ext cx="7414920" cy="367200"/>
          </a:xfrm>
          <a:prstGeom prst="rect">
            <a:avLst/>
          </a:prstGeom>
          <a:ln w="0">
            <a:noFill/>
          </a:ln>
        </p:spPr>
      </p:pic>
      <p:sp>
        <p:nvSpPr>
          <p:cNvPr id="303" name="PlaceHolder 4"/>
          <p:cNvSpPr>
            <a:spLocks noGrp="1"/>
          </p:cNvSpPr>
          <p:nvPr>
            <p:ph type="ftr" idx="10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sldNum" idx="10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6FFCD36-D6E1-44FB-9853-3F4EE612456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Operations: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inverse: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conjugated quaternion (negated vector part):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1" lang="en-US" sz="2000" spc="-1" strike="noStrike">
                <a:solidFill>
                  <a:schemeClr val="dk1"/>
                </a:solidFill>
                <a:latin typeface="Arial"/>
              </a:rPr>
              <a:t>inverse: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this is OK, because the length od q is 1,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useful properties: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" name="Picture 1" descr=""/>
          <p:cNvPicPr/>
          <p:nvPr/>
        </p:nvPicPr>
        <p:blipFill>
          <a:blip r:embed="rId1"/>
          <a:stretch/>
        </p:blipFill>
        <p:spPr>
          <a:xfrm>
            <a:off x="3132000" y="2709000"/>
            <a:ext cx="3142080" cy="48960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2" descr=""/>
          <p:cNvPicPr/>
          <p:nvPr/>
        </p:nvPicPr>
        <p:blipFill>
          <a:blip r:embed="rId2"/>
          <a:stretch/>
        </p:blipFill>
        <p:spPr>
          <a:xfrm>
            <a:off x="3132000" y="4077000"/>
            <a:ext cx="4192200" cy="51696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4" descr=""/>
          <p:cNvPicPr/>
          <p:nvPr/>
        </p:nvPicPr>
        <p:blipFill>
          <a:blip r:embed="rId3"/>
          <a:stretch/>
        </p:blipFill>
        <p:spPr>
          <a:xfrm>
            <a:off x="1187640" y="6027480"/>
            <a:ext cx="2337120" cy="40536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6" descr=""/>
          <p:cNvPicPr/>
          <p:nvPr/>
        </p:nvPicPr>
        <p:blipFill>
          <a:blip r:embed="rId4"/>
          <a:stretch/>
        </p:blipFill>
        <p:spPr>
          <a:xfrm>
            <a:off x="4416120" y="5916960"/>
            <a:ext cx="2916000" cy="438840"/>
          </a:xfrm>
          <a:prstGeom prst="rect">
            <a:avLst/>
          </a:prstGeom>
          <a:ln w="0">
            <a:noFill/>
          </a:ln>
        </p:spPr>
      </p:pic>
      <p:sp>
        <p:nvSpPr>
          <p:cNvPr id="311" name="PlaceHolder 4"/>
          <p:cNvSpPr>
            <a:spLocks noGrp="1"/>
          </p:cNvSpPr>
          <p:nvPr>
            <p:ph type="ftr" idx="11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sldNum" idx="11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F80348B-5B1A-4173-8A05-80F1E6D7650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5" name="Picture 1" descr=""/>
          <p:cNvPicPr/>
          <p:nvPr/>
        </p:nvPicPr>
        <p:blipFill>
          <a:blip r:embed="rId2"/>
          <a:stretch/>
        </p:blipFill>
        <p:spPr>
          <a:xfrm>
            <a:off x="2411640" y="4216680"/>
            <a:ext cx="2829240" cy="286560"/>
          </a:xfrm>
          <a:prstGeom prst="rect">
            <a:avLst/>
          </a:prstGeom>
          <a:ln w="0">
            <a:noFill/>
          </a:ln>
        </p:spPr>
      </p:pic>
      <p:sp>
        <p:nvSpPr>
          <p:cNvPr id="316" name="PlaceHolder 4"/>
          <p:cNvSpPr>
            <a:spLocks noGrp="1"/>
          </p:cNvSpPr>
          <p:nvPr>
            <p:ph type="ftr" idx="11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ldNum" idx="11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539D6A5-AF0E-4B83-A195-4B24EE472AB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Operations: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Concatenation: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we multiply the vector on the left and right,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the order before the vector is reversed.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0" name="Picture 3" descr=""/>
          <p:cNvPicPr/>
          <p:nvPr/>
        </p:nvPicPr>
        <p:blipFill>
          <a:blip r:embed="rId1"/>
          <a:stretch/>
        </p:blipFill>
        <p:spPr>
          <a:xfrm>
            <a:off x="1603440" y="3717000"/>
            <a:ext cx="3894480" cy="1259280"/>
          </a:xfrm>
          <a:prstGeom prst="rect">
            <a:avLst/>
          </a:prstGeom>
          <a:ln w="0">
            <a:noFill/>
          </a:ln>
        </p:spPr>
      </p:pic>
      <p:sp>
        <p:nvSpPr>
          <p:cNvPr id="321" name="PlaceHolder 4"/>
          <p:cNvSpPr>
            <a:spLocks noGrp="1"/>
          </p:cNvSpPr>
          <p:nvPr>
            <p:ph type="ftr" idx="11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sldNum" idx="11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B3D96B3-A59C-4187-88B4-EFE014321DC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Operations: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rotational linear interpolation: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intermediate rotation between two rotations: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4-dimensional vector LERP (on quaternions),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q</a:t>
            </a:r>
            <a:r>
              <a:rPr b="0" lang="en-US" sz="2300" spc="-1" strike="noStrike" baseline="-25000">
                <a:solidFill>
                  <a:schemeClr val="dk2"/>
                </a:solidFill>
                <a:latin typeface="Arial"/>
              </a:rPr>
              <a:t>A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 and q</a:t>
            </a:r>
            <a:r>
              <a:rPr b="0" lang="en-US" sz="2300" spc="-1" strike="noStrike" baseline="-25000">
                <a:solidFill>
                  <a:schemeClr val="dk2"/>
                </a:solidFill>
                <a:latin typeface="Arial"/>
              </a:rPr>
              <a:t>B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 are quaternion rotations β is part of the path,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LERP does not maintain the quaternion length, so we normalize.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5" name="Picture 1" descr=""/>
          <p:cNvPicPr/>
          <p:nvPr/>
        </p:nvPicPr>
        <p:blipFill>
          <a:blip r:embed="rId1"/>
          <a:stretch/>
        </p:blipFill>
        <p:spPr>
          <a:xfrm>
            <a:off x="1815120" y="4005000"/>
            <a:ext cx="5009040" cy="1985400"/>
          </a:xfrm>
          <a:prstGeom prst="rect">
            <a:avLst/>
          </a:prstGeom>
          <a:ln w="0">
            <a:noFill/>
          </a:ln>
        </p:spPr>
      </p:pic>
      <p:sp>
        <p:nvSpPr>
          <p:cNvPr id="326" name="PlaceHolder 4"/>
          <p:cNvSpPr>
            <a:spLocks noGrp="1"/>
          </p:cNvSpPr>
          <p:nvPr>
            <p:ph type="ftr" idx="11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Quaternions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sldNum" idx="11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E60827C-DDFD-4DEB-BF35-066979DB26D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85640" y="1268640"/>
            <a:ext cx="7830000" cy="5086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Operations: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SLERP – Spherical Linear Interpolation,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LERP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is slower for very small and very big</a:t>
            </a:r>
            <a:r>
              <a:rPr b="1" lang="en-US" sz="2300" spc="-1" strike="noStrike">
                <a:solidFill>
                  <a:schemeClr val="dk2"/>
                </a:solidFill>
                <a:latin typeface="Arial"/>
              </a:rPr>
              <a:t> </a:t>
            </a: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β,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opinions whether to use LERP or SLERP are mixed.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 type="ftr" idx="11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Lines, rays, segment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ldNum" idx="11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1D190489-C57D-4EE7-AED2-417ED7CEED5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line: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ray is a line that is bounded by a point,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 ≥ 0,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segment is a line that is bounded by two points: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vector t can be normalized: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4" name="Picture 1" descr=""/>
          <p:cNvPicPr/>
          <p:nvPr/>
        </p:nvPicPr>
        <p:blipFill>
          <a:blip r:embed="rId1"/>
          <a:stretch/>
        </p:blipFill>
        <p:spPr>
          <a:xfrm>
            <a:off x="2339640" y="1917000"/>
            <a:ext cx="3670920" cy="20592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2" descr=""/>
          <p:cNvPicPr/>
          <p:nvPr/>
        </p:nvPicPr>
        <p:blipFill>
          <a:blip r:embed="rId2"/>
          <a:stretch/>
        </p:blipFill>
        <p:spPr>
          <a:xfrm>
            <a:off x="4860000" y="4581000"/>
            <a:ext cx="2571840" cy="1285560"/>
          </a:xfrm>
          <a:prstGeom prst="rect">
            <a:avLst/>
          </a:prstGeom>
          <a:ln w="0">
            <a:noFill/>
          </a:ln>
        </p:spPr>
      </p:pic>
      <p:sp>
        <p:nvSpPr>
          <p:cNvPr id="336" name="PlaceHolder 4"/>
          <p:cNvSpPr>
            <a:spLocks noGrp="1"/>
          </p:cNvSpPr>
          <p:nvPr>
            <p:ph type="ftr" idx="12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sldNum" idx="12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6DE184A-703F-48C9-BCBC-91569FC369B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blipFill rotWithShape="0">
            <a:blip r:embed="rId1"/>
            <a:stretch>
              <a:fillRect l="-669" t="-1115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9" name="Picture 3" descr=""/>
          <p:cNvPicPr/>
          <p:nvPr/>
        </p:nvPicPr>
        <p:blipFill>
          <a:blip r:embed="rId2"/>
          <a:stretch/>
        </p:blipFill>
        <p:spPr>
          <a:xfrm>
            <a:off x="2992680" y="3501000"/>
            <a:ext cx="2658240" cy="2270160"/>
          </a:xfrm>
          <a:prstGeom prst="rect">
            <a:avLst/>
          </a:prstGeom>
          <a:ln w="0">
            <a:noFill/>
          </a:ln>
        </p:spPr>
      </p:pic>
      <p:sp>
        <p:nvSpPr>
          <p:cNvPr id="340" name="PlaceHolder 3"/>
          <p:cNvSpPr>
            <a:spLocks noGrp="1"/>
          </p:cNvSpPr>
          <p:nvPr>
            <p:ph type="ftr" idx="12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Sphere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Plain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sldNum" idx="12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89128A7-CB85-49A2-82C3-208A2312B664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blipFill rotWithShape="0">
            <a:blip r:embed="rId1"/>
            <a:stretch>
              <a:fillRect l="-669" t="-1115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Picture 1" descr=""/>
          <p:cNvPicPr/>
          <p:nvPr/>
        </p:nvPicPr>
        <p:blipFill>
          <a:blip r:embed="rId2"/>
          <a:stretch/>
        </p:blipFill>
        <p:spPr>
          <a:xfrm>
            <a:off x="6156000" y="3285000"/>
            <a:ext cx="2108160" cy="2093760"/>
          </a:xfrm>
          <a:prstGeom prst="rect">
            <a:avLst/>
          </a:prstGeom>
          <a:ln w="0">
            <a:noFill/>
          </a:ln>
        </p:spPr>
      </p:pic>
      <p:sp>
        <p:nvSpPr>
          <p:cNvPr id="346" name="PlaceHolder 4"/>
          <p:cNvSpPr>
            <a:spLocks noGrp="1"/>
          </p:cNvSpPr>
          <p:nvPr>
            <p:ph type="ftr" idx="12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ldNum" idx="4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E11557A-B56E-48B0-B347-9EF92586805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Vector operations,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Scalar multiplication: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just scale the vector (length)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Non-uniform scaling – Hadamard product: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4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29" name="Picture 1" descr=""/>
          <p:cNvPicPr/>
          <p:nvPr/>
        </p:nvPicPr>
        <p:blipFill>
          <a:blip r:embed="rId1"/>
          <a:stretch/>
        </p:blipFill>
        <p:spPr>
          <a:xfrm>
            <a:off x="612720" y="2709000"/>
            <a:ext cx="4428360" cy="86796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2" descr=""/>
          <p:cNvPicPr/>
          <p:nvPr/>
        </p:nvPicPr>
        <p:blipFill>
          <a:blip r:embed="rId2"/>
          <a:stretch/>
        </p:blipFill>
        <p:spPr>
          <a:xfrm>
            <a:off x="612720" y="5024160"/>
            <a:ext cx="6046560" cy="819720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3" descr=""/>
          <p:cNvPicPr/>
          <p:nvPr/>
        </p:nvPicPr>
        <p:blipFill>
          <a:blip r:embed="rId3"/>
          <a:stretch/>
        </p:blipFill>
        <p:spPr>
          <a:xfrm>
            <a:off x="4284000" y="1669680"/>
            <a:ext cx="3663360" cy="2630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Axis-Aligned Bounding Box (AABB)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sldNum" idx="12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C7ED5E5-489C-4275-842F-C97DEE909ECC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3D cuboid: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6 rectangular faces, aligned with the coordinate system, mutually perpendicular,,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	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 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[ x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y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z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min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x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y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; z</a:t>
            </a:r>
            <a:r>
              <a:rPr b="0" lang="sl-SI" sz="2300" spc="-1" strike="noStrike" baseline="-25000">
                <a:solidFill>
                  <a:schemeClr val="dk2"/>
                </a:solidFill>
                <a:latin typeface="Arial"/>
              </a:rPr>
              <a:t>max </a:t>
            </a: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]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pl-PL" sz="2600" spc="-1" strike="noStrike">
                <a:solidFill>
                  <a:schemeClr val="dk1"/>
                </a:solidFill>
                <a:latin typeface="Arial"/>
              </a:rPr>
              <a:t>easily check if a point is in the cuboid: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Picture 2" descr=""/>
          <p:cNvPicPr/>
          <p:nvPr/>
        </p:nvPicPr>
        <p:blipFill>
          <a:blip r:embed="rId1"/>
          <a:stretch/>
        </p:blipFill>
        <p:spPr>
          <a:xfrm>
            <a:off x="3276000" y="3687840"/>
            <a:ext cx="4436640" cy="1324800"/>
          </a:xfrm>
          <a:prstGeom prst="rect">
            <a:avLst/>
          </a:prstGeom>
          <a:ln w="0">
            <a:noFill/>
          </a:ln>
        </p:spPr>
      </p:pic>
      <p:sp>
        <p:nvSpPr>
          <p:cNvPr id="351" name="PlaceHolder 4"/>
          <p:cNvSpPr>
            <a:spLocks noGrp="1"/>
          </p:cNvSpPr>
          <p:nvPr>
            <p:ph type="ftr" idx="12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Axis-Aligned Bounding Box (AABB)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sldNum" idx="12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45579A63-A289-423E-A316-41559E26F7B0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GB" sz="2600" spc="-1" strike="noStrike">
                <a:solidFill>
                  <a:schemeClr val="dk1"/>
                </a:solidFill>
                <a:latin typeface="Arial"/>
              </a:rPr>
              <a:t>3D cuboid: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GB" sz="2600" spc="-1" strike="noStrike">
                <a:solidFill>
                  <a:schemeClr val="dk1"/>
                </a:solidFill>
                <a:latin typeface="Arial"/>
              </a:rPr>
              <a:t>quickly check a collision,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GB" sz="2600" spc="-1" strike="noStrike">
                <a:solidFill>
                  <a:schemeClr val="dk1"/>
                </a:solidFill>
                <a:latin typeface="Arial"/>
              </a:rPr>
              <a:t>if two objects defined by AABB do not intersect, there is no intersection,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GB" sz="2600" spc="-1" strike="noStrike">
                <a:solidFill>
                  <a:schemeClr val="dk1"/>
                </a:solidFill>
                <a:latin typeface="Arial"/>
              </a:rPr>
              <a:t>no need for more expensive tests,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GB" sz="2600" spc="-1" strike="noStrike">
                <a:solidFill>
                  <a:schemeClr val="dk1"/>
                </a:solidFill>
                <a:latin typeface="Arial"/>
              </a:rPr>
              <a:t>if they do intersect, proceed with testing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ftr" idx="12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Axis-Aligned Bounding Box (AABB)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sldNum" idx="12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8EFB1E15-56F8-4418-B608-ED5E4612D46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AABB proti AABB: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ravokotnik 1"/>
          <p:cNvSpPr/>
          <p:nvPr/>
        </p:nvSpPr>
        <p:spPr>
          <a:xfrm>
            <a:off x="323640" y="1708200"/>
            <a:ext cx="892692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struct TAABB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{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D3DXVECTOR3 m_vecMax;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D3DXVECTOR3 m_vecMin;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};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bool AABBtoAABB(const TAABB&amp; tBox1, const TAABB&amp; tBox2)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{</a:t>
            </a:r>
            <a:br>
              <a:rPr sz="1800"/>
            </a:br>
            <a:r>
              <a:rPr b="0" i="1" lang="sl-SI" sz="1800" spc="-1" strike="noStrike">
                <a:solidFill>
                  <a:schemeClr val="dk1"/>
                </a:solidFill>
                <a:latin typeface="Monaco"/>
              </a:rPr>
              <a:t>//Check if Box1's max is greater than Box2's min and Box1's min is less than Box2's max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 return(tBox1.m_vecMax.x &gt; tBox2.m_vecMin.x &amp;&amp; 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tBox1.m_vecMin.x &lt; tBox2.m_vecMax.x &amp;&amp;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tBox1.m_vecMax.y &gt; tBox2.m_vecMin.y &amp;&amp;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tBox1.m_vecMin.y &lt; tBox2.m_vecMax.y &amp;&amp;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tBox1.m_vecMax.z &gt; tBox2.m_vecMin.z &amp;&amp;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    tBox1.m_vecMin.z &lt; tBox2.m_vecMax.z);</a:t>
            </a:r>
            <a:br>
              <a:rPr sz="1800"/>
            </a:br>
            <a:r>
              <a:rPr b="0" lang="sl-SI" sz="1800" spc="-1" strike="noStrike">
                <a:solidFill>
                  <a:schemeClr val="dk1"/>
                </a:solidFill>
                <a:latin typeface="Monaco"/>
              </a:rPr>
              <a:t>}</a:t>
            </a:r>
            <a:r>
              <a:rPr b="0" i="1" lang="sl-SI" sz="1800" spc="-1" strike="noStrike">
                <a:solidFill>
                  <a:schemeClr val="dk1"/>
                </a:solidFill>
                <a:latin typeface="Monaco"/>
              </a:rPr>
              <a:t> //If not, it will return false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4"/>
          <p:cNvSpPr>
            <a:spLocks noGrp="1"/>
          </p:cNvSpPr>
          <p:nvPr>
            <p:ph type="ftr" idx="13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Oriented Bounding Boxes (OBB)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ldNum" idx="13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B5546A6-6131-4AA3-901E-87E5A6203CC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GB" sz="2600" spc="-1" strike="noStrike">
                <a:solidFill>
                  <a:schemeClr val="dk1"/>
                </a:solidFill>
                <a:latin typeface="Arial"/>
              </a:rPr>
              <a:t>3D cuboid: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GB" sz="2300" spc="-1" strike="noStrike">
                <a:solidFill>
                  <a:schemeClr val="dk2"/>
                </a:solidFill>
                <a:latin typeface="Arial"/>
              </a:rPr>
              <a:t>plains are aligned with (local) coordinate system,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GB" sz="2600" spc="-1" strike="noStrike">
                <a:solidFill>
                  <a:schemeClr val="dk1"/>
                </a:solidFill>
                <a:latin typeface="Arial"/>
              </a:rPr>
              <a:t>to test if a point is inside the cuboid, we transform the point coordinates into the  local sistem,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GB" sz="2600" spc="-1" strike="noStrike">
                <a:solidFill>
                  <a:schemeClr val="dk1"/>
                </a:solidFill>
                <a:latin typeface="Arial"/>
              </a:rPr>
              <a:t>the use the same method as AABB.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 type="ftr" idx="13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Frustum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sldNum" idx="13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7BBE27D-F3A6-4446-9636-09CB94A1EA6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Defined with 6 planes (point and normal vector),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Presents the user view,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Can be used to test if a point is in a region,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mostly for drawing purposes,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How: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translate point coordinates into camera perspective and then the same as AABB.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68" name="Picture 1" descr=""/>
          <p:cNvPicPr/>
          <p:nvPr/>
        </p:nvPicPr>
        <p:blipFill>
          <a:blip r:embed="rId1"/>
          <a:stretch/>
        </p:blipFill>
        <p:spPr>
          <a:xfrm>
            <a:off x="6084000" y="3045600"/>
            <a:ext cx="2836800" cy="3209760"/>
          </a:xfrm>
          <a:prstGeom prst="rect">
            <a:avLst/>
          </a:prstGeom>
          <a:ln w="0">
            <a:noFill/>
          </a:ln>
        </p:spPr>
      </p:pic>
      <p:sp>
        <p:nvSpPr>
          <p:cNvPr id="369" name="PlaceHolder 4"/>
          <p:cNvSpPr>
            <a:spLocks noGrp="1"/>
          </p:cNvSpPr>
          <p:nvPr>
            <p:ph type="ftr" idx="13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1"/>
                </a:solidFill>
                <a:latin typeface="Franklin Gothic Book"/>
              </a:rPr>
              <a:t>Convex polyhedral region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sldNum" idx="13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536C752E-5435-45B6-88FB-035CF974589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arbitrary number of plains,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can describe arbitrarily complex bodies,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many engines are using this technique,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used to test if a point is in a region: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ftr" idx="13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ftr" idx="137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Razvoj iger,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Convex Polyhedral Region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sldNum" idx="138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99E80B7-DEED-4B55-B121-9037DB5DAF6F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Plane-normals per face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Given each face’s plane point vᵢ and its outward unit normal nᵢ: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nᵢ · (x − vᵢ) ≤ 0 defines the half-space inside the polyhedron.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point p is inside if this holds for all faces: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1296000" indent="0">
              <a:lnSpc>
                <a:spcPct val="10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nᵢ · (p − vᵢ) ≤ ε for all i.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•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Each face defines a half-space.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•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The polyhedron is the intersection of all those half-spaces.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• </a:t>
            </a: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 point outside violates at least one inequality.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SIMD supported mathematical operations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sldNum" idx="13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19E3D9D-EDE6-4484-B10A-40305464285A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SIMD - “single instruction multiple data”,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example: multiplication of 4 pairs of float numbers,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start: MMX,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Streaming SIMD Extensions – SSE (Pentium III),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mostly used in games: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packed 32 bit floating point mode SSE,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4 32 bit float are stored in one 128 bit register,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4 parallel operations are executed: multiplication or addition: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multiplication of a 4D vector with 4x4 matrix.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ftr" idx="14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chemeClr val="dk2"/>
                </a:solidFill>
                <a:latin typeface="Franklin Gothic Book"/>
              </a:rPr>
              <a:t>SIMD supported mathematical operations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ldNum" idx="14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FA45CDC-7155-431B-89B2-297C7C33666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example: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tip  __m128, usually the compiles automatically stores in SSE register,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registers xmm0, xmm1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instruction: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Courier New"/>
                <a:ea typeface="Courier New"/>
              </a:rPr>
              <a:t>addps xmm0, xmm1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  <a:tabLst>
                <a:tab algn="l" pos="0"/>
              </a:tabLst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  <a:ea typeface="Courier New"/>
              </a:rPr>
              <a:t>does this: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5" name="Picture 1" descr=""/>
          <p:cNvPicPr/>
          <p:nvPr/>
        </p:nvPicPr>
        <p:blipFill>
          <a:blip r:embed="rId1"/>
          <a:stretch/>
        </p:blipFill>
        <p:spPr>
          <a:xfrm>
            <a:off x="2411640" y="4445640"/>
            <a:ext cx="4497840" cy="1702800"/>
          </a:xfrm>
          <a:prstGeom prst="rect">
            <a:avLst/>
          </a:prstGeom>
          <a:ln w="0">
            <a:noFill/>
          </a:ln>
        </p:spPr>
      </p:pic>
      <p:sp>
        <p:nvSpPr>
          <p:cNvPr id="386" name="PlaceHolder 4"/>
          <p:cNvSpPr>
            <a:spLocks noGrp="1"/>
          </p:cNvSpPr>
          <p:nvPr>
            <p:ph type="ftr" idx="14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Random numbers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sldNum" idx="14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14A445D-EA35-43FB-BD9F-0E4D8CA1DAA2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Generation: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linear congruent generators: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fast and simple,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on some platforms the standard rand() implementation,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quality is not good: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same seed produces the same sequence,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the sequence period is short,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high and low bits have similar periods,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...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0" name="Picture 1" descr=""/>
          <p:cNvPicPr/>
          <p:nvPr/>
        </p:nvPicPr>
        <p:blipFill>
          <a:blip r:embed="rId1"/>
          <a:stretch/>
        </p:blipFill>
        <p:spPr>
          <a:xfrm>
            <a:off x="2195640" y="5699160"/>
            <a:ext cx="4457160" cy="456480"/>
          </a:xfrm>
          <a:prstGeom prst="rect">
            <a:avLst/>
          </a:prstGeom>
          <a:ln w="0">
            <a:noFill/>
          </a:ln>
        </p:spPr>
      </p:pic>
      <p:sp>
        <p:nvSpPr>
          <p:cNvPr id="391" name="PlaceHolder 4"/>
          <p:cNvSpPr>
            <a:spLocks noGrp="1"/>
          </p:cNvSpPr>
          <p:nvPr>
            <p:ph type="ftr" idx="14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Hadamard product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sldNum" idx="4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73FD205C-186D-4C56-9326-7013F8F012D6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Hadamard product (element-wise product)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multiplies two matrices of the same dimensions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element by element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ftr" idx="4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36" name="Picture 8" descr=""/>
          <p:cNvPicPr/>
          <p:nvPr/>
        </p:nvPicPr>
        <p:blipFill>
          <a:blip r:embed="rId1"/>
          <a:stretch/>
        </p:blipFill>
        <p:spPr>
          <a:xfrm>
            <a:off x="2952360" y="2493720"/>
            <a:ext cx="6046560" cy="819720"/>
          </a:xfrm>
          <a:prstGeom prst="rect">
            <a:avLst/>
          </a:prstGeom>
          <a:ln w="0">
            <a:noFill/>
          </a:ln>
        </p:spPr>
      </p:pic>
      <p:pic>
        <p:nvPicPr>
          <p:cNvPr id="137" name="" descr=""/>
          <p:cNvPicPr/>
          <p:nvPr/>
        </p:nvPicPr>
        <p:blipFill>
          <a:blip r:embed="rId2"/>
          <a:stretch/>
        </p:blipFill>
        <p:spPr>
          <a:xfrm>
            <a:off x="581400" y="3277080"/>
            <a:ext cx="3533040" cy="106596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3"/>
          <a:stretch/>
        </p:blipFill>
        <p:spPr>
          <a:xfrm>
            <a:off x="5133960" y="3200400"/>
            <a:ext cx="3552120" cy="119952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4"/>
          <a:stretch/>
        </p:blipFill>
        <p:spPr>
          <a:xfrm>
            <a:off x="914400" y="4200840"/>
            <a:ext cx="7562160" cy="219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Random numbers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sldNum" idx="14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D5CC0408-35B4-4360-8854-F90AC8B26E5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Mersenne Twister: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Should solve most of the problem of the first algorithm,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wiki: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it was designed to have a colossal period of 2</a:t>
            </a:r>
            <a:r>
              <a:rPr b="0" lang="sl-SI" sz="2000" spc="-1" strike="noStrike" baseline="30000">
                <a:solidFill>
                  <a:schemeClr val="dk1"/>
                </a:solidFill>
                <a:latin typeface="Arial"/>
              </a:rPr>
              <a:t>19937</a:t>
            </a: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-1,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it has a very high order of dimensional equidistribution,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it passes numerous tests for statistical randomness, including the stringent Diehard tests,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complicated implementation,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there are faster algorithms.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 type="ftr" idx="14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Random numbers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sldNum" idx="14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473EF4A-2EA0-4541-8B50-0B59E729BC25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Mother-of-All</a:t>
            </a: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simple to implement,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fast (comparing to Mersenne),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make a sequence pf 32 bit random numbers with a period greater than 2</a:t>
            </a:r>
            <a:r>
              <a:rPr b="0" lang="sl-SI" sz="2300" spc="-1" strike="noStrike" baseline="30000">
                <a:solidFill>
                  <a:schemeClr val="dk2"/>
                </a:solidFill>
                <a:latin typeface="Arial"/>
              </a:rPr>
              <a:t>250,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 author claimed we would never need another,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he made another himself: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ftr" idx="14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Random numbers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sldNum" idx="14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66C477E-2109-4049-A219-444261C7B1DD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12729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Xorshift: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in the middle of Mother-of-All and Mersenne in randomness,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faster than Mother-of-All.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A Xorshift generator keeps an integer state, say a 32-bit or 64-bit value.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pc="-1" strike="noStrike">
                <a:solidFill>
                  <a:schemeClr val="dk1"/>
                </a:solidFill>
                <a:latin typeface="Arial"/>
              </a:rPr>
              <a:t>On each iteration, it updates the state using a fixed sequence of XOR and shift operations, for example: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Ograda vsebine 5"/>
          <p:cNvSpPr/>
          <p:nvPr/>
        </p:nvSpPr>
        <p:spPr>
          <a:xfrm>
            <a:off x="612720" y="3657600"/>
            <a:ext cx="8228880" cy="366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i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/* The state word must be initialized to non-zero */ </a:t>
            </a: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uint32_t xorshift32(uint32_t state[static 1]) {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uint32_t x = state[0];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x ^= x &lt;&lt; 13;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x ^= x &gt;&gt; 17;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x ^= x &lt;&lt; 5;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state[0] = x;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499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2"/>
                </a:solidFill>
                <a:latin typeface="Courier New"/>
                <a:ea typeface="Courier New"/>
              </a:rPr>
              <a:t>return x;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27468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r>
              <a:rPr b="1" lang="en-US" sz="1800" spc="-1" strike="noStrike">
                <a:solidFill>
                  <a:schemeClr val="dk1"/>
                </a:solidFill>
                <a:latin typeface="Courier New"/>
                <a:ea typeface="Courier New"/>
              </a:rPr>
              <a:t>}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4"/>
          <p:cNvSpPr>
            <a:spLocks noGrp="1"/>
          </p:cNvSpPr>
          <p:nvPr>
            <p:ph type="ftr" idx="15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Problems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2"/>
          <p:cNvSpPr>
            <a:spLocks noGrp="1"/>
          </p:cNvSpPr>
          <p:nvPr>
            <p:ph type="sldNum" idx="151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AC3947D8-92B4-43C7-8347-8681CC56C80B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7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all data is in float format (not double),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example problem: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total game time: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1/16 of a second time fragments,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sum can lead to overflow,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if the game lasts long enough,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space simulation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travel description is granulated,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solution: move the center pf the coordinate system (space travel (fake with jumps)).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why float?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gaming GPUs use only float,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there is no need for translation.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4"/>
          <p:cNvSpPr>
            <a:spLocks noGrp="1"/>
          </p:cNvSpPr>
          <p:nvPr>
            <p:ph type="ftr" idx="152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Problems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PlaceHolder 2"/>
          <p:cNvSpPr>
            <a:spLocks noGrp="1"/>
          </p:cNvSpPr>
          <p:nvPr>
            <p:ph type="sldNum" idx="153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9A7C4903-4D63-4F5F-90F1-F078AEEE1F78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1" name="PlaceHolder 3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6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why float?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gaming GPUs use only float,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Research GPUs are mostly double-based,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85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Much more expensive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there is no need for translation.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SSE operations take 4 32 bit numbers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850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In this case 4 float numbers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Cheap multiplications of whole quaternions.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4"/>
          <p:cNvSpPr>
            <a:spLocks noGrp="1"/>
          </p:cNvSpPr>
          <p:nvPr>
            <p:ph type="ftr" idx="154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ldNum" idx="45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CA39EDAA-D36C-4CB0-8F03-F62B176A95C7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142" name="Picture 1" descr=""/>
          <p:cNvPicPr/>
          <p:nvPr/>
        </p:nvPicPr>
        <p:blipFill>
          <a:blip r:embed="rId1"/>
          <a:stretch/>
        </p:blipFill>
        <p:spPr>
          <a:xfrm>
            <a:off x="3924000" y="3884400"/>
            <a:ext cx="4001400" cy="1799640"/>
          </a:xfrm>
          <a:prstGeom prst="rect">
            <a:avLst/>
          </a:prstGeom>
          <a:ln w="0">
            <a:noFill/>
          </a:ln>
        </p:spPr>
      </p:pic>
      <p:sp>
        <p:nvSpPr>
          <p:cNvPr id="143" name="PlaceHolder 3"/>
          <p:cNvSpPr>
            <a:spLocks noGrp="1"/>
          </p:cNvSpPr>
          <p:nvPr>
            <p:ph type="ftr" idx="46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457200" y="1219320"/>
            <a:ext cx="8228880" cy="49370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chemeClr val="dk1"/>
                </a:solidFill>
                <a:latin typeface="Arial"/>
              </a:rPr>
              <a:t>adding and subtracting: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pc="-1" strike="noStrike">
                <a:solidFill>
                  <a:schemeClr val="dk2"/>
                </a:solidFill>
                <a:latin typeface="Arial"/>
              </a:rPr>
              <a:t>adding and subtracting on components: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5" name="Picture 2" descr=""/>
          <p:cNvPicPr/>
          <p:nvPr/>
        </p:nvPicPr>
        <p:blipFill>
          <a:blip r:embed="rId2"/>
          <a:stretch/>
        </p:blipFill>
        <p:spPr>
          <a:xfrm>
            <a:off x="899640" y="2349000"/>
            <a:ext cx="5495040" cy="115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ldNum" idx="47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0B549831-3312-4D99-8670-48B4901CE44E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5087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sl-SI" sz="2600" spc="-1" strike="noStrike">
                <a:solidFill>
                  <a:schemeClr val="dk1"/>
                </a:solidFill>
                <a:latin typeface="Arial"/>
              </a:rPr>
              <a:t>normal vector: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perpendicular to the plane,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it is usually unit (it is not necessary),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sl-SI" sz="2300" spc="-1" strike="noStrike">
                <a:solidFill>
                  <a:schemeClr val="dk2"/>
                </a:solidFill>
                <a:latin typeface="Arial"/>
              </a:rPr>
              <a:t>perpendicular to the surface of the building,</a:t>
            </a:r>
            <a:endParaRPr b="0" lang="en-US" sz="2300" spc="-1" strike="noStrike">
              <a:solidFill>
                <a:srgbClr val="000000"/>
              </a:solidFill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sl-SI" sz="2000" spc="-1" strike="noStrike">
                <a:solidFill>
                  <a:schemeClr val="dk1"/>
                </a:solidFill>
                <a:latin typeface="Arial"/>
              </a:rPr>
              <a:t>used to calculate beam reflection.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ftr" idx="48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8880" cy="990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sl-SI" sz="3200" spc="-1" strike="noStrike">
                <a:solidFill>
                  <a:schemeClr val="dk2"/>
                </a:solidFill>
                <a:latin typeface="Franklin Gothic Book"/>
              </a:rPr>
              <a:t>Points, vectors, carthesian coordinates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ldNum" idx="49"/>
          </p:nvPr>
        </p:nvSpPr>
        <p:spPr>
          <a:xfrm>
            <a:off x="612720" y="6356520"/>
            <a:ext cx="198036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sl-SI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298C5D6E-9299-4852-93EA-7A45572CD553}" type="slidenum">
              <a:rPr b="0" lang="sl-SI" sz="1400" spc="-1" strike="noStrike">
                <a:solidFill>
                  <a:schemeClr val="dk2"/>
                </a:solidFill>
                <a:latin typeface="Arial"/>
              </a:rPr>
              <a:t>1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85640" y="1268280"/>
            <a:ext cx="8228880" cy="4824000"/>
          </a:xfrm>
          <a:prstGeom prst="rect">
            <a:avLst/>
          </a:prstGeom>
          <a:blipFill rotWithShape="0">
            <a:blip r:embed="rId1"/>
            <a:stretch>
              <a:fillRect l="-669" t="-1141"/>
            </a:stretch>
          </a:blipFill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pc="-1" strike="noStrike">
                <a:solidFill>
                  <a:srgbClr val="ffffff">
                    <a:alpha val="1000"/>
                  </a:srgbClr>
                </a:solidFill>
                <a:latin typeface="Arial"/>
              </a:rPr>
              <a:t> 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ftr" idx="50"/>
          </p:nvPr>
        </p:nvSpPr>
        <p:spPr>
          <a:xfrm>
            <a:off x="2627280" y="6356520"/>
            <a:ext cx="6047640" cy="364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chemeClr val="dk2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chemeClr val="dk2"/>
                </a:solidFill>
                <a:latin typeface="Arial"/>
              </a:rPr>
              <a:t>3D Game Development, Jernej Vičič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0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1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3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5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7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8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9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Izvor">
  <a:themeElements>
    <a:clrScheme name="Izvor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ehnika">
      <a:majorFont>
        <a:latin typeface="Franklin Gothic Book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  <a:tileRect l="0" t="0" r="0" b="0"/>
        </a:gradFill>
        <a:gradFill>
          <a:gsLst>
            <a:gs pos="0">
              <a:schemeClr val="phClr">
                <a:tint val="73000"/>
              </a:schemeClr>
            </a:gs>
            <a:gs pos="25000">
              <a:schemeClr val="phClr">
                <a:tint val="96000"/>
                <a:shade val="80000"/>
              </a:schemeClr>
            </a:gs>
            <a:gs pos="38000">
              <a:schemeClr val="phClr">
                <a:tint val="96000"/>
                <a:shade val="59000"/>
              </a:schemeClr>
            </a:gs>
            <a:gs pos="55000">
              <a:schemeClr val="phClr">
                <a:shade val="57000"/>
              </a:schemeClr>
            </a:gs>
            <a:gs pos="80000">
              <a:schemeClr val="phClr">
                <a:shade val="56000"/>
              </a:schemeClr>
            </a:gs>
            <a:gs pos="88000">
              <a:schemeClr val="phClr">
                <a:shade val="63000"/>
              </a:schemeClr>
            </a:gs>
            <a:gs pos="100000">
              <a:schemeClr val="phClr">
                <a:tint val="99550"/>
              </a:schemeClr>
            </a:gs>
          </a:gsLst>
          <a:lin ang="540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1905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15555</TotalTime>
  <Application>LibreOffice/24.2.7.2$Linux_X86_64 LibreOffice_project/420$Build-2</Application>
  <AppVersion>15.0000</AppVersion>
  <Words>2918</Words>
  <Paragraphs>731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>Jernej Vičič</cp:lastModifiedBy>
  <dcterms:modified xsi:type="dcterms:W3CDTF">2025-10-12T19:52:12Z</dcterms:modified>
  <cp:revision>678</cp:revision>
  <dc:subject/>
  <dc:title>Programiranje III Vzporedno programiranje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53</vt:i4>
  </property>
  <property fmtid="{D5CDD505-2E9C-101B-9397-08002B2CF9AE}" pid="3" name="PresentationFormat">
    <vt:lpwstr>On-screen Show (4:3)</vt:lpwstr>
  </property>
  <property fmtid="{D5CDD505-2E9C-101B-9397-08002B2CF9AE}" pid="4" name="Slides">
    <vt:i4>53</vt:i4>
  </property>
</Properties>
</file>