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_rels/notesSlide26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6.xml" ContentType="application/vnd.openxmlformats-officedocument.presentationml.notesSlide+xml"/>
  <Override PartName="/ppt/_rels/presentation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6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10.png" ContentType="image/png"/>
  <Override PartName="/ppt/media/image6.png" ContentType="image/png"/>
  <Override PartName="/ppt/media/image11.png" ContentType="image/png"/>
  <Override PartName="/ppt/media/image7.png" ContentType="image/png"/>
  <Override PartName="/ppt/media/image12.png" ContentType="image/png"/>
  <Override PartName="/ppt/media/image8.png" ContentType="image/png"/>
  <Override PartName="/ppt/media/image9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3.xml" ContentType="application/vnd.openxmlformats-officedocument.presentationml.slide+xml"/>
  <Override PartName="/ppt/slides/_rels/slide22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28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30.xml.rels" ContentType="application/vnd.openxmlformats-package.relationships+xml"/>
  <Override PartName="/ppt/slides/_rels/slide29.xml.rels" ContentType="application/vnd.openxmlformats-package.relationships+xml"/>
  <Override PartName="/ppt/slides/_rels/slide14.xml.rels" ContentType="application/vnd.openxmlformats-package.relationships+xml"/>
  <Override PartName="/ppt/slides/_rels/slide23.xml.rels" ContentType="application/vnd.openxmlformats-package.relationships+xml"/>
  <Override PartName="/ppt/slides/_rels/slide10.xml.rels" ContentType="application/vnd.openxmlformats-package.relationships+xml"/>
  <Override PartName="/ppt/slides/_rels/slide25.xml.rels" ContentType="application/vnd.openxmlformats-package.relationships+xml"/>
  <Override PartName="/ppt/slides/_rels/slide16.xml.rels" ContentType="application/vnd.openxmlformats-package.relationships+xml"/>
  <Override PartName="/ppt/slides/_rels/slide32.xml.rels" ContentType="application/vnd.openxmlformats-package.relationships+xml"/>
  <Override PartName="/ppt/slides/_rels/slide15.xml.rels" ContentType="application/vnd.openxmlformats-package.relationships+xml"/>
  <Override PartName="/ppt/slides/_rels/slide31.xml.rels" ContentType="application/vnd.openxmlformats-package.relationships+xml"/>
  <Override PartName="/ppt/slides/_rels/slide24.xml.rels" ContentType="application/vnd.openxmlformats-package.relationships+xml"/>
  <Override PartName="/ppt/slides/_rels/slide8.xml.rels" ContentType="application/vnd.openxmlformats-package.relationships+xml"/>
  <Override PartName="/ppt/slides/_rels/slide27.xml.rels" ContentType="application/vnd.openxmlformats-package.relationships+xml"/>
  <Override PartName="/ppt/slides/_rels/slide2.xml.rels" ContentType="application/vnd.openxmlformats-package.relationships+xml"/>
  <Override PartName="/ppt/slides/_rels/slide36.xml.rels" ContentType="application/vnd.openxmlformats-package.relationships+xml"/>
  <Override PartName="/ppt/slides/_rels/slide21.xml.rels" ContentType="application/vnd.openxmlformats-package.relationships+xml"/>
  <Override PartName="/ppt/slides/_rels/slide35.xml.rels" ContentType="application/vnd.openxmlformats-package.relationships+xml"/>
  <Override PartName="/ppt/slides/_rels/slide20.xml.rels" ContentType="application/vnd.openxmlformats-package.relationships+xml"/>
  <Override PartName="/ppt/slides/_rels/slide1.xml.rels" ContentType="application/vnd.openxmlformats-package.relationships+xml"/>
  <Override PartName="/ppt/slides/_rels/slide7.xml.rels" ContentType="application/vnd.openxmlformats-package.relationships+xml"/>
  <Override PartName="/ppt/slides/_rels/slide34.xml.rels" ContentType="application/vnd.openxmlformats-package.relationships+xml"/>
  <Override PartName="/ppt/slides/_rels/slide6.xml.rels" ContentType="application/vnd.openxmlformats-package.relationships+xml"/>
  <Override PartName="/ppt/slides/_rels/slide33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2.xml.rels" ContentType="application/vnd.openxmlformats-package.relationships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34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x="9144000" cy="6858000"/>
  <p:notesSz cx="7099300" cy="102346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sl-SI" sz="3200" spc="-1" strike="noStrike">
                <a:solidFill>
                  <a:srgbClr val="000000"/>
                </a:solidFill>
                <a:latin typeface="Arial"/>
              </a:rPr>
              <a:t>Clic</a:t>
            </a:r>
            <a:r>
              <a:rPr b="0" lang="sl-SI" sz="3200" spc="-1" strike="noStrike">
                <a:solidFill>
                  <a:srgbClr val="000000"/>
                </a:solidFill>
                <a:latin typeface="Arial"/>
              </a:rPr>
              <a:t>k to </a:t>
            </a:r>
            <a:r>
              <a:rPr b="0" lang="sl-SI" sz="3200" spc="-1" strike="noStrike">
                <a:solidFill>
                  <a:srgbClr val="000000"/>
                </a:solidFill>
                <a:latin typeface="Arial"/>
              </a:rPr>
              <a:t>mov</a:t>
            </a:r>
            <a:r>
              <a:rPr b="0" lang="sl-SI" sz="3200" spc="-1" strike="noStrike">
                <a:solidFill>
                  <a:srgbClr val="000000"/>
                </a:solidFill>
                <a:latin typeface="Arial"/>
              </a:rPr>
              <a:t>e </a:t>
            </a:r>
            <a:r>
              <a:rPr b="0" lang="sl-SI" sz="3200" spc="-1" strike="noStrike">
                <a:solidFill>
                  <a:srgbClr val="000000"/>
                </a:solidFill>
                <a:latin typeface="Arial"/>
              </a:rPr>
              <a:t>the </a:t>
            </a:r>
            <a:r>
              <a:rPr b="0" lang="sl-SI" sz="3200" spc="-1" strike="noStrike">
                <a:solidFill>
                  <a:srgbClr val="000000"/>
                </a:solidFill>
                <a:latin typeface="Arial"/>
              </a:rPr>
              <a:t>slid</a:t>
            </a:r>
            <a:r>
              <a:rPr b="0" lang="sl-SI" sz="3200" spc="-1" strike="noStrike">
                <a:solidFill>
                  <a:srgbClr val="000000"/>
                </a:solidFill>
                <a:latin typeface="Arial"/>
              </a:rPr>
              <a:t>e</a:t>
            </a:r>
            <a:endParaRPr b="0" lang="sl-SI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2000" spc="-1" strike="noStrike">
                <a:latin typeface="Arial"/>
              </a:rPr>
              <a:t>Click </a:t>
            </a:r>
            <a:r>
              <a:rPr b="0" lang="en-US" sz="2000" spc="-1" strike="noStrike">
                <a:latin typeface="Arial"/>
              </a:rPr>
              <a:t>to </a:t>
            </a:r>
            <a:r>
              <a:rPr b="0" lang="en-US" sz="2000" spc="-1" strike="noStrike">
                <a:latin typeface="Arial"/>
              </a:rPr>
              <a:t>edit </a:t>
            </a:r>
            <a:r>
              <a:rPr b="0" lang="en-US" sz="2000" spc="-1" strike="noStrike">
                <a:latin typeface="Arial"/>
              </a:rPr>
              <a:t>the </a:t>
            </a:r>
            <a:r>
              <a:rPr b="0" lang="en-US" sz="2000" spc="-1" strike="noStrike">
                <a:latin typeface="Arial"/>
              </a:rPr>
              <a:t>note</a:t>
            </a:r>
            <a:r>
              <a:rPr b="0" lang="en-US" sz="2000" spc="-1" strike="noStrike">
                <a:latin typeface="Arial"/>
              </a:rPr>
              <a:t>s </a:t>
            </a:r>
            <a:r>
              <a:rPr b="0" lang="en-US" sz="2000" spc="-1" strike="noStrike">
                <a:latin typeface="Arial"/>
              </a:rPr>
              <a:t>form</a:t>
            </a:r>
            <a:r>
              <a:rPr b="0" lang="en-US" sz="2000" spc="-1" strike="noStrike">
                <a:latin typeface="Arial"/>
              </a:rPr>
              <a:t>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39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40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D77B0AE6-BC1D-470F-8CDB-0AAEF0B5A287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</p:spPr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</p:spPr>
        <p:txBody>
          <a:bodyPr lIns="96840" rIns="96840" tIns="48240" bIns="48240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37" name="TextShape 3"/>
          <p:cNvSpPr txBox="1"/>
          <p:nvPr/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b">
            <a:noAutofit/>
          </a:bodyPr>
          <a:p>
            <a:pPr algn="r">
              <a:lnSpc>
                <a:spcPct val="100000"/>
              </a:lnSpc>
            </a:pPr>
            <a:fld id="{B0060F2F-A47D-4650-9C48-4A25061B7114}" type="slidenum">
              <a:rPr b="0" lang="sl-SI" sz="1300" spc="-1" strike="noStrike">
                <a:solidFill>
                  <a:srgbClr val="000000"/>
                </a:solidFill>
                <a:latin typeface="Calibri"/>
              </a:rPr>
              <a:t>&lt;number&gt;</a:t>
            </a:fld>
            <a:endParaRPr b="0" lang="en-US" sz="13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</p:spPr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</p:spPr>
        <p:txBody>
          <a:bodyPr lIns="96840" rIns="96840" tIns="48240" bIns="48240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40" name="TextShape 3"/>
          <p:cNvSpPr txBox="1"/>
          <p:nvPr/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b">
            <a:noAutofit/>
          </a:bodyPr>
          <a:p>
            <a:pPr algn="r">
              <a:lnSpc>
                <a:spcPct val="100000"/>
              </a:lnSpc>
            </a:pPr>
            <a:fld id="{ECAC88F4-4738-45A1-B999-D81DDC3054FE}" type="slidenum">
              <a:rPr b="0" lang="sl-SI" sz="1300" spc="-1" strike="noStrike">
                <a:solidFill>
                  <a:srgbClr val="000000"/>
                </a:solidFill>
                <a:latin typeface="Calibri"/>
              </a:rPr>
              <a:t>&lt;number&gt;</a:t>
            </a:fld>
            <a:endParaRPr b="0" lang="en-US" sz="1300" spc="-1" strike="noStrike">
              <a:latin typeface="Times New Roman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</p:spPr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</p:spPr>
        <p:txBody>
          <a:bodyPr lIns="96840" rIns="96840" tIns="48240" bIns="48240"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sl-SI" sz="2000" spc="-1" strike="noStrike">
                <a:latin typeface="Arial"/>
              </a:rPr>
              <a:t>bayesoc izrek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43" name="TextShape 3"/>
          <p:cNvSpPr txBox="1"/>
          <p:nvPr/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b">
            <a:noAutofit/>
          </a:bodyPr>
          <a:p>
            <a:pPr algn="r">
              <a:lnSpc>
                <a:spcPct val="100000"/>
              </a:lnSpc>
            </a:pPr>
            <a:fld id="{0CDC195D-656E-4829-A841-A0274C429C43}" type="slidenum">
              <a:rPr b="0" lang="sl-SI" sz="1300" spc="-1" strike="noStrike">
                <a:solidFill>
                  <a:srgbClr val="000000"/>
                </a:solidFill>
                <a:latin typeface="Calibri"/>
                <a:ea typeface="+mn-ea"/>
              </a:rPr>
              <a:t>&lt;number&gt;</a:t>
            </a:fld>
            <a:endParaRPr b="0" lang="en-US" sz="13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l-SI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924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3798720"/>
            <a:ext cx="822924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l-SI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74240" y="12193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57200" y="37987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674240" y="37987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l-SI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26496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239640" y="1219320"/>
            <a:ext cx="26496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6022080" y="1219320"/>
            <a:ext cx="26496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457200" y="3798720"/>
            <a:ext cx="26496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3239640" y="3798720"/>
            <a:ext cx="26496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 type="body"/>
          </p:nvPr>
        </p:nvSpPr>
        <p:spPr>
          <a:xfrm>
            <a:off x="6022080" y="3798720"/>
            <a:ext cx="26496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l-SI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457200" y="1219320"/>
            <a:ext cx="8229240" cy="4937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l-SI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9240" cy="493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l-SI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15800" cy="493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219320"/>
            <a:ext cx="4015800" cy="493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l-SI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457200" y="152280"/>
            <a:ext cx="8229240" cy="459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l-SI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219320"/>
            <a:ext cx="4015800" cy="493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7987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l-SI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57200" y="1219320"/>
            <a:ext cx="8229240" cy="4937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l-SI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15800" cy="493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2193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674240" y="37987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l-SI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2193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57200" y="3798720"/>
            <a:ext cx="822924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l-SI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924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57200" y="3798720"/>
            <a:ext cx="822924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l-SI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4240" y="12193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457200" y="37987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674240" y="37987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l-SI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26496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3239640" y="1219320"/>
            <a:ext cx="26496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6022080" y="1219320"/>
            <a:ext cx="26496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457200" y="3798720"/>
            <a:ext cx="26496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 type="body"/>
          </p:nvPr>
        </p:nvSpPr>
        <p:spPr>
          <a:xfrm>
            <a:off x="3239640" y="3798720"/>
            <a:ext cx="26496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7"/>
          <p:cNvSpPr>
            <a:spLocks noGrp="1"/>
          </p:cNvSpPr>
          <p:nvPr>
            <p:ph type="body"/>
          </p:nvPr>
        </p:nvSpPr>
        <p:spPr>
          <a:xfrm>
            <a:off x="6022080" y="3798720"/>
            <a:ext cx="26496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l-SI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subTitle"/>
          </p:nvPr>
        </p:nvSpPr>
        <p:spPr>
          <a:xfrm>
            <a:off x="457200" y="1219320"/>
            <a:ext cx="8229240" cy="4937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l-SI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9240" cy="493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l-SI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15800" cy="493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219320"/>
            <a:ext cx="4015800" cy="493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l-SI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l-SI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9240" cy="493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subTitle"/>
          </p:nvPr>
        </p:nvSpPr>
        <p:spPr>
          <a:xfrm>
            <a:off x="457200" y="152280"/>
            <a:ext cx="8229240" cy="459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l-SI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4240" y="1219320"/>
            <a:ext cx="4015800" cy="493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57200" y="37987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l-SI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15800" cy="493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674240" y="12193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674240" y="37987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l-SI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674240" y="12193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457200" y="3798720"/>
            <a:ext cx="822924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l-SI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924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57200" y="3798720"/>
            <a:ext cx="822924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l-SI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674240" y="12193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457200" y="37987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4674240" y="37987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l-SI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26496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3239640" y="1219320"/>
            <a:ext cx="26496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6022080" y="1219320"/>
            <a:ext cx="26496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5"/>
          <p:cNvSpPr>
            <a:spLocks noGrp="1"/>
          </p:cNvSpPr>
          <p:nvPr>
            <p:ph type="body"/>
          </p:nvPr>
        </p:nvSpPr>
        <p:spPr>
          <a:xfrm>
            <a:off x="457200" y="3798720"/>
            <a:ext cx="26496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6"/>
          <p:cNvSpPr>
            <a:spLocks noGrp="1"/>
          </p:cNvSpPr>
          <p:nvPr>
            <p:ph type="body"/>
          </p:nvPr>
        </p:nvSpPr>
        <p:spPr>
          <a:xfrm>
            <a:off x="3239640" y="3798720"/>
            <a:ext cx="26496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7"/>
          <p:cNvSpPr>
            <a:spLocks noGrp="1"/>
          </p:cNvSpPr>
          <p:nvPr>
            <p:ph type="body"/>
          </p:nvPr>
        </p:nvSpPr>
        <p:spPr>
          <a:xfrm>
            <a:off x="6022080" y="3798720"/>
            <a:ext cx="26496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l-SI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15800" cy="493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19320"/>
            <a:ext cx="4015800" cy="493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l-SI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457200" y="152280"/>
            <a:ext cx="8229240" cy="459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l-SI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219320"/>
            <a:ext cx="4015800" cy="493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7987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l-SI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15800" cy="493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2193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674240" y="37987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l-SI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2193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3798720"/>
            <a:ext cx="822924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457200" y="6352920"/>
            <a:ext cx="8229600" cy="0"/>
          </a:xfrm>
          <a:prstGeom prst="line">
            <a:avLst/>
          </a:prstGeom>
          <a:ln w="9525">
            <a:solidFill>
              <a:schemeClr val="accent2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Line 2"/>
          <p:cNvSpPr/>
          <p:nvPr/>
        </p:nvSpPr>
        <p:spPr>
          <a:xfrm>
            <a:off x="457200" y="1143000"/>
            <a:ext cx="8229600" cy="0"/>
          </a:xfrm>
          <a:prstGeom prst="line">
            <a:avLst/>
          </a:prstGeom>
          <a:ln w="9525">
            <a:solidFill>
              <a:schemeClr val="accent2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 hidden="1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905040" y="3648240"/>
            <a:ext cx="7314840" cy="1279080"/>
          </a:xfrm>
          <a:prstGeom prst="rect">
            <a:avLst/>
          </a:prstGeom>
          <a:noFill/>
          <a:ln cap="rnd" w="6350">
            <a:solidFill>
              <a:schemeClr val="accent1"/>
            </a:solidFill>
            <a:round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914400" y="5048280"/>
            <a:ext cx="7314840" cy="685440"/>
          </a:xfrm>
          <a:prstGeom prst="rect">
            <a:avLst/>
          </a:prstGeom>
          <a:noFill/>
          <a:ln cap="rnd" w="6350">
            <a:solidFill>
              <a:schemeClr val="accent2"/>
            </a:solidFill>
            <a:round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905040" y="3648240"/>
            <a:ext cx="228240" cy="127908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914400" y="5048280"/>
            <a:ext cx="228240" cy="68544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" name="PlaceHolder 8"/>
          <p:cNvSpPr>
            <a:spLocks noGrp="1"/>
          </p:cNvSpPr>
          <p:nvPr>
            <p:ph type="title"/>
          </p:nvPr>
        </p:nvSpPr>
        <p:spPr>
          <a:xfrm>
            <a:off x="1219320" y="3886200"/>
            <a:ext cx="6857640" cy="990360"/>
          </a:xfrm>
          <a:prstGeom prst="rect">
            <a:avLst/>
          </a:prstGeom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r>
              <a:rPr b="0" lang="sl-SI" sz="3200" spc="-1" strike="noStrike">
                <a:solidFill>
                  <a:srgbClr val="000000"/>
                </a:solidFill>
                <a:latin typeface="Franklin Gothic Book"/>
              </a:rPr>
              <a:t>Kliknit</a:t>
            </a:r>
            <a:r>
              <a:rPr b="0" lang="sl-SI" sz="3200" spc="-1" strike="noStrike">
                <a:solidFill>
                  <a:srgbClr val="000000"/>
                </a:solidFill>
                <a:latin typeface="Franklin Gothic Book"/>
              </a:rPr>
              <a:t>e, če </a:t>
            </a:r>
            <a:r>
              <a:rPr b="0" lang="sl-SI" sz="3200" spc="-1" strike="noStrike">
                <a:solidFill>
                  <a:srgbClr val="000000"/>
                </a:solidFill>
                <a:latin typeface="Franklin Gothic Book"/>
              </a:rPr>
              <a:t>želite </a:t>
            </a:r>
            <a:r>
              <a:rPr b="0" lang="sl-SI" sz="3200" spc="-1" strike="noStrike">
                <a:solidFill>
                  <a:srgbClr val="000000"/>
                </a:solidFill>
                <a:latin typeface="Franklin Gothic Book"/>
              </a:rPr>
              <a:t>urediti </a:t>
            </a:r>
            <a:r>
              <a:rPr b="0" lang="sl-SI" sz="3200" spc="-1" strike="noStrike">
                <a:solidFill>
                  <a:srgbClr val="000000"/>
                </a:solidFill>
                <a:latin typeface="Franklin Gothic Book"/>
              </a:rPr>
              <a:t>slog </a:t>
            </a:r>
            <a:r>
              <a:rPr b="0" lang="sl-SI" sz="3200" spc="-1" strike="noStrike">
                <a:solidFill>
                  <a:srgbClr val="000000"/>
                </a:solidFill>
                <a:latin typeface="Franklin Gothic Book"/>
              </a:rPr>
              <a:t>naslov</a:t>
            </a:r>
            <a:r>
              <a:rPr b="0" lang="sl-SI" sz="3200" spc="-1" strike="noStrike">
                <a:solidFill>
                  <a:srgbClr val="000000"/>
                </a:solidFill>
                <a:latin typeface="Franklin Gothic Book"/>
              </a:rPr>
              <a:t>a </a:t>
            </a:r>
            <a:r>
              <a:rPr b="0" lang="sl-SI" sz="3200" spc="-1" strike="noStrike">
                <a:solidFill>
                  <a:srgbClr val="000000"/>
                </a:solidFill>
                <a:latin typeface="Franklin Gothic Book"/>
              </a:rPr>
              <a:t>matric</a:t>
            </a:r>
            <a:r>
              <a:rPr b="0" lang="sl-SI" sz="3200" spc="-1" strike="noStrike">
                <a:solidFill>
                  <a:srgbClr val="000000"/>
                </a:solidFill>
                <a:latin typeface="Franklin Gothic Book"/>
              </a:rPr>
              <a:t>e</a:t>
            </a:r>
            <a:endParaRPr b="0" lang="sl-SI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ftr"/>
          </p:nvPr>
        </p:nvSpPr>
        <p:spPr>
          <a:xfrm>
            <a:off x="2124000" y="6381720"/>
            <a:ext cx="5184360" cy="366480"/>
          </a:xfrm>
          <a:prstGeom prst="rect">
            <a:avLst/>
          </a:prstGeom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r>
              <a:rPr b="0" lang="en-US" sz="1400" spc="-1" strike="noStrike">
                <a:solidFill>
                  <a:srgbClr val="464653"/>
                </a:solidFill>
                <a:latin typeface="Arial"/>
              </a:rPr>
              <a:t>Jezikovne tehnolgije, Jernej Vičič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9" name="PlaceHolder 10"/>
          <p:cNvSpPr>
            <a:spLocks noGrp="1"/>
          </p:cNvSpPr>
          <p:nvPr>
            <p:ph type="sldNum"/>
          </p:nvPr>
        </p:nvSpPr>
        <p:spPr>
          <a:xfrm>
            <a:off x="1216080" y="6354720"/>
            <a:ext cx="834840" cy="36648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</a:pPr>
            <a:fld id="{D193A744-495F-4FBA-A6AA-A9FF83A7F282}" type="slidenum">
              <a:rPr b="0" lang="sl-SI" sz="1400" spc="-1" strike="noStrike">
                <a:solidFill>
                  <a:srgbClr val="464653"/>
                </a:solidFill>
                <a:latin typeface="Arial"/>
              </a:rPr>
              <a:t>36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10" name="PlaceHolder 11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6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sl-SI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20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sl-SI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sl-SI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16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sl-SI" sz="16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sl-SI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sl-SI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sl-SI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Line 1"/>
          <p:cNvSpPr/>
          <p:nvPr/>
        </p:nvSpPr>
        <p:spPr>
          <a:xfrm>
            <a:off x="457200" y="6352920"/>
            <a:ext cx="8229600" cy="0"/>
          </a:xfrm>
          <a:prstGeom prst="line">
            <a:avLst/>
          </a:prstGeom>
          <a:ln w="9525">
            <a:solidFill>
              <a:schemeClr val="accent2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Line 2"/>
          <p:cNvSpPr/>
          <p:nvPr/>
        </p:nvSpPr>
        <p:spPr>
          <a:xfrm>
            <a:off x="457200" y="1143000"/>
            <a:ext cx="8229600" cy="0"/>
          </a:xfrm>
          <a:prstGeom prst="line">
            <a:avLst/>
          </a:prstGeom>
          <a:ln w="9525">
            <a:solidFill>
              <a:schemeClr val="accent2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9" name="CustomShape 3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0" name="PlaceHolder 4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Klik</a:t>
            </a: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nite</a:t>
            </a: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, če </a:t>
            </a: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želi</a:t>
            </a: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te </a:t>
            </a: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ure</a:t>
            </a: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diti </a:t>
            </a: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slo</a:t>
            </a: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g </a:t>
            </a: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nas</a:t>
            </a: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lov</a:t>
            </a: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a </a:t>
            </a: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ma</a:t>
            </a: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tric</a:t>
            </a: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e</a:t>
            </a:r>
            <a:endParaRPr b="0" lang="sl-SI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9240" cy="4937400"/>
          </a:xfrm>
          <a:prstGeom prst="rect">
            <a:avLst/>
          </a:prstGeom>
        </p:spPr>
        <p:txBody>
          <a:bodyPr>
            <a:noAutofit/>
          </a:bodyPr>
          <a:p>
            <a:pPr marL="272880" indent="-27252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rgbClr val="000000"/>
                </a:solidFill>
                <a:latin typeface="Arial"/>
              </a:rPr>
              <a:t>Kliknite, če želite urediti sloge besedila </a:t>
            </a:r>
            <a:r>
              <a:rPr b="0" lang="sl-SI" sz="2600" spc="-1" strike="noStrike">
                <a:solidFill>
                  <a:srgbClr val="000000"/>
                </a:solidFill>
                <a:latin typeface="Arial"/>
              </a:rPr>
              <a:t>matrice</a:t>
            </a:r>
            <a:endParaRPr b="0" lang="sl-SI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52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rgbClr val="464653"/>
                </a:solidFill>
                <a:latin typeface="Arial"/>
              </a:rPr>
              <a:t>Druga raven</a:t>
            </a:r>
            <a:endParaRPr b="0" lang="sl-SI" sz="2300" spc="-1" strike="noStrike">
              <a:solidFill>
                <a:srgbClr val="000000"/>
              </a:solidFill>
              <a:latin typeface="Arial"/>
            </a:endParaRPr>
          </a:p>
          <a:p>
            <a:pPr lvl="2" marL="822240" indent="-22824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rgbClr val="000000"/>
                </a:solidFill>
                <a:latin typeface="Arial"/>
              </a:rPr>
              <a:t>Tretja raven</a:t>
            </a:r>
            <a:endParaRPr b="0" lang="sl-SI" sz="2000" spc="-1" strike="noStrike">
              <a:solidFill>
                <a:srgbClr val="000000"/>
              </a:solidFill>
              <a:latin typeface="Arial"/>
            </a:endParaRPr>
          </a:p>
          <a:p>
            <a:pPr lvl="3" marL="1096920" indent="-228240">
              <a:lnSpc>
                <a:spcPct val="10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sl-SI" sz="1800" spc="-1" strike="noStrike">
                <a:solidFill>
                  <a:srgbClr val="000000"/>
                </a:solidFill>
                <a:latin typeface="Arial"/>
              </a:rPr>
              <a:t>Četrta raven</a:t>
            </a:r>
            <a:endParaRPr b="0" lang="sl-SI" sz="1800" spc="-1" strike="noStrike">
              <a:solidFill>
                <a:srgbClr val="000000"/>
              </a:solidFill>
              <a:latin typeface="Arial"/>
            </a:endParaRPr>
          </a:p>
          <a:p>
            <a:pPr lvl="4" marL="1371600" indent="-228240">
              <a:lnSpc>
                <a:spcPct val="100000"/>
              </a:lnSpc>
              <a:spcBef>
                <a:spcPts val="300"/>
              </a:spcBef>
              <a:buClr>
                <a:srgbClr val="9fb8cd"/>
              </a:buClr>
              <a:buSzPct val="70000"/>
              <a:buFont typeface="Wingdings" charset="2"/>
              <a:buChar char=""/>
            </a:pPr>
            <a:r>
              <a:rPr b="0" lang="sl-SI" sz="1600" spc="-1" strike="noStrike">
                <a:solidFill>
                  <a:srgbClr val="000000"/>
                </a:solidFill>
                <a:latin typeface="Arial"/>
              </a:rPr>
              <a:t>Peta raven</a:t>
            </a:r>
            <a:endParaRPr b="0" lang="sl-SI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6"/>
          <p:cNvSpPr>
            <a:spLocks noGrp="1"/>
          </p:cNvSpPr>
          <p:nvPr>
            <p:ph type="ftr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r>
              <a:rPr b="0" lang="en-US" sz="1400" spc="-1" strike="noStrike">
                <a:solidFill>
                  <a:srgbClr val="464653"/>
                </a:solidFill>
                <a:latin typeface="Arial"/>
              </a:rPr>
              <a:t>Jezikovn</a:t>
            </a:r>
            <a:r>
              <a:rPr b="0" lang="en-US" sz="1400" spc="-1" strike="noStrike">
                <a:solidFill>
                  <a:srgbClr val="464653"/>
                </a:solidFill>
                <a:latin typeface="Arial"/>
              </a:rPr>
              <a:t>e </a:t>
            </a:r>
            <a:r>
              <a:rPr b="0" lang="en-US" sz="1400" spc="-1" strike="noStrike">
                <a:solidFill>
                  <a:srgbClr val="464653"/>
                </a:solidFill>
                <a:latin typeface="Arial"/>
              </a:rPr>
              <a:t>tehnologij</a:t>
            </a:r>
            <a:r>
              <a:rPr b="0" lang="en-US" sz="1400" spc="-1" strike="noStrike">
                <a:solidFill>
                  <a:srgbClr val="464653"/>
                </a:solidFill>
                <a:latin typeface="Arial"/>
              </a:rPr>
              <a:t>e, Jernej </a:t>
            </a:r>
            <a:r>
              <a:rPr b="0" lang="en-US" sz="1400" spc="-1" strike="noStrike">
                <a:solidFill>
                  <a:srgbClr val="464653"/>
                </a:solidFill>
                <a:latin typeface="Arial"/>
              </a:rPr>
              <a:t>Vičič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53" name="PlaceHolder 7"/>
          <p:cNvSpPr>
            <a:spLocks noGrp="1"/>
          </p:cNvSpPr>
          <p:nvPr>
            <p:ph type="sldNum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</a:pPr>
            <a:fld id="{4EC0F079-0B24-47D8-8F9E-3D658F59554B}" type="slidenum">
              <a:rPr b="0" lang="sl-SI" sz="1400" spc="-1" strike="noStrike">
                <a:solidFill>
                  <a:srgbClr val="464653"/>
                </a:solidFill>
                <a:latin typeface="Arial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Line 1"/>
          <p:cNvSpPr/>
          <p:nvPr/>
        </p:nvSpPr>
        <p:spPr>
          <a:xfrm>
            <a:off x="457200" y="6352920"/>
            <a:ext cx="8229600" cy="0"/>
          </a:xfrm>
          <a:prstGeom prst="line">
            <a:avLst/>
          </a:prstGeom>
          <a:ln w="9525">
            <a:solidFill>
              <a:schemeClr val="accent2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Line 2"/>
          <p:cNvSpPr/>
          <p:nvPr/>
        </p:nvSpPr>
        <p:spPr>
          <a:xfrm>
            <a:off x="457200" y="1143000"/>
            <a:ext cx="8229600" cy="0"/>
          </a:xfrm>
          <a:prstGeom prst="line">
            <a:avLst/>
          </a:prstGeom>
          <a:ln w="9525">
            <a:solidFill>
              <a:schemeClr val="accent2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2" name="CustomShape 3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3" name="CustomShape 4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4" name="PlaceHolder 5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240" cy="91404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Klik</a:t>
            </a: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nite</a:t>
            </a: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, če </a:t>
            </a: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želi</a:t>
            </a: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te </a:t>
            </a: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ure</a:t>
            </a: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diti </a:t>
            </a: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slo</a:t>
            </a: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g </a:t>
            </a: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nas</a:t>
            </a: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lov</a:t>
            </a: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a </a:t>
            </a: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ma</a:t>
            </a: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tric</a:t>
            </a: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e</a:t>
            </a:r>
            <a:endParaRPr b="0" lang="sl-SI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6"/>
          <p:cNvSpPr>
            <a:spLocks noGrp="1"/>
          </p:cNvSpPr>
          <p:nvPr>
            <p:ph type="dt"/>
          </p:nvPr>
        </p:nvSpPr>
        <p:spPr>
          <a:xfrm>
            <a:off x="6400800" y="6356520"/>
            <a:ext cx="2288880" cy="36468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96" name="PlaceHolder 7"/>
          <p:cNvSpPr>
            <a:spLocks noGrp="1"/>
          </p:cNvSpPr>
          <p:nvPr>
            <p:ph type="ftr"/>
          </p:nvPr>
        </p:nvSpPr>
        <p:spPr>
          <a:xfrm>
            <a:off x="2898720" y="6356520"/>
            <a:ext cx="3504960" cy="364680"/>
          </a:xfrm>
          <a:prstGeom prst="rect">
            <a:avLst/>
          </a:prstGeom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r>
              <a:rPr b="0" lang="en-US" sz="1400" spc="-1" strike="noStrike">
                <a:solidFill>
                  <a:srgbClr val="464653"/>
                </a:solidFill>
                <a:latin typeface="Arial"/>
              </a:rPr>
              <a:t>Razvoj </a:t>
            </a:r>
            <a:r>
              <a:rPr b="0" lang="en-US" sz="1400" spc="-1" strike="noStrike">
                <a:solidFill>
                  <a:srgbClr val="464653"/>
                </a:solidFill>
                <a:latin typeface="Arial"/>
              </a:rPr>
              <a:t>iger, </a:t>
            </a:r>
            <a:r>
              <a:rPr b="0" lang="en-US" sz="1400" spc="-1" strike="noStrike">
                <a:solidFill>
                  <a:srgbClr val="464653"/>
                </a:solidFill>
                <a:latin typeface="Arial"/>
              </a:rPr>
              <a:t>Jernej </a:t>
            </a:r>
            <a:r>
              <a:rPr b="0" lang="en-US" sz="1400" spc="-1" strike="noStrike">
                <a:solidFill>
                  <a:srgbClr val="464653"/>
                </a:solidFill>
                <a:latin typeface="Arial"/>
              </a:rPr>
              <a:t>Vičič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97" name="PlaceHolder 8"/>
          <p:cNvSpPr>
            <a:spLocks noGrp="1"/>
          </p:cNvSpPr>
          <p:nvPr>
            <p:ph type="sldNum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</a:pPr>
            <a:fld id="{C42E7E61-BE22-4C02-BACE-694E0BE96A45}" type="slidenum">
              <a:rPr b="0" lang="sl-SI" sz="1400" spc="-1" strike="noStrike">
                <a:solidFill>
                  <a:srgbClr val="464653"/>
                </a:solidFill>
                <a:latin typeface="Arial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9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6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sl-SI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20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sl-SI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sl-SI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16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sl-SI" sz="16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sl-SI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sl-SI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sl-SI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hyperlink" Target="http://nl.ijs.si/ME/" TargetMode="External"/><Relationship Id="rId2" Type="http://schemas.openxmlformats.org/officeDocument/2006/relationships/hyperlink" Target="http://nl.ijs.si/ME/" TargetMode="External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hyperlink" Target="http://nl.ijs.si/ME/V3/msd/html/msd.html#SECTION04210000000000000000" TargetMode="Externa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hyperlink" Target="http://nl.ijs.si/jos/" TargetMode="External"/><Relationship Id="rId2" Type="http://schemas.openxmlformats.org/officeDocument/2006/relationships/hyperlink" Target="http://nl.ijs.si/jos/" TargetMode="External"/><Relationship Id="rId3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9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9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hyperlink" Target="https://aclweb.org/aclwiki/index.php?title=POS_Tagging_(State_of_the_art)" TargetMode="External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hyperlink" Target="http://bos.zrc-sazu.si/oblikoslovno_oznacevanje.html" TargetMode="External"/><Relationship Id="rId2" Type="http://schemas.openxmlformats.org/officeDocument/2006/relationships/hyperlink" Target="http://bos.zrc-sazu.si/oblikoslovno_oznacevanje.html" TargetMode="External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442800" y="355752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r>
              <a:rPr b="0" lang="sl-SI" sz="2800" spc="-1" strike="noStrike">
                <a:solidFill>
                  <a:srgbClr val="000000"/>
                </a:solidFill>
                <a:latin typeface="Franklin Gothic Book"/>
              </a:rPr>
              <a:t>Obli</a:t>
            </a:r>
            <a:r>
              <a:rPr b="0" lang="sl-SI" sz="2800" spc="-1" strike="noStrike">
                <a:solidFill>
                  <a:srgbClr val="000000"/>
                </a:solidFill>
                <a:latin typeface="Franklin Gothic Book"/>
              </a:rPr>
              <a:t>kosl</a:t>
            </a:r>
            <a:r>
              <a:rPr b="0" lang="sl-SI" sz="2800" spc="-1" strike="noStrike">
                <a:solidFill>
                  <a:srgbClr val="000000"/>
                </a:solidFill>
                <a:latin typeface="Franklin Gothic Book"/>
              </a:rPr>
              <a:t>ovn</a:t>
            </a:r>
            <a:r>
              <a:rPr b="0" lang="sl-SI" sz="2800" spc="-1" strike="noStrike">
                <a:solidFill>
                  <a:srgbClr val="000000"/>
                </a:solidFill>
                <a:latin typeface="Franklin Gothic Book"/>
              </a:rPr>
              <a:t>o </a:t>
            </a:r>
            <a:r>
              <a:rPr b="0" lang="sl-SI" sz="2800" spc="-1" strike="noStrike">
                <a:solidFill>
                  <a:srgbClr val="000000"/>
                </a:solidFill>
                <a:latin typeface="Franklin Gothic Book"/>
              </a:rPr>
              <a:t>ozn</a:t>
            </a:r>
            <a:r>
              <a:rPr b="0" lang="sl-SI" sz="2800" spc="-1" strike="noStrike">
                <a:solidFill>
                  <a:srgbClr val="000000"/>
                </a:solidFill>
                <a:latin typeface="Franklin Gothic Book"/>
              </a:rPr>
              <a:t>ače</a:t>
            </a:r>
            <a:r>
              <a:rPr b="0" lang="sl-SI" sz="2800" spc="-1" strike="noStrike">
                <a:solidFill>
                  <a:srgbClr val="000000"/>
                </a:solidFill>
                <a:latin typeface="Franklin Gothic Book"/>
              </a:rPr>
              <a:t>vanj</a:t>
            </a:r>
            <a:r>
              <a:rPr b="0" lang="sl-SI" sz="2800" spc="-1" strike="noStrike">
                <a:solidFill>
                  <a:srgbClr val="000000"/>
                </a:solidFill>
                <a:latin typeface="Franklin Gothic Book"/>
              </a:rPr>
              <a:t>e in </a:t>
            </a:r>
            <a:r>
              <a:rPr b="0" lang="sl-SI" sz="2800" spc="-1" strike="noStrike">
                <a:solidFill>
                  <a:srgbClr val="000000"/>
                </a:solidFill>
                <a:latin typeface="Franklin Gothic Book"/>
              </a:rPr>
              <a:t>lem</a:t>
            </a:r>
            <a:r>
              <a:rPr b="0" lang="sl-SI" sz="2800" spc="-1" strike="noStrike">
                <a:solidFill>
                  <a:srgbClr val="000000"/>
                </a:solidFill>
                <a:latin typeface="Franklin Gothic Book"/>
              </a:rPr>
              <a:t>atiz</a:t>
            </a:r>
            <a:r>
              <a:rPr b="0" lang="sl-SI" sz="2800" spc="-1" strike="noStrike">
                <a:solidFill>
                  <a:srgbClr val="000000"/>
                </a:solidFill>
                <a:latin typeface="Franklin Gothic Book"/>
              </a:rPr>
              <a:t>acij</a:t>
            </a:r>
            <a:r>
              <a:rPr b="0" lang="sl-SI" sz="2800" spc="-1" strike="noStrike">
                <a:solidFill>
                  <a:srgbClr val="000000"/>
                </a:solidFill>
                <a:latin typeface="Franklin Gothic Book"/>
              </a:rPr>
              <a:t>a</a:t>
            </a:r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TextShape 2"/>
          <p:cNvSpPr txBox="1"/>
          <p:nvPr/>
        </p:nvSpPr>
        <p:spPr>
          <a:xfrm>
            <a:off x="1785960" y="676440"/>
            <a:ext cx="6400440" cy="175212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algn="r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0" lang="sl-SI" sz="2000" spc="-1" strike="noStrike">
                <a:solidFill>
                  <a:srgbClr val="464653"/>
                </a:solidFill>
                <a:latin typeface="Franklin Gothic Book"/>
              </a:rPr>
              <a:t>Jeziko</a:t>
            </a:r>
            <a:r>
              <a:rPr b="0" lang="sl-SI" sz="2000" spc="-1" strike="noStrike">
                <a:solidFill>
                  <a:srgbClr val="464653"/>
                </a:solidFill>
                <a:latin typeface="Franklin Gothic Book"/>
              </a:rPr>
              <a:t>vne </a:t>
            </a:r>
            <a:r>
              <a:rPr b="0" lang="sl-SI" sz="2000" spc="-1" strike="noStrike">
                <a:solidFill>
                  <a:srgbClr val="464653"/>
                </a:solidFill>
                <a:latin typeface="Franklin Gothic Book"/>
              </a:rPr>
              <a:t>tehno</a:t>
            </a:r>
            <a:r>
              <a:rPr b="0" lang="sl-SI" sz="2000" spc="-1" strike="noStrike">
                <a:solidFill>
                  <a:srgbClr val="464653"/>
                </a:solidFill>
                <a:latin typeface="Franklin Gothic Book"/>
              </a:rPr>
              <a:t>logije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43" name="CustomShape 3"/>
          <p:cNvSpPr/>
          <p:nvPr/>
        </p:nvSpPr>
        <p:spPr>
          <a:xfrm>
            <a:off x="1071720" y="5214960"/>
            <a:ext cx="7143480" cy="82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  <a:spcBef>
                <a:spcPts val="360"/>
              </a:spcBef>
            </a:pPr>
            <a:r>
              <a:rPr b="0" lang="sl-SI" sz="1800" spc="-1" strike="noStrike">
                <a:solidFill>
                  <a:srgbClr val="898989"/>
                </a:solidFill>
                <a:latin typeface="Arial"/>
              </a:rPr>
              <a:t>Jernej Vičič   </a:t>
            </a:r>
            <a:r>
              <a:rPr b="0" lang="sl-SI" sz="1800" spc="-1" strike="noStrike">
                <a:solidFill>
                  <a:srgbClr val="898989"/>
                </a:solidFill>
                <a:latin typeface="Arial"/>
              </a:rPr>
              <a:t>	</a:t>
            </a:r>
            <a:r>
              <a:rPr b="0" lang="sl-SI" sz="1800" spc="-1" strike="noStrike">
                <a:solidFill>
                  <a:srgbClr val="898989"/>
                </a:solidFill>
                <a:latin typeface="Arial"/>
              </a:rPr>
              <a:t>	</a:t>
            </a:r>
            <a:r>
              <a:rPr b="0" lang="sl-SI" sz="1800" spc="-1" strike="noStrike">
                <a:solidFill>
                  <a:srgbClr val="898989"/>
                </a:solidFill>
                <a:latin typeface="Arial"/>
              </a:rPr>
              <a:t>	</a:t>
            </a:r>
            <a:r>
              <a:rPr b="0" lang="sl-SI" sz="1800" spc="-1" strike="noStrike">
                <a:solidFill>
                  <a:srgbClr val="898989"/>
                </a:solidFill>
                <a:latin typeface="Arial"/>
              </a:rPr>
              <a:t>	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MULTEXT-East</a:t>
            </a:r>
            <a:endParaRPr b="0" lang="sl-SI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TextShape 2"/>
          <p:cNvSpPr txBox="1"/>
          <p:nvPr/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72880" indent="-27252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rgbClr val="000000"/>
                </a:solidFill>
                <a:latin typeface="Arial"/>
              </a:rPr>
              <a:t>prosto dostopni</a:t>
            </a:r>
            <a:r>
              <a:rPr b="0" lang="en-GB" sz="2600" spc="-1" strike="noStrike">
                <a:solidFill>
                  <a:srgbClr val="000000"/>
                </a:solidFill>
                <a:latin typeface="Arial"/>
              </a:rPr>
              <a:t> ve</a:t>
            </a:r>
            <a:r>
              <a:rPr b="0" lang="sl-SI" sz="2600" spc="-1" strike="noStrike">
                <a:solidFill>
                  <a:srgbClr val="000000"/>
                </a:solidFill>
                <a:latin typeface="Arial"/>
              </a:rPr>
              <a:t>čjezični oblikoslovni viri za namene jezikovnih tehnologij:</a:t>
            </a:r>
            <a:endParaRPr b="0" lang="sl-SI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52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rgbClr val="464653"/>
                </a:solidFill>
                <a:latin typeface="Arial"/>
              </a:rPr>
              <a:t>oblikoslovne specifikacije</a:t>
            </a:r>
            <a:endParaRPr b="0" lang="sl-SI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52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rgbClr val="464653"/>
                </a:solidFill>
                <a:latin typeface="Arial"/>
              </a:rPr>
              <a:t>oblikoslovni leksikon</a:t>
            </a:r>
            <a:endParaRPr b="0" lang="sl-SI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52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rgbClr val="464653"/>
                </a:solidFill>
                <a:latin typeface="Arial"/>
              </a:rPr>
              <a:t>oblikoslovno označen, standardno zapisan, vzporedni korpus: “1984”</a:t>
            </a:r>
            <a:endParaRPr b="0" lang="sl-SI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52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GB" sz="2300" spc="-1" strike="noStrike" u="sng">
                <a:solidFill>
                  <a:srgbClr val="b292ca"/>
                </a:solidFill>
                <a:uFillTx/>
                <a:latin typeface="Arial"/>
                <a:hlinkClick r:id="rId1"/>
              </a:rPr>
              <a:t>http</a:t>
            </a:r>
            <a:r>
              <a:rPr b="0" lang="en-GB" sz="2300" spc="-1" strike="noStrike" u="sng">
                <a:solidFill>
                  <a:srgbClr val="b292ca"/>
                </a:solidFill>
                <a:uFillTx/>
                <a:latin typeface="Arial"/>
                <a:hlinkClick r:id="rId2"/>
              </a:rPr>
              <a:t>://nl.ijs.si/ME/</a:t>
            </a:r>
            <a:r>
              <a:rPr b="0" lang="sl-SI" sz="2300" spc="-1" strike="noStrike">
                <a:solidFill>
                  <a:srgbClr val="464653"/>
                </a:solidFill>
                <a:latin typeface="Arial"/>
              </a:rPr>
              <a:t> </a:t>
            </a:r>
            <a:endParaRPr b="0" lang="sl-SI" sz="2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sl-SI" sz="3600" spc="-1" strike="noStrike">
                <a:solidFill>
                  <a:srgbClr val="464653"/>
                </a:solidFill>
                <a:latin typeface="Franklin Gothic Book"/>
              </a:rPr>
              <a:t>Oblikoslovne specifikacije</a:t>
            </a:r>
            <a:endParaRPr b="0" lang="sl-SI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TextShape 2"/>
          <p:cNvSpPr txBox="1"/>
          <p:nvPr/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72880" indent="-272520">
              <a:lnSpc>
                <a:spcPct val="9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rgbClr val="000000"/>
                </a:solidFill>
                <a:latin typeface="Arial"/>
              </a:rPr>
              <a:t>definirajo besedne vrste, njihove oblikoslovne lastnosti, in vrednosti,</a:t>
            </a:r>
            <a:endParaRPr b="0" lang="sl-SI" sz="2400" spc="-1" strike="noStrike">
              <a:solidFill>
                <a:srgbClr val="000000"/>
              </a:solidFill>
              <a:latin typeface="Arial"/>
            </a:endParaRPr>
          </a:p>
          <a:p>
            <a:pPr marL="272880" indent="-272520">
              <a:lnSpc>
                <a:spcPct val="9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rgbClr val="000000"/>
                </a:solidFill>
                <a:latin typeface="Arial"/>
              </a:rPr>
              <a:t>in za katere jezike so dovoljene,</a:t>
            </a:r>
            <a:endParaRPr b="0" lang="sl-SI" sz="2400" spc="-1" strike="noStrike">
              <a:solidFill>
                <a:srgbClr val="000000"/>
              </a:solidFill>
              <a:latin typeface="Arial"/>
            </a:endParaRPr>
          </a:p>
          <a:p>
            <a:pPr marL="272880" indent="-272520">
              <a:lnSpc>
                <a:spcPct val="9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rgbClr val="000000"/>
                </a:solidFill>
                <a:latin typeface="Arial"/>
              </a:rPr>
              <a:t>določijo preslikavo v oblikoslovne oznake npr.</a:t>
            </a:r>
            <a:endParaRPr b="0" lang="sl-SI" sz="24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520">
              <a:lnSpc>
                <a:spcPct val="9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rgbClr val="464653"/>
                </a:solidFill>
                <a:latin typeface="Courier New"/>
              </a:rPr>
              <a:t>Category=Noun, Type=common, Gendar=masculine, Number=singular, Case=nominative</a:t>
            </a:r>
            <a:r>
              <a:rPr b="0" lang="sl-SI" sz="2100" spc="-1" strike="noStrike">
                <a:solidFill>
                  <a:srgbClr val="464653"/>
                </a:solidFill>
                <a:latin typeface="Arial"/>
              </a:rPr>
              <a:t> </a:t>
            </a:r>
            <a:r>
              <a:rPr b="0" lang="sl-SI" sz="2100" spc="-1" strike="noStrike">
                <a:solidFill>
                  <a:srgbClr val="464653"/>
                </a:solidFill>
                <a:latin typeface="Arial"/>
                <a:ea typeface="Arial"/>
              </a:rPr>
              <a:t>↔ </a:t>
            </a:r>
            <a:r>
              <a:rPr b="0" lang="sl-SI" sz="2100" spc="-1" strike="noStrike">
                <a:solidFill>
                  <a:srgbClr val="464653"/>
                </a:solidFill>
                <a:latin typeface="Courier New"/>
                <a:ea typeface="Arial"/>
              </a:rPr>
              <a:t>Ncmsn</a:t>
            </a:r>
            <a:endParaRPr b="0" lang="sl-SI" sz="2100" spc="-1" strike="noStrike">
              <a:solidFill>
                <a:srgbClr val="000000"/>
              </a:solidFill>
              <a:latin typeface="Arial"/>
            </a:endParaRPr>
          </a:p>
          <a:p>
            <a:pPr marL="272880" indent="-272520">
              <a:lnSpc>
                <a:spcPct val="9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rgbClr val="000000"/>
                </a:solidFill>
                <a:latin typeface="Arial"/>
                <a:ea typeface="Arial"/>
              </a:rPr>
              <a:t>preslikava je avtomatično izvedljiva,</a:t>
            </a:r>
            <a:endParaRPr b="0" lang="sl-SI" sz="2400" spc="-1" strike="noStrike">
              <a:solidFill>
                <a:srgbClr val="000000"/>
              </a:solidFill>
              <a:latin typeface="Arial"/>
            </a:endParaRPr>
          </a:p>
          <a:p>
            <a:pPr marL="272880" indent="-272520">
              <a:lnSpc>
                <a:spcPct val="9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rgbClr val="000000"/>
                </a:solidFill>
                <a:latin typeface="Arial"/>
                <a:ea typeface="Arial"/>
              </a:rPr>
              <a:t>če nek atribut ni definiran, se uporabi pomišljaj: </a:t>
            </a:r>
            <a:endParaRPr b="0" lang="sl-SI" sz="24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520">
              <a:lnSpc>
                <a:spcPct val="9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GB" sz="2100" spc="-1" strike="noStrike">
                <a:solidFill>
                  <a:srgbClr val="464653"/>
                </a:solidFill>
                <a:latin typeface="Courier New"/>
                <a:ea typeface="Arial"/>
              </a:rPr>
              <a:t>Vmip1s-n</a:t>
            </a:r>
            <a:r>
              <a:rPr b="0" lang="sl-SI" sz="2100" spc="-1" strike="noStrike">
                <a:solidFill>
                  <a:srgbClr val="464653"/>
                </a:solidFill>
                <a:latin typeface="Arial"/>
                <a:ea typeface="Arial"/>
              </a:rPr>
              <a:t>	</a:t>
            </a:r>
            <a:r>
              <a:rPr b="0" lang="en-GB" sz="2100" spc="-1" strike="noStrike">
                <a:solidFill>
                  <a:srgbClr val="464653"/>
                </a:solidFill>
                <a:latin typeface="Arial"/>
                <a:ea typeface="Arial"/>
              </a:rPr>
              <a:t>(čakam</a:t>
            </a:r>
            <a:r>
              <a:rPr b="0" lang="sl-SI" sz="2100" spc="-1" strike="noStrike">
                <a:solidFill>
                  <a:srgbClr val="464653"/>
                </a:solidFill>
                <a:latin typeface="Arial"/>
                <a:ea typeface="Arial"/>
              </a:rPr>
              <a:t>)</a:t>
            </a:r>
            <a:endParaRPr b="0" lang="sl-SI" sz="21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520">
              <a:lnSpc>
                <a:spcPct val="9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GB" sz="2100" spc="-1" strike="noStrike">
                <a:solidFill>
                  <a:srgbClr val="464653"/>
                </a:solidFill>
                <a:latin typeface="Courier New"/>
                <a:ea typeface="Arial"/>
              </a:rPr>
              <a:t>V</a:t>
            </a:r>
            <a:r>
              <a:rPr b="0" lang="sl-SI" sz="2100" spc="-1" strike="noStrike">
                <a:solidFill>
                  <a:srgbClr val="464653"/>
                </a:solidFill>
                <a:latin typeface="Courier New"/>
                <a:ea typeface="Arial"/>
              </a:rPr>
              <a:t>m</a:t>
            </a:r>
            <a:r>
              <a:rPr b="0" lang="en-GB" sz="2100" spc="-1" strike="noStrike">
                <a:solidFill>
                  <a:srgbClr val="464653"/>
                </a:solidFill>
                <a:latin typeface="Courier New"/>
                <a:ea typeface="Arial"/>
              </a:rPr>
              <a:t>ps-pna</a:t>
            </a:r>
            <a:r>
              <a:rPr b="0" lang="sl-SI" sz="2100" spc="-1" strike="noStrike">
                <a:solidFill>
                  <a:srgbClr val="464653"/>
                </a:solidFill>
                <a:latin typeface="Arial"/>
                <a:ea typeface="Arial"/>
              </a:rPr>
              <a:t>	</a:t>
            </a:r>
            <a:r>
              <a:rPr b="0" lang="en-GB" sz="2100" spc="-1" strike="noStrike">
                <a:solidFill>
                  <a:srgbClr val="464653"/>
                </a:solidFill>
                <a:latin typeface="Arial"/>
                <a:ea typeface="Arial"/>
              </a:rPr>
              <a:t>(</a:t>
            </a:r>
            <a:r>
              <a:rPr b="0" lang="sl-SI" sz="2100" spc="-1" strike="noStrike">
                <a:solidFill>
                  <a:srgbClr val="464653"/>
                </a:solidFill>
                <a:latin typeface="Arial"/>
                <a:ea typeface="Arial"/>
              </a:rPr>
              <a:t>čakala)</a:t>
            </a:r>
            <a:endParaRPr b="0" lang="sl-SI" sz="2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br/>
            <a:r>
              <a:rPr b="0" lang="sl-SI" sz="3200" spc="-1" strike="noStrike" u="sng">
                <a:solidFill>
                  <a:srgbClr val="b292ca"/>
                </a:solidFill>
                <a:uFillTx/>
                <a:latin typeface="Franklin Gothic Book"/>
                <a:hlinkClick r:id="rId1"/>
              </a:rPr>
              <a:t>Primer</a:t>
            </a: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 večjezične tabele za samostalnik (kaj je Npfdv?)</a:t>
            </a:r>
            <a:endParaRPr b="0" lang="sl-SI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8" name="Picture 4" descr=""/>
          <p:cNvPicPr/>
          <p:nvPr/>
        </p:nvPicPr>
        <p:blipFill>
          <a:blip r:embed="rId2"/>
          <a:stretch/>
        </p:blipFill>
        <p:spPr>
          <a:xfrm>
            <a:off x="755640" y="1268640"/>
            <a:ext cx="7632360" cy="5165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Tabele za slovenščino:</a:t>
            </a:r>
            <a:br/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dvojezičnost</a:t>
            </a:r>
            <a:endParaRPr b="0" lang="sl-SI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0" name="Picture 4" descr=""/>
          <p:cNvPicPr/>
          <p:nvPr/>
        </p:nvPicPr>
        <p:blipFill>
          <a:blip r:embed="rId1"/>
          <a:stretch/>
        </p:blipFill>
        <p:spPr>
          <a:xfrm>
            <a:off x="828000" y="1340640"/>
            <a:ext cx="7488000" cy="514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Fida(PLUS), GigaFida</a:t>
            </a:r>
            <a:endParaRPr b="0" lang="sl-SI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TextShape 2"/>
          <p:cNvSpPr txBox="1"/>
          <p:nvPr/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72880" indent="-272520">
              <a:lnSpc>
                <a:spcPct val="9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rgbClr val="000000"/>
                </a:solidFill>
                <a:latin typeface="Arial"/>
              </a:rPr>
              <a:t>Fida je prevzela (slovenske) oznake MULTEXT-East</a:t>
            </a:r>
            <a:br/>
            <a:r>
              <a:rPr b="0" lang="en-GB" sz="2600" spc="-1" strike="noStrike">
                <a:solidFill>
                  <a:srgbClr val="000000"/>
                </a:solidFill>
                <a:latin typeface="Arial"/>
              </a:rPr>
              <a:t>Pg-msa----a-y </a:t>
            </a:r>
            <a:r>
              <a:rPr b="0" lang="sl-SI" sz="2600" spc="-1" strike="noStrike">
                <a:solidFill>
                  <a:srgbClr val="000000"/>
                </a:solidFill>
                <a:latin typeface="Arial"/>
              </a:rPr>
              <a:t>= </a:t>
            </a:r>
            <a:r>
              <a:rPr b="0" lang="en-GB" sz="2600" spc="-1" strike="noStrike">
                <a:solidFill>
                  <a:srgbClr val="000000"/>
                </a:solidFill>
                <a:latin typeface="Arial"/>
              </a:rPr>
              <a:t>Zc-met----p-d,</a:t>
            </a:r>
            <a:endParaRPr b="0" lang="sl-SI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520">
              <a:lnSpc>
                <a:spcPct val="9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rgbClr val="000000"/>
                </a:solidFill>
                <a:latin typeface="Arial"/>
              </a:rPr>
              <a:t>skoraj enake oznake nato uporabljene tudi za FidaPLUS in pozneje GigaFida,</a:t>
            </a:r>
            <a:endParaRPr b="0" lang="sl-SI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520">
              <a:lnSpc>
                <a:spcPct val="9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rgbClr val="000000"/>
                </a:solidFill>
                <a:latin typeface="Arial"/>
              </a:rPr>
              <a:t>namesto “-” se uporablja “x”:</a:t>
            </a:r>
            <a:br/>
            <a:r>
              <a:rPr b="0" lang="sl-SI" sz="26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GB" sz="2600" spc="-1" strike="noStrike">
                <a:solidFill>
                  <a:srgbClr val="000000"/>
                </a:solidFill>
                <a:latin typeface="Arial"/>
              </a:rPr>
              <a:t>vsega</a:t>
            </a:r>
            <a:r>
              <a:rPr b="0" lang="sl-SI" sz="2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GB" sz="2600" spc="-1" strike="noStrike">
                <a:solidFill>
                  <a:srgbClr val="000000"/>
                </a:solidFill>
                <a:latin typeface="Courier New"/>
              </a:rPr>
              <a:t>Zc-met----p-d</a:t>
            </a:r>
            <a:r>
              <a:rPr b="0" lang="en-GB" sz="2600" spc="-1" strike="noStrike">
                <a:solidFill>
                  <a:srgbClr val="000000"/>
                </a:solidFill>
                <a:latin typeface="Arial"/>
              </a:rPr>
              <a:t> </a:t>
            </a:r>
            <a:br/>
            <a:r>
              <a:rPr b="0" lang="sl-SI" sz="26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l-SI" sz="2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sl-SI" sz="2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GB" sz="2600" spc="-1" strike="noStrike">
                <a:solidFill>
                  <a:srgbClr val="000000"/>
                </a:solidFill>
                <a:latin typeface="Courier New"/>
              </a:rPr>
              <a:t>Zc</a:t>
            </a:r>
            <a:r>
              <a:rPr b="0" lang="sl-SI" sz="2600" spc="-1" strike="noStrike">
                <a:solidFill>
                  <a:srgbClr val="000000"/>
                </a:solidFill>
                <a:latin typeface="Courier New"/>
              </a:rPr>
              <a:t>x</a:t>
            </a:r>
            <a:r>
              <a:rPr b="0" lang="en-GB" sz="2600" spc="-1" strike="noStrike">
                <a:solidFill>
                  <a:srgbClr val="000000"/>
                </a:solidFill>
                <a:latin typeface="Courier New"/>
              </a:rPr>
              <a:t>met</a:t>
            </a:r>
            <a:r>
              <a:rPr b="0" lang="sl-SI" sz="2600" spc="-1" strike="noStrike">
                <a:solidFill>
                  <a:srgbClr val="000000"/>
                </a:solidFill>
                <a:latin typeface="Courier New"/>
              </a:rPr>
              <a:t>xxxx</a:t>
            </a:r>
            <a:r>
              <a:rPr b="0" lang="en-GB" sz="2600" spc="-1" strike="noStrike">
                <a:solidFill>
                  <a:srgbClr val="000000"/>
                </a:solidFill>
                <a:latin typeface="Courier New"/>
              </a:rPr>
              <a:t>p</a:t>
            </a:r>
            <a:r>
              <a:rPr b="0" lang="sl-SI" sz="2600" spc="-1" strike="noStrike">
                <a:solidFill>
                  <a:srgbClr val="000000"/>
                </a:solidFill>
                <a:latin typeface="Courier New"/>
              </a:rPr>
              <a:t>x</a:t>
            </a:r>
            <a:r>
              <a:rPr b="0" lang="en-GB" sz="2600" spc="-1" strike="noStrike">
                <a:solidFill>
                  <a:srgbClr val="000000"/>
                </a:solidFill>
                <a:latin typeface="Courier New"/>
              </a:rPr>
              <a:t>d</a:t>
            </a:r>
            <a:endParaRPr b="0" lang="sl-SI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601"/>
              </a:spcBef>
            </a:pPr>
            <a:endParaRPr b="0" lang="sl-SI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JOS</a:t>
            </a:r>
            <a:endParaRPr b="0" lang="sl-SI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TextShape 2"/>
          <p:cNvSpPr txBox="1"/>
          <p:nvPr/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72880" indent="-27252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800" spc="-1" strike="noStrike">
                <a:solidFill>
                  <a:srgbClr val="000000"/>
                </a:solidFill>
                <a:latin typeface="Arial"/>
              </a:rPr>
              <a:t>projekt “Jezikoslovno označevanje slovenščine”, </a:t>
            </a:r>
            <a:r>
              <a:rPr b="0" lang="en-GB" sz="2800" spc="-1" strike="noStrike" u="sng">
                <a:solidFill>
                  <a:srgbClr val="b292ca"/>
                </a:solidFill>
                <a:uFillTx/>
                <a:latin typeface="Arial"/>
                <a:hlinkClick r:id="rId1"/>
              </a:rPr>
              <a:t>http://nl.ijs.si/jos</a:t>
            </a:r>
            <a:r>
              <a:rPr b="0" lang="en-GB" sz="2800" spc="-1" strike="noStrike" u="sng">
                <a:solidFill>
                  <a:srgbClr val="b292ca"/>
                </a:solidFill>
                <a:uFillTx/>
                <a:latin typeface="Arial"/>
                <a:hlinkClick r:id="rId2"/>
              </a:rPr>
              <a:t>/</a:t>
            </a:r>
            <a:r>
              <a:rPr b="0" lang="sl-SI" sz="2800" spc="-1" strike="noStrike">
                <a:solidFill>
                  <a:srgbClr val="000000"/>
                </a:solidFill>
                <a:latin typeface="Arial"/>
              </a:rPr>
              <a:t>,</a:t>
            </a:r>
            <a:endParaRPr b="0" lang="sl-SI" sz="2800" spc="-1" strike="noStrike">
              <a:solidFill>
                <a:srgbClr val="000000"/>
              </a:solidFill>
              <a:latin typeface="Arial"/>
            </a:endParaRPr>
          </a:p>
          <a:p>
            <a:pPr marL="272880" indent="-27252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800" spc="-1" strike="noStrike">
                <a:solidFill>
                  <a:srgbClr val="000000"/>
                </a:solidFill>
                <a:latin typeface="Arial"/>
              </a:rPr>
              <a:t>izdelava novih oblikoslovnih specifikacij in ročno označenih korpus,</a:t>
            </a:r>
            <a:endParaRPr b="0" lang="sl-SI" sz="2800" spc="-1" strike="noStrike">
              <a:solidFill>
                <a:srgbClr val="000000"/>
              </a:solidFill>
              <a:latin typeface="Arial"/>
            </a:endParaRPr>
          </a:p>
          <a:p>
            <a:pPr marL="272880" indent="-27252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800" spc="-1" strike="noStrike">
                <a:solidFill>
                  <a:srgbClr val="000000"/>
                </a:solidFill>
                <a:latin typeface="Arial"/>
              </a:rPr>
              <a:t>specifikacije sedaj napisane v XML-TEI,</a:t>
            </a:r>
            <a:endParaRPr b="0" lang="sl-SI" sz="2800" spc="-1" strike="noStrike">
              <a:solidFill>
                <a:srgbClr val="000000"/>
              </a:solidFill>
              <a:latin typeface="Arial"/>
            </a:endParaRPr>
          </a:p>
          <a:p>
            <a:pPr marL="272880" indent="-27252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800" spc="-1" strike="noStrike">
                <a:solidFill>
                  <a:srgbClr val="000000"/>
                </a:solidFill>
                <a:latin typeface="Arial"/>
              </a:rPr>
              <a:t>spremembe pri vrstnem redu lastnosti, imenih lastnosti in katere oznake so pripisane katerim besednim oblikam.</a:t>
            </a:r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457200" y="228600"/>
            <a:ext cx="8229240" cy="9140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Primer tabele za glagol</a:t>
            </a:r>
            <a:endParaRPr b="0" lang="sl-SI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6" name="Picture 5" descr=""/>
          <p:cNvPicPr/>
          <p:nvPr/>
        </p:nvPicPr>
        <p:blipFill>
          <a:blip r:embed="rId1"/>
          <a:stretch/>
        </p:blipFill>
        <p:spPr>
          <a:xfrm>
            <a:off x="0" y="1484280"/>
            <a:ext cx="9143640" cy="5373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457200" y="228600"/>
            <a:ext cx="8229240" cy="9140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Primer nabora oznak</a:t>
            </a:r>
            <a:endParaRPr b="0" lang="sl-SI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8" name="Picture 6" descr=""/>
          <p:cNvPicPr/>
          <p:nvPr/>
        </p:nvPicPr>
        <p:blipFill>
          <a:blip r:embed="rId1"/>
          <a:stretch/>
        </p:blipFill>
        <p:spPr>
          <a:xfrm>
            <a:off x="324000" y="1700280"/>
            <a:ext cx="8459280" cy="5157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JOS oblikoslovne oznake</a:t>
            </a:r>
            <a:endParaRPr b="0" lang="sl-SI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TextShape 2"/>
          <p:cNvSpPr txBox="1"/>
          <p:nvPr/>
        </p:nvSpPr>
        <p:spPr>
          <a:xfrm>
            <a:off x="755640" y="1773360"/>
            <a:ext cx="4470120" cy="47509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72880" indent="-27252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800" spc="-1" strike="noStrike">
                <a:solidFill>
                  <a:srgbClr val="000000"/>
                </a:solidFill>
                <a:latin typeface="Arial"/>
              </a:rPr>
              <a:t>število oblikokoslovnih oznak: 1902</a:t>
            </a:r>
            <a:endParaRPr b="0" lang="sl-SI" sz="2800" spc="-1" strike="noStrike">
              <a:solidFill>
                <a:srgbClr val="000000"/>
              </a:solidFill>
              <a:latin typeface="Arial"/>
            </a:endParaRPr>
          </a:p>
          <a:p>
            <a:pPr marL="272880" indent="-27252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800" spc="-1" strike="noStrike">
                <a:solidFill>
                  <a:srgbClr val="000000"/>
                </a:solidFill>
                <a:latin typeface="Arial"/>
              </a:rPr>
              <a:t>vendar zelo neenakomerno razporejene:</a:t>
            </a:r>
            <a:br/>
            <a:r>
              <a:rPr b="0" lang="sl-SI" sz="2800" spc="-1" strike="noStrike">
                <a:solidFill>
                  <a:srgbClr val="000000"/>
                </a:solidFill>
                <a:latin typeface="Arial"/>
              </a:rPr>
              <a:t>v korpusu s 100.000 besed je samo </a:t>
            </a:r>
            <a:r>
              <a:rPr b="0" lang="en-GB" sz="2800" spc="-1" strike="noStrike">
                <a:solidFill>
                  <a:srgbClr val="000000"/>
                </a:solidFill>
                <a:latin typeface="Arial"/>
              </a:rPr>
              <a:t>1064 </a:t>
            </a:r>
            <a:r>
              <a:rPr b="0" lang="sl-SI" sz="2800" spc="-1" strike="noStrike">
                <a:solidFill>
                  <a:srgbClr val="000000"/>
                </a:solidFill>
                <a:latin typeface="Arial"/>
              </a:rPr>
              <a:t>oznak</a:t>
            </a:r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1" name="Picture 4" descr=""/>
          <p:cNvPicPr/>
          <p:nvPr/>
        </p:nvPicPr>
        <p:blipFill>
          <a:blip r:embed="rId1"/>
          <a:srcRect l="908" t="38119" r="56942" b="23765"/>
          <a:stretch/>
        </p:blipFill>
        <p:spPr>
          <a:xfrm>
            <a:off x="5508720" y="1628640"/>
            <a:ext cx="3311280" cy="2917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Samodejno označevanje</a:t>
            </a:r>
            <a:endParaRPr b="0" lang="sl-SI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TextShape 2"/>
          <p:cNvSpPr txBox="1"/>
          <p:nvPr/>
        </p:nvSpPr>
        <p:spPr>
          <a:xfrm>
            <a:off x="755640" y="1484640"/>
            <a:ext cx="7272360" cy="47509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72880" indent="-27252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Samo označevanje poteka v treh delih:</a:t>
            </a:r>
            <a:endParaRPr b="0" lang="sl-SI" sz="28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52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500" spc="-1" strike="noStrike">
                <a:solidFill>
                  <a:srgbClr val="464653"/>
                </a:solidFill>
                <a:latin typeface="Arial"/>
              </a:rPr>
              <a:t>tokenizacija: delitev besedil na besede in ločila,</a:t>
            </a:r>
            <a:endParaRPr b="0" lang="sl-SI" sz="25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52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800" spc="-1" strike="noStrike">
                <a:solidFill>
                  <a:srgbClr val="464653"/>
                </a:solidFill>
                <a:latin typeface="Arial"/>
              </a:rPr>
              <a:t>oblikoskladenjsko označevanje: dodajanje oblikoskladenjskih oznak besedam,</a:t>
            </a:r>
            <a:endParaRPr b="0" lang="sl-SI" sz="28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52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800" spc="-1" strike="noStrike">
                <a:solidFill>
                  <a:srgbClr val="464653"/>
                </a:solidFill>
                <a:latin typeface="Arial"/>
              </a:rPr>
              <a:t>lematizacija: pripisovanje osnovne slovarske oblike posameznim besedam.</a:t>
            </a:r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r>
              <a:rPr b="0" lang="en-US" sz="1400" spc="-1" strike="noStrike">
                <a:solidFill>
                  <a:srgbClr val="464653"/>
                </a:solidFill>
                <a:latin typeface="Arial"/>
              </a:rPr>
              <a:t>Jezikovn</a:t>
            </a:r>
            <a:r>
              <a:rPr b="0" lang="en-US" sz="1400" spc="-1" strike="noStrike">
                <a:solidFill>
                  <a:srgbClr val="464653"/>
                </a:solidFill>
                <a:latin typeface="Arial"/>
              </a:rPr>
              <a:t>e </a:t>
            </a:r>
            <a:r>
              <a:rPr b="0" lang="en-US" sz="1400" spc="-1" strike="noStrike">
                <a:solidFill>
                  <a:srgbClr val="464653"/>
                </a:solidFill>
                <a:latin typeface="Arial"/>
              </a:rPr>
              <a:t>tehnologij</a:t>
            </a:r>
            <a:r>
              <a:rPr b="0" lang="en-US" sz="1400" spc="-1" strike="noStrike">
                <a:solidFill>
                  <a:srgbClr val="464653"/>
                </a:solidFill>
                <a:latin typeface="Arial"/>
              </a:rPr>
              <a:t>e, Jernej </a:t>
            </a:r>
            <a:r>
              <a:rPr b="0" lang="en-US" sz="1400" spc="-1" strike="noStrike">
                <a:solidFill>
                  <a:srgbClr val="464653"/>
                </a:solidFill>
                <a:latin typeface="Arial"/>
              </a:rPr>
              <a:t>Vičič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45" name="TextShape 2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Vse</a:t>
            </a: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bin</a:t>
            </a: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a </a:t>
            </a: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pre</a:t>
            </a: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dav</a:t>
            </a: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anj</a:t>
            </a: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a</a:t>
            </a:r>
            <a:endParaRPr b="0" lang="sl-SI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TextShape 3"/>
          <p:cNvSpPr txBox="1"/>
          <p:nvPr/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fld id="{493FC917-6649-464E-BD17-38E659AAE520}" type="slidenum">
              <a:rPr b="0" lang="sl-SI" sz="1400" spc="-1" strike="noStrike">
                <a:solidFill>
                  <a:srgbClr val="464653"/>
                </a:solidFill>
                <a:latin typeface="Arial"/>
              </a:rPr>
              <a:t>1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147" name="TextShape 4"/>
          <p:cNvSpPr txBox="1"/>
          <p:nvPr/>
        </p:nvSpPr>
        <p:spPr>
          <a:xfrm>
            <a:off x="457200" y="1219320"/>
            <a:ext cx="8229240" cy="40816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72880" indent="-272520">
              <a:lnSpc>
                <a:spcPct val="100000"/>
              </a:lnSpc>
              <a:spcBef>
                <a:spcPts val="1199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3200" spc="-1" strike="noStrike">
                <a:solidFill>
                  <a:srgbClr val="000000"/>
                </a:solidFill>
                <a:latin typeface="Arial"/>
              </a:rPr>
              <a:t>Uvod</a:t>
            </a:r>
            <a:endParaRPr b="0" lang="sl-SI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Samodejno označevanje</a:t>
            </a:r>
            <a:endParaRPr b="0" lang="sl-SI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TextShape 2"/>
          <p:cNvSpPr txBox="1"/>
          <p:nvPr/>
        </p:nvSpPr>
        <p:spPr>
          <a:xfrm>
            <a:off x="755640" y="1484640"/>
            <a:ext cx="7272360" cy="47509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72880" indent="-27252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TOTALE:</a:t>
            </a:r>
            <a:endParaRPr b="0" lang="sl-SI" sz="28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52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500" spc="-1" strike="noStrike">
                <a:solidFill>
                  <a:srgbClr val="464653"/>
                </a:solidFill>
                <a:latin typeface="Arial"/>
              </a:rPr>
              <a:t>JOS (Erjavec et al., 2010)</a:t>
            </a:r>
            <a:endParaRPr b="0" lang="sl-SI" sz="2500" spc="-1" strike="noStrike">
              <a:solidFill>
                <a:srgbClr val="000000"/>
              </a:solidFill>
              <a:latin typeface="Arial"/>
            </a:endParaRPr>
          </a:p>
          <a:p>
            <a:pPr marL="272880" indent="-27252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tokenizacija: lastna,</a:t>
            </a:r>
            <a:endParaRPr b="0" lang="sl-SI" sz="2800" spc="-1" strike="noStrike">
              <a:solidFill>
                <a:srgbClr val="000000"/>
              </a:solidFill>
              <a:latin typeface="Arial"/>
            </a:endParaRPr>
          </a:p>
          <a:p>
            <a:pPr marL="272880" indent="-27252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oblikoskladenjsko označevanje:</a:t>
            </a:r>
            <a:endParaRPr b="0" lang="sl-SI" sz="28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52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500" spc="-1" strike="noStrike">
                <a:solidFill>
                  <a:srgbClr val="464653"/>
                </a:solidFill>
                <a:latin typeface="Arial"/>
              </a:rPr>
              <a:t>orodje TnT (Brants, 2000),</a:t>
            </a:r>
            <a:endParaRPr b="0" lang="sl-SI" sz="2500" spc="-1" strike="noStrike">
              <a:solidFill>
                <a:srgbClr val="000000"/>
              </a:solidFill>
              <a:latin typeface="Arial"/>
            </a:endParaRPr>
          </a:p>
          <a:p>
            <a:pPr marL="272880" indent="-27252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lematizacija:</a:t>
            </a:r>
            <a:endParaRPr b="0" lang="sl-SI" sz="28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52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500" spc="-1" strike="noStrike">
                <a:solidFill>
                  <a:srgbClr val="464653"/>
                </a:solidFill>
                <a:latin typeface="Arial"/>
              </a:rPr>
              <a:t>CLOG (Erjavec in Džeroski, 2004)</a:t>
            </a:r>
            <a:endParaRPr b="0" lang="sl-SI" sz="2500" spc="-1" strike="noStrike">
              <a:solidFill>
                <a:srgbClr val="000000"/>
              </a:solidFill>
              <a:latin typeface="Arial"/>
            </a:endParaRPr>
          </a:p>
          <a:p>
            <a:pPr marL="272880" indent="-27252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osnovna tehnologija samodejnega označevanja: </a:t>
            </a:r>
            <a:endParaRPr b="0" lang="sl-SI" sz="28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52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500" spc="-1" strike="noStrike">
                <a:solidFill>
                  <a:srgbClr val="464653"/>
                </a:solidFill>
                <a:latin typeface="Arial"/>
              </a:rPr>
              <a:t>Hidden Markov Model (na podlagi statistike).</a:t>
            </a:r>
            <a:endParaRPr b="0" lang="sl-SI" sz="2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Kakovost samodejnega označevanja</a:t>
            </a:r>
            <a:endParaRPr b="0" lang="sl-SI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TextShape 2"/>
          <p:cNvSpPr txBox="1"/>
          <p:nvPr/>
        </p:nvSpPr>
        <p:spPr>
          <a:xfrm>
            <a:off x="755640" y="1484640"/>
            <a:ext cx="7272360" cy="47509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72880" indent="-27252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angleščina:</a:t>
            </a:r>
            <a:endParaRPr b="0" lang="sl-SI" sz="28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52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500" spc="-1" strike="noStrike">
                <a:solidFill>
                  <a:srgbClr val="464653"/>
                </a:solidFill>
                <a:latin typeface="Arial"/>
              </a:rPr>
              <a:t>~ 95% za znane besede</a:t>
            </a:r>
            <a:endParaRPr b="0" lang="sl-SI" sz="25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52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500" spc="-1" strike="noStrike">
                <a:solidFill>
                  <a:srgbClr val="464653"/>
                </a:solidFill>
                <a:latin typeface="Arial"/>
              </a:rPr>
              <a:t>~ 85% za neznane besede</a:t>
            </a:r>
            <a:endParaRPr b="0" lang="sl-SI" sz="2500" spc="-1" strike="noStrike">
              <a:solidFill>
                <a:srgbClr val="000000"/>
              </a:solidFill>
              <a:latin typeface="Arial"/>
            </a:endParaRPr>
          </a:p>
          <a:p>
            <a:pPr marL="272880" indent="-27252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800" spc="-1" strike="noStrike" u="sng">
                <a:solidFill>
                  <a:srgbClr val="b292ca"/>
                </a:solidFill>
                <a:uFillTx/>
                <a:latin typeface="Arial"/>
                <a:hlinkClick r:id="rId1"/>
              </a:rPr>
              <a:t>primerjava (2017)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:</a:t>
            </a:r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Kakovost samodejnega označevanja</a:t>
            </a:r>
            <a:endParaRPr b="0" lang="sl-SI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9" name="Picture 4" descr=""/>
          <p:cNvPicPr/>
          <p:nvPr/>
        </p:nvPicPr>
        <p:blipFill>
          <a:blip r:embed="rId1"/>
          <a:stretch/>
        </p:blipFill>
        <p:spPr>
          <a:xfrm>
            <a:off x="520560" y="0"/>
            <a:ext cx="808812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Kakovost samodejnega označevanja</a:t>
            </a:r>
            <a:endParaRPr b="0" lang="sl-SI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TextShape 2"/>
          <p:cNvSpPr txBox="1"/>
          <p:nvPr/>
        </p:nvSpPr>
        <p:spPr>
          <a:xfrm>
            <a:off x="755640" y="1484640"/>
            <a:ext cx="7272360" cy="47509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72880" indent="-27252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slovenščina:</a:t>
            </a:r>
            <a:endParaRPr b="0" lang="sl-SI" sz="28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52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500" spc="-1" strike="noStrike">
                <a:solidFill>
                  <a:srgbClr val="464653"/>
                </a:solidFill>
                <a:latin typeface="Arial"/>
              </a:rPr>
              <a:t>~ 91% za znane besede</a:t>
            </a:r>
            <a:endParaRPr b="0" lang="sl-SI" sz="25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52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500" spc="-1" strike="noStrike">
                <a:solidFill>
                  <a:srgbClr val="464653"/>
                </a:solidFill>
                <a:latin typeface="Arial"/>
              </a:rPr>
              <a:t>~ ??% za neznane besede</a:t>
            </a:r>
            <a:endParaRPr b="0" lang="sl-SI" sz="2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Samodejno označevanje - HMM</a:t>
            </a:r>
            <a:endParaRPr b="0" lang="sl-SI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TextShape 2"/>
          <p:cNvSpPr txBox="1"/>
          <p:nvPr/>
        </p:nvSpPr>
        <p:spPr>
          <a:xfrm>
            <a:off x="755640" y="1484640"/>
            <a:ext cx="7272360" cy="47509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72880" indent="-27252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500" spc="-1" strike="noStrike">
                <a:solidFill>
                  <a:srgbClr val="000000"/>
                </a:solidFill>
                <a:latin typeface="Arial"/>
              </a:rPr>
              <a:t>naloga:</a:t>
            </a:r>
            <a:endParaRPr b="0" lang="sl-SI" sz="2500" spc="-1" strike="noStrike">
              <a:solidFill>
                <a:srgbClr val="000000"/>
              </a:solidFill>
              <a:latin typeface="Arial"/>
            </a:endParaRPr>
          </a:p>
          <a:p>
            <a:pPr marL="272880" indent="-27252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500" spc="-1" strike="noStrike">
                <a:solidFill>
                  <a:srgbClr val="000000"/>
                </a:solidFill>
                <a:latin typeface="Arial"/>
              </a:rPr>
              <a:t>imamo zaporedje besed,</a:t>
            </a:r>
            <a:endParaRPr b="0" lang="sl-SI" sz="2500" spc="-1" strike="noStrike">
              <a:solidFill>
                <a:srgbClr val="000000"/>
              </a:solidFill>
              <a:latin typeface="Arial"/>
            </a:endParaRPr>
          </a:p>
          <a:p>
            <a:pPr marL="272880" indent="-27252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500" spc="-1" strike="noStrike">
                <a:solidFill>
                  <a:srgbClr val="000000"/>
                </a:solidFill>
                <a:latin typeface="Arial"/>
              </a:rPr>
              <a:t>poiščimo najbolj verjetno zaporedje oznak (MSD):</a:t>
            </a:r>
            <a:endParaRPr b="0" lang="sl-SI" sz="2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sl-SI" sz="25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94" name="Table 3"/>
          <p:cNvGraphicFramePr/>
          <p:nvPr/>
        </p:nvGraphicFramePr>
        <p:xfrm>
          <a:off x="457200" y="3573000"/>
          <a:ext cx="8229240" cy="458640"/>
        </p:xfrm>
        <a:graphic>
          <a:graphicData uri="http://schemas.openxmlformats.org/drawingml/2006/table">
            <a:tbl>
              <a:tblPr/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215640">
                <a:tc>
                  <a:txBody>
                    <a:bodyPr lIns="12600" rIns="12600" tIns="1260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danes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je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lepo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vreme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in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sonce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bo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sijalo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tudi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jutri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15640">
                <a:tc>
                  <a:txBody>
                    <a:bodyPr lIns="12600" rIns="12600" tIns="1260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sk-SK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sk-SK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sk-SK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sk-SK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sk-SK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sk-SK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sk-SK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sk-SK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sk-SK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sk-SK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15640">
                <a:tc>
                  <a:txBody>
                    <a:bodyPr lIns="12600" rIns="12600" tIns="1260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Rsn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Gp-ste-n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Ppnsei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Sosei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Vp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Sosei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Gp-pte-n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Ggnd-es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 tIns="1260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Rsn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Samodejno označevanje - HMM</a:t>
            </a:r>
            <a:endParaRPr b="0" lang="sl-SI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TextShape 2"/>
          <p:cNvSpPr txBox="1"/>
          <p:nvPr/>
        </p:nvSpPr>
        <p:spPr>
          <a:xfrm>
            <a:off x="755640" y="1484640"/>
            <a:ext cx="7272360" cy="47509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72880" indent="-27252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naloga:</a:t>
            </a:r>
            <a:endParaRPr b="0" lang="sl-SI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52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imamo zaporedje besed,</a:t>
            </a:r>
            <a:endParaRPr b="0" lang="sl-SI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52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poiščimo najbolj verjetno zaporedje oznak (MSD):</a:t>
            </a:r>
            <a:endParaRPr b="0" lang="sl-SI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sl-SI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sl-SI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sl-SI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52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noisy channel model (kot strojno prevajanje).</a:t>
            </a:r>
            <a:endParaRPr b="0" lang="sl-SI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sl-SI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Samodejno označevanje - HMM</a:t>
            </a:r>
            <a:endParaRPr b="0" lang="sl-SI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TextShape 2"/>
          <p:cNvSpPr txBox="1"/>
          <p:nvPr/>
        </p:nvSpPr>
        <p:spPr>
          <a:xfrm>
            <a:off x="755640" y="1484640"/>
            <a:ext cx="7272360" cy="47509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72880" indent="-27252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naloga:</a:t>
            </a:r>
            <a:endParaRPr b="0" lang="sl-SI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52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imamo zaporedje besed,</a:t>
            </a:r>
            <a:endParaRPr b="0" lang="sl-SI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52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poiščimo najbolj verjetno zaporedje oznak (MSD):</a:t>
            </a:r>
            <a:endParaRPr b="0" lang="sl-SI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sl-SI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sl-SI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sl-SI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52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noisy channel model (kot strojno prevajanje).</a:t>
            </a:r>
            <a:endParaRPr b="0" lang="sl-SI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sl-SI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Samodejno označevanje - HMM</a:t>
            </a:r>
            <a:endParaRPr b="0" lang="sl-SI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TextShape 2"/>
          <p:cNvSpPr txBox="1"/>
          <p:nvPr/>
        </p:nvSpPr>
        <p:spPr>
          <a:xfrm>
            <a:off x="755640" y="1484640"/>
            <a:ext cx="7272360" cy="158364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72880" indent="-27252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naloga:</a:t>
            </a:r>
            <a:endParaRPr b="0" lang="sl-SI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sl-SI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sl-SI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CustomShape 3"/>
          <p:cNvSpPr/>
          <p:nvPr/>
        </p:nvSpPr>
        <p:spPr>
          <a:xfrm>
            <a:off x="179640" y="4581000"/>
            <a:ext cx="4392000" cy="82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modelira izhode beseda/POS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(vreme) je verjetno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Sosei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02" name="CustomShape 4"/>
          <p:cNvSpPr/>
          <p:nvPr/>
        </p:nvSpPr>
        <p:spPr>
          <a:xfrm>
            <a:off x="4500000" y="4119480"/>
            <a:ext cx="4752000" cy="82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modelira prehode med POS/POS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Sosei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 je verjetno za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Ppnsei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03" name="CustomShape 5"/>
          <p:cNvSpPr/>
          <p:nvPr/>
        </p:nvSpPr>
        <p:spPr>
          <a:xfrm flipV="1">
            <a:off x="2123640" y="2924640"/>
            <a:ext cx="2448000" cy="1656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round/>
            <a:tailEnd len="med" type="triangle" w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04" name="CustomShape 6"/>
          <p:cNvSpPr/>
          <p:nvPr/>
        </p:nvSpPr>
        <p:spPr>
          <a:xfrm flipH="1" flipV="1">
            <a:off x="5939280" y="2924280"/>
            <a:ext cx="503640" cy="1194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round/>
            <a:tailEnd len="med" type="triangle" w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Samodejno označevanje - HMM</a:t>
            </a:r>
            <a:endParaRPr b="0" lang="sl-SI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TextShape 2"/>
          <p:cNvSpPr txBox="1"/>
          <p:nvPr/>
        </p:nvSpPr>
        <p:spPr>
          <a:xfrm>
            <a:off x="755640" y="1484640"/>
            <a:ext cx="7272360" cy="180000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72880" indent="-27252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MSD/MSD prehodi: ,</a:t>
            </a:r>
            <a:endParaRPr b="0" lang="sl-SI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52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MSD/beseda verjetnost:</a:t>
            </a:r>
            <a:endParaRPr b="0" lang="sl-SI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52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rgbClr val="464653"/>
                </a:solidFill>
                <a:latin typeface="Arial"/>
              </a:rPr>
              <a:t>,</a:t>
            </a:r>
            <a:endParaRPr b="0" lang="sl-SI" sz="2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7" name="Picture 1" descr=""/>
          <p:cNvPicPr/>
          <p:nvPr/>
        </p:nvPicPr>
        <p:blipFill>
          <a:blip r:embed="rId1"/>
          <a:stretch/>
        </p:blipFill>
        <p:spPr>
          <a:xfrm>
            <a:off x="720" y="3717000"/>
            <a:ext cx="8504640" cy="2639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Samodejno označevanje - HMM</a:t>
            </a:r>
            <a:endParaRPr b="0" lang="sl-SI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TextShape 2"/>
          <p:cNvSpPr txBox="1"/>
          <p:nvPr/>
        </p:nvSpPr>
        <p:spPr>
          <a:xfrm>
            <a:off x="755640" y="1484640"/>
            <a:ext cx="7272360" cy="100764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lvl="1" marL="272880" indent="-27252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rgbClr val="464653"/>
                </a:solidFill>
                <a:latin typeface="Arial"/>
              </a:rPr>
              <a:t>učenje:</a:t>
            </a:r>
            <a:endParaRPr b="0" lang="sl-SI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52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rgbClr val="464653"/>
                </a:solidFill>
                <a:latin typeface="Arial"/>
              </a:rPr>
              <a:t>preštejemo pojavitve v korpusu,</a:t>
            </a:r>
            <a:endParaRPr b="0" lang="sl-SI" sz="2300" spc="-1" strike="noStrike">
              <a:solidFill>
                <a:srgbClr val="000000"/>
              </a:solidFill>
              <a:latin typeface="Arial"/>
            </a:endParaRPr>
          </a:p>
          <a:p>
            <a:endParaRPr b="0" lang="sl-SI" sz="2300" spc="-1" strike="noStrike">
              <a:solidFill>
                <a:srgbClr val="000000"/>
              </a:solidFill>
              <a:latin typeface="Arial"/>
            </a:endParaRPr>
          </a:p>
          <a:p>
            <a:endParaRPr b="0" lang="sl-SI" sz="2300" spc="-1" strike="noStrike">
              <a:solidFill>
                <a:srgbClr val="000000"/>
              </a:solidFill>
              <a:latin typeface="Arial"/>
            </a:endParaRPr>
          </a:p>
          <a:p>
            <a:endParaRPr b="0" lang="sl-SI" sz="2300" spc="-1" strike="noStrike">
              <a:solidFill>
                <a:srgbClr val="000000"/>
              </a:solidFill>
              <a:latin typeface="Arial"/>
            </a:endParaRPr>
          </a:p>
          <a:p>
            <a:endParaRPr b="0" lang="sl-SI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52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rgbClr val="464653"/>
                </a:solidFill>
                <a:latin typeface="Arial"/>
              </a:rPr>
              <a:t>delimo s kontekstom, da dobimo verjetnost:</a:t>
            </a:r>
            <a:endParaRPr b="0" lang="sl-SI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CustomShape 3"/>
          <p:cNvSpPr/>
          <p:nvPr/>
        </p:nvSpPr>
        <p:spPr>
          <a:xfrm>
            <a:off x="755640" y="2493000"/>
            <a:ext cx="7272360" cy="187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 marL="27468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0" lang="en-US" sz="2300" spc="-1" strike="noStrike">
                <a:solidFill>
                  <a:srgbClr val="464653"/>
                </a:solidFill>
                <a:latin typeface="Arial"/>
              </a:rPr>
              <a:t>danes </a:t>
            </a:r>
            <a:r>
              <a:rPr b="0" lang="en-US" sz="2300" spc="-1" strike="noStrike">
                <a:solidFill>
                  <a:srgbClr val="464653"/>
                </a:solidFill>
                <a:latin typeface="Arial"/>
              </a:rPr>
              <a:t>	</a:t>
            </a:r>
            <a:r>
              <a:rPr b="0" lang="en-US" sz="2300" spc="-1" strike="noStrike">
                <a:solidFill>
                  <a:srgbClr val="464653"/>
                </a:solidFill>
                <a:latin typeface="Arial"/>
              </a:rPr>
              <a:t>je </a:t>
            </a:r>
            <a:r>
              <a:rPr b="0" lang="en-US" sz="2300" spc="-1" strike="noStrike">
                <a:solidFill>
                  <a:srgbClr val="464653"/>
                </a:solidFill>
                <a:latin typeface="Arial"/>
              </a:rPr>
              <a:t>	</a:t>
            </a:r>
            <a:r>
              <a:rPr b="0" lang="en-US" sz="2300" spc="-1" strike="noStrike">
                <a:solidFill>
                  <a:srgbClr val="464653"/>
                </a:solidFill>
                <a:latin typeface="Arial"/>
              </a:rPr>
              <a:t>	</a:t>
            </a:r>
            <a:r>
              <a:rPr b="0" lang="en-US" sz="2300" spc="-1" strike="noStrike">
                <a:solidFill>
                  <a:srgbClr val="464653"/>
                </a:solidFill>
                <a:latin typeface="Arial"/>
              </a:rPr>
              <a:t>lepo</a:t>
            </a:r>
            <a:endParaRPr b="0" lang="en-US" sz="2300" spc="-1" strike="noStrike">
              <a:latin typeface="Arial"/>
            </a:endParaRPr>
          </a:p>
          <a:p>
            <a:pPr marL="27468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endParaRPr b="0" lang="en-US" sz="2300" spc="-1" strike="noStrike">
              <a:latin typeface="Arial"/>
            </a:endParaRPr>
          </a:p>
          <a:p>
            <a:pPr marL="27468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0" lang="en-US" sz="2300" spc="-1" strike="noStrike">
                <a:solidFill>
                  <a:srgbClr val="464653"/>
                </a:solidFill>
                <a:latin typeface="Arial"/>
              </a:rPr>
              <a:t>Rsn</a:t>
            </a:r>
            <a:r>
              <a:rPr b="0" lang="en-US" sz="2300" spc="-1" strike="noStrike">
                <a:solidFill>
                  <a:srgbClr val="464653"/>
                </a:solidFill>
                <a:latin typeface="Arial"/>
              </a:rPr>
              <a:t>	</a:t>
            </a:r>
            <a:r>
              <a:rPr b="0" lang="en-US" sz="2300" spc="-1" strike="noStrike">
                <a:solidFill>
                  <a:srgbClr val="464653"/>
                </a:solidFill>
                <a:latin typeface="Arial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 Gp-ste-n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Ppnsei</a:t>
            </a:r>
            <a:endParaRPr b="0" lang="en-US" sz="2400" spc="-1" strike="noStrike">
              <a:latin typeface="Arial"/>
            </a:endParaRPr>
          </a:p>
          <a:p>
            <a:pPr marL="27468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211" name="CustomShape 4"/>
          <p:cNvSpPr/>
          <p:nvPr/>
        </p:nvSpPr>
        <p:spPr>
          <a:xfrm>
            <a:off x="1835640" y="3573000"/>
            <a:ext cx="7916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round/>
            <a:tailEnd len="med" type="triangle" w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12" name="CustomShape 5"/>
          <p:cNvSpPr/>
          <p:nvPr/>
        </p:nvSpPr>
        <p:spPr>
          <a:xfrm>
            <a:off x="3924000" y="3573000"/>
            <a:ext cx="5756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round/>
            <a:tailEnd len="med" type="triangle" w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13" name="CustomShape 6"/>
          <p:cNvSpPr/>
          <p:nvPr/>
        </p:nvSpPr>
        <p:spPr>
          <a:xfrm flipV="1">
            <a:off x="1403640" y="2924280"/>
            <a:ext cx="360" cy="503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round/>
            <a:tailEnd len="med" type="triangle" w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14" name="CustomShape 7"/>
          <p:cNvSpPr/>
          <p:nvPr/>
        </p:nvSpPr>
        <p:spPr>
          <a:xfrm>
            <a:off x="683640" y="3573000"/>
            <a:ext cx="3596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round/>
            <a:tailEnd len="med" type="triangle" w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15" name="CustomShape 8"/>
          <p:cNvSpPr/>
          <p:nvPr/>
        </p:nvSpPr>
        <p:spPr>
          <a:xfrm>
            <a:off x="5436000" y="3573000"/>
            <a:ext cx="4316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round/>
            <a:tailEnd len="med" type="triangle" w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16" name="CustomShape 9"/>
          <p:cNvSpPr/>
          <p:nvPr/>
        </p:nvSpPr>
        <p:spPr>
          <a:xfrm flipV="1">
            <a:off x="2843640" y="2924280"/>
            <a:ext cx="360" cy="503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round/>
            <a:tailEnd len="med" type="triangle" w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17" name="CustomShape 10"/>
          <p:cNvSpPr/>
          <p:nvPr/>
        </p:nvSpPr>
        <p:spPr>
          <a:xfrm flipV="1">
            <a:off x="4716000" y="2924280"/>
            <a:ext cx="360" cy="503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round/>
            <a:tailEnd len="med" type="triangle" w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18" name="CustomShape 11"/>
          <p:cNvSpPr/>
          <p:nvPr/>
        </p:nvSpPr>
        <p:spPr>
          <a:xfrm>
            <a:off x="263880" y="3022920"/>
            <a:ext cx="1682640" cy="30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c(Rsn -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&gt;</a:t>
            </a: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danes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)++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219" name="CustomShape 12"/>
          <p:cNvSpPr/>
          <p:nvPr/>
        </p:nvSpPr>
        <p:spPr>
          <a:xfrm>
            <a:off x="2155680" y="3022920"/>
            <a:ext cx="1682640" cy="30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c(</a:t>
            </a: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Gp-ste-n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 -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&gt;je)++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220" name="CustomShape 13"/>
          <p:cNvSpPr/>
          <p:nvPr/>
        </p:nvSpPr>
        <p:spPr>
          <a:xfrm>
            <a:off x="4197240" y="3022920"/>
            <a:ext cx="1682640" cy="30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c(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…)++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221" name="CustomShape 14"/>
          <p:cNvSpPr/>
          <p:nvPr/>
        </p:nvSpPr>
        <p:spPr>
          <a:xfrm>
            <a:off x="914400" y="5101560"/>
            <a:ext cx="6696360" cy="129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Arial"/>
              </a:rPr>
              <a:t>T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(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Gp-ste-n|Rsn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)=c(Rst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Gp-ste-n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)/c(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Gp-ste-n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)=bla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Arial"/>
              </a:rPr>
              <a:t>E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(je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|Gp-ste-n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)=c(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Gp-ste-n -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&gt;je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)/c(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Gp-ste-n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)=bla_drugačen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Besedni razredi</a:t>
            </a:r>
            <a:endParaRPr b="0" lang="sl-SI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TextShape 2"/>
          <p:cNvSpPr txBox="1"/>
          <p:nvPr/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72880" indent="-27252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besedni razredi definirajo kategorije besed,</a:t>
            </a:r>
            <a:endParaRPr b="0" lang="sl-SI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52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kategorije so definirane s pogledom na obnašanje besed,</a:t>
            </a:r>
            <a:endParaRPr b="0" lang="sl-SI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52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rgbClr val="464653"/>
                </a:solidFill>
                <a:latin typeface="Arial"/>
              </a:rPr>
              <a:t>pripadajo določenemu razredu,</a:t>
            </a:r>
            <a:endParaRPr b="0" lang="sl-SI" sz="2300" spc="-1" strike="noStrike">
              <a:solidFill>
                <a:srgbClr val="000000"/>
              </a:solidFill>
              <a:latin typeface="Arial"/>
            </a:endParaRPr>
          </a:p>
          <a:p>
            <a:pPr marL="272880" indent="-27252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primera takšnih razdelitev besednih razredov sta:</a:t>
            </a:r>
            <a:endParaRPr b="0" lang="sl-SI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52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rgbClr val="464653"/>
                </a:solidFill>
                <a:latin typeface="Arial"/>
              </a:rPr>
              <a:t>oznake PoS in MSD.</a:t>
            </a:r>
            <a:endParaRPr b="0" lang="sl-SI" sz="2300" spc="-1" strike="noStrike">
              <a:solidFill>
                <a:srgbClr val="000000"/>
              </a:solidFill>
              <a:latin typeface="Arial"/>
            </a:endParaRPr>
          </a:p>
          <a:p>
            <a:endParaRPr b="0" lang="sl-SI" sz="2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sl-SI" sz="2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sl-SI" sz="2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Samodejno označevanje - HMM</a:t>
            </a:r>
            <a:endParaRPr b="0" lang="sl-SI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TextShape 2"/>
          <p:cNvSpPr txBox="1"/>
          <p:nvPr/>
        </p:nvSpPr>
        <p:spPr>
          <a:xfrm>
            <a:off x="755640" y="1484640"/>
            <a:ext cx="7272360" cy="100764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lvl="1" marL="272880" indent="-27252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rgbClr val="464653"/>
                </a:solidFill>
                <a:latin typeface="Arial"/>
              </a:rPr>
              <a:t>glajenje,</a:t>
            </a:r>
            <a:endParaRPr b="0" lang="sl-SI" sz="2300" spc="-1" strike="noStrike">
              <a:solidFill>
                <a:srgbClr val="000000"/>
              </a:solidFill>
              <a:latin typeface="Arial"/>
            </a:endParaRPr>
          </a:p>
          <a:p>
            <a:pPr lvl="1" marL="272880" indent="-27252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rgbClr val="464653"/>
                </a:solidFill>
                <a:latin typeface="Arial"/>
              </a:rPr>
              <a:t>pomembno predvsem za neznane besede.</a:t>
            </a:r>
            <a:endParaRPr b="0" lang="sl-SI" sz="2300" spc="-1" strike="noStrike">
              <a:solidFill>
                <a:srgbClr val="000000"/>
              </a:solidFill>
              <a:latin typeface="Arial"/>
            </a:endParaRPr>
          </a:p>
          <a:p>
            <a:endParaRPr b="0" lang="sl-SI" sz="2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Samodejno označevanje - HMM</a:t>
            </a:r>
            <a:endParaRPr b="0" lang="sl-SI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5" name="Picture 1" descr=""/>
          <p:cNvPicPr/>
          <p:nvPr/>
        </p:nvPicPr>
        <p:blipFill>
          <a:blip r:embed="rId1"/>
          <a:stretch/>
        </p:blipFill>
        <p:spPr>
          <a:xfrm>
            <a:off x="107640" y="1456920"/>
            <a:ext cx="9036000" cy="3976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Samodejno označevanje - HMM</a:t>
            </a:r>
            <a:endParaRPr b="0" lang="sl-SI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Samodejno označevanje - HMM</a:t>
            </a:r>
            <a:endParaRPr b="0" lang="sl-SI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8" name="Picture 2" descr=""/>
          <p:cNvPicPr/>
          <p:nvPr/>
        </p:nvPicPr>
        <p:blipFill>
          <a:blip r:embed="rId1"/>
          <a:stretch/>
        </p:blipFill>
        <p:spPr>
          <a:xfrm>
            <a:off x="89640" y="1412640"/>
            <a:ext cx="8964000" cy="4069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Samodejno označevanje - HMM</a:t>
            </a:r>
            <a:endParaRPr b="0" lang="sl-SI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TextShape 2"/>
          <p:cNvSpPr txBox="1"/>
          <p:nvPr/>
        </p:nvSpPr>
        <p:spPr>
          <a:xfrm>
            <a:off x="755640" y="1484640"/>
            <a:ext cx="7272360" cy="100764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lvl="1" marL="272880" indent="-27252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rgbClr val="464653"/>
                </a:solidFill>
                <a:latin typeface="Arial"/>
              </a:rPr>
              <a:t>iskanje najverjetnejših oznak MSD:</a:t>
            </a:r>
            <a:endParaRPr b="0" lang="sl-SI" sz="2300" spc="-1" strike="noStrike">
              <a:solidFill>
                <a:srgbClr val="000000"/>
              </a:solidFill>
              <a:latin typeface="Arial"/>
            </a:endParaRPr>
          </a:p>
          <a:p>
            <a:pPr lvl="1" marL="272880" indent="-27252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rgbClr val="464653"/>
                </a:solidFill>
                <a:latin typeface="Arial"/>
              </a:rPr>
              <a:t>viterbi algoritem:</a:t>
            </a:r>
            <a:endParaRPr b="0" lang="sl-SI" sz="2300" spc="-1" strike="noStrike">
              <a:solidFill>
                <a:srgbClr val="000000"/>
              </a:solidFill>
              <a:latin typeface="Arial"/>
            </a:endParaRPr>
          </a:p>
          <a:p>
            <a:pPr lvl="2" marL="547560" indent="-22824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forward step: </a:t>
            </a:r>
            <a:endParaRPr b="0" lang="sl-SI" sz="2000" spc="-1" strike="noStrike">
              <a:solidFill>
                <a:srgbClr val="000000"/>
              </a:solidFill>
              <a:latin typeface="Arial"/>
            </a:endParaRPr>
          </a:p>
          <a:p>
            <a:pPr lvl="3" marL="822240" indent="-22824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0000"/>
              <a:buFont typeface="Wingdings" charset="2"/>
              <a:buChar char="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izračunaj najboljšo pot do vozlišča,</a:t>
            </a:r>
            <a:endParaRPr b="0" lang="sl-SI" sz="1800" spc="-1" strike="noStrike">
              <a:solidFill>
                <a:srgbClr val="000000"/>
              </a:solidFill>
              <a:latin typeface="Arial"/>
            </a:endParaRPr>
          </a:p>
          <a:p>
            <a:pPr lvl="3" marL="822240" indent="-22824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0000"/>
              <a:buFont typeface="Wingdings" charset="2"/>
              <a:buChar char="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poišči pot do vsakega vozlišča z najnižjo negativno log verjetnostjo,</a:t>
            </a:r>
            <a:endParaRPr b="0" lang="sl-SI" sz="1800" spc="-1" strike="noStrike">
              <a:solidFill>
                <a:srgbClr val="000000"/>
              </a:solidFill>
              <a:latin typeface="Arial"/>
            </a:endParaRPr>
          </a:p>
          <a:p>
            <a:pPr lvl="2" marL="547560" indent="-22824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backward step: reproduciraj pot.</a:t>
            </a:r>
            <a:endParaRPr b="0" lang="sl-SI" sz="2000" spc="-1" strike="noStrike">
              <a:solidFill>
                <a:srgbClr val="000000"/>
              </a:solidFill>
              <a:latin typeface="Arial"/>
            </a:endParaRPr>
          </a:p>
          <a:p>
            <a:endParaRPr b="0" lang="sl-SI" sz="2000" spc="-1" strike="noStrike">
              <a:solidFill>
                <a:srgbClr val="000000"/>
              </a:solidFill>
              <a:latin typeface="Arial"/>
            </a:endParaRPr>
          </a:p>
          <a:p>
            <a:endParaRPr b="0" lang="sl-SI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Primeri</a:t>
            </a:r>
            <a:endParaRPr b="0" lang="sl-SI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TextShape 2"/>
          <p:cNvSpPr txBox="1"/>
          <p:nvPr/>
        </p:nvSpPr>
        <p:spPr>
          <a:xfrm>
            <a:off x="755640" y="1484640"/>
            <a:ext cx="7272360" cy="47509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800" spc="-1" strike="noStrike">
                <a:solidFill>
                  <a:srgbClr val="000000"/>
                </a:solidFill>
                <a:latin typeface="Courier New"/>
                <a:ea typeface="Courier New"/>
              </a:rPr>
              <a:t>Danes je lepo vreme .</a:t>
            </a:r>
            <a:endParaRPr b="0" lang="sl-SI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800" spc="-1" strike="noStrike">
                <a:solidFill>
                  <a:srgbClr val="000000"/>
                </a:solidFill>
                <a:latin typeface="Courier New"/>
                <a:ea typeface="Courier New"/>
              </a:rPr>
              <a:t>Danes</a:t>
            </a:r>
            <a:endParaRPr b="0" lang="sl-SI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800" spc="-1" strike="noStrike">
                <a:solidFill>
                  <a:srgbClr val="000000"/>
                </a:solidFill>
                <a:latin typeface="Courier New"/>
                <a:ea typeface="Courier New"/>
              </a:rPr>
              <a:t>danes Rsn</a:t>
            </a:r>
            <a:endParaRPr b="0" lang="sl-SI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800" spc="-1" strike="noStrike">
                <a:solidFill>
                  <a:srgbClr val="000000"/>
                </a:solidFill>
                <a:latin typeface="Courier New"/>
                <a:ea typeface="Courier New"/>
              </a:rPr>
              <a:t>je</a:t>
            </a:r>
            <a:endParaRPr b="0" lang="sl-SI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800" spc="-1" strike="noStrike">
                <a:solidFill>
                  <a:srgbClr val="000000"/>
                </a:solidFill>
                <a:latin typeface="Courier New"/>
                <a:ea typeface="Courier New"/>
              </a:rPr>
              <a:t>biti Gp-ste-n</a:t>
            </a:r>
            <a:endParaRPr b="0" lang="sl-SI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800" spc="-1" strike="noStrike">
                <a:solidFill>
                  <a:srgbClr val="000000"/>
                </a:solidFill>
                <a:latin typeface="Courier New"/>
                <a:ea typeface="Courier New"/>
              </a:rPr>
              <a:t>jesti Ggnspm</a:t>
            </a:r>
            <a:endParaRPr b="0" lang="sl-SI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800" spc="-1" strike="noStrike">
                <a:solidFill>
                  <a:srgbClr val="000000"/>
                </a:solidFill>
                <a:latin typeface="Courier New"/>
                <a:ea typeface="Courier New"/>
              </a:rPr>
              <a:t>lepo</a:t>
            </a:r>
            <a:endParaRPr b="0" lang="sl-SI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800" spc="-1" strike="noStrike">
                <a:solidFill>
                  <a:srgbClr val="000000"/>
                </a:solidFill>
                <a:latin typeface="Courier New"/>
                <a:ea typeface="Courier New"/>
              </a:rPr>
              <a:t>lep Ppnsei</a:t>
            </a:r>
            <a:endParaRPr b="0" lang="sl-SI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800" spc="-1" strike="noStrike">
                <a:solidFill>
                  <a:srgbClr val="000000"/>
                </a:solidFill>
                <a:latin typeface="Courier New"/>
                <a:ea typeface="Courier New"/>
              </a:rPr>
              <a:t>lep Ppnset</a:t>
            </a:r>
            <a:endParaRPr b="0" lang="sl-SI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800" spc="-1" strike="noStrike">
                <a:solidFill>
                  <a:srgbClr val="000000"/>
                </a:solidFill>
                <a:latin typeface="Courier New"/>
                <a:ea typeface="Courier New"/>
              </a:rPr>
              <a:t>lep Ppnzeo</a:t>
            </a:r>
            <a:endParaRPr b="0" lang="sl-SI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800" spc="-1" strike="noStrike">
                <a:solidFill>
                  <a:srgbClr val="000000"/>
                </a:solidFill>
                <a:latin typeface="Courier New"/>
                <a:ea typeface="Courier New"/>
              </a:rPr>
              <a:t>lep Ppnzet</a:t>
            </a:r>
            <a:endParaRPr b="0" lang="sl-SI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800" spc="-1" strike="noStrike">
                <a:solidFill>
                  <a:srgbClr val="000000"/>
                </a:solidFill>
                <a:latin typeface="Courier New"/>
                <a:ea typeface="Courier New"/>
              </a:rPr>
              <a:t>vreme</a:t>
            </a:r>
            <a:endParaRPr b="0" lang="sl-SI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800" spc="-1" strike="noStrike">
                <a:solidFill>
                  <a:srgbClr val="000000"/>
                </a:solidFill>
                <a:latin typeface="Courier New"/>
                <a:ea typeface="Courier New"/>
              </a:rPr>
              <a:t>vreme Sosei</a:t>
            </a:r>
            <a:endParaRPr b="0" lang="sl-SI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800" spc="-1" strike="noStrike">
                <a:solidFill>
                  <a:srgbClr val="000000"/>
                </a:solidFill>
                <a:latin typeface="Courier New"/>
                <a:ea typeface="Courier New"/>
              </a:rPr>
              <a:t>vreme Soset</a:t>
            </a:r>
            <a:endParaRPr b="0" lang="sl-SI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.</a:t>
            </a:r>
            <a:endParaRPr b="0" lang="sl-SI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sl-SI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Primeri</a:t>
            </a:r>
            <a:endParaRPr b="0" lang="sl-SI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4" name="Picture 2" descr=""/>
          <p:cNvPicPr/>
          <p:nvPr/>
        </p:nvPicPr>
        <p:blipFill>
          <a:blip r:embed="rId1"/>
          <a:stretch/>
        </p:blipFill>
        <p:spPr>
          <a:xfrm>
            <a:off x="317160" y="1268640"/>
            <a:ext cx="8508960" cy="4808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Besedni razredi - primer</a:t>
            </a:r>
            <a:endParaRPr b="0" lang="sl-SI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TextShape 2"/>
          <p:cNvSpPr txBox="1"/>
          <p:nvPr/>
        </p:nvSpPr>
        <p:spPr>
          <a:xfrm>
            <a:off x="457200" y="1219320"/>
            <a:ext cx="8229240" cy="493740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2600" spc="-1" strike="noStrike">
                <a:solidFill>
                  <a:srgbClr val="000000"/>
                </a:solidFill>
                <a:latin typeface="Courier New"/>
                <a:ea typeface="Courier New"/>
              </a:rPr>
              <a:t>obkrožim</a:t>
            </a:r>
            <a:endParaRPr b="0" lang="sl-SI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2600" spc="-1" strike="noStrike">
                <a:solidFill>
                  <a:srgbClr val="000000"/>
                </a:solidFill>
                <a:latin typeface="Courier New"/>
                <a:ea typeface="Courier New"/>
              </a:rPr>
              <a:t>ob - zraven, okoli</a:t>
            </a:r>
            <a:endParaRPr b="0" lang="sl-SI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2600" spc="-1" strike="noStrike">
                <a:solidFill>
                  <a:srgbClr val="000000"/>
                </a:solidFill>
                <a:latin typeface="Courier New"/>
                <a:ea typeface="Courier New"/>
              </a:rPr>
              <a:t>krož - krožiti</a:t>
            </a:r>
            <a:endParaRPr b="0" lang="sl-SI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2600" spc="-1" strike="noStrike">
                <a:solidFill>
                  <a:srgbClr val="000000"/>
                </a:solidFill>
                <a:latin typeface="Courier New"/>
                <a:ea typeface="Courier New"/>
              </a:rPr>
              <a:t>i - dovršnost</a:t>
            </a:r>
            <a:endParaRPr b="0" lang="sl-SI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2600" spc="-1" strike="noStrike">
                <a:solidFill>
                  <a:srgbClr val="000000"/>
                </a:solidFill>
                <a:latin typeface="Courier New"/>
                <a:ea typeface="Courier New"/>
              </a:rPr>
              <a:t>m - določenost glede na delo</a:t>
            </a:r>
            <a:endParaRPr b="0" lang="sl-SI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sl-SI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52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Courier New"/>
              </a:rPr>
              <a:t>razdelitev besede obkrožim na morfeme in razlaga pomena posameznih morfemov.</a:t>
            </a:r>
            <a:endParaRPr b="0" lang="sl-SI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sl-SI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sl-SI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en-GB" sz="3200" spc="-1" strike="noStrike">
                <a:solidFill>
                  <a:srgbClr val="464653"/>
                </a:solidFill>
                <a:latin typeface="Franklin Gothic Book"/>
              </a:rPr>
              <a:t>tipološke značilnosti slovanskih jezikov</a:t>
            </a:r>
            <a:endParaRPr b="0" lang="sl-SI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3" name="Picture 3" descr=""/>
          <p:cNvPicPr/>
          <p:nvPr/>
        </p:nvPicPr>
        <p:blipFill>
          <a:blip r:embed="rId1"/>
          <a:stretch/>
        </p:blipFill>
        <p:spPr>
          <a:xfrm>
            <a:off x="755640" y="1268640"/>
            <a:ext cx="5490000" cy="3572640"/>
          </a:xfrm>
          <a:prstGeom prst="rect">
            <a:avLst/>
          </a:prstGeom>
          <a:ln w="0">
            <a:noFill/>
          </a:ln>
        </p:spPr>
      </p:pic>
      <p:pic>
        <p:nvPicPr>
          <p:cNvPr id="154" name="Picture 4" descr=""/>
          <p:cNvPicPr/>
          <p:nvPr/>
        </p:nvPicPr>
        <p:blipFill>
          <a:blip r:embed="rId2"/>
          <a:stretch/>
        </p:blipFill>
        <p:spPr>
          <a:xfrm>
            <a:off x="1259640" y="5045400"/>
            <a:ext cx="5184360" cy="1139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en-GB" sz="3200" spc="-1" strike="noStrike">
                <a:solidFill>
                  <a:srgbClr val="464653"/>
                </a:solidFill>
                <a:latin typeface="Franklin Gothic Book"/>
              </a:rPr>
              <a:t>tipološke značilnosti slovanskih jezikov</a:t>
            </a:r>
            <a:endParaRPr b="0" lang="sl-SI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TextShape 2"/>
          <p:cNvSpPr txBox="1"/>
          <p:nvPr/>
        </p:nvSpPr>
        <p:spPr>
          <a:xfrm>
            <a:off x="457200" y="1219320"/>
            <a:ext cx="8229240" cy="24253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72880" indent="-27252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oglejmo si primer slovenščine in makedonščine,</a:t>
            </a:r>
            <a:endParaRPr b="0" lang="sl-SI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52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oba jezika poznata bogato pregibanje glagolov,</a:t>
            </a:r>
            <a:endParaRPr b="0" lang="sl-SI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52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načeloma prost besedni vrstni red,</a:t>
            </a:r>
            <a:endParaRPr b="0" lang="sl-SI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52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razlika med jezikoma pa je v dejstvu, da makedonščina ne pozna samostalniških sklanjatev,</a:t>
            </a:r>
            <a:endParaRPr b="0" lang="sl-SI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sl-SI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sl-SI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Standardizacija oblikoslovnih oznak</a:t>
            </a:r>
            <a:endParaRPr b="0" lang="sl-SI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TextShape 2"/>
          <p:cNvSpPr txBox="1"/>
          <p:nvPr/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72880" indent="-27252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rgbClr val="000000"/>
                </a:solidFill>
                <a:latin typeface="Arial"/>
              </a:rPr>
              <a:t>Oblikoslovne oznake so namenjene označevanju oblikoslovnih lastnosti posameznih besed,</a:t>
            </a:r>
            <a:endParaRPr b="0" lang="sl-SI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52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rgbClr val="000000"/>
                </a:solidFill>
                <a:latin typeface="Arial"/>
              </a:rPr>
              <a:t>za slovenski jezik sta najbolj poznana dva nabora:</a:t>
            </a:r>
            <a:endParaRPr b="0" lang="sl-SI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52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rgbClr val="464653"/>
                </a:solidFill>
                <a:latin typeface="Arial"/>
              </a:rPr>
              <a:t>(Nova)Beseda,</a:t>
            </a:r>
            <a:endParaRPr b="0" lang="sl-SI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52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rgbClr val="464653"/>
                </a:solidFill>
                <a:latin typeface="Arial"/>
              </a:rPr>
              <a:t>Fida,</a:t>
            </a:r>
            <a:endParaRPr b="0" lang="sl-SI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52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rgbClr val="464653"/>
                </a:solidFill>
                <a:latin typeface="Arial"/>
              </a:rPr>
              <a:t>JOS.</a:t>
            </a:r>
            <a:endParaRPr b="0" lang="sl-SI" sz="2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Oznake ZRC SAZU</a:t>
            </a:r>
            <a:endParaRPr b="0" lang="sl-SI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TextShape 2"/>
          <p:cNvSpPr txBox="1"/>
          <p:nvPr/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72880" indent="-27252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rgbClr val="000000"/>
                </a:solidFill>
                <a:latin typeface="Arial"/>
              </a:rPr>
              <a:t>uporabljene v oblikoslovno označenem korpusu ZRC SAZU, v programu EVA in spletnem vmesniku, </a:t>
            </a:r>
            <a:br/>
            <a:r>
              <a:rPr b="0" lang="sl-SI" sz="2600" spc="-1" strike="noStrike" u="sng">
                <a:solidFill>
                  <a:srgbClr val="b292ca"/>
                </a:solidFill>
                <a:uFillTx/>
                <a:latin typeface="Arial"/>
                <a:hlinkClick r:id="rId1"/>
              </a:rPr>
              <a:t>http</a:t>
            </a:r>
            <a:r>
              <a:rPr b="0" lang="sl-SI" sz="2600" spc="-1" strike="noStrike" u="sng">
                <a:solidFill>
                  <a:srgbClr val="b292ca"/>
                </a:solidFill>
                <a:uFillTx/>
                <a:latin typeface="Arial"/>
                <a:hlinkClick r:id="rId2"/>
              </a:rPr>
              <a:t>://bos.zrc-sazu.si/oblikoslovno_oznacevanje.html </a:t>
            </a:r>
            <a:endParaRPr b="0" lang="sl-SI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52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rgbClr val="000000"/>
                </a:solidFill>
                <a:latin typeface="Arial"/>
              </a:rPr>
              <a:t>oznake osnovane na slovenski slovnici</a:t>
            </a:r>
            <a:endParaRPr b="0" lang="sl-SI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52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rgbClr val="000000"/>
                </a:solidFill>
                <a:latin typeface="Arial"/>
              </a:rPr>
              <a:t>vsaki oblikoslovni lastnosti pripada ena ali več črk ali številk:</a:t>
            </a:r>
            <a:endParaRPr b="0" lang="sl-SI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52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rgbClr val="464653"/>
                </a:solidFill>
                <a:latin typeface="Arial"/>
              </a:rPr>
              <a:t>Sže2- samostalnik ženskega spola, ednina, rodilnik </a:t>
            </a:r>
            <a:endParaRPr b="0" lang="sl-SI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52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rgbClr val="464653"/>
                </a:solidFill>
                <a:latin typeface="Arial"/>
              </a:rPr>
              <a:t>A - prislov</a:t>
            </a:r>
            <a:endParaRPr b="0" lang="sl-SI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52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rgbClr val="464653"/>
                </a:solidFill>
                <a:latin typeface="Arial"/>
              </a:rPr>
              <a:t>Gcp - glagol, tretja oseba, množina</a:t>
            </a:r>
            <a:endParaRPr b="0" lang="sl-SI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52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rgbClr val="464653"/>
                </a:solidFill>
                <a:latin typeface="Arial"/>
              </a:rPr>
              <a:t>Pme1i - pridevnik, moški spol, ednina, imenovalnik, določna oblika</a:t>
            </a:r>
            <a:endParaRPr b="0" lang="sl-SI" sz="2300" spc="-1" strike="noStrike">
              <a:solidFill>
                <a:srgbClr val="000000"/>
              </a:solidFill>
              <a:latin typeface="Arial"/>
            </a:endParaRPr>
          </a:p>
          <a:p>
            <a:pPr marL="272880" indent="-27252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rgbClr val="000000"/>
                </a:solidFill>
                <a:latin typeface="Arial"/>
              </a:rPr>
              <a:t>nabor vseh oznak ni podan.</a:t>
            </a:r>
            <a:endParaRPr b="0" lang="sl-SI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Oznake JOS</a:t>
            </a:r>
            <a:endParaRPr b="0" lang="sl-SI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TextShape 2"/>
          <p:cNvSpPr txBox="1"/>
          <p:nvPr/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72880" indent="-27252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800" spc="-1" strike="noStrike">
                <a:solidFill>
                  <a:srgbClr val="000000"/>
                </a:solidFill>
                <a:latin typeface="Arial"/>
              </a:rPr>
              <a:t>izhajajo iz projektov EU:</a:t>
            </a:r>
            <a:endParaRPr b="0" lang="sl-SI" sz="28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52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rgbClr val="464653"/>
                </a:solidFill>
                <a:latin typeface="Arial"/>
              </a:rPr>
              <a:t>EAGLES: Expert Advisory Group on Langage Engineering Standards (1993-1996),</a:t>
            </a:r>
            <a:endParaRPr b="0" lang="sl-SI" sz="24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52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rgbClr val="464653"/>
                </a:solidFill>
                <a:latin typeface="Arial"/>
              </a:rPr>
              <a:t>MULTEXT: Multilingual Text Corpora and Tools (1993-1996),</a:t>
            </a:r>
            <a:endParaRPr b="0" lang="sl-SI" sz="24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52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rgbClr val="464653"/>
                </a:solidFill>
                <a:latin typeface="Arial"/>
              </a:rPr>
              <a:t>MULTEXT-East: MULTEXT for Central and Eastern European Languages (1995-1997),</a:t>
            </a:r>
            <a:endParaRPr b="0" lang="sl-SI" sz="2400" spc="-1" strike="noStrike">
              <a:solidFill>
                <a:srgbClr val="000000"/>
              </a:solidFill>
              <a:latin typeface="Arial"/>
            </a:endParaRPr>
          </a:p>
          <a:p>
            <a:pPr lvl="2" marL="822240" indent="-22824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rgbClr val="000000"/>
                </a:solidFill>
                <a:latin typeface="Arial"/>
              </a:rPr>
              <a:t>Slovenija: IJS, Amebis,</a:t>
            </a:r>
            <a:endParaRPr b="0" lang="sl-SI" sz="20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52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rgbClr val="464653"/>
                </a:solidFill>
                <a:latin typeface="Arial"/>
              </a:rPr>
              <a:t>MULTEXT-East V2 (2002), V3 (2004).</a:t>
            </a:r>
            <a:endParaRPr b="0" lang="sl-SI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7855</TotalTime>
  <Application>LibreOffice/7.0.5.2$Linux_X86_64 LibreOffice_project/00$Build-2</Application>
  <AppVersion>15.0000</AppVersion>
  <Words>773</Words>
  <Paragraphs>220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en-US</dc:language>
  <cp:lastModifiedBy/>
  <dcterms:modified xsi:type="dcterms:W3CDTF">2021-11-14T16:41:41Z</dcterms:modified>
  <cp:revision>615</cp:revision>
  <dc:subject/>
  <dc:title>Programiranje III Vzporedno programiranje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3</vt:i4>
  </property>
  <property fmtid="{D5CDD505-2E9C-101B-9397-08002B2CF9AE}" pid="3" name="PresentationFormat">
    <vt:lpwstr>Diaprojekcija na zaslonu (4:3)</vt:lpwstr>
  </property>
  <property fmtid="{D5CDD505-2E9C-101B-9397-08002B2CF9AE}" pid="4" name="Slides">
    <vt:i4>36</vt:i4>
  </property>
</Properties>
</file>