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2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11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10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9.xml.rels" ContentType="application/vnd.openxmlformats-package.relationships+xml"/>
  <Override PartName="/ppt/slideMasters/_rels/slideMaster8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11.xml" ContentType="application/vnd.openxmlformats-officedocument.theme+xml"/>
  <Override PartName="/ppt/theme/theme2.xml" ContentType="application/vnd.openxmlformats-officedocument.theme+xml"/>
  <Override PartName="/ppt/theme/theme1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slideLayouts/_rels/slideLayout9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_rels/slide51.xml.rels" ContentType="application/vnd.openxmlformats-package.relationships+xml"/>
  <Override PartName="/ppt/slides/_rels/slide50.xml.rels" ContentType="application/vnd.openxmlformats-package.relationships+xml"/>
  <Override PartName="/ppt/slides/_rels/slide45.xml.rels" ContentType="application/vnd.openxmlformats-package.relationships+xml"/>
  <Override PartName="/ppt/slides/_rels/slide44.xml.rels" ContentType="application/vnd.openxmlformats-package.relationships+xml"/>
  <Override PartName="/ppt/slides/_rels/slide43.xml.rels" ContentType="application/vnd.openxmlformats-package.relationships+xml"/>
  <Override PartName="/ppt/slides/_rels/slide28.xml.rels" ContentType="application/vnd.openxmlformats-package.relationships+xml"/>
  <Override PartName="/ppt/slides/_rels/slide29.xml.rels" ContentType="application/vnd.openxmlformats-package.relationships+xml"/>
  <Override PartName="/ppt/slides/_rels/slide1.xml.rels" ContentType="application/vnd.openxmlformats-package.relationships+xml"/>
  <Override PartName="/ppt/slides/_rels/slide55.xml.rels" ContentType="application/vnd.openxmlformats-package.relationships+xml"/>
  <Override PartName="/ppt/slides/_rels/slide26.xml.rels" ContentType="application/vnd.openxmlformats-package.relationships+xml"/>
  <Override PartName="/ppt/slides/_rels/slide9.xml.rels" ContentType="application/vnd.openxmlformats-package.relationships+xml"/>
  <Override PartName="/ppt/slides/_rels/slide62.xml.rels" ContentType="application/vnd.openxmlformats-package.relationships+xml"/>
  <Override PartName="/ppt/slides/_rels/slide25.xml.rels" ContentType="application/vnd.openxmlformats-package.relationships+xml"/>
  <Override PartName="/ppt/slides/_rels/slide8.xml.rels" ContentType="application/vnd.openxmlformats-package.relationships+xml"/>
  <Override PartName="/ppt/slides/_rels/slide2.xml.rels" ContentType="application/vnd.openxmlformats-package.relationships+xml"/>
  <Override PartName="/ppt/slides/_rels/slide56.xml.rels" ContentType="application/vnd.openxmlformats-package.relationships+xml"/>
  <Override PartName="/ppt/slides/_rels/slide10.xml.rels" ContentType="application/vnd.openxmlformats-package.relationships+xml"/>
  <Override PartName="/ppt/slides/_rels/slide47.xml.rels" ContentType="application/vnd.openxmlformats-package.relationships+xml"/>
  <Override PartName="/ppt/slides/_rels/slide46.xml.rels" ContentType="application/vnd.openxmlformats-package.relationships+xml"/>
  <Override PartName="/ppt/slides/_rels/slide11.xml.rels" ContentType="application/vnd.openxmlformats-package.relationships+xml"/>
  <Override PartName="/ppt/slides/_rels/slide48.xml.rels" ContentType="application/vnd.openxmlformats-package.relationships+xml"/>
  <Override PartName="/ppt/slides/_rels/slide17.xml.rels" ContentType="application/vnd.openxmlformats-package.relationships+xml"/>
  <Override PartName="/ppt/slides/_rels/slide54.xml.rels" ContentType="application/vnd.openxmlformats-package.relationships+xml"/>
  <Override PartName="/ppt/slides/_rels/slide4.xml.rels" ContentType="application/vnd.openxmlformats-package.relationships+xml"/>
  <Override PartName="/ppt/slides/_rels/slide21.xml.rels" ContentType="application/vnd.openxmlformats-package.relationships+xml"/>
  <Override PartName="/ppt/slides/_rels/slide58.xml.rels" ContentType="application/vnd.openxmlformats-package.relationships+xml"/>
  <Override PartName="/ppt/slides/_rels/slide16.xml.rels" ContentType="application/vnd.openxmlformats-package.relationships+xml"/>
  <Override PartName="/ppt/slides/_rels/slide53.xml.rels" ContentType="application/vnd.openxmlformats-package.relationships+xml"/>
  <Override PartName="/ppt/slides/_rels/slide3.xml.rels" ContentType="application/vnd.openxmlformats-package.relationships+xml"/>
  <Override PartName="/ppt/slides/_rels/slide20.xml.rels" ContentType="application/vnd.openxmlformats-package.relationships+xml"/>
  <Override PartName="/ppt/slides/_rels/slide57.xml.rels" ContentType="application/vnd.openxmlformats-package.relationships+xml"/>
  <Override PartName="/ppt/slides/_rels/slide18.xml.rels" ContentType="application/vnd.openxmlformats-package.relationships+xml"/>
  <Override PartName="/ppt/slides/_rels/slide60.xml.rels" ContentType="application/vnd.openxmlformats-package.relationships+xml"/>
  <Override PartName="/ppt/slides/_rels/slide52.xml.rels" ContentType="application/vnd.openxmlformats-package.relationships+xml"/>
  <Override PartName="/ppt/slides/_rels/slide64.xml.rels" ContentType="application/vnd.openxmlformats-package.relationships+xml"/>
  <Override PartName="/ppt/slides/_rels/slide27.xml.rels" ContentType="application/vnd.openxmlformats-package.relationships+xml"/>
  <Override PartName="/ppt/slides/_rels/slide15.xml.rels" ContentType="application/vnd.openxmlformats-package.relationships+xml"/>
  <Override PartName="/ppt/slides/_rels/slide61.xml.rels" ContentType="application/vnd.openxmlformats-package.relationships+xml"/>
  <Override PartName="/ppt/slides/_rels/slide19.xml.rels" ContentType="application/vnd.openxmlformats-package.relationships+xml"/>
  <Override PartName="/ppt/slides/_rels/slide63.xml.rels" ContentType="application/vnd.openxmlformats-package.relationships+xml"/>
  <Override PartName="/ppt/slides/_rels/slide14.xml.rels" ContentType="application/vnd.openxmlformats-package.relationships+xml"/>
  <Override PartName="/ppt/slides/_rels/slide6.xml.rels" ContentType="application/vnd.openxmlformats-package.relationships+xml"/>
  <Override PartName="/ppt/slides/_rels/slide23.xml.rels" ContentType="application/vnd.openxmlformats-package.relationships+xml"/>
  <Override PartName="/ppt/slides/_rels/slide7.xml.rels" ContentType="application/vnd.openxmlformats-package.relationships+xml"/>
  <Override PartName="/ppt/slides/_rels/slide24.xml.rels" ContentType="application/vnd.openxmlformats-package.relationships+xml"/>
  <Override PartName="/ppt/slides/_rels/slide12.xml.rels" ContentType="application/vnd.openxmlformats-package.relationships+xml"/>
  <Override PartName="/ppt/slides/_rels/slide49.xml.rels" ContentType="application/vnd.openxmlformats-package.relationships+xml"/>
  <Override PartName="/ppt/slides/_rels/slide5.xml.rels" ContentType="application/vnd.openxmlformats-package.relationships+xml"/>
  <Override PartName="/ppt/slides/_rels/slide22.xml.rels" ContentType="application/vnd.openxmlformats-package.relationships+xml"/>
  <Override PartName="/ppt/slides/_rels/slide59.xml.rels" ContentType="application/vnd.openxmlformats-package.relationships+xml"/>
  <Override PartName="/ppt/slides/_rels/slide13.xml.rels" ContentType="application/vnd.openxmlformats-package.relationships+xml"/>
  <Override PartName="/ppt/slides/_rels/slide30.xml.rels" ContentType="application/vnd.openxmlformats-package.relationships+xml"/>
  <Override PartName="/ppt/slides/_rels/slide31.xml.rels" ContentType="application/vnd.openxmlformats-package.relationships+xml"/>
  <Override PartName="/ppt/slides/_rels/slide32.xml.rels" ContentType="application/vnd.openxmlformats-package.relationships+xml"/>
  <Override PartName="/ppt/slides/_rels/slide33.xml.rels" ContentType="application/vnd.openxmlformats-package.relationships+xml"/>
  <Override PartName="/ppt/slides/_rels/slide34.xml.rels" ContentType="application/vnd.openxmlformats-package.relationships+xml"/>
  <Override PartName="/ppt/slides/_rels/slide35.xml.rels" ContentType="application/vnd.openxmlformats-package.relationships+xml"/>
  <Override PartName="/ppt/slides/_rels/slide36.xml.rels" ContentType="application/vnd.openxmlformats-package.relationships+xml"/>
  <Override PartName="/ppt/slides/_rels/slide37.xml.rels" ContentType="application/vnd.openxmlformats-package.relationships+xml"/>
  <Override PartName="/ppt/slides/_rels/slide38.xml.rels" ContentType="application/vnd.openxmlformats-package.relationships+xml"/>
  <Override PartName="/ppt/slides/_rels/slide39.xml.rels" ContentType="application/vnd.openxmlformats-package.relationships+xml"/>
  <Override PartName="/ppt/slides/_rels/slide40.xml.rels" ContentType="application/vnd.openxmlformats-package.relationships+xml"/>
  <Override PartName="/ppt/slides/_rels/slide41.xml.rels" ContentType="application/vnd.openxmlformats-package.relationships+xml"/>
  <Override PartName="/ppt/slides/_rels/slide42.xml.rels" ContentType="application/vnd.openxmlformats-package.relationships+xml"/>
  <Override PartName="/ppt/slides/slide56.xml" ContentType="application/vnd.openxmlformats-officedocument.presentationml.slide+xml"/>
  <Override PartName="/ppt/slides/slide55.xml" ContentType="application/vnd.openxmlformats-officedocument.presentationml.slide+xml"/>
  <Override PartName="/ppt/slides/slide54.xml" ContentType="application/vnd.openxmlformats-officedocument.presentationml.slide+xml"/>
  <Override PartName="/ppt/slides/slide53.xml" ContentType="application/vnd.openxmlformats-officedocument.presentationml.slide+xml"/>
  <Override PartName="/ppt/slides/slide52.xml" ContentType="application/vnd.openxmlformats-officedocument.presentationml.slide+xml"/>
  <Override PartName="/ppt/slides/slide4.xml" ContentType="application/vnd.openxmlformats-officedocument.presentationml.slide+xml"/>
  <Override PartName="/ppt/slides/slide12.xml" ContentType="application/vnd.openxmlformats-officedocument.presentationml.slide+xml"/>
  <Override PartName="/ppt/slides/slide49.xml" ContentType="application/vnd.openxmlformats-officedocument.presentationml.slide+xml"/>
  <Override PartName="/ppt/slides/slide18.xml" ContentType="application/vnd.openxmlformats-officedocument.presentationml.slide+xml"/>
  <Override PartName="/ppt/slides/slide60.xml" ContentType="application/vnd.openxmlformats-officedocument.presentationml.slide+xml"/>
  <Override PartName="/ppt/slides/slide20.xml" ContentType="application/vnd.openxmlformats-officedocument.presentationml.slide+xml"/>
  <Override PartName="/ppt/slides/slide57.xml" ContentType="application/vnd.openxmlformats-officedocument.presentationml.slide+xml"/>
  <Override PartName="/ppt/slides/slide48.xml" ContentType="application/vnd.openxmlformats-officedocument.presentationml.slide+xml"/>
  <Override PartName="/ppt/slides/slide3.xml" ContentType="application/vnd.openxmlformats-officedocument.presentationml.slide+xml"/>
  <Override PartName="/ppt/slides/slide11.xml" ContentType="application/vnd.openxmlformats-officedocument.presentationml.slide+xml"/>
  <Override PartName="/ppt/slides/slide17.xml" ContentType="application/vnd.openxmlformats-officedocument.presentationml.slide+xml"/>
  <Override PartName="/ppt/slides/slide9.xml" ContentType="application/vnd.openxmlformats-officedocument.presentationml.slide+xml"/>
  <Override PartName="/ppt/slides/slide47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8.xml" ContentType="application/vnd.openxmlformats-officedocument.presentationml.slide+xml"/>
  <Override PartName="/ppt/slides/slide46.xml" ContentType="application/vnd.openxmlformats-officedocument.presentationml.slide+xml"/>
  <Override PartName="/ppt/slides/slide1.xml" ContentType="application/vnd.openxmlformats-officedocument.presentationml.slide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62.xml" ContentType="application/vnd.openxmlformats-officedocument.presentationml.slide+xml"/>
  <Override PartName="/ppt/slides/slide64.xml" ContentType="application/vnd.openxmlformats-officedocument.presentationml.slide+xml"/>
  <Override PartName="/ppt/slides/slide27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61.xml" ContentType="application/vnd.openxmlformats-officedocument.presentationml.slide+xml"/>
  <Override PartName="/ppt/slides/slide19.xml" ContentType="application/vnd.openxmlformats-officedocument.presentationml.slide+xml"/>
  <Override PartName="/ppt/slides/slide63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21.xml" ContentType="application/vnd.openxmlformats-officedocument.presentationml.slide+xml"/>
  <Override PartName="/ppt/slides/slide58.xml" ContentType="application/vnd.openxmlformats-officedocument.presentationml.slide+xml"/>
  <Override PartName="/ppt/slides/slide5.xml" ContentType="application/vnd.openxmlformats-officedocument.presentationml.slide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59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  <p:sldMasterId id="2147483658" r:id="rId7"/>
    <p:sldMasterId id="2147483660" r:id="rId8"/>
    <p:sldMasterId id="2147483662" r:id="rId9"/>
    <p:sldMasterId id="2147483664" r:id="rId10"/>
    <p:sldMasterId id="2147483666" r:id="rId11"/>
    <p:sldMasterId id="2147483668" r:id="rId12"/>
    <p:sldMasterId id="2147483670" r:id="rId13"/>
  </p:sldMasterIdLst>
  <p:sldIdLst>
    <p:sldId id="256" r:id="rId14"/>
    <p:sldId id="257" r:id="rId15"/>
    <p:sldId id="258" r:id="rId16"/>
    <p:sldId id="259" r:id="rId17"/>
    <p:sldId id="260" r:id="rId18"/>
    <p:sldId id="261" r:id="rId19"/>
    <p:sldId id="262" r:id="rId20"/>
    <p:sldId id="263" r:id="rId21"/>
    <p:sldId id="264" r:id="rId22"/>
    <p:sldId id="265" r:id="rId23"/>
    <p:sldId id="266" r:id="rId24"/>
    <p:sldId id="267" r:id="rId25"/>
    <p:sldId id="268" r:id="rId26"/>
    <p:sldId id="269" r:id="rId27"/>
    <p:sldId id="270" r:id="rId28"/>
    <p:sldId id="271" r:id="rId29"/>
    <p:sldId id="272" r:id="rId30"/>
    <p:sldId id="273" r:id="rId31"/>
    <p:sldId id="274" r:id="rId32"/>
    <p:sldId id="275" r:id="rId33"/>
    <p:sldId id="276" r:id="rId34"/>
    <p:sldId id="277" r:id="rId35"/>
    <p:sldId id="278" r:id="rId36"/>
    <p:sldId id="279" r:id="rId37"/>
    <p:sldId id="280" r:id="rId38"/>
    <p:sldId id="281" r:id="rId39"/>
    <p:sldId id="282" r:id="rId40"/>
    <p:sldId id="283" r:id="rId41"/>
    <p:sldId id="284" r:id="rId42"/>
    <p:sldId id="285" r:id="rId43"/>
    <p:sldId id="286" r:id="rId44"/>
    <p:sldId id="287" r:id="rId45"/>
    <p:sldId id="288" r:id="rId46"/>
    <p:sldId id="289" r:id="rId47"/>
    <p:sldId id="290" r:id="rId48"/>
    <p:sldId id="291" r:id="rId49"/>
    <p:sldId id="292" r:id="rId50"/>
    <p:sldId id="293" r:id="rId51"/>
    <p:sldId id="294" r:id="rId52"/>
    <p:sldId id="295" r:id="rId53"/>
    <p:sldId id="296" r:id="rId54"/>
    <p:sldId id="297" r:id="rId55"/>
    <p:sldId id="298" r:id="rId56"/>
    <p:sldId id="299" r:id="rId57"/>
    <p:sldId id="300" r:id="rId58"/>
    <p:sldId id="301" r:id="rId59"/>
    <p:sldId id="302" r:id="rId60"/>
    <p:sldId id="303" r:id="rId61"/>
    <p:sldId id="304" r:id="rId62"/>
    <p:sldId id="305" r:id="rId63"/>
    <p:sldId id="306" r:id="rId64"/>
    <p:sldId id="307" r:id="rId65"/>
    <p:sldId id="308" r:id="rId66"/>
    <p:sldId id="309" r:id="rId67"/>
    <p:sldId id="310" r:id="rId68"/>
    <p:sldId id="311" r:id="rId69"/>
    <p:sldId id="312" r:id="rId70"/>
    <p:sldId id="313" r:id="rId71"/>
    <p:sldId id="314" r:id="rId72"/>
    <p:sldId id="315" r:id="rId73"/>
    <p:sldId id="316" r:id="rId74"/>
    <p:sldId id="317" r:id="rId75"/>
    <p:sldId id="318" r:id="rId76"/>
    <p:sldId id="319" r:id="rId77"/>
  </p:sldIdLst>
  <p:sldSz cx="9144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Master" Target="slideMasters/slideMaster10.xml"/><Relationship Id="rId12" Type="http://schemas.openxmlformats.org/officeDocument/2006/relationships/slideMaster" Target="slideMasters/slideMaster11.xml"/><Relationship Id="rId13" Type="http://schemas.openxmlformats.org/officeDocument/2006/relationships/slideMaster" Target="slideMasters/slideMaster12.xml"/><Relationship Id="rId14" Type="http://schemas.openxmlformats.org/officeDocument/2006/relationships/slide" Target="slides/slide1.xml"/><Relationship Id="rId15" Type="http://schemas.openxmlformats.org/officeDocument/2006/relationships/slide" Target="slides/slide2.xml"/><Relationship Id="rId16" Type="http://schemas.openxmlformats.org/officeDocument/2006/relationships/slide" Target="slides/slide3.xml"/><Relationship Id="rId17" Type="http://schemas.openxmlformats.org/officeDocument/2006/relationships/slide" Target="slides/slide4.xml"/><Relationship Id="rId18" Type="http://schemas.openxmlformats.org/officeDocument/2006/relationships/slide" Target="slides/slide5.xml"/><Relationship Id="rId19" Type="http://schemas.openxmlformats.org/officeDocument/2006/relationships/slide" Target="slides/slide6.xml"/><Relationship Id="rId20" Type="http://schemas.openxmlformats.org/officeDocument/2006/relationships/slide" Target="slides/slide7.xml"/><Relationship Id="rId21" Type="http://schemas.openxmlformats.org/officeDocument/2006/relationships/slide" Target="slides/slide8.xml"/><Relationship Id="rId22" Type="http://schemas.openxmlformats.org/officeDocument/2006/relationships/slide" Target="slides/slide9.xml"/><Relationship Id="rId23" Type="http://schemas.openxmlformats.org/officeDocument/2006/relationships/slide" Target="slides/slide10.xml"/><Relationship Id="rId24" Type="http://schemas.openxmlformats.org/officeDocument/2006/relationships/slide" Target="slides/slide11.xml"/><Relationship Id="rId25" Type="http://schemas.openxmlformats.org/officeDocument/2006/relationships/slide" Target="slides/slide12.xml"/><Relationship Id="rId26" Type="http://schemas.openxmlformats.org/officeDocument/2006/relationships/slide" Target="slides/slide13.xml"/><Relationship Id="rId27" Type="http://schemas.openxmlformats.org/officeDocument/2006/relationships/slide" Target="slides/slide14.xml"/><Relationship Id="rId28" Type="http://schemas.openxmlformats.org/officeDocument/2006/relationships/slide" Target="slides/slide15.xml"/><Relationship Id="rId29" Type="http://schemas.openxmlformats.org/officeDocument/2006/relationships/slide" Target="slides/slide16.xml"/><Relationship Id="rId30" Type="http://schemas.openxmlformats.org/officeDocument/2006/relationships/slide" Target="slides/slide17.xml"/><Relationship Id="rId31" Type="http://schemas.openxmlformats.org/officeDocument/2006/relationships/slide" Target="slides/slide18.xml"/><Relationship Id="rId32" Type="http://schemas.openxmlformats.org/officeDocument/2006/relationships/slide" Target="slides/slide19.xml"/><Relationship Id="rId33" Type="http://schemas.openxmlformats.org/officeDocument/2006/relationships/slide" Target="slides/slide20.xml"/><Relationship Id="rId34" Type="http://schemas.openxmlformats.org/officeDocument/2006/relationships/slide" Target="slides/slide21.xml"/><Relationship Id="rId35" Type="http://schemas.openxmlformats.org/officeDocument/2006/relationships/slide" Target="slides/slide22.xml"/><Relationship Id="rId36" Type="http://schemas.openxmlformats.org/officeDocument/2006/relationships/slide" Target="slides/slide23.xml"/><Relationship Id="rId37" Type="http://schemas.openxmlformats.org/officeDocument/2006/relationships/slide" Target="slides/slide24.xml"/><Relationship Id="rId38" Type="http://schemas.openxmlformats.org/officeDocument/2006/relationships/slide" Target="slides/slide25.xml"/><Relationship Id="rId39" Type="http://schemas.openxmlformats.org/officeDocument/2006/relationships/slide" Target="slides/slide26.xml"/><Relationship Id="rId40" Type="http://schemas.openxmlformats.org/officeDocument/2006/relationships/slide" Target="slides/slide27.xml"/><Relationship Id="rId41" Type="http://schemas.openxmlformats.org/officeDocument/2006/relationships/slide" Target="slides/slide28.xml"/><Relationship Id="rId42" Type="http://schemas.openxmlformats.org/officeDocument/2006/relationships/slide" Target="slides/slide29.xml"/><Relationship Id="rId43" Type="http://schemas.openxmlformats.org/officeDocument/2006/relationships/slide" Target="slides/slide30.xml"/><Relationship Id="rId44" Type="http://schemas.openxmlformats.org/officeDocument/2006/relationships/slide" Target="slides/slide31.xml"/><Relationship Id="rId45" Type="http://schemas.openxmlformats.org/officeDocument/2006/relationships/slide" Target="slides/slide32.xml"/><Relationship Id="rId46" Type="http://schemas.openxmlformats.org/officeDocument/2006/relationships/slide" Target="slides/slide33.xml"/><Relationship Id="rId47" Type="http://schemas.openxmlformats.org/officeDocument/2006/relationships/slide" Target="slides/slide34.xml"/><Relationship Id="rId48" Type="http://schemas.openxmlformats.org/officeDocument/2006/relationships/slide" Target="slides/slide35.xml"/><Relationship Id="rId49" Type="http://schemas.openxmlformats.org/officeDocument/2006/relationships/slide" Target="slides/slide36.xml"/><Relationship Id="rId50" Type="http://schemas.openxmlformats.org/officeDocument/2006/relationships/slide" Target="slides/slide37.xml"/><Relationship Id="rId51" Type="http://schemas.openxmlformats.org/officeDocument/2006/relationships/slide" Target="slides/slide38.xml"/><Relationship Id="rId52" Type="http://schemas.openxmlformats.org/officeDocument/2006/relationships/slide" Target="slides/slide39.xml"/><Relationship Id="rId53" Type="http://schemas.openxmlformats.org/officeDocument/2006/relationships/slide" Target="slides/slide40.xml"/><Relationship Id="rId54" Type="http://schemas.openxmlformats.org/officeDocument/2006/relationships/slide" Target="slides/slide41.xml"/><Relationship Id="rId55" Type="http://schemas.openxmlformats.org/officeDocument/2006/relationships/slide" Target="slides/slide42.xml"/><Relationship Id="rId56" Type="http://schemas.openxmlformats.org/officeDocument/2006/relationships/slide" Target="slides/slide43.xml"/><Relationship Id="rId57" Type="http://schemas.openxmlformats.org/officeDocument/2006/relationships/slide" Target="slides/slide44.xml"/><Relationship Id="rId58" Type="http://schemas.openxmlformats.org/officeDocument/2006/relationships/slide" Target="slides/slide45.xml"/><Relationship Id="rId59" Type="http://schemas.openxmlformats.org/officeDocument/2006/relationships/slide" Target="slides/slide46.xml"/><Relationship Id="rId60" Type="http://schemas.openxmlformats.org/officeDocument/2006/relationships/slide" Target="slides/slide47.xml"/><Relationship Id="rId61" Type="http://schemas.openxmlformats.org/officeDocument/2006/relationships/slide" Target="slides/slide48.xml"/><Relationship Id="rId62" Type="http://schemas.openxmlformats.org/officeDocument/2006/relationships/slide" Target="slides/slide49.xml"/><Relationship Id="rId63" Type="http://schemas.openxmlformats.org/officeDocument/2006/relationships/slide" Target="slides/slide50.xml"/><Relationship Id="rId64" Type="http://schemas.openxmlformats.org/officeDocument/2006/relationships/slide" Target="slides/slide51.xml"/><Relationship Id="rId65" Type="http://schemas.openxmlformats.org/officeDocument/2006/relationships/slide" Target="slides/slide52.xml"/><Relationship Id="rId66" Type="http://schemas.openxmlformats.org/officeDocument/2006/relationships/slide" Target="slides/slide53.xml"/><Relationship Id="rId67" Type="http://schemas.openxmlformats.org/officeDocument/2006/relationships/slide" Target="slides/slide54.xml"/><Relationship Id="rId68" Type="http://schemas.openxmlformats.org/officeDocument/2006/relationships/slide" Target="slides/slide55.xml"/><Relationship Id="rId69" Type="http://schemas.openxmlformats.org/officeDocument/2006/relationships/slide" Target="slides/slide56.xml"/><Relationship Id="rId70" Type="http://schemas.openxmlformats.org/officeDocument/2006/relationships/slide" Target="slides/slide57.xml"/><Relationship Id="rId71" Type="http://schemas.openxmlformats.org/officeDocument/2006/relationships/slide" Target="slides/slide58.xml"/><Relationship Id="rId72" Type="http://schemas.openxmlformats.org/officeDocument/2006/relationships/slide" Target="slides/slide59.xml"/><Relationship Id="rId73" Type="http://schemas.openxmlformats.org/officeDocument/2006/relationships/slide" Target="slides/slide60.xml"/><Relationship Id="rId74" Type="http://schemas.openxmlformats.org/officeDocument/2006/relationships/slide" Target="slides/slide61.xml"/><Relationship Id="rId75" Type="http://schemas.openxmlformats.org/officeDocument/2006/relationships/slide" Target="slides/slide62.xml"/><Relationship Id="rId76" Type="http://schemas.openxmlformats.org/officeDocument/2006/relationships/slide" Target="slides/slide63.xml"/><Relationship Id="rId77" Type="http://schemas.openxmlformats.org/officeDocument/2006/relationships/slide" Target="slides/slide64.xml"/><Relationship Id="rId7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160" cy="1141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8160" cy="4524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CA380D5-3293-4E2A-BA24-4026F861B60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9"/>
          </p:nvPr>
        </p:nvSpPr>
        <p:spPr/>
        <p:txBody>
          <a:bodyPr/>
          <a:p>
            <a:fld id="{78441CAB-7CA7-40ED-8FA3-B3F879233029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0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3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2"/>
          </p:nvPr>
        </p:nvSpPr>
        <p:spPr/>
        <p:txBody>
          <a:bodyPr/>
          <a:p>
            <a:fld id="{B5B84C67-31EC-4590-B203-F3C9602D2F48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and Content_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160" cy="1141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160" cy="4524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3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5"/>
          </p:nvPr>
        </p:nvSpPr>
        <p:spPr/>
        <p:txBody>
          <a:bodyPr/>
          <a:p>
            <a:fld id="{FD1329D7-5C74-44A6-B969-E2B1A979428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6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EFCA628A-86AD-41ED-B1EC-D9D0FB9E735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839E06C2-0A6C-489B-9B89-A3A8C4668A6B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160" cy="1141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160" cy="4524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97989DB7-AB9A-4CCB-812A-DC2C4811DE2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4"/>
          </p:nvPr>
        </p:nvSpPr>
        <p:spPr/>
        <p:txBody>
          <a:bodyPr/>
          <a:p>
            <a:fld id="{BDA9725E-F509-49F6-B04E-AAE86B151916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5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160" cy="1141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080" cy="4524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4673520" y="1600200"/>
            <a:ext cx="4015080" cy="4524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7"/>
          </p:nvPr>
        </p:nvSpPr>
        <p:spPr/>
        <p:txBody>
          <a:bodyPr/>
          <a:p>
            <a:fld id="{6C20257F-98E6-4193-80D5-DC34C45D1203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8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0"/>
          </p:nvPr>
        </p:nvSpPr>
        <p:spPr/>
        <p:txBody>
          <a:bodyPr/>
          <a:p>
            <a:fld id="{CBF3FE92-C49F-40DC-B241-6F86D6AB335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160" cy="1141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3"/>
          </p:nvPr>
        </p:nvSpPr>
        <p:spPr/>
        <p:txBody>
          <a:bodyPr/>
          <a:p>
            <a:fld id="{AB3920C4-B830-45A0-B17A-2A368F0C1574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6"/>
          </p:nvPr>
        </p:nvSpPr>
        <p:spPr/>
        <p:txBody>
          <a:bodyPr/>
          <a:p>
            <a:fld id="{7882CFFC-2FDF-4A1E-ABBA-F539B92845A5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7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slideLayout" Target="../slideLayouts/slideLayout10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slideLayout" Target="../slideLayouts/slideLayout11.xml"/>
</Relationships>
</file>

<file path=ppt/slideMasters/_rels/slideMaster12.xml.rels><?xml version="1.0" encoding="UTF-8"?>
<Relationships xmlns="http://schemas.openxmlformats.org/package/2006/relationships"><Relationship Id="rId1" Type="http://schemas.openxmlformats.org/officeDocument/2006/relationships/theme" Target="../theme/theme12.xml"/><Relationship Id="rId2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5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6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7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8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slideLayout" Target="../slideLayouts/slideLayout9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160" cy="1141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 idx="1"/>
          </p:nvPr>
        </p:nvSpPr>
        <p:spPr>
          <a:xfrm>
            <a:off x="3124080" y="6356520"/>
            <a:ext cx="289404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2"/>
          </p:nvPr>
        </p:nvSpPr>
        <p:spPr>
          <a:xfrm>
            <a:off x="6553080" y="6356520"/>
            <a:ext cx="213228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63592146-F541-47D1-B302-5004062725AD}" type="slidenum">
              <a: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dt" idx="3"/>
          </p:nvPr>
        </p:nvSpPr>
        <p:spPr>
          <a:xfrm>
            <a:off x="457200" y="6356520"/>
            <a:ext cx="213228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ftr" idx="28"/>
          </p:nvPr>
        </p:nvSpPr>
        <p:spPr>
          <a:xfrm>
            <a:off x="3124080" y="6356520"/>
            <a:ext cx="289404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sldNum" idx="29"/>
          </p:nvPr>
        </p:nvSpPr>
        <p:spPr>
          <a:xfrm>
            <a:off x="6553080" y="6356520"/>
            <a:ext cx="213228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BDF7DE5D-C375-41B8-9CBC-34C51915DE7D}" type="slidenum">
              <a: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dt" idx="30"/>
          </p:nvPr>
        </p:nvSpPr>
        <p:spPr>
          <a:xfrm>
            <a:off x="457200" y="6356520"/>
            <a:ext cx="213228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7" r:id="rId2"/>
  </p:sldLayoutIdLst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ftr" idx="31"/>
          </p:nvPr>
        </p:nvSpPr>
        <p:spPr>
          <a:xfrm>
            <a:off x="3124080" y="6356520"/>
            <a:ext cx="289404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sldNum" idx="32"/>
          </p:nvPr>
        </p:nvSpPr>
        <p:spPr>
          <a:xfrm>
            <a:off x="6553080" y="6356520"/>
            <a:ext cx="213228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DCB24CC4-8680-4255-8B5A-688CD70E3346}" type="slidenum">
              <a: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7" name="PlaceHolder 3"/>
          <p:cNvSpPr>
            <a:spLocks noGrp="1"/>
          </p:cNvSpPr>
          <p:nvPr>
            <p:ph type="dt" idx="33"/>
          </p:nvPr>
        </p:nvSpPr>
        <p:spPr>
          <a:xfrm>
            <a:off x="457200" y="6356520"/>
            <a:ext cx="213228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9" r:id="rId2"/>
  </p:sldLayoutIdLst>
</p:sldMaster>
</file>

<file path=ppt/slideMasters/slideMaster1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160" cy="1141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8160" cy="4524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 type="ftr" idx="34"/>
          </p:nvPr>
        </p:nvSpPr>
        <p:spPr>
          <a:xfrm>
            <a:off x="3124080" y="6356520"/>
            <a:ext cx="289440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1" name="PlaceHolder 4"/>
          <p:cNvSpPr>
            <a:spLocks noGrp="1"/>
          </p:cNvSpPr>
          <p:nvPr>
            <p:ph type="sldNum" idx="35"/>
          </p:nvPr>
        </p:nvSpPr>
        <p:spPr>
          <a:xfrm>
            <a:off x="6553080" y="6356520"/>
            <a:ext cx="213264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05D8972B-E50E-4D88-8A73-ED9A07E659F6}" type="slidenum">
              <a: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2" name="PlaceHolder 5"/>
          <p:cNvSpPr>
            <a:spLocks noGrp="1"/>
          </p:cNvSpPr>
          <p:nvPr>
            <p:ph type="dt" idx="36"/>
          </p:nvPr>
        </p:nvSpPr>
        <p:spPr>
          <a:xfrm>
            <a:off x="457200" y="6356520"/>
            <a:ext cx="213264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1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ftr" idx="4"/>
          </p:nvPr>
        </p:nvSpPr>
        <p:spPr>
          <a:xfrm>
            <a:off x="3124080" y="6356520"/>
            <a:ext cx="289404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ldNum" idx="5"/>
          </p:nvPr>
        </p:nvSpPr>
        <p:spPr>
          <a:xfrm>
            <a:off x="6553080" y="6356520"/>
            <a:ext cx="213228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8EA557B5-5D19-4CE9-8198-D982278A5A4B}" type="slidenum">
              <a: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dt" idx="6"/>
          </p:nvPr>
        </p:nvSpPr>
        <p:spPr>
          <a:xfrm>
            <a:off x="457200" y="6356520"/>
            <a:ext cx="213228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ftr" idx="7"/>
          </p:nvPr>
        </p:nvSpPr>
        <p:spPr>
          <a:xfrm>
            <a:off x="3124080" y="6356520"/>
            <a:ext cx="289404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ldNum" idx="8"/>
          </p:nvPr>
        </p:nvSpPr>
        <p:spPr>
          <a:xfrm>
            <a:off x="6553080" y="6356520"/>
            <a:ext cx="213228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E3322A9C-E134-4124-82D0-378B3BEB8ED2}" type="slidenum">
              <a: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dt" idx="9"/>
          </p:nvPr>
        </p:nvSpPr>
        <p:spPr>
          <a:xfrm>
            <a:off x="457200" y="6356520"/>
            <a:ext cx="213228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160" cy="1141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8160" cy="4524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ftr" idx="10"/>
          </p:nvPr>
        </p:nvSpPr>
        <p:spPr>
          <a:xfrm>
            <a:off x="3124080" y="6356520"/>
            <a:ext cx="289404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sldNum" idx="11"/>
          </p:nvPr>
        </p:nvSpPr>
        <p:spPr>
          <a:xfrm>
            <a:off x="6553080" y="6356520"/>
            <a:ext cx="213228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986BDDE3-0B34-4151-B41E-54426546F171}" type="slidenum">
              <a: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dt" idx="12"/>
          </p:nvPr>
        </p:nvSpPr>
        <p:spPr>
          <a:xfrm>
            <a:off x="457200" y="6356520"/>
            <a:ext cx="213228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5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ftr" idx="13"/>
          </p:nvPr>
        </p:nvSpPr>
        <p:spPr>
          <a:xfrm>
            <a:off x="3124080" y="6356520"/>
            <a:ext cx="289404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sldNum" idx="14"/>
          </p:nvPr>
        </p:nvSpPr>
        <p:spPr>
          <a:xfrm>
            <a:off x="6553080" y="6356520"/>
            <a:ext cx="213228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4AF86D1E-015A-467C-BD15-18AE5B3138B3}" type="slidenum">
              <a: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dt" idx="15"/>
          </p:nvPr>
        </p:nvSpPr>
        <p:spPr>
          <a:xfrm>
            <a:off x="457200" y="6356520"/>
            <a:ext cx="213228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7" r:id="rId2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160" cy="1141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080" cy="4524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3880" y="1600200"/>
            <a:ext cx="4015080" cy="4524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ftr" idx="16"/>
          </p:nvPr>
        </p:nvSpPr>
        <p:spPr>
          <a:xfrm>
            <a:off x="3124080" y="6356520"/>
            <a:ext cx="289404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6" name="PlaceHolder 5"/>
          <p:cNvSpPr>
            <a:spLocks noGrp="1"/>
          </p:cNvSpPr>
          <p:nvPr>
            <p:ph type="sldNum" idx="17"/>
          </p:nvPr>
        </p:nvSpPr>
        <p:spPr>
          <a:xfrm>
            <a:off x="6553080" y="6356520"/>
            <a:ext cx="213228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C625BDF0-2D82-4D2C-AFFD-1A4BB4BDD48C}" type="slidenum">
              <a: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7" name="PlaceHolder 6"/>
          <p:cNvSpPr>
            <a:spLocks noGrp="1"/>
          </p:cNvSpPr>
          <p:nvPr>
            <p:ph type="dt" idx="18"/>
          </p:nvPr>
        </p:nvSpPr>
        <p:spPr>
          <a:xfrm>
            <a:off x="457200" y="6356520"/>
            <a:ext cx="213228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9" r:id="rId2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ftr" idx="19"/>
          </p:nvPr>
        </p:nvSpPr>
        <p:spPr>
          <a:xfrm>
            <a:off x="3124080" y="6356520"/>
            <a:ext cx="289404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sldNum" idx="20"/>
          </p:nvPr>
        </p:nvSpPr>
        <p:spPr>
          <a:xfrm>
            <a:off x="6553080" y="6356520"/>
            <a:ext cx="213228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72C3A240-BB31-4DAA-B303-65DD0295FA96}" type="slidenum">
              <a: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dt" idx="21"/>
          </p:nvPr>
        </p:nvSpPr>
        <p:spPr>
          <a:xfrm>
            <a:off x="457200" y="6356520"/>
            <a:ext cx="213228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1" r:id="rId2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160" cy="1141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ftr" idx="22"/>
          </p:nvPr>
        </p:nvSpPr>
        <p:spPr>
          <a:xfrm>
            <a:off x="3124080" y="6356520"/>
            <a:ext cx="289404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sldNum" idx="23"/>
          </p:nvPr>
        </p:nvSpPr>
        <p:spPr>
          <a:xfrm>
            <a:off x="6553080" y="6356520"/>
            <a:ext cx="213228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8A77053E-C47C-4118-AF9C-2591FE98F3AC}" type="slidenum">
              <a: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dt" idx="24"/>
          </p:nvPr>
        </p:nvSpPr>
        <p:spPr>
          <a:xfrm>
            <a:off x="457200" y="6356520"/>
            <a:ext cx="213228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3" r:id="rId2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ftr" idx="25"/>
          </p:nvPr>
        </p:nvSpPr>
        <p:spPr>
          <a:xfrm>
            <a:off x="3124080" y="6356520"/>
            <a:ext cx="289404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sldNum" idx="26"/>
          </p:nvPr>
        </p:nvSpPr>
        <p:spPr>
          <a:xfrm>
            <a:off x="6553080" y="6356520"/>
            <a:ext cx="213228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F1346B5B-135B-4404-9C55-A90D49E91DC5}" type="slidenum">
              <a:rPr b="0" lang="en-US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 type="dt" idx="27"/>
          </p:nvPr>
        </p:nvSpPr>
        <p:spPr>
          <a:xfrm>
            <a:off x="457200" y="6356520"/>
            <a:ext cx="213228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5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12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2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
</Relationships>
</file>

<file path=ppt/slides/_rels/slide3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4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
</Relationships>
</file>

<file path=ppt/slides/_rels/slide4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
</Relationships>
</file>

<file path=ppt/slides/_rels/slide4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
</Relationships>
</file>

<file path=ppt/slides/_rels/slide4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
</Relationships>
</file>

<file path=ppt/slides/_rels/slide4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
</Relationships>
</file>

<file path=ppt/slides/_rels/slide4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4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4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4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4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
</Relationships>
</file>

<file path=ppt/slides/_rels/slide5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5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5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5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5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55.xml.rels><?xml version="1.0" encoding="UTF-8"?>
<Relationships xmlns="http://schemas.openxmlformats.org/package/2006/relationships"><Relationship Id="rId1" Type="http://schemas.openxmlformats.org/officeDocument/2006/relationships/hyperlink" Target="http://files.unity3d.com/build-report/" TargetMode="External"/><Relationship Id="rId2" Type="http://schemas.openxmlformats.org/officeDocument/2006/relationships/slideLayout" Target="../slideLayouts/slideLayout4.xml"/>
</Relationships>
</file>

<file path=ppt/slides/_rels/slide5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5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
</Relationships>
</file>

<file path=ppt/slides/_rels/slide5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
</Relationships>
</file>

<file path=ppt/slides/_rels/slide5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
</Relationships>
</file>

<file path=ppt/slides/_rels/slide6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
</Relationships>
</file>

<file path=ppt/slides/_rels/slide6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
</Relationships>
</file>

<file path=ppt/slides/_rels/slide6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6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6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160" cy="1141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600" spc="-1" strike="noStrike">
                <a:solidFill>
                  <a:schemeClr val="dk1"/>
                </a:solidFill>
                <a:latin typeface="Calibri"/>
              </a:rPr>
              <a:t>Memory Management in Unity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160" cy="4524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4572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Cilj: 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 defTabSz="4572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tabLst>
                <a:tab algn="l" pos="0"/>
              </a:tabLst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Naučite se profilirati in optimizirati porabo pomnilnika na različnih platformah.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600" spc="-1" strike="noStrike">
                <a:solidFill>
                  <a:schemeClr val="dk1"/>
                </a:solidFill>
                <a:latin typeface="Calibri"/>
              </a:rPr>
              <a:t>Key Takeaway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520" cy="4524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IL je prenosljiva srednja plast.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Mono prevaja IL med izvajanjem.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IL2CPP prevaja IL vnaprej.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600" spc="-1" strike="noStrike">
                <a:solidFill>
                  <a:schemeClr val="dk1"/>
                </a:solidFill>
                <a:latin typeface="Calibri"/>
              </a:rPr>
              <a:t>Mono vs IL2CPP in Unity 6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520" cy="4524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Unity ponuja dva ozadja za skripte C#: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 defTabSz="4572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Mono (JIT – Just-In-Time)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 defTabSz="4572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IL2CPP (AOT – Ahead-Of-Time)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Razlikujeta se po načinu prevajanja in izvajanja kode C#.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600" spc="-1" strike="noStrike">
                <a:solidFill>
                  <a:schemeClr val="dk1"/>
                </a:solidFill>
                <a:latin typeface="Calibri"/>
              </a:rPr>
              <a:t>Mono Backend (JIT)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520" cy="4524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Uporablja prevajanje Just-In-Time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IL se prevede v izvorno kodo med izvajanjem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Hitrejši časi iteracije in gradnje (hitrejše prevajanje)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Podpira dinamične in refleksivno zahtevne funkcije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Uporablja ga urejevalnik Unity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600" spc="-1" strike="noStrike">
                <a:solidFill>
                  <a:schemeClr val="dk1"/>
                </a:solidFill>
                <a:latin typeface="Calibri"/>
              </a:rPr>
              <a:t>IL2CPP Backend (AOT)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520" cy="4524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Uporablja prevajanje pred časom (Ahead-Of-Time)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IL se najprej pretvori v C++ in nato v izvorno kodo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Počasnejši časi gradnje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Brez JIT-a med izvajanjem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Zahtevano na mnogih platformah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600" spc="-1" strike="noStrike">
                <a:solidFill>
                  <a:schemeClr val="dk1"/>
                </a:solidFill>
                <a:latin typeface="Calibri"/>
              </a:rPr>
              <a:t>Performance Comparison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520" cy="4524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Mono: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 defTabSz="4572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Dodatki izvajalnega JIT-a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 defTabSz="4572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Počasnejši zagon pri velikih projektih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indent="0" defTabSz="4572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IL2CPP: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 defTabSz="4572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tabLst>
                <a:tab algn="l" pos="0"/>
              </a:tabLst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Brez prevajanja med izvajanjem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 defTabSz="4572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tabLst>
                <a:tab algn="l" pos="0"/>
              </a:tabLst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Pogosto boljša zmogljivost med izvajanjem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600" spc="-1" strike="noStrike">
                <a:solidFill>
                  <a:schemeClr val="dk1"/>
                </a:solidFill>
                <a:latin typeface="Calibri"/>
              </a:rPr>
              <a:t>Platform Support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520" cy="4524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Mono: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 defTabSz="4572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Desktop platforme (Windows, macOS, Linux)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indent="0" defTabSz="4572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IL2CPP: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 defTabSz="4572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tabLst>
                <a:tab algn="l" pos="0"/>
              </a:tabLst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Mobilne platforme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 defTabSz="4572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tabLst>
                <a:tab algn="l" pos="0"/>
              </a:tabLst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Conzole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 defTabSz="4572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tabLst>
                <a:tab algn="l" pos="0"/>
              </a:tabLst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WebGL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 defTabSz="4572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tabLst>
                <a:tab algn="l" pos="0"/>
              </a:tabLst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Platforme, ki ne dovolijo JIT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600" spc="-1" strike="noStrike">
                <a:solidFill>
                  <a:schemeClr val="dk1"/>
                </a:solidFill>
                <a:latin typeface="Calibri"/>
              </a:rPr>
              <a:t>Funkcijske omejitve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520" cy="4524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Mono podpira: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 defTabSz="4572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Dinamične keyworde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 defTabSz="4572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Reflection.Emit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0" defTabSz="4572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Omejitve IL2CPP: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 defTabSz="4572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tabLst>
                <a:tab algn="l" pos="0"/>
              </a:tabLst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Brez generiranja kode med izvajanjem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 defTabSz="4572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tabLst>
                <a:tab algn="l" pos="0"/>
              </a:tabLst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Zahteva previdnost pri Reflection in Generics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600" spc="-1" strike="noStrike">
                <a:solidFill>
                  <a:schemeClr val="dk1"/>
                </a:solidFill>
                <a:latin typeface="Calibri"/>
              </a:rPr>
              <a:t>Priporočen potek dela v Unityju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520" cy="4524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Za hitro iteracijo med razvojem uporabite Mono.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Redno testirajte različice IL2CPP.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Po potrebi deploy IL2CPP.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600" spc="-1" strike="noStrike">
                <a:solidFill>
                  <a:schemeClr val="dk1"/>
                </a:solidFill>
                <a:latin typeface="Calibri"/>
              </a:rPr>
              <a:t>Key Takeaways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520" cy="4524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Mono = JIT, prilagodljivo, hitra iteracija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IL2CPP = AOT, širša podpora za platforme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Izberite glede na ciljno platformo in funkcije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160" cy="1141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600" spc="-1" strike="noStrike">
                <a:solidFill>
                  <a:schemeClr val="dk1"/>
                </a:solidFill>
                <a:latin typeface="Calibri"/>
              </a:rPr>
              <a:t>Upravljani pomnilnik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160" cy="4524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4572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del standardnega okolja za skripte C#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Mono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IL2CPP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160" cy="1141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600" spc="-1" strike="noStrike">
                <a:solidFill>
                  <a:schemeClr val="dk1"/>
                </a:solidFill>
                <a:latin typeface="Calibri"/>
              </a:rPr>
              <a:t>Vsebina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4573080" y="732960"/>
            <a:ext cx="8228160" cy="4524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4572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2200" spc="-1" strike="noStrike">
                <a:solidFill>
                  <a:schemeClr val="dk1"/>
                </a:solidFill>
                <a:latin typeface="Calibri"/>
              </a:rPr>
              <a:t>Skriptiranje v ozadju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2200" spc="-1" strike="noStrike">
                <a:solidFill>
                  <a:schemeClr val="dk1"/>
                </a:solidFill>
                <a:latin typeface="Calibri"/>
              </a:rPr>
              <a:t>Upravljani pomnilnik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2200" spc="-1" strike="noStrike">
                <a:solidFill>
                  <a:schemeClr val="dk1"/>
                </a:solidFill>
                <a:latin typeface="Calibri"/>
              </a:rPr>
              <a:t>Zbiranje smeti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2200" spc="-1" strike="noStrike">
                <a:solidFill>
                  <a:schemeClr val="dk1"/>
                </a:solidFill>
                <a:latin typeface="Calibri"/>
              </a:rPr>
              <a:t>Fragmentacija pomnilnika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2200" spc="-1" strike="noStrike">
                <a:solidFill>
                  <a:schemeClr val="dk1"/>
                </a:solidFill>
                <a:latin typeface="Calibri"/>
              </a:rPr>
              <a:t>Izvorni in upravljani pomnilnik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2200" spc="-1" strike="noStrike">
                <a:solidFill>
                  <a:schemeClr val="dk1"/>
                </a:solidFill>
                <a:latin typeface="Calibri"/>
              </a:rPr>
              <a:t>Sredstva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2200" spc="-1" strike="noStrike">
                <a:solidFill>
                  <a:schemeClr val="dk1"/>
                </a:solidFill>
                <a:latin typeface="Calibri"/>
              </a:rPr>
              <a:t>Odstranjevanje kode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2200" spc="-1" strike="noStrike">
                <a:solidFill>
                  <a:schemeClr val="dk1"/>
                </a:solidFill>
                <a:latin typeface="Calibri"/>
              </a:rPr>
              <a:t>Korenski viri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2200" spc="-1" strike="noStrike">
                <a:solidFill>
                  <a:schemeClr val="dk1"/>
                </a:solidFill>
                <a:latin typeface="Calibri"/>
              </a:rPr>
              <a:t>Generična skupna raba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2200" spc="-1" strike="noStrike">
                <a:solidFill>
                  <a:schemeClr val="dk1"/>
                </a:solidFill>
                <a:latin typeface="Calibri"/>
              </a:rPr>
              <a:t>Poročilo o gradnji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2200" spc="-1" strike="noStrike">
                <a:solidFill>
                  <a:schemeClr val="dk1"/>
                </a:solidFill>
                <a:latin typeface="Calibri"/>
              </a:rPr>
              <a:t>Izvorni pomnilnik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2200" spc="-1" strike="noStrike">
                <a:solidFill>
                  <a:schemeClr val="dk1"/>
                </a:solidFill>
                <a:latin typeface="Calibri"/>
              </a:rPr>
              <a:t>Zvok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2200" spc="-1" strike="noStrike">
                <a:solidFill>
                  <a:schemeClr val="dk1"/>
                </a:solidFill>
                <a:latin typeface="Calibri"/>
              </a:rPr>
              <a:t>Upravljanje pomnilnika Android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PlaceHolder 3"/>
          <p:cNvSpPr/>
          <p:nvPr/>
        </p:nvSpPr>
        <p:spPr>
          <a:xfrm>
            <a:off x="228600" y="732960"/>
            <a:ext cx="4799160" cy="4524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457200">
              <a:lnSpc>
                <a:spcPct val="100000"/>
              </a:lnSpc>
              <a:spcBef>
                <a:spcPts val="641"/>
              </a:spcBef>
              <a:tabLst>
                <a:tab algn="l" pos="0"/>
              </a:tabLst>
            </a:pP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2200" spc="-1" strike="noStrike">
                <a:solidFill>
                  <a:schemeClr val="dk1"/>
                </a:solidFill>
                <a:latin typeface="Calibri"/>
              </a:rPr>
              <a:t>Scripting back ends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2200" spc="-1" strike="noStrike">
                <a:solidFill>
                  <a:schemeClr val="dk1"/>
                </a:solidFill>
                <a:latin typeface="Calibri"/>
              </a:rPr>
              <a:t>Managed memory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2200" spc="-1" strike="noStrike">
                <a:solidFill>
                  <a:schemeClr val="dk1"/>
                </a:solidFill>
                <a:latin typeface="Calibri"/>
              </a:rPr>
              <a:t>Garbage Collection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2200" spc="-1" strike="noStrike">
                <a:solidFill>
                  <a:schemeClr val="dk1"/>
                </a:solidFill>
                <a:latin typeface="Calibri"/>
              </a:rPr>
              <a:t>Memory fragmentation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2200" spc="-1" strike="noStrike">
                <a:solidFill>
                  <a:schemeClr val="dk1"/>
                </a:solidFill>
                <a:latin typeface="Calibri"/>
              </a:rPr>
              <a:t>Native vs. managed memory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2200" spc="-1" strike="noStrike">
                <a:solidFill>
                  <a:schemeClr val="dk1"/>
                </a:solidFill>
                <a:latin typeface="Calibri"/>
              </a:rPr>
              <a:t>Assets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2200" spc="-1" strike="noStrike">
                <a:solidFill>
                  <a:schemeClr val="dk1"/>
                </a:solidFill>
                <a:latin typeface="Calibri"/>
              </a:rPr>
              <a:t>Code Stripping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2200" spc="-1" strike="noStrike">
                <a:solidFill>
                  <a:schemeClr val="dk1"/>
                </a:solidFill>
                <a:latin typeface="Calibri"/>
              </a:rPr>
              <a:t>Roots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2200" spc="-1" strike="noStrike">
                <a:solidFill>
                  <a:schemeClr val="dk1"/>
                </a:solidFill>
                <a:latin typeface="Calibri"/>
              </a:rPr>
              <a:t>Generic Sharing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2200" spc="-1" strike="noStrike">
                <a:solidFill>
                  <a:schemeClr val="dk1"/>
                </a:solidFill>
                <a:latin typeface="Calibri"/>
              </a:rPr>
              <a:t>Build Report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2200" spc="-1" strike="noStrike">
                <a:solidFill>
                  <a:schemeClr val="dk1"/>
                </a:solidFill>
                <a:latin typeface="Calibri"/>
              </a:rPr>
              <a:t>Native Memory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2200" spc="-1" strike="noStrike">
                <a:solidFill>
                  <a:schemeClr val="dk1"/>
                </a:solidFill>
                <a:latin typeface="Calibri"/>
              </a:rPr>
              <a:t>Audio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2200" spc="-1" strike="noStrike">
                <a:solidFill>
                  <a:schemeClr val="dk1"/>
                </a:solidFill>
                <a:latin typeface="Calibri"/>
              </a:rPr>
              <a:t>Android Memory Management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600" spc="-1" strike="noStrike">
                <a:solidFill>
                  <a:schemeClr val="dk1"/>
                </a:solidFill>
                <a:latin typeface="Calibri"/>
              </a:rPr>
              <a:t>Upravljani pomnilnik in Unity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520" cy="4524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Unity uporablja sistem upravljanega pomnilnika kot del svojega skriptnega okolja C#.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Ta sistem zagotavljajo virtualni stroji Mono ali IL2CPP.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0" defTabSz="4572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Glavna prednost je samodejno upravljanje pomnilnika.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600" spc="-1" strike="noStrike">
                <a:solidFill>
                  <a:schemeClr val="dk1"/>
                </a:solidFill>
                <a:latin typeface="Calibri"/>
              </a:rPr>
              <a:t>Kaj je upravljani pomnilnik?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520" cy="4524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Upravljani pomnilnik samodejno upravlja dodeljevanje in sproščanje pomnilnika.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Razvijalcem ni treba ročno sproščati pomnilnika.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To pomaga preprečiti uhajanje pomnilnika.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600" spc="-1" strike="noStrike">
                <a:solidFill>
                  <a:schemeClr val="dk1"/>
                </a:solidFill>
                <a:latin typeface="Calibri"/>
              </a:rPr>
              <a:t>Glavne komponente upravljanega pomnilnika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520" cy="4524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Upravljana kopica - Managed Heap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Sklad skript (scripting stack)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Izvorni pomnilnik navideznega stroja - Native VM Memory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600" spc="-1" strike="noStrike">
                <a:solidFill>
                  <a:schemeClr val="dk1"/>
                </a:solidFill>
                <a:latin typeface="Calibri"/>
              </a:rPr>
              <a:t>Upravljana kopica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520" cy="4524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Pod nadzorom smetarja (GC)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Shranjuje predmete, nize, nize in boxed values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Dodelitve se prikažejo kot GC.Alloc v Profilerju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600" spc="-1" strike="noStrike">
                <a:solidFill>
                  <a:schemeClr val="dk1"/>
                </a:solidFill>
                <a:latin typeface="Calibri"/>
              </a:rPr>
              <a:t>Scripting Stack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520" cy="4524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Pomnilnik fiksne velikosti na nit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Shranjuje lokalne spremenljivke in potek izvajanja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Hitro dodeljevanje in čiščenje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600" spc="-1" strike="noStrike">
                <a:solidFill>
                  <a:schemeClr val="dk1"/>
                </a:solidFill>
                <a:latin typeface="Calibri"/>
              </a:rPr>
              <a:t>Native VM Memory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520" cy="4524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Interno ga uporablja skriptni VM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Vključuje generične in refleksijske metapodatke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Ni neposredno dostopno iz uporabniške kode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600" spc="-1" strike="noStrike">
                <a:solidFill>
                  <a:schemeClr val="dk1"/>
                </a:solidFill>
                <a:latin typeface="Calibri"/>
              </a:rPr>
              <a:t>Notranji pomnilnik mono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/>
          </p:nvPr>
        </p:nvSpPr>
        <p:spPr>
          <a:xfrm>
            <a:off x="457200" y="1189440"/>
            <a:ext cx="8228520" cy="4524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chemeClr val="dk1"/>
                </a:solidFill>
                <a:latin typeface="Calibri"/>
              </a:rPr>
              <a:t>Dodeljuje bloke kopice sistema za notranji razdelilnik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chemeClr val="dk1"/>
                </a:solidFill>
                <a:latin typeface="Calibri"/>
              </a:rPr>
              <a:t>Po potrebi bo dodelil nove bloke kopice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chemeClr val="dk1"/>
                </a:solidFill>
                <a:latin typeface="Calibri"/>
              </a:rPr>
              <a:t>Bloki kopice so shranjeni v Mono za kasnejšo uporabo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 defTabSz="4572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solidFill>
                  <a:schemeClr val="dk1"/>
                </a:solidFill>
                <a:latin typeface="Calibri"/>
              </a:rPr>
              <a:t>Pomnilnik se lahko čez nekaj časa vrne sistemu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 defTabSz="4572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solidFill>
                  <a:schemeClr val="dk1"/>
                </a:solidFill>
                <a:latin typeface="Calibri"/>
              </a:rPr>
              <a:t>... vendar je odvisno od platforme - ne računajte na to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chemeClr val="dk1"/>
                </a:solidFill>
                <a:latin typeface="Calibri"/>
              </a:rPr>
              <a:t>Smetar počisti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chemeClr val="dk1"/>
                </a:solidFill>
                <a:latin typeface="Calibri"/>
              </a:rPr>
              <a:t>Fragmentacija lahko povzroči nove bloke kopice, čeprav pomnilnik ni izčrpan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600" spc="-1" strike="noStrike">
                <a:solidFill>
                  <a:schemeClr val="dk1"/>
                </a:solidFill>
                <a:latin typeface="Calibri"/>
              </a:rPr>
              <a:t>Unity Object wrapper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/>
          </p:nvPr>
        </p:nvSpPr>
        <p:spPr>
          <a:xfrm>
            <a:off x="457200" y="1189440"/>
            <a:ext cx="8228520" cy="2238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chemeClr val="dk1"/>
                </a:solidFill>
                <a:latin typeface="Calibri"/>
              </a:rPr>
              <a:t>Nekateri objekti, ki se uporabljajo v skriptih, imajo velik izvorni podporni pomnilnik v Unity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chemeClr val="dk1"/>
                </a:solidFill>
                <a:latin typeface="Calibri"/>
              </a:rPr>
              <a:t>Pomnilnik se ne sprosti, dokler se ne zaženejo finalizatorji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2800" spc="-1" strike="noStrike">
                <a:solidFill>
                  <a:schemeClr val="dk1"/>
                </a:solidFill>
                <a:latin typeface="Calibri"/>
              </a:rPr>
              <a:t>    </a:t>
            </a:r>
            <a:r>
              <a:rPr b="0" lang="en-US" sz="2800" spc="-1" strike="noStrike">
                <a:solidFill>
                  <a:schemeClr val="dk1"/>
                </a:solidFill>
                <a:latin typeface="Calibri"/>
              </a:rPr>
              <a:t>Managed</a:t>
            </a:r>
            <a:r>
              <a:rPr b="0" lang="en-US" sz="2800" spc="-1" strike="noStrike">
                <a:solidFill>
                  <a:schemeClr val="dk1"/>
                </a:solidFill>
                <a:latin typeface="Calibri"/>
              </a:rPr>
              <a:t>	</a:t>
            </a:r>
            <a:r>
              <a:rPr b="0" lang="en-US" sz="2800" spc="-1" strike="noStrike">
                <a:solidFill>
                  <a:schemeClr val="dk1"/>
                </a:solidFill>
                <a:latin typeface="Calibri"/>
              </a:rPr>
              <a:t>	</a:t>
            </a:r>
            <a:r>
              <a:rPr b="0" lang="en-US" sz="2800" spc="-1" strike="noStrike">
                <a:solidFill>
                  <a:schemeClr val="dk1"/>
                </a:solidFill>
                <a:latin typeface="Calibri"/>
              </a:rPr>
              <a:t>	</a:t>
            </a:r>
            <a:r>
              <a:rPr b="0" lang="en-US" sz="2800" spc="-1" strike="noStrike">
                <a:solidFill>
                  <a:schemeClr val="dk1"/>
                </a:solidFill>
                <a:latin typeface="Calibri"/>
              </a:rPr>
              <a:t>	</a:t>
            </a:r>
            <a:r>
              <a:rPr b="0" lang="en-US" sz="2800" spc="-1" strike="noStrike">
                <a:solidFill>
                  <a:schemeClr val="dk1"/>
                </a:solidFill>
                <a:latin typeface="Calibri"/>
              </a:rPr>
              <a:t>	</a:t>
            </a:r>
            <a:r>
              <a:rPr b="0" lang="en-US" sz="2800" spc="-1" strike="noStrike">
                <a:solidFill>
                  <a:schemeClr val="dk1"/>
                </a:solidFill>
                <a:latin typeface="Calibri"/>
              </a:rPr>
              <a:t>Native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0" name="object 4"/>
          <p:cNvSpPr/>
          <p:nvPr/>
        </p:nvSpPr>
        <p:spPr>
          <a:xfrm>
            <a:off x="3952800" y="4132440"/>
            <a:ext cx="3189600" cy="338760"/>
          </a:xfrm>
          <a:prstGeom prst="rect">
            <a:avLst/>
          </a:prstGeom>
          <a:solidFill>
            <a:srgbClr val="738bc1"/>
          </a:solidFill>
          <a:ln w="28574">
            <a:solidFill>
              <a:srgbClr val="556a9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95400" bIns="0" anchor="t">
            <a:spAutoFit/>
          </a:bodyPr>
          <a:p>
            <a:pPr marL="605880">
              <a:lnSpc>
                <a:spcPct val="100000"/>
              </a:lnSpc>
              <a:spcBef>
                <a:spcPts val="751"/>
              </a:spcBef>
            </a:pPr>
            <a:r>
              <a:rPr b="0" lang="en-US" sz="1600" spc="-1" strike="noStrike">
                <a:solidFill>
                  <a:srgbClr val="c8ccce"/>
                </a:solidFill>
                <a:latin typeface="Arial"/>
              </a:rPr>
              <a:t>Decompression</a:t>
            </a:r>
            <a:r>
              <a:rPr b="0" lang="en-US" sz="1600" spc="-66" strike="noStrike">
                <a:solidFill>
                  <a:srgbClr val="c8ccce"/>
                </a:solidFill>
                <a:latin typeface="Arial"/>
              </a:rPr>
              <a:t> </a:t>
            </a:r>
            <a:r>
              <a:rPr b="0" lang="en-US" sz="1600" spc="-12" strike="noStrike">
                <a:solidFill>
                  <a:srgbClr val="c8ccce"/>
                </a:solidFill>
                <a:latin typeface="Arial"/>
              </a:rPr>
              <a:t>buffer</a:t>
            </a:r>
            <a:endParaRPr b="0" lang="en-US" sz="16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1" name="object 1"/>
          <p:cNvSpPr/>
          <p:nvPr/>
        </p:nvSpPr>
        <p:spPr>
          <a:xfrm>
            <a:off x="1814400" y="4005360"/>
            <a:ext cx="846360" cy="255960"/>
          </a:xfrm>
          <a:prstGeom prst="rect">
            <a:avLst/>
          </a:prstGeom>
          <a:solidFill>
            <a:srgbClr val="738bc1"/>
          </a:solidFill>
          <a:ln w="28574">
            <a:solidFill>
              <a:srgbClr val="556a9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38960">
              <a:lnSpc>
                <a:spcPct val="100000"/>
              </a:lnSpc>
              <a:spcBef>
                <a:spcPts val="99"/>
              </a:spcBef>
            </a:pPr>
            <a:r>
              <a:rPr b="0" lang="en-US" sz="1600" spc="-26" strike="noStrike">
                <a:solidFill>
                  <a:srgbClr val="c8ccce"/>
                </a:solidFill>
                <a:latin typeface="Arial"/>
              </a:rPr>
              <a:t>WWW</a:t>
            </a:r>
            <a:endParaRPr b="0" lang="en-US" sz="16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2" name="object 46"/>
          <p:cNvSpPr/>
          <p:nvPr/>
        </p:nvSpPr>
        <p:spPr>
          <a:xfrm>
            <a:off x="3952800" y="3700440"/>
            <a:ext cx="3189600" cy="295560"/>
          </a:xfrm>
          <a:prstGeom prst="rect">
            <a:avLst/>
          </a:prstGeom>
          <a:solidFill>
            <a:srgbClr val="738bc1"/>
          </a:solidFill>
          <a:ln w="28574">
            <a:solidFill>
              <a:srgbClr val="556a9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52200" bIns="0" anchor="t">
            <a:spAutoFit/>
          </a:bodyPr>
          <a:p>
            <a:pPr marL="863640">
              <a:lnSpc>
                <a:spcPct val="100000"/>
              </a:lnSpc>
              <a:spcBef>
                <a:spcPts val="408"/>
              </a:spcBef>
            </a:pPr>
            <a:r>
              <a:rPr b="0" lang="en-US" sz="1600" spc="-1" strike="noStrike">
                <a:solidFill>
                  <a:srgbClr val="c8ccce"/>
                </a:solidFill>
                <a:latin typeface="Arial"/>
              </a:rPr>
              <a:t>Compressed</a:t>
            </a:r>
            <a:r>
              <a:rPr b="0" lang="en-US" sz="1600" spc="-60" strike="noStrike">
                <a:solidFill>
                  <a:srgbClr val="c8ccce"/>
                </a:solidFill>
                <a:latin typeface="Arial"/>
              </a:rPr>
              <a:t> </a:t>
            </a:r>
            <a:r>
              <a:rPr b="0" lang="en-US" sz="1600" spc="-21" strike="noStrike">
                <a:solidFill>
                  <a:srgbClr val="c8ccce"/>
                </a:solidFill>
                <a:latin typeface="Arial"/>
              </a:rPr>
              <a:t>file</a:t>
            </a:r>
            <a:endParaRPr b="0" lang="en-US" sz="16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3" name="object 47"/>
          <p:cNvSpPr/>
          <p:nvPr/>
        </p:nvSpPr>
        <p:spPr>
          <a:xfrm>
            <a:off x="3952800" y="4681440"/>
            <a:ext cx="3189600" cy="421200"/>
          </a:xfrm>
          <a:prstGeom prst="rect">
            <a:avLst/>
          </a:prstGeom>
          <a:solidFill>
            <a:srgbClr val="738bc1"/>
          </a:solidFill>
          <a:ln w="28574">
            <a:solidFill>
              <a:srgbClr val="556a9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177840" bIns="0" anchor="t">
            <a:spAutoFit/>
          </a:bodyPr>
          <a:p>
            <a:pPr marL="756360">
              <a:lnSpc>
                <a:spcPct val="100000"/>
              </a:lnSpc>
              <a:spcBef>
                <a:spcPts val="1400"/>
              </a:spcBef>
            </a:pPr>
            <a:r>
              <a:rPr b="0" lang="en-US" sz="1600" spc="-1" strike="noStrike">
                <a:solidFill>
                  <a:srgbClr val="c8ccce"/>
                </a:solidFill>
                <a:latin typeface="Arial"/>
              </a:rPr>
              <a:t>Decompressed</a:t>
            </a:r>
            <a:r>
              <a:rPr b="0" lang="en-US" sz="1600" spc="-66" strike="noStrike">
                <a:solidFill>
                  <a:srgbClr val="c8ccce"/>
                </a:solidFill>
                <a:latin typeface="Arial"/>
              </a:rPr>
              <a:t> </a:t>
            </a:r>
            <a:r>
              <a:rPr b="0" lang="en-US" sz="1600" spc="-21" strike="noStrike">
                <a:solidFill>
                  <a:srgbClr val="c8ccce"/>
                </a:solidFill>
                <a:latin typeface="Arial"/>
              </a:rPr>
              <a:t>file</a:t>
            </a:r>
            <a:endParaRPr b="0" lang="en-US" sz="1600" spc="-1" strike="noStrike">
              <a:solidFill>
                <a:srgbClr val="ffffff"/>
              </a:solidFill>
              <a:latin typeface="Arial"/>
            </a:endParaRPr>
          </a:p>
        </p:txBody>
      </p:sp>
      <p:grpSp>
        <p:nvGrpSpPr>
          <p:cNvPr id="114" name="object 48"/>
          <p:cNvGrpSpPr/>
          <p:nvPr/>
        </p:nvGrpSpPr>
        <p:grpSpPr>
          <a:xfrm>
            <a:off x="2687760" y="3843360"/>
            <a:ext cx="1168920" cy="1014480"/>
            <a:chOff x="2687760" y="3843360"/>
            <a:chExt cx="1168920" cy="1014480"/>
          </a:xfrm>
        </p:grpSpPr>
        <p:sp>
          <p:nvSpPr>
            <p:cNvPr id="115" name="object 49"/>
            <p:cNvSpPr/>
            <p:nvPr/>
          </p:nvSpPr>
          <p:spPr>
            <a:xfrm>
              <a:off x="2703240" y="3884040"/>
              <a:ext cx="1129320" cy="258120"/>
            </a:xfrm>
            <a:custGeom>
              <a:avLst/>
              <a:gdLst>
                <a:gd name="textAreaLeft" fmla="*/ 0 w 1129320"/>
                <a:gd name="textAreaRight" fmla="*/ 1130760 w 1129320"/>
                <a:gd name="textAreaTop" fmla="*/ 0 h 258120"/>
                <a:gd name="textAreaBottom" fmla="*/ 259560 h 258120"/>
              </a:gdLst>
              <a:ahLst/>
              <a:rect l="textAreaLeft" t="textAreaTop" r="textAreaRight" b="textAreaBottom"/>
              <a:pathLst>
                <a:path w="1130935" h="259714">
                  <a:moveTo>
                    <a:pt x="0" y="259473"/>
                  </a:moveTo>
                  <a:lnTo>
                    <a:pt x="1130340" y="0"/>
                  </a:lnTo>
                </a:path>
              </a:pathLst>
            </a:custGeom>
            <a:noFill/>
            <a:ln w="9524">
              <a:solidFill>
                <a:srgbClr val="6f87c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116" name="object 50" descr=""/>
            <p:cNvPicPr/>
            <p:nvPr/>
          </p:nvPicPr>
          <p:blipFill>
            <a:blip r:embed="rId1"/>
            <a:stretch/>
          </p:blipFill>
          <p:spPr>
            <a:xfrm>
              <a:off x="3735000" y="3843360"/>
              <a:ext cx="121680" cy="11340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17" name="object 51"/>
            <p:cNvSpPr/>
            <p:nvPr/>
          </p:nvSpPr>
          <p:spPr>
            <a:xfrm>
              <a:off x="2687760" y="4150440"/>
              <a:ext cx="1144080" cy="126720"/>
            </a:xfrm>
            <a:custGeom>
              <a:avLst/>
              <a:gdLst>
                <a:gd name="textAreaLeft" fmla="*/ 0 w 1144080"/>
                <a:gd name="textAreaRight" fmla="*/ 1145520 w 1144080"/>
                <a:gd name="textAreaTop" fmla="*/ 0 h 126720"/>
                <a:gd name="textAreaBottom" fmla="*/ 128160 h 126720"/>
              </a:gdLst>
              <a:ahLst/>
              <a:rect l="textAreaLeft" t="textAreaTop" r="textAreaRight" b="textAreaBottom"/>
              <a:pathLst>
                <a:path w="1145539" h="128270">
                  <a:moveTo>
                    <a:pt x="0" y="0"/>
                  </a:moveTo>
                  <a:lnTo>
                    <a:pt x="1144938" y="128164"/>
                  </a:lnTo>
                </a:path>
              </a:pathLst>
            </a:custGeom>
            <a:noFill/>
            <a:ln w="9524">
              <a:solidFill>
                <a:srgbClr val="6f87c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118" name="object 52" descr=""/>
            <p:cNvPicPr/>
            <p:nvPr/>
          </p:nvPicPr>
          <p:blipFill>
            <a:blip r:embed="rId2"/>
            <a:stretch/>
          </p:blipFill>
          <p:spPr>
            <a:xfrm>
              <a:off x="3737520" y="4211640"/>
              <a:ext cx="118800" cy="1155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19" name="object 53"/>
            <p:cNvSpPr/>
            <p:nvPr/>
          </p:nvSpPr>
          <p:spPr>
            <a:xfrm>
              <a:off x="2703240" y="4163400"/>
              <a:ext cx="1132200" cy="681840"/>
            </a:xfrm>
            <a:custGeom>
              <a:avLst/>
              <a:gdLst>
                <a:gd name="textAreaLeft" fmla="*/ 0 w 1132200"/>
                <a:gd name="textAreaRight" fmla="*/ 1133640 w 1132200"/>
                <a:gd name="textAreaTop" fmla="*/ 0 h 681840"/>
                <a:gd name="textAreaBottom" fmla="*/ 683280 h 681840"/>
              </a:gdLst>
              <a:ahLst/>
              <a:rect l="textAreaLeft" t="textAreaTop" r="textAreaRight" b="textAreaBottom"/>
              <a:pathLst>
                <a:path w="1133475" h="683260">
                  <a:moveTo>
                    <a:pt x="0" y="0"/>
                  </a:moveTo>
                  <a:lnTo>
                    <a:pt x="1133319" y="683107"/>
                  </a:lnTo>
                </a:path>
              </a:pathLst>
            </a:custGeom>
            <a:noFill/>
            <a:ln w="9524">
              <a:solidFill>
                <a:srgbClr val="6f87c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120" name="object 54" descr=""/>
            <p:cNvPicPr/>
            <p:nvPr/>
          </p:nvPicPr>
          <p:blipFill>
            <a:blip r:embed="rId3"/>
            <a:stretch/>
          </p:blipFill>
          <p:spPr>
            <a:xfrm>
              <a:off x="3735360" y="4754520"/>
              <a:ext cx="121320" cy="103320"/>
            </a:xfrm>
            <a:prstGeom prst="rect">
              <a:avLst/>
            </a:prstGeom>
            <a:ln w="0">
              <a:noFill/>
            </a:ln>
          </p:spPr>
        </p:pic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600" spc="-1" strike="noStrike">
                <a:solidFill>
                  <a:schemeClr val="dk1"/>
                </a:solidFill>
                <a:latin typeface="Calibri"/>
              </a:rPr>
              <a:t>Mono Garbage Collection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2" name="object 3"/>
          <p:cNvSpPr/>
          <p:nvPr/>
        </p:nvSpPr>
        <p:spPr>
          <a:xfrm>
            <a:off x="274320" y="1237680"/>
            <a:ext cx="1594800" cy="31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54960" indent="-342360">
              <a:lnSpc>
                <a:spcPct val="100000"/>
              </a:lnSpc>
              <a:spcBef>
                <a:spcPts val="99"/>
              </a:spcBef>
              <a:buClr>
                <a:srgbClr val="c8ccce"/>
              </a:buClr>
              <a:buFont typeface="Symbol" charset="2"/>
              <a:buChar char=""/>
              <a:tabLst>
                <a:tab algn="l" pos="354960"/>
              </a:tabLst>
            </a:pPr>
            <a:r>
              <a:rPr b="0" lang="en-US" sz="2000" spc="-12" strike="noStrike">
                <a:solidFill>
                  <a:srgbClr val="000000"/>
                </a:solidFill>
                <a:latin typeface="Arial"/>
              </a:rPr>
              <a:t>GC.Collect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3" name="object 2"/>
          <p:cNvSpPr/>
          <p:nvPr/>
        </p:nvSpPr>
        <p:spPr>
          <a:xfrm>
            <a:off x="731520" y="1539000"/>
            <a:ext cx="3423600" cy="286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297720" indent="-285120">
              <a:lnSpc>
                <a:spcPct val="100000"/>
              </a:lnSpc>
              <a:spcBef>
                <a:spcPts val="99"/>
              </a:spcBef>
              <a:buClr>
                <a:srgbClr val="c8ccce"/>
              </a:buClr>
              <a:buFont typeface="Symbol" charset="2"/>
              <a:buChar char=""/>
              <a:tabLst>
                <a:tab algn="l" pos="297720"/>
              </a:tabLst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Runs</a:t>
            </a:r>
            <a:r>
              <a:rPr b="0" lang="en-US" sz="1800" spc="-12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on</a:t>
            </a:r>
            <a:r>
              <a:rPr b="0" lang="en-US" sz="1800" spc="-7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the</a:t>
            </a:r>
            <a:r>
              <a:rPr b="0" lang="en-US" sz="1800" spc="-7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main</a:t>
            </a:r>
            <a:r>
              <a:rPr b="0" lang="en-US" sz="1800" spc="-7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thread</a:t>
            </a:r>
            <a:r>
              <a:rPr b="0" lang="en-US" sz="1800" spc="-7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1800" spc="-21" strike="noStrike">
                <a:solidFill>
                  <a:srgbClr val="000000"/>
                </a:solidFill>
                <a:latin typeface="Arial"/>
              </a:rPr>
              <a:t>when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4" name="object 5"/>
          <p:cNvSpPr/>
          <p:nvPr/>
        </p:nvSpPr>
        <p:spPr>
          <a:xfrm>
            <a:off x="1188720" y="1803960"/>
            <a:ext cx="3110760" cy="469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240840" indent="-227880">
              <a:lnSpc>
                <a:spcPct val="100000"/>
              </a:lnSpc>
              <a:spcBef>
                <a:spcPts val="99"/>
              </a:spcBef>
              <a:buClr>
                <a:srgbClr val="c8ccce"/>
              </a:buClr>
              <a:buFont typeface="Symbol" charset="2"/>
              <a:buChar char=""/>
              <a:tabLst>
                <a:tab algn="l" pos="240840"/>
              </a:tabLst>
            </a:pPr>
            <a:r>
              <a:rPr b="0" lang="en-US" sz="1500" spc="-1" strike="noStrike">
                <a:solidFill>
                  <a:srgbClr val="000000"/>
                </a:solidFill>
                <a:latin typeface="Arial"/>
              </a:rPr>
              <a:t>Mono</a:t>
            </a:r>
            <a:r>
              <a:rPr b="0" lang="en-US" sz="1500" spc="-35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1500" spc="-1" strike="noStrike">
                <a:solidFill>
                  <a:srgbClr val="000000"/>
                </a:solidFill>
                <a:latin typeface="Arial"/>
              </a:rPr>
              <a:t>exhausts</a:t>
            </a:r>
            <a:r>
              <a:rPr b="0" lang="en-US" sz="1500" spc="-35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1500" spc="-1" strike="noStrike">
                <a:solidFill>
                  <a:srgbClr val="000000"/>
                </a:solidFill>
                <a:latin typeface="Arial"/>
              </a:rPr>
              <a:t>the</a:t>
            </a:r>
            <a:r>
              <a:rPr b="0" lang="en-US" sz="1500" spc="-35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1500" spc="-1" strike="noStrike">
                <a:solidFill>
                  <a:srgbClr val="000000"/>
                </a:solidFill>
                <a:latin typeface="Arial"/>
              </a:rPr>
              <a:t>heap</a:t>
            </a:r>
            <a:r>
              <a:rPr b="0" lang="en-US" sz="1500" spc="-32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1500" spc="-21" strike="noStrike">
                <a:solidFill>
                  <a:srgbClr val="000000"/>
                </a:solidFill>
                <a:latin typeface="Arial"/>
              </a:rPr>
              <a:t>space</a:t>
            </a:r>
            <a:endParaRPr b="0" lang="en-US" sz="1500" spc="-1" strike="noStrike">
              <a:solidFill>
                <a:srgbClr val="000000"/>
              </a:solidFill>
              <a:latin typeface="Arial"/>
            </a:endParaRPr>
          </a:p>
          <a:p>
            <a:pPr marL="240840" indent="-227880">
              <a:lnSpc>
                <a:spcPct val="100000"/>
              </a:lnSpc>
              <a:buClr>
                <a:srgbClr val="c8ccce"/>
              </a:buClr>
              <a:buFont typeface="Symbol" charset="2"/>
              <a:buChar char=""/>
              <a:tabLst>
                <a:tab algn="l" pos="240840"/>
              </a:tabLst>
            </a:pPr>
            <a:r>
              <a:rPr b="0" lang="en-US" sz="1500" spc="-1" strike="noStrike">
                <a:solidFill>
                  <a:srgbClr val="000000"/>
                </a:solidFill>
                <a:latin typeface="Arial"/>
              </a:rPr>
              <a:t>Or</a:t>
            </a:r>
            <a:r>
              <a:rPr b="0" lang="en-US" sz="1500" spc="-32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1500" spc="-1" strike="noStrike">
                <a:solidFill>
                  <a:srgbClr val="000000"/>
                </a:solidFill>
                <a:latin typeface="Arial"/>
              </a:rPr>
              <a:t>user</a:t>
            </a:r>
            <a:r>
              <a:rPr b="0" lang="en-US" sz="1500" spc="-32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1500" spc="-1" strike="noStrike">
                <a:solidFill>
                  <a:srgbClr val="000000"/>
                </a:solidFill>
                <a:latin typeface="Arial"/>
              </a:rPr>
              <a:t>calls</a:t>
            </a:r>
            <a:r>
              <a:rPr b="0" lang="en-US" sz="1500" spc="-26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1500" spc="-12" strike="noStrike">
                <a:solidFill>
                  <a:srgbClr val="000000"/>
                </a:solidFill>
                <a:latin typeface="Arial"/>
              </a:rPr>
              <a:t>System.GC.Collect()</a:t>
            </a:r>
            <a:endParaRPr b="0" lang="en-US" sz="15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5" name="object 6"/>
          <p:cNvSpPr/>
          <p:nvPr/>
        </p:nvSpPr>
        <p:spPr>
          <a:xfrm>
            <a:off x="274320" y="2492280"/>
            <a:ext cx="3359520" cy="59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54960" indent="-342360">
              <a:lnSpc>
                <a:spcPts val="2395"/>
              </a:lnSpc>
              <a:spcBef>
                <a:spcPts val="99"/>
              </a:spcBef>
              <a:buClr>
                <a:srgbClr val="c8ccce"/>
              </a:buClr>
              <a:buFont typeface="Symbol" charset="2"/>
              <a:buChar char=""/>
              <a:tabLst>
                <a:tab algn="l" pos="354960"/>
              </a:tabLst>
            </a:pPr>
            <a:r>
              <a:rPr b="0" lang="en-US" sz="2000" spc="-12" strike="noStrike">
                <a:solidFill>
                  <a:srgbClr val="000000"/>
                </a:solidFill>
                <a:latin typeface="Arial"/>
              </a:rPr>
              <a:t>Finalizers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1" marL="754920" indent="-285120">
              <a:lnSpc>
                <a:spcPts val="2154"/>
              </a:lnSpc>
              <a:buClr>
                <a:srgbClr val="c8ccce"/>
              </a:buClr>
              <a:buFont typeface="Symbol" charset="2"/>
              <a:buChar char=""/>
              <a:tabLst>
                <a:tab algn="l" pos="754920"/>
              </a:tabLst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Run</a:t>
            </a:r>
            <a:r>
              <a:rPr b="0" lang="en-US" sz="1800" spc="-7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on</a:t>
            </a:r>
            <a:r>
              <a:rPr b="0" lang="en-US" sz="1800" spc="-7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a</a:t>
            </a:r>
            <a:r>
              <a:rPr b="0" lang="en-US" sz="1800" spc="-7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separate </a:t>
            </a:r>
            <a:r>
              <a:rPr b="0" lang="en-US" sz="1800" spc="-12" strike="noStrike">
                <a:solidFill>
                  <a:srgbClr val="000000"/>
                </a:solidFill>
                <a:latin typeface="Arial"/>
              </a:rPr>
              <a:t>thread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6" name="object 7"/>
          <p:cNvSpPr/>
          <p:nvPr/>
        </p:nvSpPr>
        <p:spPr>
          <a:xfrm>
            <a:off x="274320" y="3074040"/>
            <a:ext cx="3920400" cy="1015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155240" indent="-227880">
              <a:lnSpc>
                <a:spcPct val="100000"/>
              </a:lnSpc>
              <a:spcBef>
                <a:spcPts val="99"/>
              </a:spcBef>
              <a:buClr>
                <a:srgbClr val="c8ccce"/>
              </a:buClr>
              <a:buFont typeface="Symbol" charset="2"/>
              <a:buChar char=""/>
              <a:tabLst>
                <a:tab algn="l" pos="1155240"/>
              </a:tabLst>
            </a:pPr>
            <a:r>
              <a:rPr b="0" lang="en-US" sz="1500" spc="-1" strike="noStrike">
                <a:solidFill>
                  <a:srgbClr val="000000"/>
                </a:solidFill>
                <a:latin typeface="Arial"/>
              </a:rPr>
              <a:t>Controlled</a:t>
            </a:r>
            <a:r>
              <a:rPr b="0" lang="en-US" sz="1500" spc="-46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1500" spc="-1" strike="noStrike">
                <a:solidFill>
                  <a:srgbClr val="000000"/>
                </a:solidFill>
                <a:latin typeface="Arial"/>
              </a:rPr>
              <a:t>by</a:t>
            </a:r>
            <a:r>
              <a:rPr b="0" lang="en-US" sz="1500" spc="-4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1500" spc="-21" strike="noStrike">
                <a:solidFill>
                  <a:srgbClr val="000000"/>
                </a:solidFill>
                <a:latin typeface="Arial"/>
              </a:rPr>
              <a:t>mono</a:t>
            </a:r>
            <a:endParaRPr b="0" lang="en-US" sz="1500" spc="-1" strike="noStrike">
              <a:solidFill>
                <a:srgbClr val="000000"/>
              </a:solidFill>
              <a:latin typeface="Arial"/>
            </a:endParaRPr>
          </a:p>
          <a:p>
            <a:pPr marL="1155240" indent="-227880">
              <a:lnSpc>
                <a:spcPct val="100000"/>
              </a:lnSpc>
              <a:buClr>
                <a:srgbClr val="c8ccce"/>
              </a:buClr>
              <a:buFont typeface="Symbol" charset="2"/>
              <a:buChar char=""/>
              <a:tabLst>
                <a:tab algn="l" pos="1155240"/>
              </a:tabLst>
            </a:pPr>
            <a:r>
              <a:rPr b="0" lang="en-US" sz="1500" spc="-1" strike="noStrike">
                <a:solidFill>
                  <a:srgbClr val="000000"/>
                </a:solidFill>
                <a:latin typeface="Arial"/>
              </a:rPr>
              <a:t>Can</a:t>
            </a:r>
            <a:r>
              <a:rPr b="0" lang="en-US" sz="1500" spc="-52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1500" spc="-1" strike="noStrike">
                <a:solidFill>
                  <a:srgbClr val="000000"/>
                </a:solidFill>
                <a:latin typeface="Arial"/>
              </a:rPr>
              <a:t>have</a:t>
            </a:r>
            <a:r>
              <a:rPr b="0" lang="en-US" sz="1500" spc="-52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1500" spc="-1" strike="noStrike">
                <a:solidFill>
                  <a:srgbClr val="000000"/>
                </a:solidFill>
                <a:latin typeface="Arial"/>
              </a:rPr>
              <a:t>several</a:t>
            </a:r>
            <a:r>
              <a:rPr b="0" lang="en-US" sz="1500" spc="-46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1500" spc="-1" strike="noStrike">
                <a:solidFill>
                  <a:srgbClr val="000000"/>
                </a:solidFill>
                <a:latin typeface="Arial"/>
              </a:rPr>
              <a:t>seconds</a:t>
            </a:r>
            <a:r>
              <a:rPr b="0" lang="en-US" sz="1500" spc="-52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1500" spc="-21" strike="noStrike">
                <a:solidFill>
                  <a:srgbClr val="000000"/>
                </a:solidFill>
                <a:latin typeface="Arial"/>
              </a:rPr>
              <a:t>delay</a:t>
            </a:r>
            <a:endParaRPr b="0" lang="en-US" sz="1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96"/>
              </a:spcBef>
              <a:tabLst>
                <a:tab algn="l" pos="1155240"/>
              </a:tabLst>
            </a:pPr>
            <a:endParaRPr b="0" lang="en-US" sz="1500" spc="-1" strike="noStrike">
              <a:solidFill>
                <a:srgbClr val="000000"/>
              </a:solidFill>
              <a:latin typeface="Arial"/>
            </a:endParaRPr>
          </a:p>
          <a:p>
            <a:pPr marL="354960" indent="-342360">
              <a:lnSpc>
                <a:spcPct val="100000"/>
              </a:lnSpc>
              <a:buClr>
                <a:srgbClr val="c8ccce"/>
              </a:buClr>
              <a:buFont typeface="Symbol" charset="2"/>
              <a:buChar char=""/>
              <a:tabLst>
                <a:tab algn="l" pos="354960"/>
              </a:tabLst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Unity</a:t>
            </a:r>
            <a:r>
              <a:rPr b="0" lang="en-US" sz="2000" spc="-52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native</a:t>
            </a:r>
            <a:r>
              <a:rPr b="0" lang="en-US" sz="2000" spc="-55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2000" spc="-12" strike="noStrike">
                <a:solidFill>
                  <a:srgbClr val="000000"/>
                </a:solidFill>
                <a:latin typeface="Arial"/>
              </a:rPr>
              <a:t>memory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7" name="object 8"/>
          <p:cNvSpPr/>
          <p:nvPr/>
        </p:nvSpPr>
        <p:spPr>
          <a:xfrm>
            <a:off x="731520" y="4066200"/>
            <a:ext cx="3143880" cy="510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1560" bIns="0" anchor="t">
            <a:spAutoFit/>
          </a:bodyPr>
          <a:p>
            <a:pPr marL="291600" indent="-279360">
              <a:lnSpc>
                <a:spcPts val="1769"/>
              </a:lnSpc>
              <a:spcBef>
                <a:spcPts val="485"/>
              </a:spcBef>
              <a:buClr>
                <a:srgbClr val="c8ccce"/>
              </a:buClr>
              <a:buFont typeface="Symbol" charset="2"/>
              <a:buChar char=""/>
              <a:tabLst>
                <a:tab algn="l" pos="291600"/>
                <a:tab algn="l" pos="297720"/>
              </a:tabLst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Dispose()</a:t>
            </a:r>
            <a:r>
              <a:rPr b="0" lang="en-US" sz="1800" spc="-2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cleans</a:t>
            </a:r>
            <a:r>
              <a:rPr b="0" lang="en-US" sz="1800" spc="-15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up</a:t>
            </a:r>
            <a:r>
              <a:rPr b="0" lang="en-US" sz="1800" spc="-12" strike="noStrike">
                <a:solidFill>
                  <a:srgbClr val="000000"/>
                </a:solidFill>
                <a:latin typeface="Arial"/>
              </a:rPr>
              <a:t> internal memory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8" name="object 9"/>
          <p:cNvSpPr/>
          <p:nvPr/>
        </p:nvSpPr>
        <p:spPr>
          <a:xfrm>
            <a:off x="1188720" y="4559760"/>
            <a:ext cx="3153960" cy="469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240840" indent="-227880">
              <a:lnSpc>
                <a:spcPct val="100000"/>
              </a:lnSpc>
              <a:spcBef>
                <a:spcPts val="99"/>
              </a:spcBef>
              <a:buClr>
                <a:srgbClr val="c8ccce"/>
              </a:buClr>
              <a:buFont typeface="Symbol" charset="2"/>
              <a:buChar char=""/>
              <a:tabLst>
                <a:tab algn="l" pos="240840"/>
              </a:tabLst>
            </a:pPr>
            <a:r>
              <a:rPr b="0" lang="en-US" sz="1500" spc="-1" strike="noStrike">
                <a:solidFill>
                  <a:srgbClr val="000000"/>
                </a:solidFill>
                <a:latin typeface="Arial"/>
              </a:rPr>
              <a:t>Eventually</a:t>
            </a:r>
            <a:r>
              <a:rPr b="0" lang="en-US" sz="1500" spc="-52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1500" spc="-1" strike="noStrike">
                <a:solidFill>
                  <a:srgbClr val="000000"/>
                </a:solidFill>
                <a:latin typeface="Arial"/>
              </a:rPr>
              <a:t>called</a:t>
            </a:r>
            <a:r>
              <a:rPr b="0" lang="en-US" sz="1500" spc="-52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1500" spc="-1" strike="noStrike">
                <a:solidFill>
                  <a:srgbClr val="000000"/>
                </a:solidFill>
                <a:latin typeface="Arial"/>
              </a:rPr>
              <a:t>from</a:t>
            </a:r>
            <a:r>
              <a:rPr b="0" lang="en-US" sz="1500" spc="-55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1500" spc="-12" strike="noStrike">
                <a:solidFill>
                  <a:srgbClr val="000000"/>
                </a:solidFill>
                <a:latin typeface="Arial"/>
              </a:rPr>
              <a:t>finalizer</a:t>
            </a:r>
            <a:endParaRPr b="0" lang="en-US" sz="1500" spc="-1" strike="noStrike">
              <a:solidFill>
                <a:srgbClr val="000000"/>
              </a:solidFill>
              <a:latin typeface="Arial"/>
            </a:endParaRPr>
          </a:p>
          <a:p>
            <a:pPr marL="240840" indent="-227880">
              <a:lnSpc>
                <a:spcPct val="100000"/>
              </a:lnSpc>
              <a:buClr>
                <a:srgbClr val="c8ccce"/>
              </a:buClr>
              <a:buFont typeface="Symbol" charset="2"/>
              <a:buChar char=""/>
              <a:tabLst>
                <a:tab algn="l" pos="240840"/>
              </a:tabLst>
            </a:pPr>
            <a:r>
              <a:rPr b="0" lang="en-US" sz="1500" spc="-1" strike="noStrike">
                <a:solidFill>
                  <a:srgbClr val="000000"/>
                </a:solidFill>
                <a:latin typeface="Arial"/>
              </a:rPr>
              <a:t>Manually</a:t>
            </a:r>
            <a:r>
              <a:rPr b="0" lang="en-US" sz="1500" spc="-52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1500" spc="-1" strike="noStrike">
                <a:solidFill>
                  <a:srgbClr val="000000"/>
                </a:solidFill>
                <a:latin typeface="Arial"/>
              </a:rPr>
              <a:t>call</a:t>
            </a:r>
            <a:r>
              <a:rPr b="0" lang="en-US" sz="1500" spc="-46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1500" spc="-1" strike="noStrike">
                <a:solidFill>
                  <a:srgbClr val="000000"/>
                </a:solidFill>
                <a:latin typeface="Arial"/>
              </a:rPr>
              <a:t>Dispose()</a:t>
            </a:r>
            <a:r>
              <a:rPr b="0" lang="en-US" sz="1500" spc="-52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1500" spc="-1" strike="noStrike">
                <a:solidFill>
                  <a:srgbClr val="000000"/>
                </a:solidFill>
                <a:latin typeface="Arial"/>
              </a:rPr>
              <a:t>to</a:t>
            </a:r>
            <a:r>
              <a:rPr b="0" lang="en-US" sz="1500" spc="-46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1500" spc="-12" strike="noStrike">
                <a:solidFill>
                  <a:srgbClr val="000000"/>
                </a:solidFill>
                <a:latin typeface="Arial"/>
              </a:rPr>
              <a:t>cleanup</a:t>
            </a:r>
            <a:endParaRPr b="0" lang="en-US" sz="15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9" name="object 10"/>
          <p:cNvSpPr/>
          <p:nvPr/>
        </p:nvSpPr>
        <p:spPr>
          <a:xfrm>
            <a:off x="5211360" y="1695600"/>
            <a:ext cx="1030320" cy="240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</a:pPr>
            <a:r>
              <a:rPr b="0" lang="en-US" sz="1500" spc="-1" strike="noStrike">
                <a:solidFill>
                  <a:srgbClr val="000000"/>
                </a:solidFill>
                <a:latin typeface="Arial"/>
              </a:rPr>
              <a:t>Main</a:t>
            </a:r>
            <a:r>
              <a:rPr b="0" lang="en-US" sz="1500" spc="-46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1500" spc="-12" strike="noStrike">
                <a:solidFill>
                  <a:srgbClr val="000000"/>
                </a:solidFill>
                <a:latin typeface="Arial"/>
              </a:rPr>
              <a:t>thread</a:t>
            </a:r>
            <a:endParaRPr b="0" lang="en-US" sz="15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0" name="object 11"/>
          <p:cNvSpPr/>
          <p:nvPr/>
        </p:nvSpPr>
        <p:spPr>
          <a:xfrm>
            <a:off x="6829920" y="1701720"/>
            <a:ext cx="1337040" cy="240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</a:pPr>
            <a:r>
              <a:rPr b="0" lang="en-US" sz="1500" spc="-1" strike="noStrike">
                <a:solidFill>
                  <a:srgbClr val="000000"/>
                </a:solidFill>
                <a:latin typeface="Arial"/>
              </a:rPr>
              <a:t>Finalizer</a:t>
            </a:r>
            <a:r>
              <a:rPr b="0" lang="en-US" sz="1500" spc="-75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1500" spc="-12" strike="noStrike">
                <a:solidFill>
                  <a:srgbClr val="000000"/>
                </a:solidFill>
                <a:latin typeface="Arial"/>
              </a:rPr>
              <a:t>thread</a:t>
            </a:r>
            <a:endParaRPr b="0" lang="en-US" sz="15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1" name="object 12"/>
          <p:cNvSpPr/>
          <p:nvPr/>
        </p:nvSpPr>
        <p:spPr>
          <a:xfrm>
            <a:off x="5672160" y="2044800"/>
            <a:ext cx="182736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43640">
              <a:lnSpc>
                <a:spcPct val="100000"/>
              </a:lnSpc>
              <a:spcBef>
                <a:spcPts val="99"/>
              </a:spcBef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www</a:t>
            </a:r>
            <a:r>
              <a:rPr b="0" lang="en-US" sz="1400" spc="-2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=</a:t>
            </a:r>
            <a:r>
              <a:rPr b="0" lang="en-US" sz="1400" spc="-15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1400" spc="-21" strike="noStrike">
                <a:solidFill>
                  <a:srgbClr val="000000"/>
                </a:solidFill>
                <a:latin typeface="Arial"/>
              </a:rPr>
              <a:t>null;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2" name="object 13"/>
          <p:cNvSpPr/>
          <p:nvPr/>
        </p:nvSpPr>
        <p:spPr>
          <a:xfrm>
            <a:off x="5662440" y="2770560"/>
            <a:ext cx="1827360" cy="774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53280" bIns="0" anchor="t">
            <a:spAutoFit/>
          </a:bodyPr>
          <a:p>
            <a:pPr marL="153000">
              <a:lnSpc>
                <a:spcPct val="100000"/>
              </a:lnSpc>
              <a:spcBef>
                <a:spcPts val="420"/>
              </a:spcBef>
            </a:pPr>
            <a:r>
              <a:rPr b="0" lang="en-US" sz="1400" spc="-12" strike="noStrike">
                <a:solidFill>
                  <a:srgbClr val="000000"/>
                </a:solidFill>
                <a:latin typeface="Arial"/>
              </a:rPr>
              <a:t>new(someclass);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marL="153000">
              <a:lnSpc>
                <a:spcPct val="100000"/>
              </a:lnSpc>
              <a:spcBef>
                <a:spcPts val="320"/>
              </a:spcBef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//no</a:t>
            </a:r>
            <a:r>
              <a:rPr b="0" lang="en-US" sz="1400" spc="-7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more</a:t>
            </a:r>
            <a:r>
              <a:rPr b="0" lang="en-US" sz="1400" spc="-7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1400" spc="-21" strike="noStrike">
                <a:solidFill>
                  <a:srgbClr val="000000"/>
                </a:solidFill>
                <a:latin typeface="Arial"/>
              </a:rPr>
              <a:t>heap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marL="153000">
              <a:lnSpc>
                <a:spcPct val="100000"/>
              </a:lnSpc>
              <a:spcBef>
                <a:spcPts val="320"/>
              </a:spcBef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-&gt;</a:t>
            </a:r>
            <a:r>
              <a:rPr b="0" lang="en-US" sz="1400" spc="-12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i="1" lang="en-US" sz="1400" spc="-12" strike="noStrike">
                <a:solidFill>
                  <a:srgbClr val="000000"/>
                </a:solidFill>
                <a:latin typeface="Arial"/>
              </a:rPr>
              <a:t>GC.Collect();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3" name="object 14"/>
          <p:cNvSpPr/>
          <p:nvPr/>
        </p:nvSpPr>
        <p:spPr>
          <a:xfrm>
            <a:off x="7565400" y="4664160"/>
            <a:ext cx="1347480" cy="240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</a:pPr>
            <a:r>
              <a:rPr b="0" lang="en-US" sz="1500" spc="-12" strike="noStrike">
                <a:solidFill>
                  <a:srgbClr val="000000"/>
                </a:solidFill>
                <a:latin typeface="Arial"/>
              </a:rPr>
              <a:t>www.Dispose();</a:t>
            </a:r>
            <a:endParaRPr b="0" lang="en-US" sz="15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134" name="object 15"/>
          <p:cNvGrpSpPr/>
          <p:nvPr/>
        </p:nvGrpSpPr>
        <p:grpSpPr>
          <a:xfrm>
            <a:off x="5495760" y="1996920"/>
            <a:ext cx="3380040" cy="3230640"/>
            <a:chOff x="5495760" y="1996920"/>
            <a:chExt cx="3380040" cy="3230640"/>
          </a:xfrm>
        </p:grpSpPr>
        <p:sp>
          <p:nvSpPr>
            <p:cNvPr id="135" name="object 16"/>
            <p:cNvSpPr/>
            <p:nvPr/>
          </p:nvSpPr>
          <p:spPr>
            <a:xfrm>
              <a:off x="5495760" y="2057400"/>
              <a:ext cx="3380040" cy="360"/>
            </a:xfrm>
            <a:custGeom>
              <a:avLst/>
              <a:gdLst>
                <a:gd name="textAreaLeft" fmla="*/ 0 w 3380040"/>
                <a:gd name="textAreaRight" fmla="*/ 3381480 w 3380040"/>
                <a:gd name="textAreaTop" fmla="*/ 0 h 360"/>
                <a:gd name="textAreaBottom" fmla="*/ 5760 h 360"/>
              </a:gdLst>
              <a:ahLst/>
              <a:rect l="textAreaLeft" t="textAreaTop" r="textAreaRight" b="textAreaBottom"/>
              <a:pathLst>
                <a:path w="3381375" h="0">
                  <a:moveTo>
                    <a:pt x="0" y="0"/>
                  </a:moveTo>
                  <a:lnTo>
                    <a:pt x="3381374" y="1"/>
                  </a:lnTo>
                </a:path>
              </a:pathLst>
            </a:custGeom>
            <a:noFill/>
            <a:ln w="9524">
              <a:solidFill>
                <a:srgbClr val="6f87c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36" name="object 17"/>
            <p:cNvSpPr/>
            <p:nvPr/>
          </p:nvSpPr>
          <p:spPr>
            <a:xfrm>
              <a:off x="5495760" y="2343240"/>
              <a:ext cx="3380040" cy="360"/>
            </a:xfrm>
            <a:custGeom>
              <a:avLst/>
              <a:gdLst>
                <a:gd name="textAreaLeft" fmla="*/ 0 w 3380040"/>
                <a:gd name="textAreaRight" fmla="*/ 3381480 w 3380040"/>
                <a:gd name="textAreaTop" fmla="*/ 0 h 360"/>
                <a:gd name="textAreaBottom" fmla="*/ 5760 h 360"/>
              </a:gdLst>
              <a:ahLst/>
              <a:rect l="textAreaLeft" t="textAreaTop" r="textAreaRight" b="textAreaBottom"/>
              <a:pathLst>
                <a:path w="3381375" h="0">
                  <a:moveTo>
                    <a:pt x="0" y="0"/>
                  </a:moveTo>
                  <a:lnTo>
                    <a:pt x="3381374" y="1"/>
                  </a:lnTo>
                </a:path>
              </a:pathLst>
            </a:custGeom>
            <a:noFill/>
            <a:ln w="9524">
              <a:solidFill>
                <a:srgbClr val="6f87c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37" name="object 18"/>
            <p:cNvSpPr/>
            <p:nvPr/>
          </p:nvSpPr>
          <p:spPr>
            <a:xfrm>
              <a:off x="5495760" y="2871720"/>
              <a:ext cx="3380040" cy="360"/>
            </a:xfrm>
            <a:custGeom>
              <a:avLst/>
              <a:gdLst>
                <a:gd name="textAreaLeft" fmla="*/ 0 w 3380040"/>
                <a:gd name="textAreaRight" fmla="*/ 3381480 w 3380040"/>
                <a:gd name="textAreaTop" fmla="*/ 0 h 360"/>
                <a:gd name="textAreaBottom" fmla="*/ 5760 h 360"/>
              </a:gdLst>
              <a:ahLst/>
              <a:rect l="textAreaLeft" t="textAreaTop" r="textAreaRight" b="textAreaBottom"/>
              <a:pathLst>
                <a:path w="3381375" h="0">
                  <a:moveTo>
                    <a:pt x="0" y="0"/>
                  </a:moveTo>
                  <a:lnTo>
                    <a:pt x="3381374" y="1"/>
                  </a:lnTo>
                </a:path>
              </a:pathLst>
            </a:custGeom>
            <a:noFill/>
            <a:ln w="9524">
              <a:solidFill>
                <a:srgbClr val="6f87c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38" name="object 19"/>
            <p:cNvSpPr/>
            <p:nvPr/>
          </p:nvSpPr>
          <p:spPr>
            <a:xfrm>
              <a:off x="5495760" y="3686040"/>
              <a:ext cx="3380040" cy="360"/>
            </a:xfrm>
            <a:custGeom>
              <a:avLst/>
              <a:gdLst>
                <a:gd name="textAreaLeft" fmla="*/ 0 w 3380040"/>
                <a:gd name="textAreaRight" fmla="*/ 3381480 w 3380040"/>
                <a:gd name="textAreaTop" fmla="*/ 0 h 360"/>
                <a:gd name="textAreaBottom" fmla="*/ 5760 h 360"/>
              </a:gdLst>
              <a:ahLst/>
              <a:rect l="textAreaLeft" t="textAreaTop" r="textAreaRight" b="textAreaBottom"/>
              <a:pathLst>
                <a:path w="3381375" h="0">
                  <a:moveTo>
                    <a:pt x="0" y="0"/>
                  </a:moveTo>
                  <a:lnTo>
                    <a:pt x="3381374" y="0"/>
                  </a:lnTo>
                </a:path>
              </a:pathLst>
            </a:custGeom>
            <a:noFill/>
            <a:ln w="9524">
              <a:solidFill>
                <a:srgbClr val="6f87c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39" name="object 20"/>
            <p:cNvSpPr/>
            <p:nvPr/>
          </p:nvSpPr>
          <p:spPr>
            <a:xfrm>
              <a:off x="5495760" y="4600440"/>
              <a:ext cx="3380040" cy="360"/>
            </a:xfrm>
            <a:custGeom>
              <a:avLst/>
              <a:gdLst>
                <a:gd name="textAreaLeft" fmla="*/ 0 w 3380040"/>
                <a:gd name="textAreaRight" fmla="*/ 3381480 w 3380040"/>
                <a:gd name="textAreaTop" fmla="*/ 0 h 360"/>
                <a:gd name="textAreaBottom" fmla="*/ 5760 h 360"/>
              </a:gdLst>
              <a:ahLst/>
              <a:rect l="textAreaLeft" t="textAreaTop" r="textAreaRight" b="textAreaBottom"/>
              <a:pathLst>
                <a:path w="3381375" h="0">
                  <a:moveTo>
                    <a:pt x="0" y="0"/>
                  </a:moveTo>
                  <a:lnTo>
                    <a:pt x="3381374" y="0"/>
                  </a:lnTo>
                </a:path>
              </a:pathLst>
            </a:custGeom>
            <a:noFill/>
            <a:ln w="9524">
              <a:solidFill>
                <a:srgbClr val="6f87c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40" name="object 21"/>
            <p:cNvSpPr/>
            <p:nvPr/>
          </p:nvSpPr>
          <p:spPr>
            <a:xfrm>
              <a:off x="7486560" y="4247280"/>
              <a:ext cx="7920" cy="955440"/>
            </a:xfrm>
            <a:custGeom>
              <a:avLst/>
              <a:gdLst>
                <a:gd name="textAreaLeft" fmla="*/ 0 w 7920"/>
                <a:gd name="textAreaRight" fmla="*/ 9360 w 7920"/>
                <a:gd name="textAreaTop" fmla="*/ 0 h 955440"/>
                <a:gd name="textAreaBottom" fmla="*/ 956880 h 955440"/>
              </a:gdLst>
              <a:ahLst/>
              <a:rect l="textAreaLeft" t="textAreaTop" r="textAreaRight" b="textAreaBottom"/>
              <a:pathLst>
                <a:path w="9525" h="956945">
                  <a:moveTo>
                    <a:pt x="0" y="0"/>
                  </a:moveTo>
                  <a:lnTo>
                    <a:pt x="9280" y="956664"/>
                  </a:lnTo>
                </a:path>
              </a:pathLst>
            </a:custGeom>
            <a:noFill/>
            <a:ln w="9524">
              <a:solidFill>
                <a:srgbClr val="6f87c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141" name="object 22" descr=""/>
            <p:cNvPicPr/>
            <p:nvPr/>
          </p:nvPicPr>
          <p:blipFill>
            <a:blip r:embed="rId1"/>
            <a:stretch/>
          </p:blipFill>
          <p:spPr>
            <a:xfrm>
              <a:off x="7436160" y="5112720"/>
              <a:ext cx="116640" cy="1148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42" name="object 23"/>
            <p:cNvSpPr/>
            <p:nvPr/>
          </p:nvSpPr>
          <p:spPr>
            <a:xfrm>
              <a:off x="7410240" y="4045680"/>
              <a:ext cx="84960" cy="30960"/>
            </a:xfrm>
            <a:custGeom>
              <a:avLst/>
              <a:gdLst>
                <a:gd name="textAreaLeft" fmla="*/ 0 w 84960"/>
                <a:gd name="textAreaRight" fmla="*/ 86400 w 84960"/>
                <a:gd name="textAreaTop" fmla="*/ 0 h 30960"/>
                <a:gd name="textAreaBottom" fmla="*/ 32400 h 30960"/>
              </a:gdLst>
              <a:ahLst/>
              <a:rect l="textAreaLeft" t="textAreaTop" r="textAreaRight" b="textAreaBottom"/>
              <a:pathLst>
                <a:path w="86359" h="32385">
                  <a:moveTo>
                    <a:pt x="86028" y="0"/>
                  </a:moveTo>
                  <a:lnTo>
                    <a:pt x="0" y="32134"/>
                  </a:lnTo>
                </a:path>
              </a:pathLst>
            </a:custGeom>
            <a:noFill/>
            <a:ln w="9524">
              <a:solidFill>
                <a:srgbClr val="6f87c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43" name="object 24"/>
            <p:cNvSpPr/>
            <p:nvPr/>
          </p:nvSpPr>
          <p:spPr>
            <a:xfrm>
              <a:off x="7410240" y="4048920"/>
              <a:ext cx="161280" cy="63360"/>
            </a:xfrm>
            <a:custGeom>
              <a:avLst/>
              <a:gdLst>
                <a:gd name="textAreaLeft" fmla="*/ 0 w 161280"/>
                <a:gd name="textAreaRight" fmla="*/ 162720 w 161280"/>
                <a:gd name="textAreaTop" fmla="*/ 0 h 63360"/>
                <a:gd name="textAreaBottom" fmla="*/ 64800 h 63360"/>
              </a:gdLst>
              <a:ahLst/>
              <a:rect l="textAreaLeft" t="textAreaTop" r="textAreaRight" b="textAreaBottom"/>
              <a:pathLst>
                <a:path w="162559" h="64770">
                  <a:moveTo>
                    <a:pt x="162321" y="64267"/>
                  </a:moveTo>
                  <a:lnTo>
                    <a:pt x="0" y="29024"/>
                  </a:lnTo>
                </a:path>
                <a:path w="162559" h="64770">
                  <a:moveTo>
                    <a:pt x="162321" y="64266"/>
                  </a:moveTo>
                  <a:lnTo>
                    <a:pt x="0" y="0"/>
                  </a:lnTo>
                </a:path>
              </a:pathLst>
            </a:custGeom>
            <a:noFill/>
            <a:ln w="9524">
              <a:solidFill>
                <a:srgbClr val="6f87c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44" name="object 25"/>
            <p:cNvSpPr/>
            <p:nvPr/>
          </p:nvSpPr>
          <p:spPr>
            <a:xfrm>
              <a:off x="7410240" y="4177440"/>
              <a:ext cx="161280" cy="34200"/>
            </a:xfrm>
            <a:custGeom>
              <a:avLst/>
              <a:gdLst>
                <a:gd name="textAreaLeft" fmla="*/ 0 w 161280"/>
                <a:gd name="textAreaRight" fmla="*/ 162720 w 161280"/>
                <a:gd name="textAreaTop" fmla="*/ 0 h 34200"/>
                <a:gd name="textAreaBottom" fmla="*/ 35640 h 34200"/>
              </a:gdLst>
              <a:ahLst/>
              <a:rect l="textAreaLeft" t="textAreaTop" r="textAreaRight" b="textAreaBottom"/>
              <a:pathLst>
                <a:path w="162559" h="35560">
                  <a:moveTo>
                    <a:pt x="162321" y="35243"/>
                  </a:moveTo>
                  <a:lnTo>
                    <a:pt x="0" y="0"/>
                  </a:lnTo>
                </a:path>
              </a:pathLst>
            </a:custGeom>
            <a:noFill/>
            <a:ln w="9524">
              <a:solidFill>
                <a:srgbClr val="6f87c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45" name="object 26"/>
            <p:cNvSpPr/>
            <p:nvPr/>
          </p:nvSpPr>
          <p:spPr>
            <a:xfrm>
              <a:off x="7486560" y="4215240"/>
              <a:ext cx="84960" cy="30960"/>
            </a:xfrm>
            <a:custGeom>
              <a:avLst/>
              <a:gdLst>
                <a:gd name="textAreaLeft" fmla="*/ 0 w 84960"/>
                <a:gd name="textAreaRight" fmla="*/ 86400 w 84960"/>
                <a:gd name="textAreaTop" fmla="*/ 0 h 30960"/>
                <a:gd name="textAreaBottom" fmla="*/ 32400 h 30960"/>
              </a:gdLst>
              <a:ahLst/>
              <a:rect l="textAreaLeft" t="textAreaTop" r="textAreaRight" b="textAreaBottom"/>
              <a:pathLst>
                <a:path w="86359" h="32385">
                  <a:moveTo>
                    <a:pt x="86028" y="0"/>
                  </a:moveTo>
                  <a:lnTo>
                    <a:pt x="0" y="32134"/>
                  </a:lnTo>
                </a:path>
              </a:pathLst>
            </a:custGeom>
            <a:noFill/>
            <a:ln w="9524">
              <a:solidFill>
                <a:srgbClr val="6f87c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46" name="object 27"/>
            <p:cNvSpPr/>
            <p:nvPr/>
          </p:nvSpPr>
          <p:spPr>
            <a:xfrm>
              <a:off x="7496280" y="2771640"/>
              <a:ext cx="360" cy="1272960"/>
            </a:xfrm>
            <a:custGeom>
              <a:avLst/>
              <a:gdLst>
                <a:gd name="textAreaLeft" fmla="*/ 0 w 360"/>
                <a:gd name="textAreaRight" fmla="*/ 5760 w 360"/>
                <a:gd name="textAreaTop" fmla="*/ 0 h 1272960"/>
                <a:gd name="textAreaBottom" fmla="*/ 1274400 h 1272960"/>
              </a:gdLst>
              <a:ahLst/>
              <a:rect l="textAreaLeft" t="textAreaTop" r="textAreaRight" b="textAreaBottom"/>
              <a:pathLst>
                <a:path w="0" h="1274445">
                  <a:moveTo>
                    <a:pt x="0" y="1273875"/>
                  </a:moveTo>
                  <a:lnTo>
                    <a:pt x="0" y="0"/>
                  </a:lnTo>
                </a:path>
              </a:pathLst>
            </a:custGeom>
            <a:noFill/>
            <a:ln w="9524">
              <a:solidFill>
                <a:srgbClr val="6f87c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47" name="object 28"/>
            <p:cNvSpPr/>
            <p:nvPr/>
          </p:nvSpPr>
          <p:spPr>
            <a:xfrm>
              <a:off x="7419600" y="2560680"/>
              <a:ext cx="84960" cy="30960"/>
            </a:xfrm>
            <a:custGeom>
              <a:avLst/>
              <a:gdLst>
                <a:gd name="textAreaLeft" fmla="*/ 0 w 84960"/>
                <a:gd name="textAreaRight" fmla="*/ 86400 w 84960"/>
                <a:gd name="textAreaTop" fmla="*/ 0 h 30960"/>
                <a:gd name="textAreaBottom" fmla="*/ 32400 h 30960"/>
              </a:gdLst>
              <a:ahLst/>
              <a:rect l="textAreaLeft" t="textAreaTop" r="textAreaRight" b="textAreaBottom"/>
              <a:pathLst>
                <a:path w="86359" h="32385">
                  <a:moveTo>
                    <a:pt x="86028" y="0"/>
                  </a:moveTo>
                  <a:lnTo>
                    <a:pt x="0" y="32134"/>
                  </a:lnTo>
                </a:path>
              </a:pathLst>
            </a:custGeom>
            <a:noFill/>
            <a:ln w="9524">
              <a:solidFill>
                <a:srgbClr val="6f87c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48" name="object 29"/>
            <p:cNvSpPr/>
            <p:nvPr/>
          </p:nvSpPr>
          <p:spPr>
            <a:xfrm>
              <a:off x="7419600" y="2563920"/>
              <a:ext cx="161280" cy="63360"/>
            </a:xfrm>
            <a:custGeom>
              <a:avLst/>
              <a:gdLst>
                <a:gd name="textAreaLeft" fmla="*/ 0 w 161280"/>
                <a:gd name="textAreaRight" fmla="*/ 162720 w 161280"/>
                <a:gd name="textAreaTop" fmla="*/ 0 h 63360"/>
                <a:gd name="textAreaBottom" fmla="*/ 64800 h 63360"/>
              </a:gdLst>
              <a:ahLst/>
              <a:rect l="textAreaLeft" t="textAreaTop" r="textAreaRight" b="textAreaBottom"/>
              <a:pathLst>
                <a:path w="162559" h="64769">
                  <a:moveTo>
                    <a:pt x="162321" y="64267"/>
                  </a:moveTo>
                  <a:lnTo>
                    <a:pt x="0" y="29024"/>
                  </a:lnTo>
                </a:path>
                <a:path w="162559" h="64769">
                  <a:moveTo>
                    <a:pt x="162321" y="64267"/>
                  </a:moveTo>
                  <a:lnTo>
                    <a:pt x="0" y="0"/>
                  </a:lnTo>
                </a:path>
              </a:pathLst>
            </a:custGeom>
            <a:noFill/>
            <a:ln w="9524">
              <a:solidFill>
                <a:srgbClr val="6f87c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49" name="object 30"/>
            <p:cNvSpPr/>
            <p:nvPr/>
          </p:nvSpPr>
          <p:spPr>
            <a:xfrm>
              <a:off x="7419600" y="2692440"/>
              <a:ext cx="161280" cy="34200"/>
            </a:xfrm>
            <a:custGeom>
              <a:avLst/>
              <a:gdLst>
                <a:gd name="textAreaLeft" fmla="*/ 0 w 161280"/>
                <a:gd name="textAreaRight" fmla="*/ 162720 w 161280"/>
                <a:gd name="textAreaTop" fmla="*/ 0 h 34200"/>
                <a:gd name="textAreaBottom" fmla="*/ 35640 h 34200"/>
              </a:gdLst>
              <a:ahLst/>
              <a:rect l="textAreaLeft" t="textAreaTop" r="textAreaRight" b="textAreaBottom"/>
              <a:pathLst>
                <a:path w="162559" h="35560">
                  <a:moveTo>
                    <a:pt x="162321" y="35242"/>
                  </a:moveTo>
                  <a:lnTo>
                    <a:pt x="0" y="0"/>
                  </a:lnTo>
                </a:path>
              </a:pathLst>
            </a:custGeom>
            <a:noFill/>
            <a:ln w="9524">
              <a:solidFill>
                <a:srgbClr val="6f87c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50" name="object 31"/>
            <p:cNvSpPr/>
            <p:nvPr/>
          </p:nvSpPr>
          <p:spPr>
            <a:xfrm>
              <a:off x="7495920" y="2730240"/>
              <a:ext cx="84960" cy="30960"/>
            </a:xfrm>
            <a:custGeom>
              <a:avLst/>
              <a:gdLst>
                <a:gd name="textAreaLeft" fmla="*/ 0 w 84960"/>
                <a:gd name="textAreaRight" fmla="*/ 86400 w 84960"/>
                <a:gd name="textAreaTop" fmla="*/ 0 h 30960"/>
                <a:gd name="textAreaBottom" fmla="*/ 32400 h 30960"/>
              </a:gdLst>
              <a:ahLst/>
              <a:rect l="textAreaLeft" t="textAreaTop" r="textAreaRight" b="textAreaBottom"/>
              <a:pathLst>
                <a:path w="86359" h="32385">
                  <a:moveTo>
                    <a:pt x="86028" y="0"/>
                  </a:moveTo>
                  <a:lnTo>
                    <a:pt x="0" y="32134"/>
                  </a:lnTo>
                </a:path>
              </a:pathLst>
            </a:custGeom>
            <a:noFill/>
            <a:ln w="9524">
              <a:solidFill>
                <a:srgbClr val="6f87c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51" name="object 32"/>
            <p:cNvSpPr/>
            <p:nvPr/>
          </p:nvSpPr>
          <p:spPr>
            <a:xfrm>
              <a:off x="7505640" y="2000160"/>
              <a:ext cx="360" cy="556200"/>
            </a:xfrm>
            <a:custGeom>
              <a:avLst/>
              <a:gdLst>
                <a:gd name="textAreaLeft" fmla="*/ 0 w 360"/>
                <a:gd name="textAreaRight" fmla="*/ 5760 w 360"/>
                <a:gd name="textAreaTop" fmla="*/ 0 h 556200"/>
                <a:gd name="textAreaBottom" fmla="*/ 557640 h 556200"/>
              </a:gdLst>
              <a:ahLst/>
              <a:rect l="textAreaLeft" t="textAreaTop" r="textAreaRight" b="textAreaBottom"/>
              <a:pathLst>
                <a:path w="0" h="557530">
                  <a:moveTo>
                    <a:pt x="0" y="0"/>
                  </a:moveTo>
                  <a:lnTo>
                    <a:pt x="0" y="557212"/>
                  </a:lnTo>
                </a:path>
              </a:pathLst>
            </a:custGeom>
            <a:noFill/>
            <a:ln w="9524">
              <a:solidFill>
                <a:srgbClr val="6f87c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52" name="object 33"/>
            <p:cNvSpPr/>
            <p:nvPr/>
          </p:nvSpPr>
          <p:spPr>
            <a:xfrm>
              <a:off x="5648400" y="4244040"/>
              <a:ext cx="7920" cy="955440"/>
            </a:xfrm>
            <a:custGeom>
              <a:avLst/>
              <a:gdLst>
                <a:gd name="textAreaLeft" fmla="*/ 0 w 7920"/>
                <a:gd name="textAreaRight" fmla="*/ 9360 w 7920"/>
                <a:gd name="textAreaTop" fmla="*/ 0 h 955440"/>
                <a:gd name="textAreaBottom" fmla="*/ 956880 h 955440"/>
              </a:gdLst>
              <a:ahLst/>
              <a:rect l="textAreaLeft" t="textAreaTop" r="textAreaRight" b="textAreaBottom"/>
              <a:pathLst>
                <a:path w="9525" h="956945">
                  <a:moveTo>
                    <a:pt x="0" y="0"/>
                  </a:moveTo>
                  <a:lnTo>
                    <a:pt x="9280" y="956664"/>
                  </a:lnTo>
                </a:path>
              </a:pathLst>
            </a:custGeom>
            <a:noFill/>
            <a:ln w="9524">
              <a:solidFill>
                <a:srgbClr val="6f87c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153" name="object 34" descr=""/>
            <p:cNvPicPr/>
            <p:nvPr/>
          </p:nvPicPr>
          <p:blipFill>
            <a:blip r:embed="rId2"/>
            <a:stretch/>
          </p:blipFill>
          <p:spPr>
            <a:xfrm>
              <a:off x="5598000" y="5109480"/>
              <a:ext cx="116640" cy="1148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54" name="object 35"/>
            <p:cNvSpPr/>
            <p:nvPr/>
          </p:nvSpPr>
          <p:spPr>
            <a:xfrm>
              <a:off x="5571720" y="4042440"/>
              <a:ext cx="84960" cy="30960"/>
            </a:xfrm>
            <a:custGeom>
              <a:avLst/>
              <a:gdLst>
                <a:gd name="textAreaLeft" fmla="*/ 0 w 84960"/>
                <a:gd name="textAreaRight" fmla="*/ 86400 w 84960"/>
                <a:gd name="textAreaTop" fmla="*/ 0 h 30960"/>
                <a:gd name="textAreaBottom" fmla="*/ 32400 h 30960"/>
              </a:gdLst>
              <a:ahLst/>
              <a:rect l="textAreaLeft" t="textAreaTop" r="textAreaRight" b="textAreaBottom"/>
              <a:pathLst>
                <a:path w="86360" h="32385">
                  <a:moveTo>
                    <a:pt x="86028" y="0"/>
                  </a:moveTo>
                  <a:lnTo>
                    <a:pt x="0" y="32134"/>
                  </a:lnTo>
                </a:path>
              </a:pathLst>
            </a:custGeom>
            <a:noFill/>
            <a:ln w="9524">
              <a:solidFill>
                <a:srgbClr val="6f87c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55" name="object 36"/>
            <p:cNvSpPr/>
            <p:nvPr/>
          </p:nvSpPr>
          <p:spPr>
            <a:xfrm>
              <a:off x="5571720" y="4045680"/>
              <a:ext cx="161280" cy="63360"/>
            </a:xfrm>
            <a:custGeom>
              <a:avLst/>
              <a:gdLst>
                <a:gd name="textAreaLeft" fmla="*/ 0 w 161280"/>
                <a:gd name="textAreaRight" fmla="*/ 162720 w 161280"/>
                <a:gd name="textAreaTop" fmla="*/ 0 h 63360"/>
                <a:gd name="textAreaBottom" fmla="*/ 64800 h 63360"/>
              </a:gdLst>
              <a:ahLst/>
              <a:rect l="textAreaLeft" t="textAreaTop" r="textAreaRight" b="textAreaBottom"/>
              <a:pathLst>
                <a:path w="162560" h="64770">
                  <a:moveTo>
                    <a:pt x="162321" y="64266"/>
                  </a:moveTo>
                  <a:lnTo>
                    <a:pt x="0" y="29023"/>
                  </a:lnTo>
                </a:path>
                <a:path w="162560" h="64770">
                  <a:moveTo>
                    <a:pt x="162321" y="64266"/>
                  </a:moveTo>
                  <a:lnTo>
                    <a:pt x="0" y="0"/>
                  </a:lnTo>
                </a:path>
              </a:pathLst>
            </a:custGeom>
            <a:noFill/>
            <a:ln w="9524">
              <a:solidFill>
                <a:srgbClr val="6f87c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56" name="object 37"/>
            <p:cNvSpPr/>
            <p:nvPr/>
          </p:nvSpPr>
          <p:spPr>
            <a:xfrm>
              <a:off x="5571720" y="4174200"/>
              <a:ext cx="161280" cy="34200"/>
            </a:xfrm>
            <a:custGeom>
              <a:avLst/>
              <a:gdLst>
                <a:gd name="textAreaLeft" fmla="*/ 0 w 161280"/>
                <a:gd name="textAreaRight" fmla="*/ 162720 w 161280"/>
                <a:gd name="textAreaTop" fmla="*/ 0 h 34200"/>
                <a:gd name="textAreaBottom" fmla="*/ 35640 h 34200"/>
              </a:gdLst>
              <a:ahLst/>
              <a:rect l="textAreaLeft" t="textAreaTop" r="textAreaRight" b="textAreaBottom"/>
              <a:pathLst>
                <a:path w="162560" h="35560">
                  <a:moveTo>
                    <a:pt x="162321" y="35243"/>
                  </a:moveTo>
                  <a:lnTo>
                    <a:pt x="0" y="0"/>
                  </a:lnTo>
                </a:path>
              </a:pathLst>
            </a:custGeom>
            <a:noFill/>
            <a:ln w="9524">
              <a:solidFill>
                <a:srgbClr val="6f87c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57" name="object 38"/>
            <p:cNvSpPr/>
            <p:nvPr/>
          </p:nvSpPr>
          <p:spPr>
            <a:xfrm>
              <a:off x="5648040" y="4212000"/>
              <a:ext cx="84960" cy="30960"/>
            </a:xfrm>
            <a:custGeom>
              <a:avLst/>
              <a:gdLst>
                <a:gd name="textAreaLeft" fmla="*/ 0 w 84960"/>
                <a:gd name="textAreaRight" fmla="*/ 86400 w 84960"/>
                <a:gd name="textAreaTop" fmla="*/ 0 h 30960"/>
                <a:gd name="textAreaBottom" fmla="*/ 32400 h 30960"/>
              </a:gdLst>
              <a:ahLst/>
              <a:rect l="textAreaLeft" t="textAreaTop" r="textAreaRight" b="textAreaBottom"/>
              <a:pathLst>
                <a:path w="86360" h="32385">
                  <a:moveTo>
                    <a:pt x="86028" y="0"/>
                  </a:moveTo>
                  <a:lnTo>
                    <a:pt x="0" y="32134"/>
                  </a:lnTo>
                </a:path>
              </a:pathLst>
            </a:custGeom>
            <a:noFill/>
            <a:ln w="9524">
              <a:solidFill>
                <a:srgbClr val="6f87c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58" name="object 39"/>
            <p:cNvSpPr/>
            <p:nvPr/>
          </p:nvSpPr>
          <p:spPr>
            <a:xfrm>
              <a:off x="5657760" y="2768760"/>
              <a:ext cx="360" cy="1272960"/>
            </a:xfrm>
            <a:custGeom>
              <a:avLst/>
              <a:gdLst>
                <a:gd name="textAreaLeft" fmla="*/ 0 w 360"/>
                <a:gd name="textAreaRight" fmla="*/ 5760 w 360"/>
                <a:gd name="textAreaTop" fmla="*/ 0 h 1272960"/>
                <a:gd name="textAreaBottom" fmla="*/ 1274400 h 1272960"/>
              </a:gdLst>
              <a:ahLst/>
              <a:rect l="textAreaLeft" t="textAreaTop" r="textAreaRight" b="textAreaBottom"/>
              <a:pathLst>
                <a:path w="0" h="1274445">
                  <a:moveTo>
                    <a:pt x="0" y="1273875"/>
                  </a:moveTo>
                  <a:lnTo>
                    <a:pt x="1" y="0"/>
                  </a:lnTo>
                </a:path>
              </a:pathLst>
            </a:custGeom>
            <a:noFill/>
            <a:ln w="9524">
              <a:solidFill>
                <a:srgbClr val="6f87c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59" name="object 40"/>
            <p:cNvSpPr/>
            <p:nvPr/>
          </p:nvSpPr>
          <p:spPr>
            <a:xfrm>
              <a:off x="5581440" y="2557440"/>
              <a:ext cx="84960" cy="30960"/>
            </a:xfrm>
            <a:custGeom>
              <a:avLst/>
              <a:gdLst>
                <a:gd name="textAreaLeft" fmla="*/ 0 w 84960"/>
                <a:gd name="textAreaRight" fmla="*/ 86400 w 84960"/>
                <a:gd name="textAreaTop" fmla="*/ 0 h 30960"/>
                <a:gd name="textAreaBottom" fmla="*/ 32400 h 30960"/>
              </a:gdLst>
              <a:ahLst/>
              <a:rect l="textAreaLeft" t="textAreaTop" r="textAreaRight" b="textAreaBottom"/>
              <a:pathLst>
                <a:path w="86360" h="32385">
                  <a:moveTo>
                    <a:pt x="86028" y="0"/>
                  </a:moveTo>
                  <a:lnTo>
                    <a:pt x="0" y="32134"/>
                  </a:lnTo>
                </a:path>
              </a:pathLst>
            </a:custGeom>
            <a:noFill/>
            <a:ln w="9524">
              <a:solidFill>
                <a:srgbClr val="6f87c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60" name="object 41"/>
            <p:cNvSpPr/>
            <p:nvPr/>
          </p:nvSpPr>
          <p:spPr>
            <a:xfrm>
              <a:off x="5581440" y="2560680"/>
              <a:ext cx="161280" cy="63360"/>
            </a:xfrm>
            <a:custGeom>
              <a:avLst/>
              <a:gdLst>
                <a:gd name="textAreaLeft" fmla="*/ 0 w 161280"/>
                <a:gd name="textAreaRight" fmla="*/ 162720 w 161280"/>
                <a:gd name="textAreaTop" fmla="*/ 0 h 63360"/>
                <a:gd name="textAreaBottom" fmla="*/ 64800 h 63360"/>
              </a:gdLst>
              <a:ahLst/>
              <a:rect l="textAreaLeft" t="textAreaTop" r="textAreaRight" b="textAreaBottom"/>
              <a:pathLst>
                <a:path w="162560" h="64769">
                  <a:moveTo>
                    <a:pt x="162321" y="64267"/>
                  </a:moveTo>
                  <a:lnTo>
                    <a:pt x="0" y="29024"/>
                  </a:lnTo>
                </a:path>
                <a:path w="162560" h="64769">
                  <a:moveTo>
                    <a:pt x="162321" y="64267"/>
                  </a:moveTo>
                  <a:lnTo>
                    <a:pt x="0" y="0"/>
                  </a:lnTo>
                </a:path>
              </a:pathLst>
            </a:custGeom>
            <a:noFill/>
            <a:ln w="9524">
              <a:solidFill>
                <a:srgbClr val="6f87c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61" name="object 42"/>
            <p:cNvSpPr/>
            <p:nvPr/>
          </p:nvSpPr>
          <p:spPr>
            <a:xfrm>
              <a:off x="5581440" y="2689200"/>
              <a:ext cx="161280" cy="34200"/>
            </a:xfrm>
            <a:custGeom>
              <a:avLst/>
              <a:gdLst>
                <a:gd name="textAreaLeft" fmla="*/ 0 w 161280"/>
                <a:gd name="textAreaRight" fmla="*/ 162720 w 161280"/>
                <a:gd name="textAreaTop" fmla="*/ 0 h 34200"/>
                <a:gd name="textAreaBottom" fmla="*/ 35640 h 34200"/>
              </a:gdLst>
              <a:ahLst/>
              <a:rect l="textAreaLeft" t="textAreaTop" r="textAreaRight" b="textAreaBottom"/>
              <a:pathLst>
                <a:path w="162560" h="35560">
                  <a:moveTo>
                    <a:pt x="162321" y="35242"/>
                  </a:moveTo>
                  <a:lnTo>
                    <a:pt x="0" y="0"/>
                  </a:lnTo>
                </a:path>
              </a:pathLst>
            </a:custGeom>
            <a:noFill/>
            <a:ln w="9524">
              <a:solidFill>
                <a:srgbClr val="6f87c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62" name="object 43"/>
            <p:cNvSpPr/>
            <p:nvPr/>
          </p:nvSpPr>
          <p:spPr>
            <a:xfrm>
              <a:off x="5657760" y="2727000"/>
              <a:ext cx="84960" cy="30960"/>
            </a:xfrm>
            <a:custGeom>
              <a:avLst/>
              <a:gdLst>
                <a:gd name="textAreaLeft" fmla="*/ 0 w 84960"/>
                <a:gd name="textAreaRight" fmla="*/ 86400 w 84960"/>
                <a:gd name="textAreaTop" fmla="*/ 0 h 30960"/>
                <a:gd name="textAreaBottom" fmla="*/ 32400 h 30960"/>
              </a:gdLst>
              <a:ahLst/>
              <a:rect l="textAreaLeft" t="textAreaTop" r="textAreaRight" b="textAreaBottom"/>
              <a:pathLst>
                <a:path w="86360" h="32385">
                  <a:moveTo>
                    <a:pt x="86028" y="0"/>
                  </a:moveTo>
                  <a:lnTo>
                    <a:pt x="0" y="32134"/>
                  </a:lnTo>
                </a:path>
              </a:pathLst>
            </a:custGeom>
            <a:noFill/>
            <a:ln w="9524">
              <a:solidFill>
                <a:srgbClr val="6f87c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63" name="object 44"/>
            <p:cNvSpPr/>
            <p:nvPr/>
          </p:nvSpPr>
          <p:spPr>
            <a:xfrm>
              <a:off x="5667480" y="1996920"/>
              <a:ext cx="360" cy="556200"/>
            </a:xfrm>
            <a:custGeom>
              <a:avLst/>
              <a:gdLst>
                <a:gd name="textAreaLeft" fmla="*/ 0 w 360"/>
                <a:gd name="textAreaRight" fmla="*/ 5760 w 360"/>
                <a:gd name="textAreaTop" fmla="*/ 0 h 556200"/>
                <a:gd name="textAreaBottom" fmla="*/ 557640 h 556200"/>
              </a:gdLst>
              <a:ahLst/>
              <a:rect l="textAreaLeft" t="textAreaTop" r="textAreaRight" b="textAreaBottom"/>
              <a:pathLst>
                <a:path w="0" h="557530">
                  <a:moveTo>
                    <a:pt x="0" y="0"/>
                  </a:moveTo>
                  <a:lnTo>
                    <a:pt x="1" y="557212"/>
                  </a:lnTo>
                </a:path>
              </a:pathLst>
            </a:custGeom>
            <a:noFill/>
            <a:ln w="9524">
              <a:solidFill>
                <a:srgbClr val="6f87c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</p:grpSp>
      <p:sp>
        <p:nvSpPr>
          <p:cNvPr id="164" name="object 45"/>
          <p:cNvSpPr/>
          <p:nvPr/>
        </p:nvSpPr>
        <p:spPr>
          <a:xfrm>
            <a:off x="5793840" y="2473200"/>
            <a:ext cx="288720" cy="240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</a:pPr>
            <a:r>
              <a:rPr b="0" lang="en-US" sz="1500" spc="-12" strike="noStrike">
                <a:solidFill>
                  <a:srgbClr val="000000"/>
                </a:solidFill>
                <a:latin typeface="Arial"/>
              </a:rPr>
              <a:t>.....</a:t>
            </a:r>
            <a:endParaRPr b="0" lang="en-US" sz="15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600" spc="-1" strike="noStrike">
                <a:solidFill>
                  <a:schemeClr val="dk1"/>
                </a:solidFill>
                <a:latin typeface="Calibri"/>
              </a:rPr>
              <a:t>Garbage Collection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6" name="PlaceHolder 2"/>
          <p:cNvSpPr>
            <a:spLocks noGrp="1"/>
          </p:cNvSpPr>
          <p:nvPr>
            <p:ph/>
          </p:nvPr>
        </p:nvSpPr>
        <p:spPr>
          <a:xfrm>
            <a:off x="457200" y="1189440"/>
            <a:ext cx="8228520" cy="4524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Roots se ne zbirajo v GC.Collect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Skladi niti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Registri procesorja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Ročaji GC (uporablja jih Unity za zadrževanje upravljanih predmetov)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Statične spremenljivke!!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Časovne lestvice zbiranja z velikostjo upravljane kopice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Več ko dodelite, počasneje gre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160" cy="1141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600" spc="-1" strike="noStrike">
                <a:solidFill>
                  <a:schemeClr val="dk1"/>
                </a:solidFill>
                <a:latin typeface="Calibri"/>
              </a:rPr>
              <a:t>Pomembna dokumentacija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160" cy="4524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4572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Priročnik Unity → Razdelek o upravljanem pomnilniku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Vodniki za profiliranje in optimizacijo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600" spc="-1" strike="noStrike">
                <a:solidFill>
                  <a:schemeClr val="dk1"/>
                </a:solidFill>
                <a:latin typeface="Calibri"/>
              </a:rPr>
              <a:t>GC: does lata layout matter ?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8" name="PlaceHolder 2"/>
          <p:cNvSpPr>
            <a:spLocks noGrp="1"/>
          </p:cNvSpPr>
          <p:nvPr>
            <p:ph/>
          </p:nvPr>
        </p:nvSpPr>
        <p:spPr>
          <a:xfrm>
            <a:off x="457200" y="1189440"/>
            <a:ext cx="8228520" cy="4524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12600" indent="0" defTabSz="457200">
              <a:lnSpc>
                <a:spcPct val="100000"/>
              </a:lnSpc>
              <a:spcBef>
                <a:spcPts val="354"/>
              </a:spcBef>
              <a:buNone/>
              <a:tabLst>
                <a:tab algn="l" pos="0"/>
              </a:tabLst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struct</a:t>
            </a:r>
            <a:r>
              <a:rPr b="0" lang="en-US" sz="2000" spc="-12" strike="noStrike">
                <a:solidFill>
                  <a:srgbClr val="000000"/>
                </a:solidFill>
                <a:latin typeface="Arial"/>
              </a:rPr>
              <a:t> Stuff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marL="12600" indent="0" defTabSz="457200">
              <a:lnSpc>
                <a:spcPct val="100000"/>
              </a:lnSpc>
              <a:spcBef>
                <a:spcPts val="255"/>
              </a:spcBef>
              <a:buNone/>
              <a:tabLst>
                <a:tab algn="l" pos="0"/>
              </a:tabLst>
            </a:pPr>
            <a:r>
              <a:rPr b="0" lang="en-US" sz="2000" spc="-52" strike="noStrike">
                <a:solidFill>
                  <a:srgbClr val="000000"/>
                </a:solidFill>
                <a:latin typeface="Arial"/>
              </a:rPr>
              <a:t>{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marL="927000" indent="0" defTabSz="457200">
              <a:lnSpc>
                <a:spcPct val="100000"/>
              </a:lnSpc>
              <a:spcBef>
                <a:spcPts val="320"/>
              </a:spcBef>
              <a:buNone/>
              <a:tabLst>
                <a:tab algn="l" pos="0"/>
              </a:tabLst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int</a:t>
            </a:r>
            <a:r>
              <a:rPr b="0" lang="en-US" sz="2000" spc="-7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2000" spc="-26" strike="noStrike">
                <a:solidFill>
                  <a:srgbClr val="000000"/>
                </a:solidFill>
                <a:latin typeface="Arial"/>
              </a:rPr>
              <a:t>a;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marL="927000" indent="0" defTabSz="457200">
              <a:lnSpc>
                <a:spcPct val="119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float</a:t>
            </a:r>
            <a:r>
              <a:rPr b="0" lang="en-US" sz="2000" spc="-7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2000" spc="-26" strike="noStrike">
                <a:solidFill>
                  <a:srgbClr val="000000"/>
                </a:solidFill>
                <a:latin typeface="Arial"/>
              </a:rPr>
              <a:t>b; 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bool</a:t>
            </a:r>
            <a:r>
              <a:rPr b="0" lang="en-US" sz="2000" spc="-7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2000" spc="-26" strike="noStrike">
                <a:solidFill>
                  <a:srgbClr val="000000"/>
                </a:solidFill>
                <a:latin typeface="Arial"/>
              </a:rPr>
              <a:t>c;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marL="927000" indent="0" defTabSz="457200">
              <a:lnSpc>
                <a:spcPct val="100000"/>
              </a:lnSpc>
              <a:spcBef>
                <a:spcPts val="320"/>
              </a:spcBef>
              <a:buNone/>
              <a:tabLst>
                <a:tab algn="l" pos="0"/>
              </a:tabLst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string</a:t>
            </a:r>
            <a:r>
              <a:rPr b="0" lang="en-US" sz="2000" spc="-12" strike="noStrike">
                <a:solidFill>
                  <a:srgbClr val="000000"/>
                </a:solidFill>
                <a:latin typeface="Arial"/>
              </a:rPr>
              <a:t> leString;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marL="12600" indent="0" defTabSz="457200">
              <a:lnSpc>
                <a:spcPct val="100000"/>
              </a:lnSpc>
              <a:spcBef>
                <a:spcPts val="320"/>
              </a:spcBef>
              <a:buNone/>
              <a:tabLst>
                <a:tab algn="l" pos="0"/>
              </a:tabLst>
            </a:pPr>
            <a:r>
              <a:rPr b="0" lang="en-US" sz="2000" spc="-52" strike="noStrike">
                <a:solidFill>
                  <a:srgbClr val="000000"/>
                </a:solidFill>
                <a:latin typeface="Arial"/>
              </a:rPr>
              <a:t>}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marL="12600" indent="0" defTabSz="457200">
              <a:lnSpc>
                <a:spcPct val="100000"/>
              </a:lnSpc>
              <a:spcBef>
                <a:spcPts val="320"/>
              </a:spcBef>
              <a:buNone/>
              <a:tabLst>
                <a:tab algn="l" pos="0"/>
              </a:tabLst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Stuff[]</a:t>
            </a:r>
            <a:r>
              <a:rPr b="0" lang="en-US" sz="2000" spc="-26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arrayOfStuff;</a:t>
            </a:r>
            <a:r>
              <a:rPr b="0" lang="en-US" sz="2000" spc="-2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&lt;&lt;</a:t>
            </a:r>
            <a:r>
              <a:rPr b="0" lang="en-US" sz="2000" spc="-2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Everything</a:t>
            </a:r>
            <a:r>
              <a:rPr b="0" lang="en-US" sz="2000" spc="-15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is</a:t>
            </a:r>
            <a:r>
              <a:rPr b="0" lang="en-US" sz="2000" spc="-15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scanned.</a:t>
            </a:r>
            <a:r>
              <a:rPr b="0" lang="en-US" sz="2000" spc="-26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GC</a:t>
            </a:r>
            <a:r>
              <a:rPr b="0" lang="en-US" sz="2000" spc="-15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takes</a:t>
            </a:r>
            <a:r>
              <a:rPr b="0" lang="en-US" sz="2000" spc="-2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more</a:t>
            </a:r>
            <a:r>
              <a:rPr b="0" lang="en-US" sz="2000" spc="-15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2000" spc="-21" strike="noStrike">
                <a:solidFill>
                  <a:srgbClr val="000000"/>
                </a:solidFill>
                <a:latin typeface="Arial"/>
              </a:rPr>
              <a:t>time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marL="12600" indent="0" defTabSz="457200">
              <a:lnSpc>
                <a:spcPct val="100000"/>
              </a:lnSpc>
              <a:spcBef>
                <a:spcPts val="811"/>
              </a:spcBef>
              <a:buNone/>
              <a:tabLst>
                <a:tab algn="l" pos="0"/>
              </a:tabLst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marL="12600"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2000" spc="-26" strike="noStrike">
                <a:solidFill>
                  <a:srgbClr val="000000"/>
                </a:solidFill>
                <a:latin typeface="Arial"/>
              </a:rPr>
              <a:t>VS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marL="12600" indent="0" defTabSz="457200">
              <a:lnSpc>
                <a:spcPct val="100000"/>
              </a:lnSpc>
              <a:spcBef>
                <a:spcPts val="391"/>
              </a:spcBef>
              <a:buNone/>
              <a:tabLst>
                <a:tab algn="l" pos="0"/>
              </a:tabLst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marL="12600" indent="0" defTabSz="457200">
              <a:lnSpc>
                <a:spcPct val="119000"/>
              </a:lnSpc>
              <a:buNone/>
              <a:tabLst>
                <a:tab algn="l" pos="0"/>
              </a:tabLst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int[]</a:t>
            </a:r>
            <a:r>
              <a:rPr b="0" lang="en-US" sz="2000" spc="-86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2000" spc="-26" strike="noStrike">
                <a:solidFill>
                  <a:srgbClr val="000000"/>
                </a:solidFill>
                <a:latin typeface="Arial"/>
              </a:rPr>
              <a:t>As; 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float[] </a:t>
            </a:r>
            <a:r>
              <a:rPr b="0" lang="en-US" sz="2000" spc="-26" strike="noStrike">
                <a:solidFill>
                  <a:srgbClr val="000000"/>
                </a:solidFill>
                <a:latin typeface="Arial"/>
              </a:rPr>
              <a:t>Bs; 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bool[]</a:t>
            </a:r>
            <a:r>
              <a:rPr b="0" lang="en-US" sz="2000" spc="-12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2000" spc="-26" strike="noStrike">
                <a:solidFill>
                  <a:srgbClr val="000000"/>
                </a:solidFill>
                <a:latin typeface="Arial"/>
              </a:rPr>
              <a:t>Cs;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marL="12600" indent="0" defTabSz="457200">
              <a:lnSpc>
                <a:spcPct val="100000"/>
              </a:lnSpc>
              <a:spcBef>
                <a:spcPts val="320"/>
              </a:spcBef>
              <a:buNone/>
              <a:tabLst>
                <a:tab algn="l" pos="0"/>
              </a:tabLst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string[]</a:t>
            </a:r>
            <a:r>
              <a:rPr b="0" lang="en-US" sz="2000" spc="-15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leStrings;</a:t>
            </a:r>
            <a:r>
              <a:rPr b="0" lang="en-US" sz="2000" spc="-12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&lt;&lt;</a:t>
            </a:r>
            <a:r>
              <a:rPr b="0" lang="en-US" sz="2000" spc="-12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Only</a:t>
            </a:r>
            <a:r>
              <a:rPr b="0" lang="en-US" sz="2000" spc="-7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this</a:t>
            </a:r>
            <a:r>
              <a:rPr b="0" lang="en-US" sz="2000" spc="-7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is</a:t>
            </a:r>
            <a:r>
              <a:rPr b="0" lang="en-US" sz="2000" spc="-12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scanned.</a:t>
            </a:r>
            <a:r>
              <a:rPr b="0" lang="en-US" sz="2000" spc="-12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GC</a:t>
            </a:r>
            <a:r>
              <a:rPr b="0" lang="en-US" sz="2000" spc="-12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takes</a:t>
            </a:r>
            <a:r>
              <a:rPr b="0" lang="en-US" sz="2000" spc="-7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less</a:t>
            </a:r>
            <a:r>
              <a:rPr b="0" lang="en-US" sz="2000" spc="-7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2000" spc="-12" strike="noStrike">
                <a:solidFill>
                  <a:srgbClr val="000000"/>
                </a:solidFill>
                <a:latin typeface="Arial"/>
              </a:rPr>
              <a:t>time.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600" spc="-1" strike="noStrike">
                <a:solidFill>
                  <a:schemeClr val="dk1"/>
                </a:solidFill>
                <a:latin typeface="Calibri"/>
              </a:rPr>
              <a:t>GC: Best Practices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0" name="PlaceHolder 2"/>
          <p:cNvSpPr>
            <a:spLocks noGrp="1"/>
          </p:cNvSpPr>
          <p:nvPr>
            <p:ph/>
          </p:nvPr>
        </p:nvSpPr>
        <p:spPr>
          <a:xfrm>
            <a:off x="491400" y="1469880"/>
            <a:ext cx="8228520" cy="4524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>
              <a:lnSpc>
                <a:spcPct val="100000"/>
              </a:lnSpc>
              <a:spcBef>
                <a:spcPts val="595"/>
              </a:spcBef>
              <a:buClr>
                <a:srgbClr val="000000"/>
              </a:buClr>
              <a:buFont typeface="Arial"/>
              <a:buChar char="•"/>
              <a:tabLst>
                <a:tab algn="l" pos="354960"/>
              </a:tabLst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Ponovna uporaba objektov -&gt; Uporaba skupin objektov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595"/>
              </a:spcBef>
              <a:buClr>
                <a:srgbClr val="000000"/>
              </a:buClr>
              <a:buFont typeface="Arial"/>
              <a:buChar char="•"/>
              <a:tabLst>
                <a:tab algn="l" pos="354960"/>
              </a:tabLst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Raje dodeljevanja na podlagi sklada -&gt; Uporaba strukture namesto razreda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595"/>
              </a:spcBef>
              <a:buClr>
                <a:srgbClr val="000000"/>
              </a:buClr>
              <a:buFont typeface="Arial"/>
              <a:buChar char="•"/>
              <a:tabLst>
                <a:tab algn="l" pos="354960"/>
              </a:tabLst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System.GC.Collect se lahko uporabi za sprožitev zbiranja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595"/>
              </a:spcBef>
              <a:buClr>
                <a:srgbClr val="000000"/>
              </a:buClr>
              <a:buFont typeface="Arial"/>
              <a:buChar char="•"/>
              <a:tabLst>
                <a:tab algn="l" pos="354960"/>
              </a:tabLst>
            </a:pPr>
            <a:r>
              <a:rPr b="0" lang="en-US" sz="2800" spc="-1" strike="sngStrike">
                <a:solidFill>
                  <a:srgbClr val="000000"/>
                </a:solidFill>
                <a:latin typeface="Arial"/>
              </a:rPr>
              <a:t>Če ga kličete 6-krat, se neuporabljen pomnilnik vrne v operacijski sistem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595"/>
              </a:spcBef>
              <a:buClr>
                <a:srgbClr val="000000"/>
              </a:buClr>
              <a:buFont typeface="Arial"/>
              <a:buChar char="•"/>
              <a:tabLst>
                <a:tab algn="l" pos="354960"/>
              </a:tabLst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Ročno pokličite Dispose za takojšnje čiščenje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600" spc="-1" strike="noStrike">
                <a:solidFill>
                  <a:schemeClr val="dk1"/>
                </a:solidFill>
                <a:latin typeface="Calibri"/>
              </a:rPr>
              <a:t>Izogibajte se začasnim dodeljevanjem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2" name="PlaceHolder 2"/>
          <p:cNvSpPr>
            <a:spLocks noGrp="1"/>
          </p:cNvSpPr>
          <p:nvPr>
            <p:ph/>
          </p:nvPr>
        </p:nvSpPr>
        <p:spPr>
          <a:xfrm>
            <a:off x="491400" y="1469880"/>
            <a:ext cx="8228520" cy="2644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>
              <a:lnSpc>
                <a:spcPct val="100000"/>
              </a:lnSpc>
              <a:spcBef>
                <a:spcPts val="595"/>
              </a:spcBef>
              <a:buClr>
                <a:srgbClr val="000000"/>
              </a:buClr>
              <a:buFont typeface="Arial"/>
              <a:buChar char="•"/>
              <a:tabLst>
                <a:tab algn="l" pos="354960"/>
              </a:tabLst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Ne uporabljajte FindObjects ali LINQ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595"/>
              </a:spcBef>
              <a:buClr>
                <a:srgbClr val="000000"/>
              </a:buClr>
              <a:buFont typeface="Arial"/>
              <a:buChar char="•"/>
              <a:tabLst>
                <a:tab algn="l" pos="354960"/>
              </a:tabLst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Za združevanje nizov uporabite StringBuilder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595"/>
              </a:spcBef>
              <a:buClr>
                <a:srgbClr val="000000"/>
              </a:buClr>
              <a:buFont typeface="Arial"/>
              <a:buChar char="•"/>
              <a:tabLst>
                <a:tab algn="l" pos="354960"/>
              </a:tabLst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Ponovno uporabite velike začasne delovne medpomnilnike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595"/>
              </a:spcBef>
              <a:buClr>
                <a:srgbClr val="000000"/>
              </a:buClr>
              <a:buFont typeface="Arial"/>
              <a:buChar char="•"/>
              <a:tabLst>
                <a:tab algn="l" pos="354960"/>
              </a:tabLst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ToString()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595"/>
              </a:spcBef>
              <a:buClr>
                <a:srgbClr val="000000"/>
              </a:buClr>
              <a:buFont typeface="Arial"/>
              <a:buChar char="•"/>
              <a:tabLst>
                <a:tab algn="l" pos="354960"/>
              </a:tabLst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.tag -&gt; namesto tega uporabite CompareTag()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600" spc="-1" strike="noStrike">
                <a:solidFill>
                  <a:schemeClr val="dk1"/>
                </a:solidFill>
                <a:latin typeface="Calibri"/>
              </a:rPr>
              <a:t>Memory fragmentation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4" name="PlaceHolder 2"/>
          <p:cNvSpPr>
            <a:spLocks noGrp="1"/>
          </p:cNvSpPr>
          <p:nvPr>
            <p:ph/>
          </p:nvPr>
        </p:nvSpPr>
        <p:spPr>
          <a:xfrm>
            <a:off x="491400" y="1469880"/>
            <a:ext cx="8228520" cy="2644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>
              <a:lnSpc>
                <a:spcPct val="100000"/>
              </a:lnSpc>
              <a:spcBef>
                <a:spcPts val="595"/>
              </a:spcBef>
              <a:buClr>
                <a:srgbClr val="000000"/>
              </a:buClr>
              <a:buFont typeface="Arial"/>
              <a:buChar char="•"/>
              <a:tabLst>
                <a:tab algn="l" pos="354960"/>
              </a:tabLst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Fragmentacijo pomnilnika je težko upoštevati.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tabLst>
                <a:tab algn="l" pos="354960"/>
              </a:tabLst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Popolnoma razkladite dinamično dodeljeno vsebino.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tabLst>
                <a:tab algn="l" pos="354960"/>
              </a:tabLst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Preklopite na prazno sceno, preden nadaljujete na naslednjo raven.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354960"/>
              </a:tabLst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Ta scena ima lahko hook, kjer lahko igro začasno ustavite dovolj dolgo, da preverite, ali je v pomnilniku kaj pomembnega.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595"/>
              </a:spcBef>
              <a:buClr>
                <a:srgbClr val="000000"/>
              </a:buClr>
              <a:buFont typeface="Arial"/>
              <a:buChar char="•"/>
              <a:tabLst>
                <a:tab algn="l" pos="354960"/>
              </a:tabLst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Poskrbite, da boste počistili spremenljivke, da bo GC.Collect odstranil čim več.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595"/>
              </a:spcBef>
              <a:buClr>
                <a:srgbClr val="000000"/>
              </a:buClr>
              <a:buFont typeface="Arial"/>
              <a:buChar char="•"/>
              <a:tabLst>
                <a:tab algn="l" pos="354960"/>
              </a:tabLst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Po možnosti se izogibajte dodeljevanjem.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595"/>
              </a:spcBef>
              <a:buClr>
                <a:srgbClr val="000000"/>
              </a:buClr>
              <a:buFont typeface="Arial"/>
              <a:buChar char="•"/>
              <a:tabLst>
                <a:tab algn="l" pos="354960"/>
              </a:tabLst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Po možnosti ponovno uporabite objekte znotraj predvajanja prizora.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600" spc="-1" strike="noStrike">
                <a:solidFill>
                  <a:schemeClr val="dk1"/>
                </a:solidFill>
                <a:latin typeface="Calibri"/>
              </a:rPr>
              <a:t>Unloading Unused Assets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6" name="PlaceHolder 2"/>
          <p:cNvSpPr>
            <a:spLocks noGrp="1"/>
          </p:cNvSpPr>
          <p:nvPr>
            <p:ph/>
          </p:nvPr>
        </p:nvSpPr>
        <p:spPr>
          <a:xfrm>
            <a:off x="491400" y="1469880"/>
            <a:ext cx="8228520" cy="2644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>
              <a:lnSpc>
                <a:spcPct val="100000"/>
              </a:lnSpc>
              <a:spcBef>
                <a:spcPts val="595"/>
              </a:spcBef>
              <a:buClr>
                <a:srgbClr val="000000"/>
              </a:buClr>
              <a:buFont typeface="Arial"/>
              <a:buChar char="•"/>
              <a:tabLst>
                <a:tab algn="l" pos="354960"/>
              </a:tabLst>
            </a:pP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Resources.UnloadUnusedAssets bo sprožil zbiranje smeti sredstev.</a:t>
            </a:r>
            <a:endParaRPr b="0" lang="en-US" sz="26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595"/>
              </a:spcBef>
              <a:buClr>
                <a:srgbClr val="000000"/>
              </a:buClr>
              <a:buFont typeface="Arial"/>
              <a:buChar char="•"/>
              <a:tabLst>
                <a:tab algn="l" pos="354960"/>
              </a:tabLst>
            </a:pP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Išče vsa nereferencirana sredstva in jih počisti.</a:t>
            </a:r>
            <a:endParaRPr b="0" lang="en-US" sz="26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595"/>
              </a:spcBef>
              <a:buClr>
                <a:srgbClr val="000000"/>
              </a:buClr>
              <a:buFont typeface="Arial"/>
              <a:buChar char="•"/>
              <a:tabLst>
                <a:tab algn="l" pos="354960"/>
              </a:tabLst>
            </a:pP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Gre za asinhrono operacijo.</a:t>
            </a:r>
            <a:endParaRPr b="0" lang="en-US" sz="26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595"/>
              </a:spcBef>
              <a:buClr>
                <a:srgbClr val="000000"/>
              </a:buClr>
              <a:buFont typeface="Arial"/>
              <a:buChar char="•"/>
              <a:tabLst>
                <a:tab algn="l" pos="354960"/>
              </a:tabLst>
            </a:pP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Pokliče se interno po nalaganju ravni.</a:t>
            </a:r>
            <a:endParaRPr b="0" lang="en-US" sz="26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595"/>
              </a:spcBef>
              <a:buClr>
                <a:srgbClr val="000000"/>
              </a:buClr>
              <a:buFont typeface="Arial"/>
              <a:buChar char="•"/>
              <a:tabLst>
                <a:tab algn="l" pos="354960"/>
              </a:tabLst>
            </a:pP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Resources.UnloadAsset je boljši.</a:t>
            </a:r>
            <a:endParaRPr b="0" lang="en-US" sz="26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595"/>
              </a:spcBef>
              <a:buClr>
                <a:srgbClr val="000000"/>
              </a:buClr>
              <a:buFont typeface="Arial"/>
              <a:buChar char="•"/>
              <a:tabLst>
                <a:tab algn="l" pos="354960"/>
              </a:tabLst>
            </a:pP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Vedeti morate natančno, kaj morate razkladati.</a:t>
            </a:r>
            <a:endParaRPr b="0" lang="en-US" sz="26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595"/>
              </a:spcBef>
              <a:buClr>
                <a:srgbClr val="000000"/>
              </a:buClr>
              <a:buFont typeface="Arial"/>
              <a:buChar char="•"/>
              <a:tabLst>
                <a:tab algn="l" pos="354960"/>
              </a:tabLst>
            </a:pP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Unityju ni treba pregledati vsega.</a:t>
            </a:r>
            <a:endParaRPr b="0" lang="en-US" sz="26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595"/>
              </a:spcBef>
              <a:buClr>
                <a:srgbClr val="000000"/>
              </a:buClr>
              <a:buFont typeface="Arial"/>
              <a:buChar char="•"/>
              <a:tabLst>
                <a:tab algn="l" pos="354960"/>
              </a:tabLst>
            </a:pPr>
            <a:r>
              <a:rPr b="0" lang="en-US" sz="2600" spc="-1" strike="noStrike">
                <a:solidFill>
                  <a:srgbClr val="000000"/>
                </a:solidFill>
                <a:latin typeface="Arial"/>
              </a:rPr>
              <a:t>Unity uporablja večnitno zbiranje smeti sredstev.</a:t>
            </a:r>
            <a:endParaRPr b="0" lang="en-US" sz="2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600" spc="-1" strike="noStrike">
                <a:solidFill>
                  <a:schemeClr val="dk1"/>
                </a:solidFill>
                <a:latin typeface="Calibri"/>
              </a:rPr>
              <a:t>Automatic Memory Management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8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520" cy="4524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Zbiralnik smeti sprosti pomnilnik, ko se na objekte ne sklicuje več.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To preprečuje uhajanje pomnilnika, vendar lahko vpliva na delovanje.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600" spc="-1" strike="noStrike">
                <a:solidFill>
                  <a:schemeClr val="dk1"/>
                </a:solidFill>
                <a:latin typeface="Calibri"/>
              </a:rPr>
              <a:t>Garbage Collection Cost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520" cy="4524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Upravljane dodelitve porabljajo čas CPU-ja.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GC lahko začasno ustavi izvajanje.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Veliki projekti lahko doživijo porast GC-ja.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600" spc="-1" strike="noStrike">
                <a:solidFill>
                  <a:schemeClr val="dk1"/>
                </a:solidFill>
                <a:latin typeface="Calibri"/>
              </a:rPr>
              <a:t>Heap Allocations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2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520" cy="4524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Vsi referenčni tipi so dodeljeni na kopici.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Tudi zapakirani vrednostni tipi so dodeljeni kopici.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 defTabSz="4572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Pretvorjeno v objektni tip, kasneje ga je mogoče razpakirati.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Vrednostni tipi so običajno shranjeni na skladu.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600" spc="-1" strike="noStrike">
                <a:solidFill>
                  <a:schemeClr val="dk1"/>
                </a:solidFill>
                <a:latin typeface="Calibri"/>
              </a:rPr>
              <a:t>Memory Fragmentation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4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520" cy="4524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Sproščen pomnilnik ustvari vrzeli v kopici.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Velike dodelitve lahko ne uspejo kljub zadostni skupni količini pomnilnika.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Temu pravimo fragmentacija pomnilnika.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600" spc="-1" strike="noStrike">
                <a:solidFill>
                  <a:schemeClr val="dk1"/>
                </a:solidFill>
                <a:latin typeface="Calibri"/>
              </a:rPr>
              <a:t>Heap Expansion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6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520" cy="4524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Če ni sosednjega prostora: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0" defTabSz="4572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1. Izvaja se zbiranje smeti.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0" defTabSz="4572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2. Kopica se po potrebi razširi.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0" defTabSz="4572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Razširjeni pomnilnik se pogosto ohrani.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160" cy="1141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600" spc="-1" strike="noStrike">
                <a:solidFill>
                  <a:schemeClr val="dk1"/>
                </a:solidFill>
                <a:latin typeface="Calibri"/>
              </a:rPr>
              <a:t>Skriptiranje zalednih sistemov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/>
          </p:nvPr>
        </p:nvSpPr>
        <p:spPr>
          <a:xfrm>
            <a:off x="457200" y="1647000"/>
            <a:ext cx="8228160" cy="4067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16000" indent="-21600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</a:tabLst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Velika razlika je med JIT in AOT: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</a:tabLst>
            </a:pPr>
            <a:r>
              <a:rPr b="1" lang="en-US" sz="3200" spc="-1" strike="noStrike">
                <a:solidFill>
                  <a:schemeClr val="dk1"/>
                </a:solidFill>
                <a:latin typeface="Calibri"/>
              </a:rPr>
              <a:t>Mono</a:t>
            </a: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 = JIT (Just-In-Time):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 defTabSz="4572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tabLst>
                <a:tab algn="l" pos="0"/>
              </a:tabLst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Vmesni jezik C# se med izvajanjem prevede v strojno kodo.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</a:tabLst>
            </a:pPr>
            <a:r>
              <a:rPr b="1" lang="en-US" sz="3200" spc="-1" strike="noStrike">
                <a:solidFill>
                  <a:schemeClr val="dk1"/>
                </a:solidFill>
                <a:latin typeface="Calibri"/>
              </a:rPr>
              <a:t>IL2CPP</a:t>
            </a: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 = AOT (Ahead-Of-Time):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 defTabSz="4572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tabLst>
                <a:tab algn="l" pos="0"/>
              </a:tabLst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C# IL se pretvori v C++ in nato pred zagonom prevede v izvorno strojno kodo.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600" spc="-1" strike="noStrike">
                <a:solidFill>
                  <a:schemeClr val="dk1"/>
                </a:solidFill>
                <a:latin typeface="Calibri"/>
              </a:rPr>
              <a:t>Managed vs Native Memory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8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520" cy="4524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GC ne sprosti izvornega pomnilnika.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Izvorni pomnilnik se sprosti prek: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 defTabSz="4572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Destroy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 defTabSz="4572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Resources.UnloadUnusedAssets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600" spc="-1" strike="noStrike">
                <a:solidFill>
                  <a:schemeClr val="dk1"/>
                </a:solidFill>
                <a:latin typeface="Calibri"/>
              </a:rPr>
              <a:t>Freeing Native Memory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458200" cy="4524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Uničite objekte, ko jih ne potrebujete </a:t>
            </a: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več.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Izogibajte se shranjevanju neželenih </a:t>
            </a: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referenc.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Statična polja in dogodki lahko </a:t>
            </a: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preprečijo čiščenje.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600" spc="-1" strike="noStrike">
                <a:solidFill>
                  <a:schemeClr val="dk1"/>
                </a:solidFill>
                <a:latin typeface="Calibri"/>
              </a:rPr>
              <a:t>Performance Warning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2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520" cy="4524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Funkciji GC.Collect in UnloadUnusedAssets intenzivno uporabljata procesor.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V velikih projektih lahko trajata več sekund.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600" spc="-1" strike="noStrike">
                <a:solidFill>
                  <a:schemeClr val="dk1"/>
                </a:solidFill>
                <a:latin typeface="Calibri"/>
              </a:rPr>
              <a:t>Best Practices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4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520" cy="4524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Zmanjšajte dodelitve GC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Ponovno uporabite objekte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Uporabite naslovljive objekte ali pakete sredstev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Redno profilirajte pomnilnik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600" spc="-1" strike="noStrike">
                <a:solidFill>
                  <a:schemeClr val="dk1"/>
                </a:solidFill>
                <a:latin typeface="Calibri"/>
              </a:rPr>
              <a:t>Key Takeaways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6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520" cy="4524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Upravljani pomnilnik poenostavlja razvoj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Zbiranje smeti vpliva na zmogljivost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Pravilno ravnanje s pomnilnikom je bistveno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160" cy="1141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600" spc="-1" strike="noStrike">
                <a:solidFill>
                  <a:schemeClr val="dk1"/>
                </a:solidFill>
                <a:latin typeface="Calibri"/>
              </a:rPr>
              <a:t>Assets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8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160" cy="4524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4572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Sredstva (assets) vplivajo tako na native kot na upravljani pomnilnik.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Za sprostitev pomnilnika uporabite Destroy(myObject).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Za kratkoročne objekte uporabite strukture.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Ponovno uporabite medpomnilnike, izogibajte se neskončnim korutinam.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160" cy="1141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600" spc="-1" strike="noStrike">
                <a:solidFill>
                  <a:schemeClr val="dk1"/>
                </a:solidFill>
                <a:latin typeface="Calibri"/>
              </a:rPr>
              <a:t>Scripting Backends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160" cy="4524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4572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Mono vs IL2CPP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IL2CPP: AOT kompilacija, manjše gradnje, počasnejši časi gradnje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Mono: Hitrejša iteracija, podpira JIT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Uporabite IL2CPP za deployment, Mono za razvojno iteracijo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160" cy="1141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600" spc="-1" strike="noStrike">
                <a:solidFill>
                  <a:schemeClr val="dk1"/>
                </a:solidFill>
                <a:latin typeface="Calibri"/>
              </a:rPr>
              <a:t>Code Stripping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2" name="PlaceHolder 2"/>
          <p:cNvSpPr>
            <a:spLocks noGrp="1"/>
          </p:cNvSpPr>
          <p:nvPr>
            <p:ph/>
          </p:nvPr>
        </p:nvSpPr>
        <p:spPr>
          <a:xfrm>
            <a:off x="457200" y="1143000"/>
            <a:ext cx="8228160" cy="4524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4572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Zmanjša neuporabljeno kodo → manjši buildi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Upravljano odstranjevanje kode (UnityLinker)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Native code stripping (koda mehanizma za odstranjevanje kode)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WebGL podpira odstranjevanje modulov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Neobvezno v Mono, omogočeno v IL2CPP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160" cy="1141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600" spc="-1" strike="noStrike">
                <a:solidFill>
                  <a:schemeClr val="dk1"/>
                </a:solidFill>
                <a:latin typeface="Calibri"/>
              </a:rPr>
              <a:t>Roots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4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160" cy="4524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4572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“</a:t>
            </a: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Roots” so vstopne točke, ki jih Unity hrani v gradnjah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Izhodišča, ki jih GC uporablja za odločanje, kateri upravljani objekti so še vedno aktivni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0" defTabSz="4572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 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160" cy="1141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600" spc="-1" strike="noStrike">
                <a:solidFill>
                  <a:schemeClr val="dk1"/>
                </a:solidFill>
                <a:latin typeface="Calibri"/>
              </a:rPr>
              <a:t>Zakaj so roots pomembne v Unityju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6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160" cy="4524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4572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Puščanje pomnilnika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 defTabSz="4572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tabLst>
                <a:tab algn="l" pos="0"/>
              </a:tabLst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Če pozabite počistiti korenski element (zlasti statična polja ali dogodke), se pomnilnik nikoli ne bo sprostil.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Zakaj se objekti ne zbirajo? 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 defTabSz="4572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tabLst>
                <a:tab algn="l" pos="0"/>
              </a:tabLst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Ker jih nekaj še vedno rootira :)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600" spc="-1" strike="noStrike">
                <a:solidFill>
                  <a:schemeClr val="dk1"/>
                </a:solidFill>
                <a:latin typeface="Calibri"/>
              </a:rPr>
              <a:t>Kaj je IL (vmesni jezik)?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520" cy="4524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IL je od procesorja neodvisna bajtna koda, ki jo ustvari prevajalnik C#.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Imenuje se tudi CIL ali MSIL.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IL se nahaja med izvorno kodo C# in izvorno strojno kodo.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160" cy="1141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600" spc="-1" strike="noStrike">
                <a:solidFill>
                  <a:schemeClr val="dk1"/>
                </a:solidFill>
                <a:latin typeface="Calibri"/>
              </a:rPr>
              <a:t>Zakaj so roots pomembne v Unityju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8" name="PlaceHolder 2"/>
          <p:cNvSpPr>
            <a:spLocks noGrp="1"/>
          </p:cNvSpPr>
          <p:nvPr>
            <p:ph/>
          </p:nvPr>
        </p:nvSpPr>
        <p:spPr>
          <a:xfrm>
            <a:off x="457200" y="1143000"/>
            <a:ext cx="8228160" cy="4524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4572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Profiler pomnilnika in »upravljani koreni«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V profilerju pomnilnika Unity boste videli: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 defTabSz="4572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tabLst>
                <a:tab algn="l" pos="0"/>
              </a:tabLst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Upravljane korene (managed roots)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 defTabSz="4572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tabLst>
                <a:tab algn="l" pos="0"/>
              </a:tabLst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Korenske poti (root path)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Te prikazujejo, zakaj je objekt še vedno aktiven.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160" cy="1141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600" spc="-1" strike="noStrike">
                <a:solidFill>
                  <a:schemeClr val="dk1"/>
                </a:solidFill>
                <a:latin typeface="Calibri"/>
              </a:rPr>
              <a:t>Preprost miselni model Roots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0" name="PlaceHolder 2"/>
          <p:cNvSpPr>
            <a:spLocks noGrp="1"/>
          </p:cNvSpPr>
          <p:nvPr>
            <p:ph/>
          </p:nvPr>
        </p:nvSpPr>
        <p:spPr>
          <a:xfrm>
            <a:off x="457200" y="1143000"/>
            <a:ext cx="8228160" cy="4524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4572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Korenine so »začetna sidra« spomina.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 defTabSz="4572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tabLst>
                <a:tab algn="l" pos="0"/>
              </a:tabLst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Če je objekt mogoče doseči iz korena, ostane živ.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Ali še preprosteje: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 defTabSz="4572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tabLst>
                <a:tab algn="l" pos="0"/>
              </a:tabLst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Ni korena → ni reference → objekt ni mogoče zbrati.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160" cy="1141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600" spc="-1" strike="noStrike">
                <a:solidFill>
                  <a:schemeClr val="dk1"/>
                </a:solidFill>
                <a:latin typeface="Calibri"/>
              </a:rPr>
              <a:t>Generics Sharing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2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160" cy="4524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4572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IL2CPP uporablja deljenje generičnih metod za zmanjšanje podvajanja kode v generičnih metodah.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 defTabSz="4572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tabLst>
                <a:tab algn="l" pos="0"/>
              </a:tabLst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Samo za generične metode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 defTabSz="4572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tabLst>
                <a:tab algn="l" pos="0"/>
              </a:tabLst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ne deli tipov vrednosti.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Zmanjša velikost gradnje in porabo pomnilnika.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160" cy="1141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600" spc="-1" strike="noStrike">
                <a:solidFill>
                  <a:schemeClr val="dk1"/>
                </a:solidFill>
                <a:latin typeface="Calibri"/>
              </a:rPr>
              <a:t>Assembly Definition Files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4" name="PlaceHolder 2"/>
          <p:cNvSpPr>
            <a:spLocks noGrp="1"/>
          </p:cNvSpPr>
          <p:nvPr>
            <p:ph/>
          </p:nvPr>
        </p:nvSpPr>
        <p:spPr>
          <a:xfrm>
            <a:off x="457200" y="1143000"/>
            <a:ext cx="8228160" cy="4524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4572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Razdelitev kode na manjše sklope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Prednosti: Hitrejše prevajanje, ciljno odstranjevanje, jasno upravljanje odvisnosti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Čeprav več sklopov omogoča modularnost, hkrati poveča binarno velikost aplikacije in pomnilnik med izvajanjem. 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Testi kažejo, da se lahko izvedljiva datoteka poveča za do 4 kB na sklop.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160" cy="1141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600" spc="-1" strike="noStrike">
                <a:solidFill>
                  <a:schemeClr val="dk1"/>
                </a:solidFill>
                <a:latin typeface="Calibri"/>
              </a:rPr>
              <a:t>Build Report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6" name="PlaceHolder 2"/>
          <p:cNvSpPr>
            <a:spLocks noGrp="1"/>
          </p:cNvSpPr>
          <p:nvPr>
            <p:ph/>
          </p:nvPr>
        </p:nvSpPr>
        <p:spPr>
          <a:xfrm>
            <a:off x="457200" y="1189800"/>
            <a:ext cx="8228160" cy="4524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4572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2600" spc="-1" strike="noStrike">
                <a:solidFill>
                  <a:schemeClr val="dk1"/>
                </a:solidFill>
                <a:latin typeface="Calibri"/>
              </a:rPr>
              <a:t>Poročilo o gradnji je API, ki je vključen v Unity, vendar nima uporabniškega vmesnika.</a:t>
            </a:r>
            <a:endParaRPr b="0" lang="en-US" sz="26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2600" spc="-1" strike="noStrike">
                <a:solidFill>
                  <a:schemeClr val="dk1"/>
                </a:solidFill>
                <a:latin typeface="Calibri"/>
              </a:rPr>
              <a:t>Datoteka poročila o gradnji: kaj je odstranjeno in zakaj je bilo odstranjeno iz končne izvedljive datoteke.</a:t>
            </a:r>
            <a:endParaRPr b="0" lang="en-US" sz="26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2600" spc="-1" strike="noStrike">
                <a:solidFill>
                  <a:schemeClr val="dk1"/>
                </a:solidFill>
                <a:latin typeface="Calibri"/>
              </a:rPr>
              <a:t>Uporabite poročilo o gradnji za prepoznavanje velikih sredstev in modulov.</a:t>
            </a:r>
            <a:endParaRPr b="0" lang="en-US" sz="26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2600" spc="-1" strike="noStrike">
                <a:solidFill>
                  <a:schemeClr val="dk1"/>
                </a:solidFill>
                <a:latin typeface="Calibri"/>
              </a:rPr>
              <a:t>Optimizirajte velike teksture, mreže ali zvočne datoteke.</a:t>
            </a:r>
            <a:endParaRPr b="0" lang="en-US" sz="2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160" cy="1141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600" spc="-1" strike="noStrike">
                <a:solidFill>
                  <a:schemeClr val="dk1"/>
                </a:solidFill>
                <a:latin typeface="Calibri"/>
              </a:rPr>
              <a:t>Build Report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8" name="PlaceHolder 2"/>
          <p:cNvSpPr>
            <a:spLocks noGrp="1"/>
          </p:cNvSpPr>
          <p:nvPr>
            <p:ph/>
          </p:nvPr>
        </p:nvSpPr>
        <p:spPr>
          <a:xfrm>
            <a:off x="228600" y="732600"/>
            <a:ext cx="8686080" cy="3838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60000" indent="0" defTabSz="4572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60000" indent="-32400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  <a:ea typeface="Noto Sans CJK SC"/>
              </a:rPr>
              <a:t>Za predogled informacij o odstranjevanju: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60000" indent="-32400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  <a:ea typeface="Noto Sans CJK SC"/>
              </a:rPr>
              <a:t>Zgradite svoj projekt.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60000" indent="-32400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  <a:ea typeface="Noto Sans CJK SC"/>
              </a:rPr>
              <a:t>Pustite urejevalnik odprt.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60000" indent="-32400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  <a:ea typeface="Noto Sans CJK SC"/>
              </a:rPr>
              <a:t>Povežite se z </a:t>
            </a:r>
            <a:r>
              <a:rPr b="0" lang="en-US" sz="3200" spc="-1" strike="noStrike" u="sng">
                <a:solidFill>
                  <a:schemeClr val="dk1"/>
                </a:solidFill>
                <a:uFillTx/>
                <a:latin typeface="Calibri"/>
                <a:ea typeface="Noto Sans CJK SC"/>
                <a:hlinkClick r:id="rId1"/>
              </a:rPr>
              <a:t>http://files.unity3d.com/build-report/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9" name=""/>
          <p:cNvSpPr/>
          <p:nvPr/>
        </p:nvSpPr>
        <p:spPr>
          <a:xfrm>
            <a:off x="457200" y="4796640"/>
            <a:ext cx="8000280" cy="138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r>
              <a:rPr b="0" lang="en-US" sz="2500" spc="-1" strike="noStrike">
                <a:solidFill>
                  <a:srgbClr val="000000"/>
                </a:solidFill>
                <a:latin typeface="Calibri"/>
              </a:rPr>
              <a:t>Orodje za poročilo o gradnji se poveže z urejevalnikom Unity, ki ga izvajate, prenese in predstavi razčlenitev poročila o gradnji.</a:t>
            </a:r>
            <a:endParaRPr b="0" lang="en-US" sz="25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160" cy="1141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600" spc="-1" strike="noStrike">
                <a:solidFill>
                  <a:schemeClr val="dk1"/>
                </a:solidFill>
                <a:latin typeface="Calibri"/>
              </a:rPr>
              <a:t>Native Memory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1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160" cy="4524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4572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Orodja za profiliranje: Unity Profiler, paket Memory Profiler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Optimizirajte izvorne dodelitve in nalaganje sredstev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600" spc="-1" strike="noStrike">
                <a:solidFill>
                  <a:schemeClr val="dk1"/>
                </a:solidFill>
                <a:latin typeface="Calibri"/>
              </a:rPr>
              <a:t>Native Memory in Unity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3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520" cy="4524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Izvorni pomnilnik je ključni del optimizacije delovanja Unityja.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Večina kode Unityjevega mehanizma deluje v izvornem pomnilniku (C++).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Razvijalci imajo omejen neposreden nadzor nad notranjimi izvornimi sistemi Unityja.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600" spc="-1" strike="noStrike">
                <a:solidFill>
                  <a:schemeClr val="dk1"/>
                </a:solidFill>
                <a:latin typeface="Calibri"/>
              </a:rPr>
              <a:t>Unity Native Allocators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5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520" cy="4524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Unity uporablja več native alokatorjev in medpomnilnikov: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 defTabSz="4572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Trajne medpomnilnike (konstantne medpomnilnike)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 defTabSz="4572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Dinamične medpomnilnike (povratne medpomnilnike)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 defTabSz="4572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Dodeljevalnike blokov, ki se ponovno uporabljajo v različnih sistemih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600" spc="-1" strike="noStrike">
                <a:solidFill>
                  <a:schemeClr val="dk1"/>
                </a:solidFill>
                <a:latin typeface="Calibri"/>
              </a:rPr>
              <a:t>Key Native Systems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7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520" cy="4524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Scratchpad: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 defTabSz="4572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4 MB medpomnilnik za konstante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 defTabSz="4572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Vezano na grafični procesor in ponovno uporabljeno za vsak okvir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Circular buffer: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 defTabSz="4572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Uporablja se za asinhrono nalaganje tekstur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 defTabSz="4572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Ni ga mogoče sprostiti, ko je enkrat dodeljeno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600" spc="-1" strike="noStrike">
                <a:solidFill>
                  <a:schemeClr val="dk1"/>
                </a:solidFill>
                <a:latin typeface="Calibri"/>
              </a:rPr>
              <a:t>C# Compilation Pipeline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520" cy="4524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Izvorna koda C# (.cs)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Prevedeno v IL znotraj assemblies (.dll/.exe)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Izvajalno okolje pretvori IL v izvorno strojno kodo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600" spc="-1" strike="noStrike">
                <a:solidFill>
                  <a:schemeClr val="dk1"/>
                </a:solidFill>
                <a:latin typeface="Calibri"/>
              </a:rPr>
              <a:t>Assets and Native Memory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9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520" cy="4524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Sredstva porabljajo tako upravljani kot native pomnilnik.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Načini za zmanjšanje izvornega pomnilnika: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 defTabSz="4572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Zmanjšanje števila mrežnih kanalov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 defTabSz="4572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Optimizacija animacij in LOD-ov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 defTabSz="4572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Znižanje ločljivosti tekstur z MIP-mapami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600" spc="-1" strike="noStrike">
                <a:solidFill>
                  <a:schemeClr val="dk1"/>
                </a:solidFill>
                <a:latin typeface="Calibri"/>
              </a:rPr>
              <a:t>Native Memory Pitfalls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1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520" cy="4524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Snopi sredstev dodelijo trajne bloke.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Klonirani materiali se ne zbirajo kot smeti.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Razlaganje prizora ne razloži sredstev.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Po potrebi uporabite Resources.UnloadUnusedAssets().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160" cy="1141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600" spc="-1" strike="noStrike">
                <a:solidFill>
                  <a:schemeClr val="dk1"/>
                </a:solidFill>
                <a:latin typeface="Calibri"/>
              </a:rPr>
              <a:t>Audio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3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160" cy="4524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4572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Zvočni posnetki porabijo veliko pomnilnika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Raje uporabljajte stisnjene formate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Pretakajte dolge posnetke, namesto da jih popolnoma naložite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160" cy="1141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600" spc="-1" strike="noStrike">
                <a:solidFill>
                  <a:schemeClr val="dk1"/>
                </a:solidFill>
                <a:latin typeface="Calibri"/>
              </a:rPr>
              <a:t>Android Memory Management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5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160" cy="4524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4572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Naprave Android imajo strožje omejitve RAM-a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Uporabite manjša sredstva in stisnjene teksture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Optimizirajte frekvenco GC in gradnje IL2CPP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160" cy="1141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600" spc="-1" strike="noStrike">
                <a:solidFill>
                  <a:schemeClr val="dk1"/>
                </a:solidFill>
                <a:latin typeface="Calibri"/>
              </a:rPr>
              <a:t>Summary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7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160" cy="4524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4572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Razumevanje upravljanega in izvornega pomnilnika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Uporaba IL2CPP in odstranjevanja za vitke builde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Redno profiliranje in optimizacija sredstev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600" spc="-1" strike="noStrike">
                <a:solidFill>
                  <a:schemeClr val="dk1"/>
                </a:solidFill>
                <a:latin typeface="Calibri"/>
              </a:rPr>
              <a:t>Zakaj obstaja IL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520" cy="4524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Prenosljivost med platformami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Optimizacije izvajalnega okolja za določene procesorje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Interoperabilnost jezikov (C#, F#, VB itd.)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600" spc="-1" strike="noStrike">
                <a:solidFill>
                  <a:schemeClr val="dk1"/>
                </a:solidFill>
                <a:latin typeface="Calibri"/>
              </a:rPr>
              <a:t>Mono in IL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520" cy="4524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Mono uporablja JIT prevajanje.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IL se med izvajanjem prevede v izvorno kodo.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Omogoča dinamične funkcije in hitrejšo iteracijo (dev phase).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600" spc="-1" strike="noStrike">
                <a:solidFill>
                  <a:schemeClr val="dk1"/>
                </a:solidFill>
                <a:latin typeface="Calibri"/>
              </a:rPr>
              <a:t>IL2CPP in IL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520" cy="4524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IL2CPP uporablja prevajanje AOT.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IL se pred izvajanjem pretvori v C++, nato pa v izvorno kodo.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Obvezno na platformah brez podpore za JIT.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2037</TotalTime>
  <Application>LibreOffice/24.2.7.2$Linux_X86_64 LibreOffice_project/420$Build-2</Application>
  <AppVersion>15.0000</AppVersion>
  <Words>0</Words>
  <Paragraphs>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2013-01-27T09:14:16Z</dcterms:created>
  <dc:creator/>
  <dc:description>generated using python-pptx</dc:description>
  <dc:language>en-US</dc:language>
  <cp:lastModifiedBy>Jernej Vičič</cp:lastModifiedBy>
  <dcterms:modified xsi:type="dcterms:W3CDTF">2025-12-23T11:43:01Z</dcterms:modified>
  <cp:revision>33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On-screen Show (4:3)</vt:lpwstr>
  </property>
</Properties>
</file>