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9" r:id="rId2"/>
    <p:sldId id="288" r:id="rId3"/>
    <p:sldId id="305" r:id="rId4"/>
    <p:sldId id="303" r:id="rId5"/>
    <p:sldId id="304" r:id="rId6"/>
    <p:sldId id="306" r:id="rId7"/>
    <p:sldId id="289" r:id="rId8"/>
    <p:sldId id="290" r:id="rId9"/>
    <p:sldId id="294" r:id="rId10"/>
    <p:sldId id="307" r:id="rId11"/>
    <p:sldId id="293" r:id="rId12"/>
    <p:sldId id="301" r:id="rId13"/>
    <p:sldId id="302" r:id="rId14"/>
    <p:sldId id="295" r:id="rId15"/>
    <p:sldId id="296" r:id="rId16"/>
    <p:sldId id="297" r:id="rId17"/>
  </p:sldIdLst>
  <p:sldSz cx="9144000" cy="6858000" type="screen4x3"/>
  <p:notesSz cx="6858000" cy="9144000"/>
  <p:defaultTextStyle>
    <a:defPPr>
      <a:defRPr lang="sl-SI"/>
    </a:defPPr>
    <a:lvl1pPr marL="0" algn="l" defTabSz="914400" rtl="0" eaLnBrk="1" latinLnBrk="0" hangingPunct="1">
      <a:defRPr lang="sl-SI" sz="1800" kern="1200">
        <a:solidFill>
          <a:schemeClr val="tx1"/>
        </a:solidFill>
        <a:latin typeface="+mn-lt"/>
        <a:ea typeface="+mn-ea"/>
        <a:cs typeface="+mn-cs"/>
      </a:defRPr>
    </a:lvl1pPr>
    <a:lvl2pPr marL="457200" algn="l" defTabSz="914400" rtl="0" eaLnBrk="1" latinLnBrk="0" hangingPunct="1">
      <a:defRPr lang="sl-SI" sz="1800" kern="1200">
        <a:solidFill>
          <a:schemeClr val="tx1"/>
        </a:solidFill>
        <a:latin typeface="+mn-lt"/>
        <a:ea typeface="+mn-ea"/>
        <a:cs typeface="+mn-cs"/>
      </a:defRPr>
    </a:lvl2pPr>
    <a:lvl3pPr marL="914400" algn="l" defTabSz="914400" rtl="0" eaLnBrk="1" latinLnBrk="0" hangingPunct="1">
      <a:defRPr lang="sl-SI" sz="1800" kern="1200">
        <a:solidFill>
          <a:schemeClr val="tx1"/>
        </a:solidFill>
        <a:latin typeface="+mn-lt"/>
        <a:ea typeface="+mn-ea"/>
        <a:cs typeface="+mn-cs"/>
      </a:defRPr>
    </a:lvl3pPr>
    <a:lvl4pPr marL="1371600" algn="l" defTabSz="914400" rtl="0" eaLnBrk="1" latinLnBrk="0" hangingPunct="1">
      <a:defRPr lang="sl-SI" sz="1800" kern="1200">
        <a:solidFill>
          <a:schemeClr val="tx1"/>
        </a:solidFill>
        <a:latin typeface="+mn-lt"/>
        <a:ea typeface="+mn-ea"/>
        <a:cs typeface="+mn-cs"/>
      </a:defRPr>
    </a:lvl4pPr>
    <a:lvl5pPr marL="1828800" algn="l" defTabSz="914400" rtl="0" eaLnBrk="1" latinLnBrk="0" hangingPunct="1">
      <a:defRPr lang="sl-SI" sz="1800" kern="1200">
        <a:solidFill>
          <a:schemeClr val="tx1"/>
        </a:solidFill>
        <a:latin typeface="+mn-lt"/>
        <a:ea typeface="+mn-ea"/>
        <a:cs typeface="+mn-cs"/>
      </a:defRPr>
    </a:lvl5pPr>
    <a:lvl6pPr marL="2286000" algn="l" defTabSz="914400" rtl="0" eaLnBrk="1" latinLnBrk="0" hangingPunct="1">
      <a:defRPr lang="sl-SI" sz="1800" kern="1200">
        <a:solidFill>
          <a:schemeClr val="tx1"/>
        </a:solidFill>
        <a:latin typeface="+mn-lt"/>
        <a:ea typeface="+mn-ea"/>
        <a:cs typeface="+mn-cs"/>
      </a:defRPr>
    </a:lvl6pPr>
    <a:lvl7pPr marL="2743200" algn="l" defTabSz="914400" rtl="0" eaLnBrk="1" latinLnBrk="0" hangingPunct="1">
      <a:defRPr lang="sl-SI" sz="1800" kern="1200">
        <a:solidFill>
          <a:schemeClr val="tx1"/>
        </a:solidFill>
        <a:latin typeface="+mn-lt"/>
        <a:ea typeface="+mn-ea"/>
        <a:cs typeface="+mn-cs"/>
      </a:defRPr>
    </a:lvl7pPr>
    <a:lvl8pPr marL="3200400" algn="l" defTabSz="914400" rtl="0" eaLnBrk="1" latinLnBrk="0" hangingPunct="1">
      <a:defRPr lang="sl-SI" sz="1800" kern="1200">
        <a:solidFill>
          <a:schemeClr val="tx1"/>
        </a:solidFill>
        <a:latin typeface="+mn-lt"/>
        <a:ea typeface="+mn-ea"/>
        <a:cs typeface="+mn-cs"/>
      </a:defRPr>
    </a:lvl8pPr>
    <a:lvl9pPr marL="3657600" algn="l" defTabSz="914400" rtl="0" eaLnBrk="1" latinLnBrk="0" hangingPunct="1">
      <a:defRPr lang="sl-SI"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ivzeti razdelek" id="{779CC93D-E52E-4D84-901B-11D7331DD495}">
          <p14:sldIdLst>
            <p14:sldId id="259"/>
          </p14:sldIdLst>
        </p14:section>
        <p14:section name="Pregled in cilji" id="{ABA716BF-3A5C-4ADB-94C9-CFEF84EBA240}">
          <p14:sldIdLst>
            <p14:sldId id="288"/>
            <p14:sldId id="305"/>
            <p14:sldId id="303"/>
            <p14:sldId id="304"/>
            <p14:sldId id="306"/>
            <p14:sldId id="289"/>
            <p14:sldId id="290"/>
            <p14:sldId id="294"/>
            <p14:sldId id="307"/>
            <p14:sldId id="293"/>
            <p14:sldId id="301"/>
            <p14:sldId id="302"/>
            <p14:sldId id="295"/>
            <p14:sldId id="296"/>
            <p14:sldId id="297"/>
          </p14:sldIdLst>
        </p14:section>
        <p14:section name="Dodatek" id="{3F78B471-41DA-46F2-A8E4-97E471896AB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CC00"/>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74" autoAdjust="0"/>
    <p:restoredTop sz="83977" autoAdjust="0"/>
  </p:normalViewPr>
  <p:slideViewPr>
    <p:cSldViewPr>
      <p:cViewPr>
        <p:scale>
          <a:sx n="88" d="100"/>
          <a:sy n="88" d="100"/>
        </p:scale>
        <p:origin x="2334" y="120"/>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sl-SI" sz="1200"/>
            </a:lvl1pPr>
          </a:lstStyle>
          <a:p>
            <a:endParaRPr lang="sl-SI"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sl-SI" sz="1200"/>
            </a:lvl1pPr>
          </a:lstStyle>
          <a:p>
            <a:fld id="{D83FDC75-7F73-4A4A-A77C-09AADF00E0EA}" type="datetimeFigureOut">
              <a:rPr lang="sl-SI" smtClean="0"/>
              <a:pPr/>
              <a:t>16. 10. 2025</a:t>
            </a:fld>
            <a:endParaRPr lang="sl-SI"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sl-SI" sz="1200"/>
            </a:lvl1pPr>
          </a:lstStyle>
          <a:p>
            <a:endParaRPr lang="sl-SI"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sl-SI" sz="1200"/>
            </a:lvl1pPr>
          </a:lstStyle>
          <a:p>
            <a:fld id="{459226BF-1F13-42D3-80DC-373E7ADD1EBC}" type="slidenum">
              <a:rPr lang="sl-SI" smtClean="0"/>
              <a:pPr/>
              <a:t>‹#›</a:t>
            </a:fld>
            <a:endParaRPr lang="sl-SI" dirty="0"/>
          </a:p>
        </p:txBody>
      </p:sp>
    </p:spTree>
    <p:extLst>
      <p:ext uri="{BB962C8B-B14F-4D97-AF65-F5344CB8AC3E}">
        <p14:creationId xmlns:p14="http://schemas.microsoft.com/office/powerpoint/2010/main" val="38440548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sl-SI" sz="1200"/>
            </a:lvl1pPr>
          </a:lstStyle>
          <a:p>
            <a:endParaRPr lang="sl-SI"/>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sl-SI" sz="1200"/>
            </a:lvl1pPr>
          </a:lstStyle>
          <a:p>
            <a:fld id="{48AEF76B-3757-4A0B-AF93-28494465C1DD}" type="datetimeFigureOut">
              <a:pPr/>
              <a:t>16. 10. 2025</a:t>
            </a:fld>
            <a:endParaRPr lang="sl-SI"/>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l-S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sl-SI" sz="1200"/>
            </a:lvl1pPr>
          </a:lstStyle>
          <a:p>
            <a:endParaRPr lang="sl-SI"/>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sl-SI" sz="1200"/>
            </a:lvl1pPr>
          </a:lstStyle>
          <a:p>
            <a:fld id="{75693FD4-8F83-4EF7-AC3F-0DC0388986B0}" type="slidenum">
              <a:pPr/>
              <a:t>‹#›</a:t>
            </a:fld>
            <a:endParaRPr lang="sl-SI"/>
          </a:p>
        </p:txBody>
      </p:sp>
    </p:spTree>
    <p:extLst>
      <p:ext uri="{BB962C8B-B14F-4D97-AF65-F5344CB8AC3E}">
        <p14:creationId xmlns:p14="http://schemas.microsoft.com/office/powerpoint/2010/main" val="233589869"/>
      </p:ext>
    </p:extLst>
  </p:cSld>
  <p:clrMap bg1="lt1" tx1="dk1" bg2="lt2" tx2="dk2" accent1="accent1" accent2="accent2" accent3="accent3" accent4="accent4" accent5="accent5" accent6="accent6" hlink="hlink" folHlink="folHlink"/>
  <p:notesStyle>
    <a:lvl1pPr marL="0" algn="l" defTabSz="914400" rtl="0" eaLnBrk="1" latinLnBrk="0" hangingPunct="1">
      <a:defRPr lang="sl-SI" sz="1200" kern="1200">
        <a:solidFill>
          <a:schemeClr val="tx1"/>
        </a:solidFill>
        <a:latin typeface="+mn-lt"/>
        <a:ea typeface="+mn-ea"/>
        <a:cs typeface="+mn-cs"/>
      </a:defRPr>
    </a:lvl1pPr>
    <a:lvl2pPr marL="457200" algn="l" defTabSz="914400" rtl="0" eaLnBrk="1" latinLnBrk="0" hangingPunct="1">
      <a:defRPr lang="sl-SI" sz="1200" kern="1200">
        <a:solidFill>
          <a:schemeClr val="tx1"/>
        </a:solidFill>
        <a:latin typeface="+mn-lt"/>
        <a:ea typeface="+mn-ea"/>
        <a:cs typeface="+mn-cs"/>
      </a:defRPr>
    </a:lvl2pPr>
    <a:lvl3pPr marL="914400" algn="l" defTabSz="914400" rtl="0" eaLnBrk="1" latinLnBrk="0" hangingPunct="1">
      <a:defRPr lang="sl-SI" sz="1200" kern="1200">
        <a:solidFill>
          <a:schemeClr val="tx1"/>
        </a:solidFill>
        <a:latin typeface="+mn-lt"/>
        <a:ea typeface="+mn-ea"/>
        <a:cs typeface="+mn-cs"/>
      </a:defRPr>
    </a:lvl3pPr>
    <a:lvl4pPr marL="1371600" algn="l" defTabSz="914400" rtl="0" eaLnBrk="1" latinLnBrk="0" hangingPunct="1">
      <a:defRPr lang="sl-SI" sz="1200" kern="1200">
        <a:solidFill>
          <a:schemeClr val="tx1"/>
        </a:solidFill>
        <a:latin typeface="+mn-lt"/>
        <a:ea typeface="+mn-ea"/>
        <a:cs typeface="+mn-cs"/>
      </a:defRPr>
    </a:lvl4pPr>
    <a:lvl5pPr marL="1828800" algn="l" defTabSz="914400" rtl="0" eaLnBrk="1" latinLnBrk="0" hangingPunct="1">
      <a:defRPr lang="sl-SI" sz="1200" kern="1200">
        <a:solidFill>
          <a:schemeClr val="tx1"/>
        </a:solidFill>
        <a:latin typeface="+mn-lt"/>
        <a:ea typeface="+mn-ea"/>
        <a:cs typeface="+mn-cs"/>
      </a:defRPr>
    </a:lvl5pPr>
    <a:lvl6pPr marL="2286000" algn="l" defTabSz="914400" rtl="0" eaLnBrk="1" latinLnBrk="0" hangingPunct="1">
      <a:defRPr lang="sl-SI" sz="1200" kern="1200">
        <a:solidFill>
          <a:schemeClr val="tx1"/>
        </a:solidFill>
        <a:latin typeface="+mn-lt"/>
        <a:ea typeface="+mn-ea"/>
        <a:cs typeface="+mn-cs"/>
      </a:defRPr>
    </a:lvl6pPr>
    <a:lvl7pPr marL="2743200" algn="l" defTabSz="914400" rtl="0" eaLnBrk="1" latinLnBrk="0" hangingPunct="1">
      <a:defRPr lang="sl-SI" sz="1200" kern="1200">
        <a:solidFill>
          <a:schemeClr val="tx1"/>
        </a:solidFill>
        <a:latin typeface="+mn-lt"/>
        <a:ea typeface="+mn-ea"/>
        <a:cs typeface="+mn-cs"/>
      </a:defRPr>
    </a:lvl7pPr>
    <a:lvl8pPr marL="3200400" algn="l" defTabSz="914400" rtl="0" eaLnBrk="1" latinLnBrk="0" hangingPunct="1">
      <a:defRPr lang="sl-SI" sz="1200" kern="1200">
        <a:solidFill>
          <a:schemeClr val="tx1"/>
        </a:solidFill>
        <a:latin typeface="+mn-lt"/>
        <a:ea typeface="+mn-ea"/>
        <a:cs typeface="+mn-cs"/>
      </a:defRPr>
    </a:lvl8pPr>
    <a:lvl9pPr marL="3657600" algn="l" defTabSz="914400" rtl="0" eaLnBrk="1" latinLnBrk="0" hangingPunct="1">
      <a:defRPr lang="sl-SI"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l-SI" dirty="0"/>
          </a:p>
        </p:txBody>
      </p:sp>
      <p:sp>
        <p:nvSpPr>
          <p:cNvPr id="4" name="Slide Number Placeholder 3"/>
          <p:cNvSpPr>
            <a:spLocks noGrp="1"/>
          </p:cNvSpPr>
          <p:nvPr>
            <p:ph type="sldNum" sz="quarter" idx="10"/>
          </p:nvPr>
        </p:nvSpPr>
        <p:spPr/>
        <p:txBody>
          <a:bodyPr/>
          <a:lstStyle/>
          <a:p>
            <a:fld id="{EC6EAC7D-5A89-47C2-8ABA-56C9C2DEF7A4}" type="slidenum">
              <a:rPr lang="sl-SI" smtClean="0"/>
              <a:pPr/>
              <a:t>1</a:t>
            </a:fld>
            <a:endParaRPr lang="sl-SI"/>
          </a:p>
        </p:txBody>
      </p:sp>
    </p:spTree>
    <p:extLst>
      <p:ext uri="{BB962C8B-B14F-4D97-AF65-F5344CB8AC3E}">
        <p14:creationId xmlns:p14="http://schemas.microsoft.com/office/powerpoint/2010/main" val="16865486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Naslovni diapozitiv">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sl-SI" b="1" cap="small" baseline="0">
                <a:solidFill>
                  <a:srgbClr val="003300"/>
                </a:solidFill>
              </a:defRPr>
            </a:lvl1pPr>
          </a:lstStyle>
          <a:p>
            <a:r>
              <a:rPr kumimoji="0" lang="sl-SI"/>
              <a:t>Kliknite, če želite urediti glavni slog naslova</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sl-SI" sz="2000" b="0">
                <a:solidFill>
                  <a:schemeClr val="tx1"/>
                </a:solidFill>
                <a:latin typeface="Georgia" pitchFamily="18" charset="0"/>
              </a:defRPr>
            </a:lvl1pPr>
            <a:lvl2pPr marL="457200" indent="0" algn="ctr" eaLnBrk="1" latinLnBrk="0" hangingPunct="1">
              <a:buNone/>
              <a:defRPr kumimoji="0" lang="sl-SI">
                <a:solidFill>
                  <a:schemeClr val="tx1">
                    <a:tint val="75000"/>
                  </a:schemeClr>
                </a:solidFill>
              </a:defRPr>
            </a:lvl2pPr>
            <a:lvl3pPr marL="914400" indent="0" algn="ctr" eaLnBrk="1" latinLnBrk="0" hangingPunct="1">
              <a:buNone/>
              <a:defRPr kumimoji="0" lang="sl-SI">
                <a:solidFill>
                  <a:schemeClr val="tx1">
                    <a:tint val="75000"/>
                  </a:schemeClr>
                </a:solidFill>
              </a:defRPr>
            </a:lvl3pPr>
            <a:lvl4pPr marL="1371600" indent="0" algn="ctr" eaLnBrk="1" latinLnBrk="0" hangingPunct="1">
              <a:buNone/>
              <a:defRPr kumimoji="0" lang="sl-SI">
                <a:solidFill>
                  <a:schemeClr val="tx1">
                    <a:tint val="75000"/>
                  </a:schemeClr>
                </a:solidFill>
              </a:defRPr>
            </a:lvl4pPr>
            <a:lvl5pPr marL="1828800" indent="0" algn="ctr" eaLnBrk="1" latinLnBrk="0" hangingPunct="1">
              <a:buNone/>
              <a:defRPr kumimoji="0" lang="sl-SI">
                <a:solidFill>
                  <a:schemeClr val="tx1">
                    <a:tint val="75000"/>
                  </a:schemeClr>
                </a:solidFill>
              </a:defRPr>
            </a:lvl5pPr>
            <a:lvl6pPr marL="2286000" indent="0" algn="ctr" eaLnBrk="1" latinLnBrk="0" hangingPunct="1">
              <a:buNone/>
              <a:defRPr kumimoji="0" lang="sl-SI">
                <a:solidFill>
                  <a:schemeClr val="tx1">
                    <a:tint val="75000"/>
                  </a:schemeClr>
                </a:solidFill>
              </a:defRPr>
            </a:lvl6pPr>
            <a:lvl7pPr marL="2743200" indent="0" algn="ctr" eaLnBrk="1" latinLnBrk="0" hangingPunct="1">
              <a:buNone/>
              <a:defRPr kumimoji="0" lang="sl-SI">
                <a:solidFill>
                  <a:schemeClr val="tx1">
                    <a:tint val="75000"/>
                  </a:schemeClr>
                </a:solidFill>
              </a:defRPr>
            </a:lvl7pPr>
            <a:lvl8pPr marL="3200400" indent="0" algn="ctr" eaLnBrk="1" latinLnBrk="0" hangingPunct="1">
              <a:buNone/>
              <a:defRPr kumimoji="0" lang="sl-SI">
                <a:solidFill>
                  <a:schemeClr val="tx1">
                    <a:tint val="75000"/>
                  </a:schemeClr>
                </a:solidFill>
              </a:defRPr>
            </a:lvl8pPr>
            <a:lvl9pPr marL="3657600" indent="0" algn="ctr" eaLnBrk="1" latinLnBrk="0" hangingPunct="1">
              <a:buNone/>
              <a:defRPr kumimoji="0" lang="sl-SI">
                <a:solidFill>
                  <a:schemeClr val="tx1">
                    <a:tint val="75000"/>
                  </a:schemeClr>
                </a:solidFill>
              </a:defRPr>
            </a:lvl9pPr>
          </a:lstStyle>
          <a:p>
            <a:pPr eaLnBrk="1" latinLnBrk="0" hangingPunct="1"/>
            <a:r>
              <a:rPr lang="en-US"/>
              <a:t>Click to edit Master subtitle style</a:t>
            </a:r>
            <a:endParaRPr/>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sl-SI" sz="2000" baseline="0"/>
            </a:lvl1pPr>
          </a:lstStyle>
          <a:p>
            <a:r>
              <a:rPr kumimoji="0" lang="sl-SI"/>
              <a:t>Logotip podjetja</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Le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n-US"/>
              <a:t>Click to edit Master title style</a:t>
            </a:r>
            <a:endParaRPr/>
          </a:p>
        </p:txBody>
      </p:sp>
      <p:sp>
        <p:nvSpPr>
          <p:cNvPr id="3" name="Date Placeholder 2"/>
          <p:cNvSpPr>
            <a:spLocks noGrp="1"/>
          </p:cNvSpPr>
          <p:nvPr>
            <p:ph type="dt" sz="half" idx="10"/>
          </p:nvPr>
        </p:nvSpPr>
        <p:spPr/>
        <p:txBody>
          <a:bodyPr/>
          <a:lstStyle/>
          <a:p>
            <a:fld id="{757B281C-5159-4971-8228-52B9A72E9ED2}" type="datetimeFigureOut">
              <a:pPr/>
              <a:t>16. 10. 2025</a:t>
            </a:fld>
            <a:endParaRPr kumimoji="0" lang="sl-SI"/>
          </a:p>
        </p:txBody>
      </p:sp>
      <p:sp>
        <p:nvSpPr>
          <p:cNvPr id="4" name="Footer Placeholder 3"/>
          <p:cNvSpPr>
            <a:spLocks noGrp="1"/>
          </p:cNvSpPr>
          <p:nvPr>
            <p:ph type="ftr" sz="quarter" idx="11"/>
          </p:nvPr>
        </p:nvSpPr>
        <p:spPr/>
        <p:txBody>
          <a:bodyPr/>
          <a:lstStyle/>
          <a:p>
            <a:endParaRPr kumimoji="0" lang="sl-SI"/>
          </a:p>
        </p:txBody>
      </p:sp>
      <p:sp>
        <p:nvSpPr>
          <p:cNvPr id="5" name="Slide Number Placeholder 4"/>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pPr/>
              <a:t>16. 10. 2025</a:t>
            </a:fld>
            <a:endParaRPr kumimoji="0" lang="sl-SI"/>
          </a:p>
        </p:txBody>
      </p:sp>
      <p:sp>
        <p:nvSpPr>
          <p:cNvPr id="3" name="Footer Placeholder 2"/>
          <p:cNvSpPr>
            <a:spLocks noGrp="1"/>
          </p:cNvSpPr>
          <p:nvPr>
            <p:ph type="ftr" sz="quarter" idx="11"/>
          </p:nvPr>
        </p:nvSpPr>
        <p:spPr/>
        <p:txBody>
          <a:bodyPr/>
          <a:lstStyle/>
          <a:p>
            <a:endParaRPr kumimoji="0" lang="sl-SI"/>
          </a:p>
        </p:txBody>
      </p:sp>
      <p:sp>
        <p:nvSpPr>
          <p:cNvPr id="4" name="Slide Number Placeholder 3"/>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e ozadje">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pPr/>
              <a:t>16. 10. 2025</a:t>
            </a:fld>
            <a:endParaRPr kumimoji="0" lang="sl-SI"/>
          </a:p>
        </p:txBody>
      </p:sp>
      <p:sp>
        <p:nvSpPr>
          <p:cNvPr id="4" name="Footer Placeholder 4"/>
          <p:cNvSpPr>
            <a:spLocks noGrp="1"/>
          </p:cNvSpPr>
          <p:nvPr>
            <p:ph type="ftr" sz="quarter" idx="11"/>
          </p:nvPr>
        </p:nvSpPr>
        <p:spPr>
          <a:xfrm>
            <a:off x="3352800" y="6356350"/>
            <a:ext cx="2895600" cy="365125"/>
          </a:xfrm>
        </p:spPr>
        <p:txBody>
          <a:bodyPr/>
          <a:lstStyle/>
          <a:p>
            <a:endParaRPr kumimoji="0" lang="sl-SI"/>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Rectangle 2"/>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3"/>
          <p:cNvSpPr>
            <a:spLocks noGrp="1" noChangeArrowheads="1"/>
          </p:cNvSpPr>
          <p:nvPr>
            <p:ph type="sldNum" sz="quarter" idx="11"/>
          </p:nvPr>
        </p:nvSpPr>
        <p:spPr>
          <a:ln/>
        </p:spPr>
        <p:txBody>
          <a:bodyPr/>
          <a:lstStyle>
            <a:lvl1pPr>
              <a:defRPr/>
            </a:lvl1pPr>
          </a:lstStyle>
          <a:p>
            <a:fld id="{422E642F-309A-422F-9817-F45DA086D3E2}" type="slidenum">
              <a:rPr lang="sl-SI" altLang="sl-SI"/>
              <a:pPr/>
              <a:t>‹#›</a:t>
            </a:fld>
            <a:endParaRPr lang="sl-SI" altLang="sl-SI"/>
          </a:p>
        </p:txBody>
      </p:sp>
      <p:sp>
        <p:nvSpPr>
          <p:cNvPr id="6" name="Rectangle 14"/>
          <p:cNvSpPr>
            <a:spLocks noGrp="1" noChangeArrowheads="1"/>
          </p:cNvSpPr>
          <p:nvPr>
            <p:ph type="ftr" sz="quarter" idx="12"/>
          </p:nvPr>
        </p:nvSpPr>
        <p:spPr>
          <a:ln/>
        </p:spPr>
        <p:txBody>
          <a:bodyPr/>
          <a:lstStyle>
            <a:lvl1pPr>
              <a:defRPr/>
            </a:lvl1pPr>
          </a:lstStyle>
          <a:p>
            <a:pPr>
              <a:defRPr/>
            </a:pPr>
            <a:endParaRPr lang="sl-SI" altLang="sl-SI"/>
          </a:p>
        </p:txBody>
      </p:sp>
    </p:spTree>
    <p:extLst>
      <p:ext uri="{BB962C8B-B14F-4D97-AF65-F5344CB8AC3E}">
        <p14:creationId xmlns:p14="http://schemas.microsoft.com/office/powerpoint/2010/main" val="3135410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3" name="Rectangle 2"/>
          <p:cNvSpPr>
            <a:spLocks noGrp="1" noChangeArrowheads="1"/>
          </p:cNvSpPr>
          <p:nvPr>
            <p:ph type="dt" sz="half" idx="10"/>
          </p:nvPr>
        </p:nvSpPr>
        <p:spPr>
          <a:ln/>
        </p:spPr>
        <p:txBody>
          <a:bodyPr/>
          <a:lstStyle>
            <a:lvl1pPr>
              <a:defRPr/>
            </a:lvl1pPr>
          </a:lstStyle>
          <a:p>
            <a:pPr>
              <a:defRPr/>
            </a:pPr>
            <a:endParaRPr lang="sl-SI" altLang="sl-SI"/>
          </a:p>
        </p:txBody>
      </p:sp>
      <p:sp>
        <p:nvSpPr>
          <p:cNvPr id="4" name="Rectangle 3"/>
          <p:cNvSpPr>
            <a:spLocks noGrp="1" noChangeArrowheads="1"/>
          </p:cNvSpPr>
          <p:nvPr>
            <p:ph type="sldNum" sz="quarter" idx="11"/>
          </p:nvPr>
        </p:nvSpPr>
        <p:spPr>
          <a:ln/>
        </p:spPr>
        <p:txBody>
          <a:bodyPr/>
          <a:lstStyle>
            <a:lvl1pPr>
              <a:defRPr/>
            </a:lvl1pPr>
          </a:lstStyle>
          <a:p>
            <a:fld id="{386D44BB-2441-4BE8-B0C2-25FD426887D9}" type="slidenum">
              <a:rPr lang="sl-SI" altLang="sl-SI"/>
              <a:pPr/>
              <a:t>‹#›</a:t>
            </a:fld>
            <a:endParaRPr lang="sl-SI" altLang="sl-SI"/>
          </a:p>
        </p:txBody>
      </p:sp>
      <p:sp>
        <p:nvSpPr>
          <p:cNvPr id="5" name="Rectangle 14"/>
          <p:cNvSpPr>
            <a:spLocks noGrp="1" noChangeArrowheads="1"/>
          </p:cNvSpPr>
          <p:nvPr>
            <p:ph type="ftr" sz="quarter" idx="12"/>
          </p:nvPr>
        </p:nvSpPr>
        <p:spPr>
          <a:ln/>
        </p:spPr>
        <p:txBody>
          <a:bodyPr/>
          <a:lstStyle>
            <a:lvl1pPr>
              <a:defRPr/>
            </a:lvl1pPr>
          </a:lstStyle>
          <a:p>
            <a:pPr>
              <a:defRPr/>
            </a:pPr>
            <a:endParaRPr lang="sl-SI" altLang="sl-SI"/>
          </a:p>
        </p:txBody>
      </p:sp>
    </p:spTree>
    <p:extLst>
      <p:ext uri="{BB962C8B-B14F-4D97-AF65-F5344CB8AC3E}">
        <p14:creationId xmlns:p14="http://schemas.microsoft.com/office/powerpoint/2010/main" val="2639465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Glava odsek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sl-SI" sz="4000" b="1" cap="small" baseline="0">
                <a:solidFill>
                  <a:srgbClr val="003300"/>
                </a:solidFill>
              </a:defRPr>
            </a:lvl1pPr>
          </a:lstStyle>
          <a:p>
            <a:r>
              <a:rPr kumimoji="0" lang="sl-SI"/>
              <a:t>Kliknite, če želite urediti glavni slog naslova</a:t>
            </a:r>
          </a:p>
        </p:txBody>
      </p:sp>
      <p:sp>
        <p:nvSpPr>
          <p:cNvPr id="4" name="Date Placeholder 3"/>
          <p:cNvSpPr>
            <a:spLocks noGrp="1"/>
          </p:cNvSpPr>
          <p:nvPr>
            <p:ph type="dt" sz="half" idx="10"/>
          </p:nvPr>
        </p:nvSpPr>
        <p:spPr/>
        <p:txBody>
          <a:bodyPr/>
          <a:lstStyle/>
          <a:p>
            <a:fld id="{757B281C-5159-4971-8228-52B9A72E9ED2}" type="datetimeFigureOut">
              <a:pPr/>
              <a:t>16. 10. 2025</a:t>
            </a:fld>
            <a:endParaRPr kumimoji="0" lang="sl-SI"/>
          </a:p>
        </p:txBody>
      </p:sp>
      <p:sp>
        <p:nvSpPr>
          <p:cNvPr id="5" name="Footer Placeholder 4"/>
          <p:cNvSpPr>
            <a:spLocks noGrp="1"/>
          </p:cNvSpPr>
          <p:nvPr>
            <p:ph type="ftr" sz="quarter" idx="11"/>
          </p:nvPr>
        </p:nvSpPr>
        <p:spPr/>
        <p:txBody>
          <a:bodyPr/>
          <a:lstStyle/>
          <a:p>
            <a:endParaRPr kumimoji="0" lang="sl-SI"/>
          </a:p>
        </p:txBody>
      </p:sp>
      <p:sp>
        <p:nvSpPr>
          <p:cNvPr id="6" name="Slide Number Placeholder 5"/>
          <p:cNvSpPr>
            <a:spLocks noGrp="1"/>
          </p:cNvSpPr>
          <p:nvPr>
            <p:ph type="sldNum" sz="quarter" idx="12"/>
          </p:nvPr>
        </p:nvSpPr>
        <p:spPr/>
        <p:txBody>
          <a:bodyPr/>
          <a:lstStyle/>
          <a:p>
            <a:fld id="{33D6E5A2-EC83-451F-A719-9AC1370DD5CF}" type="slidenum">
              <a:pPr/>
              <a:t>‹#›</a:t>
            </a:fld>
            <a:endParaRPr kumimoji="0" lang="sl-SI"/>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sl-SI" sz="1800"/>
            </a:lvl1pPr>
          </a:lstStyle>
          <a:p>
            <a:r>
              <a:rPr kumimoji="0" lang="sl-SI"/>
              <a:t>Logotip podjetja</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slov in vsebina">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eaLnBrk="1" latinLnBrk="0" hangingPunct="1">
              <a:defRPr kumimoji="0" lang="sl-SI"/>
            </a:lvl1pPr>
          </a:lstStyle>
          <a:p>
            <a:r>
              <a:rPr kumimoji="0" lang="sl-SI"/>
              <a:t>Kliknite, če želite urediti slog glavnega naslova</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defRPr kumimoji="0" lang="sl-SI" sz="3200">
                <a:latin typeface="+mn-lt"/>
              </a:defRPr>
            </a:lvl1pPr>
            <a:lvl2pPr eaLnBrk="1" latinLnBrk="0" hangingPunct="1">
              <a:defRPr kumimoji="0" lang="sl-SI" sz="2800">
                <a:latin typeface="+mn-lt"/>
              </a:defRPr>
            </a:lvl2pPr>
            <a:lvl3pPr eaLnBrk="1" latinLnBrk="0" hangingPunct="1">
              <a:defRPr kumimoji="0" lang="sl-SI" sz="2400">
                <a:latin typeface="+mn-lt"/>
              </a:defRPr>
            </a:lvl3pPr>
            <a:lvl4pPr eaLnBrk="1" latinLnBrk="0" hangingPunct="1">
              <a:defRPr kumimoji="0" lang="sl-SI" sz="2400">
                <a:latin typeface="+mn-lt"/>
              </a:defRPr>
            </a:lvl4pPr>
            <a:lvl5pPr eaLnBrk="1" latinLnBrk="0" hangingPunct="1">
              <a:defRPr kumimoji="0" lang="sl-SI" sz="2400">
                <a:latin typeface="+mn-lt"/>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4" name="Date Placeholder 3"/>
          <p:cNvSpPr>
            <a:spLocks noGrp="1"/>
          </p:cNvSpPr>
          <p:nvPr>
            <p:ph type="dt" sz="half" idx="10"/>
          </p:nvPr>
        </p:nvSpPr>
        <p:spPr/>
        <p:txBody>
          <a:bodyPr/>
          <a:lstStyle/>
          <a:p>
            <a:fld id="{757B281C-5159-4971-8228-52B9A72E9ED2}" type="datetimeFigureOut">
              <a:pPr/>
              <a:t>16. 10. 2025</a:t>
            </a:fld>
            <a:endParaRPr kumimoji="0" lang="sl-SI"/>
          </a:p>
        </p:txBody>
      </p:sp>
      <p:sp>
        <p:nvSpPr>
          <p:cNvPr id="5" name="Footer Placeholder 4"/>
          <p:cNvSpPr>
            <a:spLocks noGrp="1"/>
          </p:cNvSpPr>
          <p:nvPr>
            <p:ph type="ftr" sz="quarter" idx="11"/>
          </p:nvPr>
        </p:nvSpPr>
        <p:spPr/>
        <p:txBody>
          <a:bodyPr/>
          <a:lstStyle/>
          <a:p>
            <a:endParaRPr kumimoji="0" lang="sl-SI"/>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n-US"/>
              <a:t>Click to edit Master title style</a:t>
            </a:r>
            <a:endParaRPr/>
          </a:p>
        </p:txBody>
      </p:sp>
      <p:sp>
        <p:nvSpPr>
          <p:cNvPr id="3" name="Content Placeholder 2"/>
          <p:cNvSpPr>
            <a:spLocks noGrp="1"/>
          </p:cNvSpPr>
          <p:nvPr>
            <p:ph sz="half" idx="1"/>
          </p:nvPr>
        </p:nvSpPr>
        <p:spPr>
          <a:xfrm>
            <a:off x="685800" y="1600200"/>
            <a:ext cx="4038600" cy="4525963"/>
          </a:xfrm>
        </p:spPr>
        <p:txBody>
          <a:bodyPr/>
          <a:lstStyle>
            <a:lvl1pPr eaLnBrk="1" latinLnBrk="0" hangingPunct="1">
              <a:defRPr kumimoji="0" lang="sl-SI" sz="2800"/>
            </a:lvl1pPr>
            <a:lvl2pPr eaLnBrk="1" latinLnBrk="0" hangingPunct="1">
              <a:defRPr kumimoji="0" lang="sl-SI" sz="2400"/>
            </a:lvl2pPr>
            <a:lvl3pPr eaLnBrk="1" latinLnBrk="0" hangingPunct="1">
              <a:defRPr kumimoji="0" lang="sl-SI" sz="2000"/>
            </a:lvl3pPr>
            <a:lvl4pPr eaLnBrk="1" latinLnBrk="0" hangingPunct="1">
              <a:defRPr kumimoji="0" lang="sl-SI" sz="1800"/>
            </a:lvl4pPr>
            <a:lvl5pPr eaLnBrk="1" latinLnBrk="0" hangingPunct="1">
              <a:defRPr kumimoji="0" lang="sl-SI" sz="1800"/>
            </a:lvl5pPr>
            <a:lvl6pPr eaLnBrk="1" latinLnBrk="0" hangingPunct="1">
              <a:defRPr kumimoji="0" lang="sl-SI" sz="1800"/>
            </a:lvl6pPr>
            <a:lvl7pPr eaLnBrk="1" latinLnBrk="0" hangingPunct="1">
              <a:defRPr kumimoji="0" lang="sl-SI" sz="1800"/>
            </a:lvl7pPr>
            <a:lvl8pPr eaLnBrk="1" latinLnBrk="0" hangingPunct="1">
              <a:defRPr kumimoji="0" lang="sl-SI" sz="1800"/>
            </a:lvl8pPr>
            <a:lvl9pPr eaLnBrk="1" latinLnBrk="0" hangingPunct="1">
              <a:defRPr kumimoji="0" lang="sl-SI"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4" name="Content Placeholder 3"/>
          <p:cNvSpPr>
            <a:spLocks noGrp="1"/>
          </p:cNvSpPr>
          <p:nvPr>
            <p:ph sz="half" idx="2"/>
          </p:nvPr>
        </p:nvSpPr>
        <p:spPr>
          <a:xfrm>
            <a:off x="4876800" y="1600200"/>
            <a:ext cx="4038600" cy="4525963"/>
          </a:xfrm>
        </p:spPr>
        <p:txBody>
          <a:bodyPr/>
          <a:lstStyle>
            <a:lvl1pPr eaLnBrk="1" latinLnBrk="0" hangingPunct="1">
              <a:defRPr kumimoji="0" lang="sl-SI" sz="2800"/>
            </a:lvl1pPr>
            <a:lvl2pPr eaLnBrk="1" latinLnBrk="0" hangingPunct="1">
              <a:defRPr kumimoji="0" lang="sl-SI" sz="2400"/>
            </a:lvl2pPr>
            <a:lvl3pPr eaLnBrk="1" latinLnBrk="0" hangingPunct="1">
              <a:defRPr kumimoji="0" lang="sl-SI" sz="2000"/>
            </a:lvl3pPr>
            <a:lvl4pPr eaLnBrk="1" latinLnBrk="0" hangingPunct="1">
              <a:defRPr kumimoji="0" lang="sl-SI" sz="1800"/>
            </a:lvl4pPr>
            <a:lvl5pPr eaLnBrk="1" latinLnBrk="0" hangingPunct="1">
              <a:defRPr kumimoji="0" lang="sl-SI" sz="1800"/>
            </a:lvl5pPr>
            <a:lvl6pPr eaLnBrk="1" latinLnBrk="0" hangingPunct="1">
              <a:defRPr kumimoji="0" lang="sl-SI" sz="1800"/>
            </a:lvl6pPr>
            <a:lvl7pPr eaLnBrk="1" latinLnBrk="0" hangingPunct="1">
              <a:defRPr kumimoji="0" lang="sl-SI" sz="1800"/>
            </a:lvl7pPr>
            <a:lvl8pPr eaLnBrk="1" latinLnBrk="0" hangingPunct="1">
              <a:defRPr kumimoji="0" lang="sl-SI" sz="1800"/>
            </a:lvl8pPr>
            <a:lvl9pPr eaLnBrk="1" latinLnBrk="0" hangingPunct="1">
              <a:defRPr kumimoji="0" lang="sl-SI"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5" name="Date Placeholder 4"/>
          <p:cNvSpPr>
            <a:spLocks noGrp="1"/>
          </p:cNvSpPr>
          <p:nvPr>
            <p:ph type="dt" sz="half" idx="10"/>
          </p:nvPr>
        </p:nvSpPr>
        <p:spPr/>
        <p:txBody>
          <a:bodyPr/>
          <a:lstStyle/>
          <a:p>
            <a:fld id="{757B281C-5159-4971-8228-52B9A72E9ED2}" type="datetimeFigureOut">
              <a:pPr/>
              <a:t>16. 10. 2025</a:t>
            </a:fld>
            <a:endParaRPr kumimoji="0" lang="sl-SI"/>
          </a:p>
        </p:txBody>
      </p:sp>
      <p:sp>
        <p:nvSpPr>
          <p:cNvPr id="6" name="Footer Placeholder 5"/>
          <p:cNvSpPr>
            <a:spLocks noGrp="1"/>
          </p:cNvSpPr>
          <p:nvPr>
            <p:ph type="ftr" sz="quarter" idx="11"/>
          </p:nvPr>
        </p:nvSpPr>
        <p:spPr/>
        <p:txBody>
          <a:bodyPr/>
          <a:lstStyle/>
          <a:p>
            <a:endParaRPr kumimoji="0" lang="sl-SI"/>
          </a:p>
        </p:txBody>
      </p:sp>
      <p:sp>
        <p:nvSpPr>
          <p:cNvPr id="7" name="Slide Number Placeholder 6"/>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eaLnBrk="1" latinLnBrk="0" hangingPunct="1">
              <a:defRPr kumimoji="0" lang="sl-SI"/>
            </a:lvl1pPr>
          </a:lstStyle>
          <a:p>
            <a:pPr eaLnBrk="1" latinLnBrk="0" hangingPunct="1"/>
            <a:r>
              <a:rPr lang="en-US"/>
              <a:t>Click to edit Master title style</a:t>
            </a:r>
            <a:endParaRPr/>
          </a:p>
        </p:txBody>
      </p:sp>
      <p:sp>
        <p:nvSpPr>
          <p:cNvPr id="3" name="Text Placeholder 2"/>
          <p:cNvSpPr>
            <a:spLocks noGrp="1"/>
          </p:cNvSpPr>
          <p:nvPr>
            <p:ph type="body" idx="1"/>
          </p:nvPr>
        </p:nvSpPr>
        <p:spPr>
          <a:xfrm>
            <a:off x="685800" y="1535113"/>
            <a:ext cx="4040188" cy="639762"/>
          </a:xfrm>
        </p:spPr>
        <p:txBody>
          <a:bodyPr anchor="b"/>
          <a:lstStyle>
            <a:lvl1pPr marL="0" indent="0" eaLnBrk="1" latinLnBrk="0" hangingPunct="1">
              <a:buNone/>
              <a:defRPr kumimoji="0" lang="sl-SI" sz="2400" b="1"/>
            </a:lvl1pPr>
            <a:lvl2pPr marL="457200" indent="0" eaLnBrk="1" latinLnBrk="0" hangingPunct="1">
              <a:buNone/>
              <a:defRPr kumimoji="0" lang="sl-SI" sz="2000" b="1"/>
            </a:lvl2pPr>
            <a:lvl3pPr marL="914400" indent="0" eaLnBrk="1" latinLnBrk="0" hangingPunct="1">
              <a:buNone/>
              <a:defRPr kumimoji="0" lang="sl-SI" sz="1800" b="1"/>
            </a:lvl3pPr>
            <a:lvl4pPr marL="1371600" indent="0" eaLnBrk="1" latinLnBrk="0" hangingPunct="1">
              <a:buNone/>
              <a:defRPr kumimoji="0" lang="sl-SI" sz="1600" b="1"/>
            </a:lvl4pPr>
            <a:lvl5pPr marL="1828800" indent="0" eaLnBrk="1" latinLnBrk="0" hangingPunct="1">
              <a:buNone/>
              <a:defRPr kumimoji="0" lang="sl-SI" sz="1600" b="1"/>
            </a:lvl5pPr>
            <a:lvl6pPr marL="2286000" indent="0" eaLnBrk="1" latinLnBrk="0" hangingPunct="1">
              <a:buNone/>
              <a:defRPr kumimoji="0" lang="sl-SI" sz="1600" b="1"/>
            </a:lvl6pPr>
            <a:lvl7pPr marL="2743200" indent="0" eaLnBrk="1" latinLnBrk="0" hangingPunct="1">
              <a:buNone/>
              <a:defRPr kumimoji="0" lang="sl-SI" sz="1600" b="1"/>
            </a:lvl7pPr>
            <a:lvl8pPr marL="3200400" indent="0" eaLnBrk="1" latinLnBrk="0" hangingPunct="1">
              <a:buNone/>
              <a:defRPr kumimoji="0" lang="sl-SI" sz="1600" b="1"/>
            </a:lvl8pPr>
            <a:lvl9pPr marL="3657600" indent="0" eaLnBrk="1" latinLnBrk="0" hangingPunct="1">
              <a:buNone/>
              <a:defRPr kumimoji="0" lang="sl-SI" sz="1600" b="1"/>
            </a:lvl9pPr>
          </a:lstStyle>
          <a:p>
            <a:pPr lvl="0" eaLnBrk="1" latinLnBrk="0" hangingPunct="1"/>
            <a:r>
              <a:rPr lang="en-US"/>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eaLnBrk="1" latinLnBrk="0" hangingPunct="1">
              <a:defRPr kumimoji="0" lang="sl-SI" sz="2400"/>
            </a:lvl1pPr>
            <a:lvl2pPr eaLnBrk="1" latinLnBrk="0" hangingPunct="1">
              <a:defRPr kumimoji="0" lang="sl-SI" sz="2000"/>
            </a:lvl2pPr>
            <a:lvl3pPr eaLnBrk="1" latinLnBrk="0" hangingPunct="1">
              <a:defRPr kumimoji="0" lang="sl-SI" sz="1800"/>
            </a:lvl3pPr>
            <a:lvl4pPr eaLnBrk="1" latinLnBrk="0" hangingPunct="1">
              <a:defRPr kumimoji="0" lang="sl-SI" sz="1600"/>
            </a:lvl4pPr>
            <a:lvl5pPr eaLnBrk="1" latinLnBrk="0" hangingPunct="1">
              <a:defRPr kumimoji="0" lang="sl-SI" sz="1600"/>
            </a:lvl5pPr>
            <a:lvl6pPr eaLnBrk="1" latinLnBrk="0" hangingPunct="1">
              <a:defRPr kumimoji="0" lang="sl-SI" sz="1600"/>
            </a:lvl6pPr>
            <a:lvl7pPr eaLnBrk="1" latinLnBrk="0" hangingPunct="1">
              <a:defRPr kumimoji="0" lang="sl-SI" sz="1600"/>
            </a:lvl7pPr>
            <a:lvl8pPr eaLnBrk="1" latinLnBrk="0" hangingPunct="1">
              <a:defRPr kumimoji="0" lang="sl-SI" sz="1600"/>
            </a:lvl8pPr>
            <a:lvl9pPr eaLnBrk="1" latinLnBrk="0" hangingPunct="1">
              <a:defRPr kumimoji="0" lang="sl-SI"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5" name="Text Placeholder 4"/>
          <p:cNvSpPr>
            <a:spLocks noGrp="1"/>
          </p:cNvSpPr>
          <p:nvPr>
            <p:ph type="body" sz="quarter" idx="3"/>
          </p:nvPr>
        </p:nvSpPr>
        <p:spPr>
          <a:xfrm>
            <a:off x="4873625" y="1535113"/>
            <a:ext cx="4041775" cy="639762"/>
          </a:xfrm>
        </p:spPr>
        <p:txBody>
          <a:bodyPr anchor="b"/>
          <a:lstStyle>
            <a:lvl1pPr marL="0" indent="0" eaLnBrk="1" latinLnBrk="0" hangingPunct="1">
              <a:buNone/>
              <a:defRPr kumimoji="0" lang="sl-SI" sz="2400" b="1"/>
            </a:lvl1pPr>
            <a:lvl2pPr marL="457200" indent="0" eaLnBrk="1" latinLnBrk="0" hangingPunct="1">
              <a:buNone/>
              <a:defRPr kumimoji="0" lang="sl-SI" sz="2000" b="1"/>
            </a:lvl2pPr>
            <a:lvl3pPr marL="914400" indent="0" eaLnBrk="1" latinLnBrk="0" hangingPunct="1">
              <a:buNone/>
              <a:defRPr kumimoji="0" lang="sl-SI" sz="1800" b="1"/>
            </a:lvl3pPr>
            <a:lvl4pPr marL="1371600" indent="0" eaLnBrk="1" latinLnBrk="0" hangingPunct="1">
              <a:buNone/>
              <a:defRPr kumimoji="0" lang="sl-SI" sz="1600" b="1"/>
            </a:lvl4pPr>
            <a:lvl5pPr marL="1828800" indent="0" eaLnBrk="1" latinLnBrk="0" hangingPunct="1">
              <a:buNone/>
              <a:defRPr kumimoji="0" lang="sl-SI" sz="1600" b="1"/>
            </a:lvl5pPr>
            <a:lvl6pPr marL="2286000" indent="0" eaLnBrk="1" latinLnBrk="0" hangingPunct="1">
              <a:buNone/>
              <a:defRPr kumimoji="0" lang="sl-SI" sz="1600" b="1"/>
            </a:lvl6pPr>
            <a:lvl7pPr marL="2743200" indent="0" eaLnBrk="1" latinLnBrk="0" hangingPunct="1">
              <a:buNone/>
              <a:defRPr kumimoji="0" lang="sl-SI" sz="1600" b="1"/>
            </a:lvl7pPr>
            <a:lvl8pPr marL="3200400" indent="0" eaLnBrk="1" latinLnBrk="0" hangingPunct="1">
              <a:buNone/>
              <a:defRPr kumimoji="0" lang="sl-SI" sz="1600" b="1"/>
            </a:lvl8pPr>
            <a:lvl9pPr marL="3657600" indent="0" eaLnBrk="1" latinLnBrk="0" hangingPunct="1">
              <a:buNone/>
              <a:defRPr kumimoji="0" lang="sl-SI" sz="1600" b="1"/>
            </a:lvl9pPr>
          </a:lstStyle>
          <a:p>
            <a:pPr lvl="0" eaLnBrk="1" latinLnBrk="0" hangingPunct="1"/>
            <a:r>
              <a:rPr lang="en-US"/>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eaLnBrk="1" latinLnBrk="0" hangingPunct="1">
              <a:defRPr kumimoji="0" lang="sl-SI" sz="2400"/>
            </a:lvl1pPr>
            <a:lvl2pPr eaLnBrk="1" latinLnBrk="0" hangingPunct="1">
              <a:defRPr kumimoji="0" lang="sl-SI" sz="2000"/>
            </a:lvl2pPr>
            <a:lvl3pPr eaLnBrk="1" latinLnBrk="0" hangingPunct="1">
              <a:defRPr kumimoji="0" lang="sl-SI" sz="1800"/>
            </a:lvl3pPr>
            <a:lvl4pPr eaLnBrk="1" latinLnBrk="0" hangingPunct="1">
              <a:defRPr kumimoji="0" lang="sl-SI" sz="1600"/>
            </a:lvl4pPr>
            <a:lvl5pPr eaLnBrk="1" latinLnBrk="0" hangingPunct="1">
              <a:defRPr kumimoji="0" lang="sl-SI" sz="1600"/>
            </a:lvl5pPr>
            <a:lvl6pPr eaLnBrk="1" latinLnBrk="0" hangingPunct="1">
              <a:defRPr kumimoji="0" lang="sl-SI" sz="1600"/>
            </a:lvl6pPr>
            <a:lvl7pPr eaLnBrk="1" latinLnBrk="0" hangingPunct="1">
              <a:defRPr kumimoji="0" lang="sl-SI" sz="1600"/>
            </a:lvl7pPr>
            <a:lvl8pPr eaLnBrk="1" latinLnBrk="0" hangingPunct="1">
              <a:defRPr kumimoji="0" lang="sl-SI" sz="1600"/>
            </a:lvl8pPr>
            <a:lvl9pPr eaLnBrk="1" latinLnBrk="0" hangingPunct="1">
              <a:defRPr kumimoji="0" lang="sl-SI"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7" name="Date Placeholder 6"/>
          <p:cNvSpPr>
            <a:spLocks noGrp="1"/>
          </p:cNvSpPr>
          <p:nvPr>
            <p:ph type="dt" sz="half" idx="10"/>
          </p:nvPr>
        </p:nvSpPr>
        <p:spPr/>
        <p:txBody>
          <a:bodyPr/>
          <a:lstStyle/>
          <a:p>
            <a:fld id="{757B281C-5159-4971-8228-52B9A72E9ED2}" type="datetimeFigureOut">
              <a:pPr/>
              <a:t>16. 10. 2025</a:t>
            </a:fld>
            <a:endParaRPr kumimoji="0" lang="sl-SI"/>
          </a:p>
        </p:txBody>
      </p:sp>
      <p:sp>
        <p:nvSpPr>
          <p:cNvPr id="8" name="Footer Placeholder 7"/>
          <p:cNvSpPr>
            <a:spLocks noGrp="1"/>
          </p:cNvSpPr>
          <p:nvPr>
            <p:ph type="ftr" sz="quarter" idx="11"/>
          </p:nvPr>
        </p:nvSpPr>
        <p:spPr/>
        <p:txBody>
          <a:bodyPr/>
          <a:lstStyle/>
          <a:p>
            <a:endParaRPr kumimoji="0" lang="sl-SI"/>
          </a:p>
        </p:txBody>
      </p:sp>
      <p:sp>
        <p:nvSpPr>
          <p:cNvPr id="9" name="Slide Number Placeholder 8"/>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Vsebina z napisom">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eaLnBrk="1" latinLnBrk="0" hangingPunct="1">
              <a:defRPr kumimoji="0" lang="sl-SI" sz="2000" b="1"/>
            </a:lvl1pPr>
          </a:lstStyle>
          <a:p>
            <a:pPr eaLnBrk="1" latinLnBrk="0" hangingPunct="1"/>
            <a:r>
              <a:rPr lang="en-US"/>
              <a:t>Click to edit Master title style</a:t>
            </a:r>
            <a:endParaRPr/>
          </a:p>
        </p:txBody>
      </p:sp>
      <p:sp>
        <p:nvSpPr>
          <p:cNvPr id="3" name="Content Placeholder 2"/>
          <p:cNvSpPr>
            <a:spLocks noGrp="1"/>
          </p:cNvSpPr>
          <p:nvPr>
            <p:ph idx="1"/>
          </p:nvPr>
        </p:nvSpPr>
        <p:spPr>
          <a:xfrm>
            <a:off x="3803650" y="273050"/>
            <a:ext cx="5111750" cy="5853113"/>
          </a:xfrm>
        </p:spPr>
        <p:txBody>
          <a:bodyPr/>
          <a:lstStyle>
            <a:lvl1pPr eaLnBrk="1" latinLnBrk="0" hangingPunct="1">
              <a:defRPr kumimoji="0" lang="sl-SI" sz="3200"/>
            </a:lvl1pPr>
            <a:lvl2pPr eaLnBrk="1" latinLnBrk="0" hangingPunct="1">
              <a:defRPr kumimoji="0" lang="sl-SI" sz="2800"/>
            </a:lvl2pPr>
            <a:lvl3pPr eaLnBrk="1" latinLnBrk="0" hangingPunct="1">
              <a:defRPr kumimoji="0" lang="sl-SI" sz="2400"/>
            </a:lvl3pPr>
            <a:lvl4pPr eaLnBrk="1" latinLnBrk="0" hangingPunct="1">
              <a:defRPr kumimoji="0" lang="sl-SI" sz="2000"/>
            </a:lvl4pPr>
            <a:lvl5pPr eaLnBrk="1" latinLnBrk="0" hangingPunct="1">
              <a:defRPr kumimoji="0" lang="sl-SI" sz="2000"/>
            </a:lvl5pPr>
            <a:lvl6pPr eaLnBrk="1" latinLnBrk="0" hangingPunct="1">
              <a:defRPr kumimoji="0" lang="sl-SI" sz="2000"/>
            </a:lvl6pPr>
            <a:lvl7pPr eaLnBrk="1" latinLnBrk="0" hangingPunct="1">
              <a:defRPr kumimoji="0" lang="sl-SI" sz="2000"/>
            </a:lvl7pPr>
            <a:lvl8pPr eaLnBrk="1" latinLnBrk="0" hangingPunct="1">
              <a:defRPr kumimoji="0" lang="sl-SI" sz="2000"/>
            </a:lvl8pPr>
            <a:lvl9pPr eaLnBrk="1" latinLnBrk="0" hangingPunct="1">
              <a:defRPr kumimoji="0" lang="sl-SI" sz="20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4" name="Text Placeholder 3"/>
          <p:cNvSpPr>
            <a:spLocks noGrp="1"/>
          </p:cNvSpPr>
          <p:nvPr>
            <p:ph type="body" sz="half" idx="2"/>
          </p:nvPr>
        </p:nvSpPr>
        <p:spPr>
          <a:xfrm>
            <a:off x="685800" y="1435100"/>
            <a:ext cx="3008313" cy="4691063"/>
          </a:xfrm>
        </p:spPr>
        <p:txBody>
          <a:bodyPr/>
          <a:lstStyle>
            <a:lvl1pPr marL="0" indent="0" eaLnBrk="1" latinLnBrk="0" hangingPunct="1">
              <a:buNone/>
              <a:defRPr kumimoji="0" lang="sl-SI" sz="1400"/>
            </a:lvl1pPr>
            <a:lvl2pPr marL="457200" indent="0" eaLnBrk="1" latinLnBrk="0" hangingPunct="1">
              <a:buNone/>
              <a:defRPr kumimoji="0" lang="sl-SI" sz="1200"/>
            </a:lvl2pPr>
            <a:lvl3pPr marL="914400" indent="0" eaLnBrk="1" latinLnBrk="0" hangingPunct="1">
              <a:buNone/>
              <a:defRPr kumimoji="0" lang="sl-SI" sz="1000"/>
            </a:lvl3pPr>
            <a:lvl4pPr marL="1371600" indent="0" eaLnBrk="1" latinLnBrk="0" hangingPunct="1">
              <a:buNone/>
              <a:defRPr kumimoji="0" lang="sl-SI" sz="900"/>
            </a:lvl4pPr>
            <a:lvl5pPr marL="1828800" indent="0" eaLnBrk="1" latinLnBrk="0" hangingPunct="1">
              <a:buNone/>
              <a:defRPr kumimoji="0" lang="sl-SI" sz="900"/>
            </a:lvl5pPr>
            <a:lvl6pPr marL="2286000" indent="0" eaLnBrk="1" latinLnBrk="0" hangingPunct="1">
              <a:buNone/>
              <a:defRPr kumimoji="0" lang="sl-SI" sz="900"/>
            </a:lvl6pPr>
            <a:lvl7pPr marL="2743200" indent="0" eaLnBrk="1" latinLnBrk="0" hangingPunct="1">
              <a:buNone/>
              <a:defRPr kumimoji="0" lang="sl-SI" sz="900"/>
            </a:lvl7pPr>
            <a:lvl8pPr marL="3200400" indent="0" eaLnBrk="1" latinLnBrk="0" hangingPunct="1">
              <a:buNone/>
              <a:defRPr kumimoji="0" lang="sl-SI" sz="900"/>
            </a:lvl8pPr>
            <a:lvl9pPr marL="3657600" indent="0" eaLnBrk="1" latinLnBrk="0" hangingPunct="1">
              <a:buNone/>
              <a:defRPr kumimoji="0" lang="sl-SI" sz="900"/>
            </a:lvl9pPr>
          </a:lstStyle>
          <a:p>
            <a:pPr lvl="0" eaLnBrk="1" latinLnBrk="0" hangingPunct="1"/>
            <a:r>
              <a:rPr lang="en-US"/>
              <a:t>Click to edit Master text styles</a:t>
            </a:r>
          </a:p>
        </p:txBody>
      </p:sp>
      <p:sp>
        <p:nvSpPr>
          <p:cNvPr id="5" name="Date Placeholder 4"/>
          <p:cNvSpPr>
            <a:spLocks noGrp="1"/>
          </p:cNvSpPr>
          <p:nvPr>
            <p:ph type="dt" sz="half" idx="10"/>
          </p:nvPr>
        </p:nvSpPr>
        <p:spPr/>
        <p:txBody>
          <a:bodyPr/>
          <a:lstStyle/>
          <a:p>
            <a:fld id="{757B281C-5159-4971-8228-52B9A72E9ED2}" type="datetimeFigureOut">
              <a:pPr/>
              <a:t>16. 10. 2025</a:t>
            </a:fld>
            <a:endParaRPr kumimoji="0" lang="sl-SI"/>
          </a:p>
        </p:txBody>
      </p:sp>
      <p:sp>
        <p:nvSpPr>
          <p:cNvPr id="6" name="Footer Placeholder 5"/>
          <p:cNvSpPr>
            <a:spLocks noGrp="1"/>
          </p:cNvSpPr>
          <p:nvPr>
            <p:ph type="ftr" sz="quarter" idx="11"/>
          </p:nvPr>
        </p:nvSpPr>
        <p:spPr/>
        <p:txBody>
          <a:bodyPr/>
          <a:lstStyle/>
          <a:p>
            <a:endParaRPr kumimoji="0" lang="sl-SI"/>
          </a:p>
        </p:txBody>
      </p:sp>
      <p:sp>
        <p:nvSpPr>
          <p:cNvPr id="7" name="Slide Number Placeholder 6"/>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Slika z napiso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eaLnBrk="1" latinLnBrk="0" hangingPunct="1">
              <a:defRPr kumimoji="0" lang="sl-SI" sz="2000" b="1"/>
            </a:lvl1pPr>
          </a:lstStyle>
          <a:p>
            <a:pPr eaLnBrk="1" latinLnBrk="0" hangingPunct="1"/>
            <a:r>
              <a:rPr lang="en-US"/>
              <a:t>Click to edit Master title style</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sl-SI" sz="3200"/>
            </a:lvl1pPr>
            <a:lvl2pPr marL="457200" indent="0" eaLnBrk="1" latinLnBrk="0" hangingPunct="1">
              <a:buNone/>
              <a:defRPr kumimoji="0" lang="sl-SI" sz="2800"/>
            </a:lvl2pPr>
            <a:lvl3pPr marL="914400" indent="0" eaLnBrk="1" latinLnBrk="0" hangingPunct="1">
              <a:buNone/>
              <a:defRPr kumimoji="0" lang="sl-SI" sz="2400"/>
            </a:lvl3pPr>
            <a:lvl4pPr marL="1371600" indent="0" eaLnBrk="1" latinLnBrk="0" hangingPunct="1">
              <a:buNone/>
              <a:defRPr kumimoji="0" lang="sl-SI" sz="2000"/>
            </a:lvl4pPr>
            <a:lvl5pPr marL="1828800" indent="0" eaLnBrk="1" latinLnBrk="0" hangingPunct="1">
              <a:buNone/>
              <a:defRPr kumimoji="0" lang="sl-SI" sz="2000"/>
            </a:lvl5pPr>
            <a:lvl6pPr marL="2286000" indent="0" eaLnBrk="1" latinLnBrk="0" hangingPunct="1">
              <a:buNone/>
              <a:defRPr kumimoji="0" lang="sl-SI" sz="2000"/>
            </a:lvl6pPr>
            <a:lvl7pPr marL="2743200" indent="0" eaLnBrk="1" latinLnBrk="0" hangingPunct="1">
              <a:buNone/>
              <a:defRPr kumimoji="0" lang="sl-SI" sz="2000"/>
            </a:lvl7pPr>
            <a:lvl8pPr marL="3200400" indent="0" eaLnBrk="1" latinLnBrk="0" hangingPunct="1">
              <a:buNone/>
              <a:defRPr kumimoji="0" lang="sl-SI" sz="2000"/>
            </a:lvl8pPr>
            <a:lvl9pPr marL="3657600" indent="0" eaLnBrk="1" latinLnBrk="0" hangingPunct="1">
              <a:buNone/>
              <a:defRPr kumimoji="0" lang="sl-SI" sz="2000"/>
            </a:lvl9pPr>
          </a:lstStyle>
          <a:p>
            <a:pPr eaLnBrk="1" latinLnBrk="0" hangingPunct="1"/>
            <a:r>
              <a:rPr lang="en-US"/>
              <a:t>Click icon to add picture</a:t>
            </a:r>
            <a:endParaRPr/>
          </a:p>
        </p:txBody>
      </p:sp>
      <p:sp>
        <p:nvSpPr>
          <p:cNvPr id="4" name="Text Placeholder 3"/>
          <p:cNvSpPr>
            <a:spLocks noGrp="1"/>
          </p:cNvSpPr>
          <p:nvPr>
            <p:ph type="body" sz="half" idx="2"/>
          </p:nvPr>
        </p:nvSpPr>
        <p:spPr>
          <a:xfrm>
            <a:off x="1792288" y="5367338"/>
            <a:ext cx="5486400" cy="804862"/>
          </a:xfrm>
        </p:spPr>
        <p:txBody>
          <a:bodyPr/>
          <a:lstStyle>
            <a:lvl1pPr marL="0" indent="0" eaLnBrk="1" latinLnBrk="0" hangingPunct="1">
              <a:buNone/>
              <a:defRPr kumimoji="0" lang="sl-SI" sz="1400"/>
            </a:lvl1pPr>
            <a:lvl2pPr marL="457200" indent="0" eaLnBrk="1" latinLnBrk="0" hangingPunct="1">
              <a:buNone/>
              <a:defRPr kumimoji="0" lang="sl-SI" sz="1200"/>
            </a:lvl2pPr>
            <a:lvl3pPr marL="914400" indent="0" eaLnBrk="1" latinLnBrk="0" hangingPunct="1">
              <a:buNone/>
              <a:defRPr kumimoji="0" lang="sl-SI" sz="1000"/>
            </a:lvl3pPr>
            <a:lvl4pPr marL="1371600" indent="0" eaLnBrk="1" latinLnBrk="0" hangingPunct="1">
              <a:buNone/>
              <a:defRPr kumimoji="0" lang="sl-SI" sz="900"/>
            </a:lvl4pPr>
            <a:lvl5pPr marL="1828800" indent="0" eaLnBrk="1" latinLnBrk="0" hangingPunct="1">
              <a:buNone/>
              <a:defRPr kumimoji="0" lang="sl-SI" sz="900"/>
            </a:lvl5pPr>
            <a:lvl6pPr marL="2286000" indent="0" eaLnBrk="1" latinLnBrk="0" hangingPunct="1">
              <a:buNone/>
              <a:defRPr kumimoji="0" lang="sl-SI" sz="900"/>
            </a:lvl6pPr>
            <a:lvl7pPr marL="2743200" indent="0" eaLnBrk="1" latinLnBrk="0" hangingPunct="1">
              <a:buNone/>
              <a:defRPr kumimoji="0" lang="sl-SI" sz="900"/>
            </a:lvl7pPr>
            <a:lvl8pPr marL="3200400" indent="0" eaLnBrk="1" latinLnBrk="0" hangingPunct="1">
              <a:buNone/>
              <a:defRPr kumimoji="0" lang="sl-SI" sz="900"/>
            </a:lvl8pPr>
            <a:lvl9pPr marL="3657600" indent="0" eaLnBrk="1" latinLnBrk="0" hangingPunct="1">
              <a:buNone/>
              <a:defRPr kumimoji="0" lang="sl-SI" sz="900"/>
            </a:lvl9pPr>
          </a:lstStyle>
          <a:p>
            <a:pPr lvl="0" eaLnBrk="1" latinLnBrk="0" hangingPunct="1"/>
            <a:r>
              <a:rPr lang="en-US"/>
              <a:t>Click to edit Master text styles</a:t>
            </a:r>
          </a:p>
        </p:txBody>
      </p:sp>
      <p:sp>
        <p:nvSpPr>
          <p:cNvPr id="5" name="Date Placeholder 4"/>
          <p:cNvSpPr>
            <a:spLocks noGrp="1"/>
          </p:cNvSpPr>
          <p:nvPr>
            <p:ph type="dt" sz="half" idx="10"/>
          </p:nvPr>
        </p:nvSpPr>
        <p:spPr/>
        <p:txBody>
          <a:bodyPr/>
          <a:lstStyle/>
          <a:p>
            <a:fld id="{757B281C-5159-4971-8228-52B9A72E9ED2}" type="datetimeFigureOut">
              <a:pPr/>
              <a:t>16. 10. 2025</a:t>
            </a:fld>
            <a:endParaRPr kumimoji="0" lang="sl-SI"/>
          </a:p>
        </p:txBody>
      </p:sp>
      <p:sp>
        <p:nvSpPr>
          <p:cNvPr id="6" name="Footer Placeholder 5"/>
          <p:cNvSpPr>
            <a:spLocks noGrp="1"/>
          </p:cNvSpPr>
          <p:nvPr>
            <p:ph type="ftr" sz="quarter" idx="11"/>
          </p:nvPr>
        </p:nvSpPr>
        <p:spPr/>
        <p:txBody>
          <a:bodyPr/>
          <a:lstStyle/>
          <a:p>
            <a:endParaRPr kumimoji="0" lang="sl-SI"/>
          </a:p>
        </p:txBody>
      </p:sp>
      <p:sp>
        <p:nvSpPr>
          <p:cNvPr id="7" name="Slide Number Placeholder 6"/>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n-US"/>
              <a:t>Click to edit Master title style</a:t>
            </a:r>
            <a:endParaRP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4" name="Date Placeholder 3"/>
          <p:cNvSpPr>
            <a:spLocks noGrp="1"/>
          </p:cNvSpPr>
          <p:nvPr>
            <p:ph type="dt" sz="half" idx="10"/>
          </p:nvPr>
        </p:nvSpPr>
        <p:spPr/>
        <p:txBody>
          <a:bodyPr/>
          <a:lstStyle/>
          <a:p>
            <a:fld id="{757B281C-5159-4971-8228-52B9A72E9ED2}" type="datetimeFigureOut">
              <a:pPr/>
              <a:t>16. 10. 2025</a:t>
            </a:fld>
            <a:endParaRPr kumimoji="0" lang="sl-SI"/>
          </a:p>
        </p:txBody>
      </p:sp>
      <p:sp>
        <p:nvSpPr>
          <p:cNvPr id="5" name="Footer Placeholder 4"/>
          <p:cNvSpPr>
            <a:spLocks noGrp="1"/>
          </p:cNvSpPr>
          <p:nvPr>
            <p:ph type="ftr" sz="quarter" idx="11"/>
          </p:nvPr>
        </p:nvSpPr>
        <p:spPr/>
        <p:txBody>
          <a:bodyPr/>
          <a:lstStyle/>
          <a:p>
            <a:endParaRPr kumimoji="0" lang="sl-SI"/>
          </a:p>
        </p:txBody>
      </p:sp>
      <p:sp>
        <p:nvSpPr>
          <p:cNvPr id="6" name="Slide Number Placeholder 5"/>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pPr eaLnBrk="1" latinLnBrk="0" hangingPunct="1"/>
            <a:r>
              <a:rPr lang="en-US"/>
              <a:t>Click to edit Master title style</a:t>
            </a:r>
            <a:endParaRPr/>
          </a:p>
        </p:txBody>
      </p:sp>
      <p:sp>
        <p:nvSpPr>
          <p:cNvPr id="3" name="Vertical Text Placeholder 2"/>
          <p:cNvSpPr>
            <a:spLocks noGrp="1"/>
          </p:cNvSpPr>
          <p:nvPr>
            <p:ph type="body" orient="vert" idx="1"/>
          </p:nvPr>
        </p:nvSpPr>
        <p:spPr>
          <a:xfrm>
            <a:off x="762000" y="274638"/>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a:p>
        </p:txBody>
      </p:sp>
      <p:sp>
        <p:nvSpPr>
          <p:cNvPr id="4" name="Date Placeholder 3"/>
          <p:cNvSpPr>
            <a:spLocks noGrp="1"/>
          </p:cNvSpPr>
          <p:nvPr>
            <p:ph type="dt" sz="half" idx="10"/>
          </p:nvPr>
        </p:nvSpPr>
        <p:spPr/>
        <p:txBody>
          <a:bodyPr/>
          <a:lstStyle/>
          <a:p>
            <a:fld id="{757B281C-5159-4971-8228-52B9A72E9ED2}" type="datetimeFigureOut">
              <a:pPr/>
              <a:t>16. 10. 2025</a:t>
            </a:fld>
            <a:endParaRPr kumimoji="0" lang="sl-SI"/>
          </a:p>
        </p:txBody>
      </p:sp>
      <p:sp>
        <p:nvSpPr>
          <p:cNvPr id="5" name="Footer Placeholder 4"/>
          <p:cNvSpPr>
            <a:spLocks noGrp="1"/>
          </p:cNvSpPr>
          <p:nvPr>
            <p:ph type="ftr" sz="quarter" idx="11"/>
          </p:nvPr>
        </p:nvSpPr>
        <p:spPr/>
        <p:txBody>
          <a:bodyPr/>
          <a:lstStyle/>
          <a:p>
            <a:endParaRPr kumimoji="0" lang="sl-SI"/>
          </a:p>
        </p:txBody>
      </p:sp>
      <p:sp>
        <p:nvSpPr>
          <p:cNvPr id="6" name="Slide Number Placeholder 5"/>
          <p:cNvSpPr>
            <a:spLocks noGrp="1"/>
          </p:cNvSpPr>
          <p:nvPr>
            <p:ph type="sldNum" sz="quarter" idx="12"/>
          </p:nvPr>
        </p:nvSpPr>
        <p:spPr/>
        <p:txBody>
          <a:bodyPr/>
          <a:lstStyle/>
          <a:p>
            <a:fld id="{33D6E5A2-EC83-451F-A719-9AC1370DD5CF}" type="slidenum">
              <a:pPr/>
              <a:t>‹#›</a:t>
            </a:fld>
            <a:endParaRPr kumimoji="0" lang="sl-SI"/>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pPr eaLnBrk="1" latinLnBrk="0" hangingPunct="1"/>
            <a:r>
              <a:rPr kumimoji="0" lang="en-US"/>
              <a:t>Click to edit Master title style</a:t>
            </a:r>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eaLnBrk="1" latinLnBrk="0" hangingPunct="1">
              <a:defRPr kumimoji="0" lang="sl-SI" sz="1200">
                <a:solidFill>
                  <a:schemeClr val="tx1">
                    <a:tint val="75000"/>
                  </a:schemeClr>
                </a:solidFill>
              </a:defRPr>
            </a:lvl1pPr>
          </a:lstStyle>
          <a:p>
            <a:fld id="{757B281C-5159-4971-8228-52B9A72E9ED2}" type="datetimeFigureOut">
              <a:pPr/>
              <a:t>16. 10. 2025</a:t>
            </a:fld>
            <a:endParaRPr kumimoji="0" lang="sl-SI"/>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eaLnBrk="1" latinLnBrk="0" hangingPunct="1">
              <a:defRPr kumimoji="0" lang="sl-SI" sz="1200">
                <a:solidFill>
                  <a:schemeClr val="tx1">
                    <a:tint val="75000"/>
                  </a:schemeClr>
                </a:solidFill>
              </a:defRPr>
            </a:lvl1pPr>
          </a:lstStyle>
          <a:p>
            <a:endParaRPr kumimoji="0" lang="sl-SI"/>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eaLnBrk="1" latinLnBrk="0" hangingPunct="1">
              <a:defRPr kumimoji="0" lang="sl-SI" sz="1200">
                <a:solidFill>
                  <a:schemeClr val="tx1">
                    <a:tint val="75000"/>
                  </a:schemeClr>
                </a:solidFill>
              </a:defRPr>
            </a:lvl1pPr>
          </a:lstStyle>
          <a:p>
            <a:fld id="{33D6E5A2-EC83-451F-A719-9AC1370DD5CF}" type="slidenum">
              <a:pPr/>
              <a:t>‹#›</a:t>
            </a:fld>
            <a:endParaRPr kumimoji="0" lang="sl-SI"/>
          </a:p>
        </p:txBody>
      </p:sp>
      <p:pic>
        <p:nvPicPr>
          <p:cNvPr id="8" name="Picture 7"/>
          <p:cNvPicPr>
            <a:picLocks noChangeAspect="1"/>
          </p:cNvPicPr>
          <p:nvPr/>
        </p:nvPicPr>
        <p:blipFill rotWithShape="1">
          <a:blip r:embed="rId17"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 id="2147483664" r:id="rId13"/>
    <p:sldLayoutId id="2147483665" r:id="rId14"/>
  </p:sldLayoutIdLst>
  <p:transition spd="slow">
    <p:wipe dir="d"/>
  </p:transition>
  <p:txStyles>
    <p:titleStyle>
      <a:lvl1pPr algn="l" defTabSz="914400" rtl="0" eaLnBrk="1" latinLnBrk="0" hangingPunct="1">
        <a:spcBef>
          <a:spcPct val="0"/>
        </a:spcBef>
        <a:buNone/>
        <a:defRPr kumimoji="0" lang="sl-SI"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sl-SI"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sl-SI"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sl-SI"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sl-SI"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sl-SI"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sl-SI"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sl-SI"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sl-SI"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sl-SI" sz="2000" kern="1200">
          <a:solidFill>
            <a:schemeClr val="tx1"/>
          </a:solidFill>
          <a:latin typeface="+mn-lt"/>
          <a:ea typeface="+mn-ea"/>
          <a:cs typeface="+mn-cs"/>
        </a:defRPr>
      </a:lvl9pPr>
    </p:bodyStyle>
    <p:otherStyle>
      <a:defPPr>
        <a:defRPr kumimoji="0" lang="sl-SI"/>
      </a:defPPr>
      <a:lvl1pPr marL="0" algn="l" defTabSz="914400" rtl="0" eaLnBrk="1" latinLnBrk="0" hangingPunct="1">
        <a:defRPr kumimoji="0" lang="sl-SI" sz="1800" kern="1200">
          <a:solidFill>
            <a:schemeClr val="tx1"/>
          </a:solidFill>
          <a:latin typeface="+mn-lt"/>
          <a:ea typeface="+mn-ea"/>
          <a:cs typeface="+mn-cs"/>
        </a:defRPr>
      </a:lvl1pPr>
      <a:lvl2pPr marL="457200" algn="l" defTabSz="914400" rtl="0" eaLnBrk="1" latinLnBrk="0" hangingPunct="1">
        <a:defRPr kumimoji="0" lang="sl-SI" sz="1800" kern="1200">
          <a:solidFill>
            <a:schemeClr val="tx1"/>
          </a:solidFill>
          <a:latin typeface="+mn-lt"/>
          <a:ea typeface="+mn-ea"/>
          <a:cs typeface="+mn-cs"/>
        </a:defRPr>
      </a:lvl2pPr>
      <a:lvl3pPr marL="914400" algn="l" defTabSz="914400" rtl="0" eaLnBrk="1" latinLnBrk="0" hangingPunct="1">
        <a:defRPr kumimoji="0" lang="sl-SI" sz="1800" kern="1200">
          <a:solidFill>
            <a:schemeClr val="tx1"/>
          </a:solidFill>
          <a:latin typeface="+mn-lt"/>
          <a:ea typeface="+mn-ea"/>
          <a:cs typeface="+mn-cs"/>
        </a:defRPr>
      </a:lvl3pPr>
      <a:lvl4pPr marL="1371600" algn="l" defTabSz="914400" rtl="0" eaLnBrk="1" latinLnBrk="0" hangingPunct="1">
        <a:defRPr kumimoji="0" lang="sl-SI" sz="1800" kern="1200">
          <a:solidFill>
            <a:schemeClr val="tx1"/>
          </a:solidFill>
          <a:latin typeface="+mn-lt"/>
          <a:ea typeface="+mn-ea"/>
          <a:cs typeface="+mn-cs"/>
        </a:defRPr>
      </a:lvl4pPr>
      <a:lvl5pPr marL="1828800" algn="l" defTabSz="914400" rtl="0" eaLnBrk="1" latinLnBrk="0" hangingPunct="1">
        <a:defRPr kumimoji="0" lang="sl-SI" sz="1800" kern="1200">
          <a:solidFill>
            <a:schemeClr val="tx1"/>
          </a:solidFill>
          <a:latin typeface="+mn-lt"/>
          <a:ea typeface="+mn-ea"/>
          <a:cs typeface="+mn-cs"/>
        </a:defRPr>
      </a:lvl5pPr>
      <a:lvl6pPr marL="2286000" algn="l" defTabSz="914400" rtl="0" eaLnBrk="1" latinLnBrk="0" hangingPunct="1">
        <a:defRPr kumimoji="0" lang="sl-SI" sz="1800" kern="1200">
          <a:solidFill>
            <a:schemeClr val="tx1"/>
          </a:solidFill>
          <a:latin typeface="+mn-lt"/>
          <a:ea typeface="+mn-ea"/>
          <a:cs typeface="+mn-cs"/>
        </a:defRPr>
      </a:lvl6pPr>
      <a:lvl7pPr marL="2743200" algn="l" defTabSz="914400" rtl="0" eaLnBrk="1" latinLnBrk="0" hangingPunct="1">
        <a:defRPr kumimoji="0" lang="sl-SI" sz="1800" kern="1200">
          <a:solidFill>
            <a:schemeClr val="tx1"/>
          </a:solidFill>
          <a:latin typeface="+mn-lt"/>
          <a:ea typeface="+mn-ea"/>
          <a:cs typeface="+mn-cs"/>
        </a:defRPr>
      </a:lvl7pPr>
      <a:lvl8pPr marL="3200400" algn="l" defTabSz="914400" rtl="0" eaLnBrk="1" latinLnBrk="0" hangingPunct="1">
        <a:defRPr kumimoji="0" lang="sl-SI" sz="1800" kern="1200">
          <a:solidFill>
            <a:schemeClr val="tx1"/>
          </a:solidFill>
          <a:latin typeface="+mn-lt"/>
          <a:ea typeface="+mn-ea"/>
          <a:cs typeface="+mn-cs"/>
        </a:defRPr>
      </a:lvl8pPr>
      <a:lvl9pPr marL="3657600" algn="l" defTabSz="914400" rtl="0" eaLnBrk="1" latinLnBrk="0" hangingPunct="1">
        <a:defRPr kumimoji="0" lang="sl-SI"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www.clinpharm.medschl.cam.ac.uk/pages/teaching/topics/depression/dep3.html"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hyperlink" Target="http://www.famnit.upr.si/sl/o-fakulteti/pravilniki-obrazci"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www.ncbi.nlm.nih.gov/pubmed" TargetMode="External"/><Relationship Id="rId2" Type="http://schemas.openxmlformats.org/officeDocument/2006/relationships/hyperlink" Target="http://www.ncbi.nlm.nih.gov/pmc/"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www.freemedicaljournals.com/" TargetMode="External"/><Relationship Id="rId2" Type="http://schemas.openxmlformats.org/officeDocument/2006/relationships/hyperlink" Target="http://www.doaj.org/" TargetMode="External"/><Relationship Id="rId1" Type="http://schemas.openxmlformats.org/officeDocument/2006/relationships/slideLayout" Target="../slideLayouts/slideLayout13.xml"/><Relationship Id="rId5" Type="http://schemas.openxmlformats.org/officeDocument/2006/relationships/hyperlink" Target="http://mednar.com/mednar/" TargetMode="External"/><Relationship Id="rId4" Type="http://schemas.openxmlformats.org/officeDocument/2006/relationships/hyperlink" Target="http://www.biomedcentral.com/"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mailto:jakob.sajovic@gmail.com" TargetMode="External"/><Relationship Id="rId2" Type="http://schemas.openxmlformats.org/officeDocument/2006/relationships/hyperlink" Target="mailto:gorazd.drevensek@gmail.com" TargetMode="External"/><Relationship Id="rId1" Type="http://schemas.openxmlformats.org/officeDocument/2006/relationships/slideLayout" Target="../slideLayouts/slideLayout13.xml"/><Relationship Id="rId4" Type="http://schemas.openxmlformats.org/officeDocument/2006/relationships/hyperlink" Target="mailto:jakob.sajovic@famnit.upr.si"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www.deepl.com/translator" TargetMode="External"/><Relationship Id="rId2" Type="http://schemas.openxmlformats.org/officeDocument/2006/relationships/hyperlink" Target="http://www.prisma-statement.org/" TargetMode="External"/><Relationship Id="rId1" Type="http://schemas.openxmlformats.org/officeDocument/2006/relationships/slideLayout" Target="../slideLayouts/slideLayout14.xml"/><Relationship Id="rId5" Type="http://schemas.openxmlformats.org/officeDocument/2006/relationships/hyperlink" Target="https://training.cochrane.org/handbook/current" TargetMode="External"/><Relationship Id="rId4" Type="http://schemas.openxmlformats.org/officeDocument/2006/relationships/hyperlink" Target="https://www.bmj.com/content/372/bmj.n16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899592" y="2204864"/>
            <a:ext cx="8159464" cy="1470025"/>
          </a:xfrm>
        </p:spPr>
        <p:txBody>
          <a:bodyPr>
            <a:normAutofit fontScale="90000"/>
          </a:bodyPr>
          <a:lstStyle/>
          <a:p>
            <a:r>
              <a:rPr lang="sl-SI" altLang="sl-SI" dirty="0" err="1">
                <a:solidFill>
                  <a:srgbClr val="FF9900"/>
                </a:solidFill>
              </a:rPr>
              <a:t>Psihofarmakologija</a:t>
            </a:r>
            <a:r>
              <a:rPr lang="sl-SI" altLang="sl-SI" dirty="0">
                <a:solidFill>
                  <a:srgbClr val="FF9900"/>
                </a:solidFill>
              </a:rPr>
              <a:t> duševnih motenj</a:t>
            </a:r>
            <a:br>
              <a:rPr lang="sl-SI" altLang="sl-SI" dirty="0">
                <a:solidFill>
                  <a:srgbClr val="FF9900"/>
                </a:solidFill>
              </a:rPr>
            </a:br>
            <a:r>
              <a:rPr lang="sl-SI" altLang="sl-SI" dirty="0">
                <a:solidFill>
                  <a:srgbClr val="FF9900"/>
                </a:solidFill>
              </a:rPr>
              <a:t>Navodila za seminarje 2025/26</a:t>
            </a:r>
            <a:endParaRPr lang="sl-SI" dirty="0"/>
          </a:p>
        </p:txBody>
      </p:sp>
      <p:sp>
        <p:nvSpPr>
          <p:cNvPr id="3" name="Subtitle 2"/>
          <p:cNvSpPr>
            <a:spLocks noGrp="1"/>
          </p:cNvSpPr>
          <p:nvPr>
            <p:ph type="subTitle" idx="1"/>
            <p:custDataLst>
              <p:tags r:id="rId3"/>
            </p:custDataLst>
          </p:nvPr>
        </p:nvSpPr>
        <p:spPr>
          <a:xfrm>
            <a:off x="4067944" y="5661248"/>
            <a:ext cx="4772528" cy="990600"/>
          </a:xfrm>
        </p:spPr>
        <p:txBody>
          <a:bodyPr>
            <a:normAutofit/>
          </a:bodyPr>
          <a:lstStyle/>
          <a:p>
            <a:pPr algn="ctr">
              <a:spcBef>
                <a:spcPct val="0"/>
              </a:spcBef>
            </a:pPr>
            <a:r>
              <a:rPr lang="sl-SI" altLang="sl-SI" sz="2400" dirty="0">
                <a:latin typeface="Arial" charset="0"/>
              </a:rPr>
              <a:t>UP FAMNIT, izbirni predmet PDM</a:t>
            </a:r>
          </a:p>
        </p:txBody>
      </p:sp>
    </p:spTree>
    <p:custDataLst>
      <p:tags r:id="rId1"/>
    </p:custData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F9A9-57E3-7ACE-FD0F-339177B8A09A}"/>
              </a:ext>
            </a:extLst>
          </p:cNvPr>
          <p:cNvSpPr>
            <a:spLocks noGrp="1"/>
          </p:cNvSpPr>
          <p:nvPr>
            <p:ph type="title"/>
          </p:nvPr>
        </p:nvSpPr>
        <p:spPr/>
        <p:txBody>
          <a:bodyPr/>
          <a:lstStyle/>
          <a:p>
            <a:r>
              <a:rPr lang="en-US" dirty="0"/>
              <a:t>TEME – </a:t>
            </a:r>
            <a:r>
              <a:rPr lang="en-US" dirty="0" err="1"/>
              <a:t>če</a:t>
            </a:r>
            <a:r>
              <a:rPr lang="en-US" dirty="0"/>
              <a:t> </a:t>
            </a:r>
            <a:r>
              <a:rPr lang="en-US" dirty="0" err="1"/>
              <a:t>nimate</a:t>
            </a:r>
            <a:r>
              <a:rPr lang="en-US" dirty="0"/>
              <a:t> </a:t>
            </a:r>
            <a:r>
              <a:rPr lang="en-US" dirty="0" err="1"/>
              <a:t>drugih</a:t>
            </a:r>
            <a:r>
              <a:rPr lang="en-US" dirty="0"/>
              <a:t> </a:t>
            </a:r>
            <a:r>
              <a:rPr lang="en-US" dirty="0" err="1"/>
              <a:t>idej</a:t>
            </a:r>
            <a:endParaRPr lang="sl-SI" dirty="0"/>
          </a:p>
        </p:txBody>
      </p:sp>
      <p:sp>
        <p:nvSpPr>
          <p:cNvPr id="3" name="Content Placeholder 2">
            <a:extLst>
              <a:ext uri="{FF2B5EF4-FFF2-40B4-BE49-F238E27FC236}">
                <a16:creationId xmlns:a16="http://schemas.microsoft.com/office/drawing/2014/main" id="{4F4D706A-9A1F-3F7A-45F6-F93926916433}"/>
              </a:ext>
            </a:extLst>
          </p:cNvPr>
          <p:cNvSpPr>
            <a:spLocks noGrp="1"/>
          </p:cNvSpPr>
          <p:nvPr>
            <p:ph idx="1"/>
          </p:nvPr>
        </p:nvSpPr>
        <p:spPr/>
        <p:txBody>
          <a:bodyPr/>
          <a:lstStyle/>
          <a:p>
            <a:r>
              <a:rPr lang="sl-SI" dirty="0"/>
              <a:t>Farmakoterapija pri osebnostnih motnjah</a:t>
            </a:r>
          </a:p>
          <a:p>
            <a:r>
              <a:rPr lang="sl-SI" dirty="0"/>
              <a:t>Nova zdravila za zdravljenje Alzheimerjeve demence </a:t>
            </a:r>
          </a:p>
          <a:p>
            <a:r>
              <a:rPr lang="sl-SI" dirty="0"/>
              <a:t>Najpogostejše snovi, ki jih ljudje uporabljajo za samozdravljenje duševnih motenj in stisk ter njihovi mehanizmi delovanja</a:t>
            </a:r>
          </a:p>
          <a:p>
            <a:r>
              <a:rPr lang="sl-SI" dirty="0"/>
              <a:t>Primerjava farmakoloških in </a:t>
            </a:r>
            <a:r>
              <a:rPr lang="sl-SI" dirty="0" err="1"/>
              <a:t>nefarmakoloških</a:t>
            </a:r>
            <a:r>
              <a:rPr lang="sl-SI" dirty="0"/>
              <a:t> pristopov zdravljenja ADHD</a:t>
            </a:r>
            <a:endParaRPr lang="en-US" dirty="0"/>
          </a:p>
        </p:txBody>
      </p:sp>
    </p:spTree>
    <p:extLst>
      <p:ext uri="{BB962C8B-B14F-4D97-AF65-F5344CB8AC3E}">
        <p14:creationId xmlns:p14="http://schemas.microsoft.com/office/powerpoint/2010/main" val="3660280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eaLnBrk="1" hangingPunct="1">
              <a:defRPr/>
            </a:pPr>
            <a:r>
              <a:rPr lang="sl-SI" altLang="sl-SI">
                <a:solidFill>
                  <a:srgbClr val="FF9900"/>
                </a:solidFill>
              </a:rPr>
              <a:t>Primeri navajanja literature</a:t>
            </a:r>
          </a:p>
        </p:txBody>
      </p:sp>
      <p:sp>
        <p:nvSpPr>
          <p:cNvPr id="14339" name="Rectangle 3"/>
          <p:cNvSpPr>
            <a:spLocks noGrp="1" noChangeArrowheads="1"/>
          </p:cNvSpPr>
          <p:nvPr>
            <p:ph type="body" idx="1"/>
          </p:nvPr>
        </p:nvSpPr>
        <p:spPr/>
        <p:txBody>
          <a:bodyPr>
            <a:normAutofit fontScale="92500" lnSpcReduction="10000"/>
          </a:bodyPr>
          <a:lstStyle/>
          <a:p>
            <a:pPr eaLnBrk="1" hangingPunct="1">
              <a:lnSpc>
                <a:spcPct val="90000"/>
              </a:lnSpc>
              <a:defRPr/>
            </a:pPr>
            <a:r>
              <a:rPr lang="sl-SI" altLang="sl-SI" sz="2800" b="1" dirty="0"/>
              <a:t>Knjige:</a:t>
            </a:r>
            <a:endParaRPr lang="cs-CZ" altLang="sl-SI" sz="2800" dirty="0"/>
          </a:p>
          <a:p>
            <a:pPr lvl="1" eaLnBrk="1" hangingPunct="1">
              <a:lnSpc>
                <a:spcPct val="90000"/>
              </a:lnSpc>
              <a:defRPr/>
            </a:pPr>
            <a:r>
              <a:rPr lang="cs-CZ" altLang="sl-SI" sz="2400" dirty="0"/>
              <a:t>Rang, H. P. et al., (2012). Rang and Dale’s Pharmacology (Seventh edition). Elsevier. Churchill Livingstone</a:t>
            </a:r>
            <a:endParaRPr lang="cs-CZ" altLang="sl-SI" sz="2400" b="1" dirty="0"/>
          </a:p>
          <a:p>
            <a:pPr eaLnBrk="1" hangingPunct="1">
              <a:lnSpc>
                <a:spcPct val="90000"/>
              </a:lnSpc>
              <a:defRPr/>
            </a:pPr>
            <a:r>
              <a:rPr lang="cs-CZ" altLang="sl-SI" sz="2800" b="1" dirty="0"/>
              <a:t>Članki:</a:t>
            </a:r>
            <a:endParaRPr lang="cs-CZ" altLang="sl-SI" sz="2800" dirty="0"/>
          </a:p>
          <a:p>
            <a:pPr lvl="1" eaLnBrk="1" hangingPunct="1">
              <a:lnSpc>
                <a:spcPct val="90000"/>
              </a:lnSpc>
              <a:defRPr/>
            </a:pPr>
            <a:r>
              <a:rPr lang="cs-CZ" altLang="sl-SI" sz="2400" dirty="0"/>
              <a:t>O'Connor P.G., (2005) Methodes of Detoxification and Their Role in Treating Patients With Opioid Dependence. </a:t>
            </a:r>
            <a:r>
              <a:rPr lang="cs-CZ" altLang="sl-SI" sz="2400" i="1" dirty="0"/>
              <a:t>JAMA</a:t>
            </a:r>
            <a:r>
              <a:rPr lang="cs-CZ" altLang="sl-SI" sz="2400" dirty="0"/>
              <a:t> 961-3.</a:t>
            </a:r>
            <a:endParaRPr lang="cs-CZ" altLang="sl-SI" sz="2400" b="1" dirty="0"/>
          </a:p>
          <a:p>
            <a:pPr eaLnBrk="1" hangingPunct="1">
              <a:lnSpc>
                <a:spcPct val="90000"/>
              </a:lnSpc>
              <a:defRPr/>
            </a:pPr>
            <a:r>
              <a:rPr lang="cs-CZ" altLang="sl-SI" sz="2800" b="1" dirty="0"/>
              <a:t>Splet:</a:t>
            </a:r>
            <a:endParaRPr lang="cs-CZ" altLang="sl-SI" sz="2800" dirty="0"/>
          </a:p>
          <a:p>
            <a:pPr lvl="1" eaLnBrk="1" hangingPunct="1">
              <a:lnSpc>
                <a:spcPct val="90000"/>
              </a:lnSpc>
              <a:defRPr/>
            </a:pPr>
            <a:r>
              <a:rPr lang="cs-CZ" altLang="sl-SI" sz="2400" dirty="0"/>
              <a:t>Drug Treatment of Depression. Dosegljivo na: </a:t>
            </a:r>
            <a:r>
              <a:rPr lang="cs-CZ" altLang="sl-SI" sz="2400" dirty="0">
                <a:hlinkClick r:id="rId2"/>
              </a:rPr>
              <a:t>http://www.clinpharm.medschl.cam.ac.uk/pages/teaching/topics/depression/dep3.html</a:t>
            </a:r>
            <a:r>
              <a:rPr lang="cs-CZ" altLang="sl-SI" sz="2400" dirty="0"/>
              <a:t> Datum dostopa: 4. 9. 2027.</a:t>
            </a:r>
            <a:endParaRPr lang="en-US" altLang="sl-SI" sz="2400" dirty="0"/>
          </a:p>
          <a:p>
            <a:pPr>
              <a:lnSpc>
                <a:spcPct val="90000"/>
              </a:lnSpc>
              <a:defRPr/>
            </a:pPr>
            <a:r>
              <a:rPr lang="en-US" altLang="sl-SI" b="1" dirty="0"/>
              <a:t>TOPLO VAM PRIPOROČAM UPORABO ORODIJ ZA NAVAJANJE, KOT JE MENDELEY</a:t>
            </a:r>
            <a:r>
              <a:rPr lang="sl-SI" altLang="sl-SI" b="1" dirty="0"/>
              <a:t> ALI ZOTERO</a:t>
            </a:r>
          </a:p>
        </p:txBody>
      </p:sp>
    </p:spTree>
    <p:extLst>
      <p:ext uri="{BB962C8B-B14F-4D97-AF65-F5344CB8AC3E}">
        <p14:creationId xmlns:p14="http://schemas.microsoft.com/office/powerpoint/2010/main" val="2091935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2E078-90BE-8B8C-DE61-E17A3BB5A74C}"/>
              </a:ext>
            </a:extLst>
          </p:cNvPr>
          <p:cNvSpPr>
            <a:spLocks noGrp="1"/>
          </p:cNvSpPr>
          <p:nvPr>
            <p:ph type="title"/>
          </p:nvPr>
        </p:nvSpPr>
        <p:spPr/>
        <p:txBody>
          <a:bodyPr/>
          <a:lstStyle/>
          <a:p>
            <a:r>
              <a:rPr lang="en-US" dirty="0" err="1"/>
              <a:t>Plagiatorstvo</a:t>
            </a:r>
            <a:endParaRPr lang="sl-SI" dirty="0"/>
          </a:p>
        </p:txBody>
      </p:sp>
      <p:sp>
        <p:nvSpPr>
          <p:cNvPr id="3" name="Content Placeholder 2">
            <a:extLst>
              <a:ext uri="{FF2B5EF4-FFF2-40B4-BE49-F238E27FC236}">
                <a16:creationId xmlns:a16="http://schemas.microsoft.com/office/drawing/2014/main" id="{A5330525-B56A-8754-E4EF-2023775D2055}"/>
              </a:ext>
            </a:extLst>
          </p:cNvPr>
          <p:cNvSpPr>
            <a:spLocks noGrp="1"/>
          </p:cNvSpPr>
          <p:nvPr>
            <p:ph idx="1"/>
          </p:nvPr>
        </p:nvSpPr>
        <p:spPr>
          <a:xfrm>
            <a:off x="762000" y="1268760"/>
            <a:ext cx="8077200" cy="5256584"/>
          </a:xfrm>
        </p:spPr>
        <p:txBody>
          <a:bodyPr>
            <a:normAutofit fontScale="85000" lnSpcReduction="20000"/>
          </a:bodyPr>
          <a:lstStyle/>
          <a:p>
            <a:r>
              <a:rPr lang="en-US" dirty="0" err="1"/>
              <a:t>Direkten</a:t>
            </a:r>
            <a:r>
              <a:rPr lang="en-US" dirty="0"/>
              <a:t> </a:t>
            </a:r>
            <a:r>
              <a:rPr lang="en-US" dirty="0" err="1"/>
              <a:t>prevod</a:t>
            </a:r>
            <a:r>
              <a:rPr lang="en-US" dirty="0"/>
              <a:t> dela </a:t>
            </a:r>
            <a:r>
              <a:rPr lang="en-US" dirty="0" err="1"/>
              <a:t>drugega</a:t>
            </a:r>
            <a:r>
              <a:rPr lang="en-US" dirty="0"/>
              <a:t> </a:t>
            </a:r>
            <a:r>
              <a:rPr lang="en-US" dirty="0" err="1"/>
              <a:t>avtorja</a:t>
            </a:r>
            <a:r>
              <a:rPr lang="en-US" dirty="0"/>
              <a:t> (</a:t>
            </a:r>
            <a:r>
              <a:rPr lang="en-US" dirty="0" err="1"/>
              <a:t>npr</a:t>
            </a:r>
            <a:r>
              <a:rPr lang="en-US" dirty="0"/>
              <a:t>. </a:t>
            </a:r>
            <a:r>
              <a:rPr lang="en-US" dirty="0" err="1"/>
              <a:t>uporaba</a:t>
            </a:r>
            <a:r>
              <a:rPr lang="en-US" dirty="0"/>
              <a:t> Google Translate, da </a:t>
            </a:r>
            <a:r>
              <a:rPr lang="en-US" dirty="0" err="1"/>
              <a:t>prevedemo</a:t>
            </a:r>
            <a:r>
              <a:rPr lang="en-US" dirty="0"/>
              <a:t> </a:t>
            </a:r>
            <a:r>
              <a:rPr lang="en-US" dirty="0" err="1"/>
              <a:t>cel</a:t>
            </a:r>
            <a:r>
              <a:rPr lang="en-US" dirty="0"/>
              <a:t> </a:t>
            </a:r>
            <a:r>
              <a:rPr lang="en-US" dirty="0" err="1"/>
              <a:t>odstavek</a:t>
            </a:r>
            <a:r>
              <a:rPr lang="en-US" dirty="0"/>
              <a:t>, </a:t>
            </a:r>
            <a:r>
              <a:rPr lang="en-US" dirty="0" err="1"/>
              <a:t>ali</a:t>
            </a:r>
            <a:r>
              <a:rPr lang="en-US" dirty="0"/>
              <a:t> to </a:t>
            </a:r>
            <a:r>
              <a:rPr lang="en-US" dirty="0" err="1"/>
              <a:t>naredimo</a:t>
            </a:r>
            <a:r>
              <a:rPr lang="en-US" dirty="0"/>
              <a:t> </a:t>
            </a:r>
            <a:r>
              <a:rPr lang="en-US" dirty="0" err="1"/>
              <a:t>sami</a:t>
            </a:r>
            <a:r>
              <a:rPr lang="en-US" dirty="0"/>
              <a:t>) </a:t>
            </a:r>
            <a:r>
              <a:rPr lang="en-US" dirty="0" err="1"/>
              <a:t>ali</a:t>
            </a:r>
            <a:r>
              <a:rPr lang="en-US" dirty="0"/>
              <a:t> </a:t>
            </a:r>
            <a:r>
              <a:rPr lang="en-US" dirty="0" err="1"/>
              <a:t>posameznih</a:t>
            </a:r>
            <a:r>
              <a:rPr lang="en-US" dirty="0"/>
              <a:t> </a:t>
            </a:r>
            <a:r>
              <a:rPr lang="en-US" dirty="0" err="1"/>
              <a:t>odstavkov</a:t>
            </a:r>
            <a:r>
              <a:rPr lang="en-US" dirty="0"/>
              <a:t>/</a:t>
            </a:r>
            <a:r>
              <a:rPr lang="en-US" dirty="0" err="1"/>
              <a:t>poglavij</a:t>
            </a:r>
            <a:r>
              <a:rPr lang="en-US" dirty="0"/>
              <a:t> </a:t>
            </a:r>
            <a:r>
              <a:rPr lang="en-US" dirty="0" err="1"/>
              <a:t>tega</a:t>
            </a:r>
            <a:r>
              <a:rPr lang="en-US" dirty="0"/>
              <a:t> dela NI VAŠE AVTORSKO DELO! (Da </a:t>
            </a:r>
            <a:r>
              <a:rPr lang="en-US" dirty="0" err="1"/>
              <a:t>prevajanja</a:t>
            </a:r>
            <a:r>
              <a:rPr lang="en-US" dirty="0"/>
              <a:t> in/</a:t>
            </a:r>
            <a:r>
              <a:rPr lang="en-US" dirty="0" err="1"/>
              <a:t>ali</a:t>
            </a:r>
            <a:r>
              <a:rPr lang="en-US" dirty="0"/>
              <a:t> </a:t>
            </a:r>
            <a:r>
              <a:rPr lang="en-US" dirty="0" err="1"/>
              <a:t>kopiranja</a:t>
            </a:r>
            <a:r>
              <a:rPr lang="en-US" dirty="0"/>
              <a:t> </a:t>
            </a:r>
            <a:r>
              <a:rPr lang="en-US" dirty="0" err="1"/>
              <a:t>Wikipedije</a:t>
            </a:r>
            <a:r>
              <a:rPr lang="en-US" dirty="0"/>
              <a:t> </a:t>
            </a:r>
            <a:r>
              <a:rPr lang="en-US" dirty="0" err="1"/>
              <a:t>niti</a:t>
            </a:r>
            <a:r>
              <a:rPr lang="en-US" dirty="0"/>
              <a:t> ne </a:t>
            </a:r>
            <a:r>
              <a:rPr lang="en-US" dirty="0" err="1"/>
              <a:t>omenjam</a:t>
            </a:r>
            <a:r>
              <a:rPr lang="en-US" dirty="0"/>
              <a:t>.)</a:t>
            </a:r>
          </a:p>
          <a:p>
            <a:r>
              <a:rPr lang="en-US" dirty="0" err="1"/>
              <a:t>Podrobnejša</a:t>
            </a:r>
            <a:r>
              <a:rPr lang="en-US" dirty="0"/>
              <a:t> </a:t>
            </a:r>
            <a:r>
              <a:rPr lang="en-US" dirty="0" err="1"/>
              <a:t>navodila</a:t>
            </a:r>
            <a:r>
              <a:rPr lang="en-US" dirty="0"/>
              <a:t> in </a:t>
            </a:r>
            <a:r>
              <a:rPr lang="en-US" dirty="0" err="1"/>
              <a:t>kriterije</a:t>
            </a:r>
            <a:r>
              <a:rPr lang="en-US" dirty="0"/>
              <a:t> </a:t>
            </a:r>
            <a:r>
              <a:rPr lang="en-US" dirty="0" err="1"/>
              <a:t>lahko</a:t>
            </a:r>
            <a:r>
              <a:rPr lang="en-US" dirty="0"/>
              <a:t> </a:t>
            </a:r>
            <a:r>
              <a:rPr lang="en-US" dirty="0" err="1"/>
              <a:t>najdete</a:t>
            </a:r>
            <a:r>
              <a:rPr lang="en-US" dirty="0"/>
              <a:t> </a:t>
            </a:r>
            <a:r>
              <a:rPr lang="en-US" dirty="0" err="1"/>
              <a:t>na</a:t>
            </a:r>
            <a:r>
              <a:rPr lang="en-US" dirty="0"/>
              <a:t>: </a:t>
            </a:r>
            <a:r>
              <a:rPr lang="sl-SI" dirty="0">
                <a:solidFill>
                  <a:srgbClr val="1D2125"/>
                </a:solidFill>
                <a:latin typeface="-apple-system"/>
                <a:hlinkClick r:id="rId2"/>
              </a:rPr>
              <a:t>http://www.famnit.upr.si/sl/o-fakulteti/pravilniki-obrazci</a:t>
            </a:r>
            <a:endParaRPr lang="sl-SI" dirty="0">
              <a:solidFill>
                <a:srgbClr val="1D2125"/>
              </a:solidFill>
              <a:latin typeface="-apple-system"/>
            </a:endParaRPr>
          </a:p>
          <a:p>
            <a:pPr lvl="1"/>
            <a:r>
              <a:rPr lang="sl-SI" sz="1800" i="1" dirty="0">
                <a:solidFill>
                  <a:srgbClr val="1D2125"/>
                </a:solidFill>
                <a:latin typeface="-apple-system"/>
              </a:rPr>
              <a:t>„</a:t>
            </a:r>
            <a:r>
              <a:rPr lang="en-US" sz="1800" i="1" dirty="0" err="1">
                <a:solidFill>
                  <a:srgbClr val="1D2125"/>
                </a:solidFill>
                <a:latin typeface="-apple-system"/>
              </a:rPr>
              <a:t>pri</a:t>
            </a:r>
            <a:r>
              <a:rPr lang="en-US" sz="1800" i="1" dirty="0">
                <a:solidFill>
                  <a:srgbClr val="1D2125"/>
                </a:solidFill>
                <a:latin typeface="-apple-system"/>
              </a:rPr>
              <a:t> </a:t>
            </a:r>
            <a:r>
              <a:rPr lang="en-US" sz="1800" i="1" dirty="0" err="1">
                <a:solidFill>
                  <a:srgbClr val="1D2125"/>
                </a:solidFill>
                <a:latin typeface="-apple-system"/>
              </a:rPr>
              <a:t>seminarskih</a:t>
            </a:r>
            <a:r>
              <a:rPr lang="en-US" sz="1800" i="1" dirty="0">
                <a:solidFill>
                  <a:srgbClr val="1D2125"/>
                </a:solidFill>
                <a:latin typeface="-apple-system"/>
              </a:rPr>
              <a:t> </a:t>
            </a:r>
            <a:r>
              <a:rPr lang="en-US" sz="1800" i="1" dirty="0" err="1">
                <a:solidFill>
                  <a:srgbClr val="1D2125"/>
                </a:solidFill>
                <a:latin typeface="-apple-system"/>
              </a:rPr>
              <a:t>nalogah</a:t>
            </a:r>
            <a:r>
              <a:rPr lang="en-US" sz="1800" i="1" dirty="0">
                <a:solidFill>
                  <a:srgbClr val="1D2125"/>
                </a:solidFill>
                <a:latin typeface="-apple-system"/>
              </a:rPr>
              <a:t> in </a:t>
            </a:r>
            <a:r>
              <a:rPr lang="en-US" sz="1800" i="1" dirty="0" err="1">
                <a:solidFill>
                  <a:srgbClr val="1D2125"/>
                </a:solidFill>
                <a:latin typeface="-apple-system"/>
              </a:rPr>
              <a:t>drugih</a:t>
            </a:r>
            <a:r>
              <a:rPr lang="en-US" sz="1800" i="1" dirty="0">
                <a:solidFill>
                  <a:srgbClr val="1D2125"/>
                </a:solidFill>
                <a:latin typeface="-apple-system"/>
              </a:rPr>
              <a:t> </a:t>
            </a:r>
            <a:r>
              <a:rPr lang="en-US" sz="1800" i="1" dirty="0" err="1">
                <a:solidFill>
                  <a:srgbClr val="1D2125"/>
                </a:solidFill>
                <a:latin typeface="-apple-system"/>
              </a:rPr>
              <a:t>izdelkih</a:t>
            </a:r>
            <a:r>
              <a:rPr lang="en-US" sz="1800" i="1" dirty="0">
                <a:solidFill>
                  <a:srgbClr val="1D2125"/>
                </a:solidFill>
                <a:latin typeface="-apple-system"/>
              </a:rPr>
              <a:t> </a:t>
            </a:r>
            <a:r>
              <a:rPr lang="en-US" sz="1800" i="1" dirty="0" err="1">
                <a:solidFill>
                  <a:srgbClr val="1D2125"/>
                </a:solidFill>
                <a:latin typeface="-apple-system"/>
              </a:rPr>
              <a:t>prepiše</a:t>
            </a:r>
            <a:r>
              <a:rPr lang="en-US" sz="1800" i="1" dirty="0">
                <a:solidFill>
                  <a:srgbClr val="1D2125"/>
                </a:solidFill>
                <a:latin typeface="-apple-system"/>
              </a:rPr>
              <a:t> </a:t>
            </a:r>
            <a:r>
              <a:rPr lang="en-US" sz="1800" i="1" dirty="0" err="1">
                <a:solidFill>
                  <a:srgbClr val="1D2125"/>
                </a:solidFill>
                <a:latin typeface="-apple-system"/>
              </a:rPr>
              <a:t>ali</a:t>
            </a:r>
            <a:r>
              <a:rPr lang="en-US" sz="1800" i="1" dirty="0">
                <a:solidFill>
                  <a:srgbClr val="1D2125"/>
                </a:solidFill>
                <a:latin typeface="-apple-system"/>
              </a:rPr>
              <a:t> </a:t>
            </a:r>
            <a:r>
              <a:rPr lang="en-US" sz="1800" i="1" dirty="0" err="1">
                <a:solidFill>
                  <a:srgbClr val="1D2125"/>
                </a:solidFill>
                <a:latin typeface="-apple-system"/>
              </a:rPr>
              <a:t>prevede</a:t>
            </a:r>
            <a:r>
              <a:rPr lang="en-US" sz="1800" i="1" dirty="0">
                <a:solidFill>
                  <a:srgbClr val="1D2125"/>
                </a:solidFill>
                <a:latin typeface="-apple-system"/>
              </a:rPr>
              <a:t> dela </a:t>
            </a:r>
            <a:r>
              <a:rPr lang="en-US" sz="1800" i="1" dirty="0" err="1">
                <a:solidFill>
                  <a:srgbClr val="1D2125"/>
                </a:solidFill>
                <a:latin typeface="-apple-system"/>
              </a:rPr>
              <a:t>drugih</a:t>
            </a:r>
            <a:r>
              <a:rPr lang="en-US" sz="1800" i="1" dirty="0">
                <a:solidFill>
                  <a:srgbClr val="1D2125"/>
                </a:solidFill>
                <a:latin typeface="-apple-system"/>
              </a:rPr>
              <a:t> </a:t>
            </a:r>
            <a:r>
              <a:rPr lang="en-US" sz="1800" i="1" dirty="0" err="1">
                <a:solidFill>
                  <a:srgbClr val="1D2125"/>
                </a:solidFill>
                <a:latin typeface="-apple-system"/>
              </a:rPr>
              <a:t>avtorjev</a:t>
            </a:r>
            <a:r>
              <a:rPr lang="en-US" sz="1800" i="1" dirty="0">
                <a:solidFill>
                  <a:srgbClr val="1D2125"/>
                </a:solidFill>
                <a:latin typeface="-apple-system"/>
              </a:rPr>
              <a:t> v </a:t>
            </a:r>
            <a:r>
              <a:rPr lang="en-US" sz="1800" i="1" dirty="0" err="1">
                <a:solidFill>
                  <a:srgbClr val="1D2125"/>
                </a:solidFill>
                <a:latin typeface="-apple-system"/>
              </a:rPr>
              <a:t>celoti</a:t>
            </a:r>
            <a:r>
              <a:rPr lang="en-US" sz="1800" i="1" dirty="0">
                <a:solidFill>
                  <a:srgbClr val="1D2125"/>
                </a:solidFill>
                <a:latin typeface="-apple-system"/>
              </a:rPr>
              <a:t> </a:t>
            </a:r>
            <a:r>
              <a:rPr lang="en-US" sz="1800" i="1" dirty="0" err="1">
                <a:solidFill>
                  <a:srgbClr val="1D2125"/>
                </a:solidFill>
                <a:latin typeface="-apple-system"/>
              </a:rPr>
              <a:t>ali</a:t>
            </a:r>
            <a:r>
              <a:rPr lang="en-US" sz="1800" i="1" dirty="0">
                <a:solidFill>
                  <a:srgbClr val="1D2125"/>
                </a:solidFill>
                <a:latin typeface="-apple-system"/>
              </a:rPr>
              <a:t> </a:t>
            </a:r>
            <a:r>
              <a:rPr lang="en-US" sz="1800" i="1" dirty="0" err="1">
                <a:solidFill>
                  <a:srgbClr val="1D2125"/>
                </a:solidFill>
                <a:latin typeface="-apple-system"/>
              </a:rPr>
              <a:t>delno</a:t>
            </a:r>
            <a:r>
              <a:rPr lang="en-US" sz="1800" i="1" dirty="0">
                <a:solidFill>
                  <a:srgbClr val="1D2125"/>
                </a:solidFill>
                <a:latin typeface="-apple-system"/>
              </a:rPr>
              <a:t> </a:t>
            </a:r>
            <a:r>
              <a:rPr lang="en-US" sz="1800" i="1" dirty="0" err="1">
                <a:solidFill>
                  <a:srgbClr val="1D2125"/>
                </a:solidFill>
                <a:latin typeface="-apple-system"/>
              </a:rPr>
              <a:t>ter</a:t>
            </a:r>
            <a:r>
              <a:rPr lang="en-US" sz="1800" i="1" dirty="0">
                <a:solidFill>
                  <a:srgbClr val="1D2125"/>
                </a:solidFill>
                <a:latin typeface="-apple-system"/>
              </a:rPr>
              <a:t> </a:t>
            </a:r>
            <a:r>
              <a:rPr lang="en-US" sz="1800" i="1" dirty="0" err="1">
                <a:solidFill>
                  <a:srgbClr val="1D2125"/>
                </a:solidFill>
                <a:latin typeface="-apple-system"/>
              </a:rPr>
              <a:t>jih</a:t>
            </a:r>
            <a:r>
              <a:rPr lang="en-US" sz="1800" i="1" dirty="0">
                <a:solidFill>
                  <a:srgbClr val="1D2125"/>
                </a:solidFill>
                <a:latin typeface="-apple-system"/>
              </a:rPr>
              <a:t> </a:t>
            </a:r>
            <a:r>
              <a:rPr lang="en-US" sz="1800" i="1" dirty="0" err="1">
                <a:solidFill>
                  <a:srgbClr val="1D2125"/>
                </a:solidFill>
                <a:latin typeface="-apple-system"/>
              </a:rPr>
              <a:t>uporabi</a:t>
            </a:r>
            <a:r>
              <a:rPr lang="en-US" sz="1800" i="1" dirty="0">
                <a:solidFill>
                  <a:srgbClr val="1D2125"/>
                </a:solidFill>
                <a:latin typeface="-apple-system"/>
              </a:rPr>
              <a:t> </a:t>
            </a:r>
            <a:r>
              <a:rPr lang="en-US" sz="1800" i="1" dirty="0" err="1">
                <a:solidFill>
                  <a:srgbClr val="1D2125"/>
                </a:solidFill>
                <a:latin typeface="-apple-system"/>
              </a:rPr>
              <a:t>kot</a:t>
            </a:r>
            <a:r>
              <a:rPr lang="en-US" sz="1800" i="1" dirty="0">
                <a:solidFill>
                  <a:srgbClr val="1D2125"/>
                </a:solidFill>
                <a:latin typeface="-apple-system"/>
              </a:rPr>
              <a:t> </a:t>
            </a:r>
            <a:r>
              <a:rPr lang="en-US" sz="1800" i="1" dirty="0" err="1">
                <a:solidFill>
                  <a:srgbClr val="1D2125"/>
                </a:solidFill>
                <a:latin typeface="-apple-system"/>
              </a:rPr>
              <a:t>svoja</a:t>
            </a:r>
            <a:r>
              <a:rPr lang="en-US" sz="1800" i="1" dirty="0">
                <a:solidFill>
                  <a:srgbClr val="1D2125"/>
                </a:solidFill>
                <a:latin typeface="-apple-system"/>
              </a:rPr>
              <a:t> </a:t>
            </a:r>
            <a:r>
              <a:rPr lang="en-US" sz="1800" i="1" dirty="0" err="1">
                <a:solidFill>
                  <a:srgbClr val="1D2125"/>
                </a:solidFill>
                <a:latin typeface="-apple-system"/>
              </a:rPr>
              <a:t>lastna</a:t>
            </a:r>
            <a:r>
              <a:rPr lang="en-US" sz="1800" i="1" dirty="0">
                <a:solidFill>
                  <a:srgbClr val="1D2125"/>
                </a:solidFill>
                <a:latin typeface="-apple-system"/>
              </a:rPr>
              <a:t> </a:t>
            </a:r>
            <a:r>
              <a:rPr lang="en-US" sz="1800" i="1" dirty="0" err="1">
                <a:solidFill>
                  <a:srgbClr val="1D2125"/>
                </a:solidFill>
                <a:latin typeface="-apple-system"/>
              </a:rPr>
              <a:t>oziroma</a:t>
            </a:r>
            <a:r>
              <a:rPr lang="en-US" sz="1800" i="1" dirty="0">
                <a:solidFill>
                  <a:srgbClr val="1D2125"/>
                </a:solidFill>
                <a:latin typeface="-apple-system"/>
              </a:rPr>
              <a:t> </a:t>
            </a:r>
            <a:r>
              <a:rPr lang="en-US" sz="1800" i="1" dirty="0" err="1">
                <a:solidFill>
                  <a:srgbClr val="1D2125"/>
                </a:solidFill>
                <a:latin typeface="-apple-system"/>
              </a:rPr>
              <a:t>če</a:t>
            </a:r>
            <a:r>
              <a:rPr lang="en-US" sz="1800" i="1" dirty="0">
                <a:solidFill>
                  <a:srgbClr val="1D2125"/>
                </a:solidFill>
                <a:latin typeface="-apple-system"/>
              </a:rPr>
              <a:t> </a:t>
            </a:r>
            <a:r>
              <a:rPr lang="en-US" sz="1800" i="1" dirty="0" err="1">
                <a:solidFill>
                  <a:srgbClr val="1D2125"/>
                </a:solidFill>
                <a:latin typeface="-apple-system"/>
              </a:rPr>
              <a:t>pri</a:t>
            </a:r>
            <a:r>
              <a:rPr lang="en-US" sz="1800" i="1" dirty="0">
                <a:solidFill>
                  <a:srgbClr val="1D2125"/>
                </a:solidFill>
                <a:latin typeface="-apple-system"/>
              </a:rPr>
              <a:t> </a:t>
            </a:r>
            <a:r>
              <a:rPr lang="en-US" sz="1800" i="1" dirty="0" err="1">
                <a:solidFill>
                  <a:srgbClr val="1D2125"/>
                </a:solidFill>
                <a:latin typeface="-apple-system"/>
              </a:rPr>
              <a:t>posameznih</a:t>
            </a:r>
            <a:r>
              <a:rPr lang="en-US" sz="1800" i="1" dirty="0">
                <a:solidFill>
                  <a:srgbClr val="1D2125"/>
                </a:solidFill>
                <a:latin typeface="-apple-system"/>
              </a:rPr>
              <a:t> </a:t>
            </a:r>
            <a:r>
              <a:rPr lang="en-US" sz="1800" i="1" dirty="0" err="1">
                <a:solidFill>
                  <a:srgbClr val="1D2125"/>
                </a:solidFill>
                <a:latin typeface="-apple-system"/>
              </a:rPr>
              <a:t>delih</a:t>
            </a:r>
            <a:r>
              <a:rPr lang="en-US" sz="1800" i="1" dirty="0">
                <a:solidFill>
                  <a:srgbClr val="1D2125"/>
                </a:solidFill>
                <a:latin typeface="-apple-system"/>
              </a:rPr>
              <a:t> </a:t>
            </a:r>
            <a:r>
              <a:rPr lang="en-US" sz="1800" i="1" dirty="0" err="1">
                <a:solidFill>
                  <a:srgbClr val="1D2125"/>
                </a:solidFill>
                <a:latin typeface="-apple-system"/>
              </a:rPr>
              <a:t>izdelka</a:t>
            </a:r>
            <a:r>
              <a:rPr lang="en-US" sz="1800" i="1" dirty="0">
                <a:solidFill>
                  <a:srgbClr val="1D2125"/>
                </a:solidFill>
                <a:latin typeface="-apple-system"/>
              </a:rPr>
              <a:t>, ki </a:t>
            </a:r>
            <a:r>
              <a:rPr lang="en-US" sz="1800" i="1" dirty="0" err="1">
                <a:solidFill>
                  <a:srgbClr val="1D2125"/>
                </a:solidFill>
                <a:latin typeface="-apple-system"/>
              </a:rPr>
              <a:t>jih</a:t>
            </a:r>
            <a:r>
              <a:rPr lang="en-US" sz="1800" i="1" dirty="0">
                <a:solidFill>
                  <a:srgbClr val="1D2125"/>
                </a:solidFill>
                <a:latin typeface="-apple-system"/>
              </a:rPr>
              <a:t> </a:t>
            </a:r>
            <a:r>
              <a:rPr lang="en-US" sz="1800" i="1" dirty="0" err="1">
                <a:solidFill>
                  <a:srgbClr val="1D2125"/>
                </a:solidFill>
                <a:latin typeface="-apple-system"/>
              </a:rPr>
              <a:t>prepiše</a:t>
            </a:r>
            <a:r>
              <a:rPr lang="en-US" sz="1800" i="1" dirty="0">
                <a:solidFill>
                  <a:srgbClr val="1D2125"/>
                </a:solidFill>
                <a:latin typeface="-apple-system"/>
              </a:rPr>
              <a:t> </a:t>
            </a:r>
            <a:r>
              <a:rPr lang="en-US" sz="1800" i="1" dirty="0" err="1">
                <a:solidFill>
                  <a:srgbClr val="1D2125"/>
                </a:solidFill>
                <a:latin typeface="-apple-system"/>
              </a:rPr>
              <a:t>ali</a:t>
            </a:r>
            <a:r>
              <a:rPr lang="en-US" sz="1800" i="1" dirty="0">
                <a:solidFill>
                  <a:srgbClr val="1D2125"/>
                </a:solidFill>
                <a:latin typeface="-apple-system"/>
              </a:rPr>
              <a:t> </a:t>
            </a:r>
            <a:r>
              <a:rPr lang="en-US" sz="1800" i="1" dirty="0" err="1">
                <a:solidFill>
                  <a:srgbClr val="1D2125"/>
                </a:solidFill>
                <a:latin typeface="-apple-system"/>
              </a:rPr>
              <a:t>prevede</a:t>
            </a:r>
            <a:r>
              <a:rPr lang="en-US" sz="1800" i="1" dirty="0">
                <a:solidFill>
                  <a:srgbClr val="1D2125"/>
                </a:solidFill>
                <a:latin typeface="-apple-system"/>
              </a:rPr>
              <a:t>, ne </a:t>
            </a:r>
            <a:r>
              <a:rPr lang="en-US" sz="1800" i="1" dirty="0" err="1">
                <a:solidFill>
                  <a:srgbClr val="1D2125"/>
                </a:solidFill>
                <a:latin typeface="-apple-system"/>
              </a:rPr>
              <a:t>navaja</a:t>
            </a:r>
            <a:r>
              <a:rPr lang="en-US" sz="1800" i="1" dirty="0">
                <a:solidFill>
                  <a:srgbClr val="1D2125"/>
                </a:solidFill>
                <a:latin typeface="-apple-system"/>
              </a:rPr>
              <a:t> </a:t>
            </a:r>
            <a:r>
              <a:rPr lang="en-US" sz="1800" i="1" dirty="0" err="1">
                <a:solidFill>
                  <a:srgbClr val="1D2125"/>
                </a:solidFill>
                <a:latin typeface="-apple-system"/>
              </a:rPr>
              <a:t>avtorja</a:t>
            </a:r>
            <a:r>
              <a:rPr lang="en-US" sz="1800" i="1" dirty="0">
                <a:solidFill>
                  <a:srgbClr val="1D2125"/>
                </a:solidFill>
                <a:latin typeface="-apple-system"/>
              </a:rPr>
              <a:t> (</a:t>
            </a:r>
            <a:r>
              <a:rPr lang="en-US" sz="1800" i="1" dirty="0" err="1">
                <a:solidFill>
                  <a:srgbClr val="1D2125"/>
                </a:solidFill>
                <a:latin typeface="-apple-system"/>
              </a:rPr>
              <a:t>plagiatorstvo</a:t>
            </a:r>
            <a:r>
              <a:rPr lang="en-US" sz="1800" i="1" dirty="0">
                <a:solidFill>
                  <a:srgbClr val="1D2125"/>
                </a:solidFill>
                <a:latin typeface="-apple-system"/>
              </a:rPr>
              <a:t>)</a:t>
            </a:r>
            <a:r>
              <a:rPr lang="sl-SI" sz="1800" i="1" dirty="0">
                <a:solidFill>
                  <a:srgbClr val="1D2125"/>
                </a:solidFill>
                <a:latin typeface="-apple-system"/>
              </a:rPr>
              <a:t>“</a:t>
            </a:r>
            <a:endParaRPr lang="en-US" sz="1800" b="0" i="1" dirty="0">
              <a:solidFill>
                <a:srgbClr val="1D2125"/>
              </a:solidFill>
              <a:effectLst/>
              <a:latin typeface="-apple-system"/>
            </a:endParaRPr>
          </a:p>
          <a:p>
            <a:r>
              <a:rPr lang="en-US" dirty="0" err="1"/>
              <a:t>Seminarjev</a:t>
            </a:r>
            <a:r>
              <a:rPr lang="en-US" dirty="0"/>
              <a:t> </a:t>
            </a:r>
            <a:r>
              <a:rPr lang="en-US" dirty="0" err="1"/>
              <a:t>pripravljenih</a:t>
            </a:r>
            <a:r>
              <a:rPr lang="en-US" dirty="0"/>
              <a:t> </a:t>
            </a:r>
            <a:r>
              <a:rPr lang="en-US" dirty="0" err="1"/>
              <a:t>na</a:t>
            </a:r>
            <a:r>
              <a:rPr lang="en-US" dirty="0"/>
              <a:t> </a:t>
            </a:r>
            <a:r>
              <a:rPr lang="en-US" dirty="0" err="1"/>
              <a:t>takšen</a:t>
            </a:r>
            <a:r>
              <a:rPr lang="en-US" dirty="0"/>
              <a:t> </a:t>
            </a:r>
            <a:r>
              <a:rPr lang="en-US" dirty="0" err="1"/>
              <a:t>način</a:t>
            </a:r>
            <a:r>
              <a:rPr lang="en-US" dirty="0"/>
              <a:t> SI NE DOVOLITE ODDATI, </a:t>
            </a:r>
            <a:r>
              <a:rPr lang="en-US" dirty="0" err="1"/>
              <a:t>ker</a:t>
            </a:r>
            <a:r>
              <a:rPr lang="en-US" dirty="0"/>
              <a:t> </a:t>
            </a:r>
            <a:r>
              <a:rPr lang="en-US" dirty="0" err="1"/>
              <a:t>bo</a:t>
            </a:r>
            <a:r>
              <a:rPr lang="en-US" dirty="0"/>
              <a:t> </a:t>
            </a:r>
            <a:r>
              <a:rPr lang="en-US" dirty="0" err="1"/>
              <a:t>vsebina</a:t>
            </a:r>
            <a:r>
              <a:rPr lang="en-US" dirty="0"/>
              <a:t>, </a:t>
            </a:r>
            <a:r>
              <a:rPr lang="en-US" dirty="0" err="1"/>
              <a:t>ustrezna</a:t>
            </a:r>
            <a:r>
              <a:rPr lang="en-US" dirty="0"/>
              <a:t> </a:t>
            </a:r>
            <a:r>
              <a:rPr lang="en-US" dirty="0" err="1"/>
              <a:t>uporaba</a:t>
            </a:r>
            <a:r>
              <a:rPr lang="en-US" dirty="0"/>
              <a:t> </a:t>
            </a:r>
            <a:r>
              <a:rPr lang="en-US" dirty="0" err="1"/>
              <a:t>virov</a:t>
            </a:r>
            <a:r>
              <a:rPr lang="en-US" dirty="0"/>
              <a:t> in </a:t>
            </a:r>
            <a:r>
              <a:rPr lang="en-US" dirty="0" err="1"/>
              <a:t>ostalo</a:t>
            </a:r>
            <a:r>
              <a:rPr lang="en-US" dirty="0"/>
              <a:t> </a:t>
            </a:r>
            <a:r>
              <a:rPr lang="en-US" dirty="0" err="1"/>
              <a:t>pregledano</a:t>
            </a:r>
            <a:r>
              <a:rPr lang="en-US" dirty="0"/>
              <a:t>. V </a:t>
            </a:r>
            <a:r>
              <a:rPr lang="en-US" dirty="0" err="1"/>
              <a:t>primeru</a:t>
            </a:r>
            <a:r>
              <a:rPr lang="en-US" dirty="0"/>
              <a:t>, da </a:t>
            </a:r>
            <a:r>
              <a:rPr lang="en-US" dirty="0" err="1"/>
              <a:t>ugotovimo</a:t>
            </a:r>
            <a:r>
              <a:rPr lang="en-US" dirty="0"/>
              <a:t>, da je </a:t>
            </a:r>
            <a:r>
              <a:rPr lang="en-US" dirty="0" err="1"/>
              <a:t>vaše</a:t>
            </a:r>
            <a:r>
              <a:rPr lang="en-US" dirty="0"/>
              <a:t> </a:t>
            </a:r>
            <a:r>
              <a:rPr lang="en-US" dirty="0" err="1"/>
              <a:t>delo</a:t>
            </a:r>
            <a:r>
              <a:rPr lang="en-US" dirty="0"/>
              <a:t> </a:t>
            </a:r>
            <a:r>
              <a:rPr lang="en-US" dirty="0" err="1"/>
              <a:t>plagiat</a:t>
            </a:r>
            <a:r>
              <a:rPr lang="en-US" dirty="0"/>
              <a:t>, vas v </a:t>
            </a:r>
            <a:r>
              <a:rPr lang="en-US" dirty="0" err="1"/>
              <a:t>najboljšem</a:t>
            </a:r>
            <a:r>
              <a:rPr lang="en-US" dirty="0"/>
              <a:t> </a:t>
            </a:r>
            <a:r>
              <a:rPr lang="en-US" dirty="0" err="1"/>
              <a:t>primeru</a:t>
            </a:r>
            <a:r>
              <a:rPr lang="en-US" dirty="0"/>
              <a:t> </a:t>
            </a:r>
            <a:r>
              <a:rPr lang="en-US" dirty="0" err="1"/>
              <a:t>čaka</a:t>
            </a:r>
            <a:r>
              <a:rPr lang="en-US" dirty="0"/>
              <a:t> </a:t>
            </a:r>
            <a:r>
              <a:rPr lang="en-US" dirty="0" err="1"/>
              <a:t>dodatna</a:t>
            </a:r>
            <a:r>
              <a:rPr lang="en-US" dirty="0"/>
              <a:t>, </a:t>
            </a:r>
            <a:r>
              <a:rPr lang="en-US" dirty="0" err="1"/>
              <a:t>večja</a:t>
            </a:r>
            <a:r>
              <a:rPr lang="en-US" dirty="0"/>
              <a:t> </a:t>
            </a:r>
            <a:r>
              <a:rPr lang="en-US" dirty="0" err="1"/>
              <a:t>količina</a:t>
            </a:r>
            <a:r>
              <a:rPr lang="en-US" dirty="0"/>
              <a:t> dela, da </a:t>
            </a:r>
            <a:r>
              <a:rPr lang="en-US" dirty="0" err="1"/>
              <a:t>predmet</a:t>
            </a:r>
            <a:r>
              <a:rPr lang="en-US" dirty="0"/>
              <a:t> </a:t>
            </a:r>
            <a:r>
              <a:rPr lang="en-US" dirty="0" err="1"/>
              <a:t>opravite</a:t>
            </a:r>
            <a:r>
              <a:rPr lang="en-US" dirty="0"/>
              <a:t>, v </a:t>
            </a:r>
            <a:r>
              <a:rPr lang="en-US" dirty="0" err="1"/>
              <a:t>najslabšem</a:t>
            </a:r>
            <a:r>
              <a:rPr lang="en-US" dirty="0"/>
              <a:t> </a:t>
            </a:r>
            <a:r>
              <a:rPr lang="en-US" dirty="0" err="1"/>
              <a:t>primeru</a:t>
            </a:r>
            <a:r>
              <a:rPr lang="en-US" dirty="0"/>
              <a:t> pa je </a:t>
            </a:r>
            <a:r>
              <a:rPr lang="en-US" b="1" dirty="0" err="1"/>
              <a:t>plagiatorstvo</a:t>
            </a:r>
            <a:r>
              <a:rPr lang="en-US" b="1" dirty="0"/>
              <a:t> </a:t>
            </a:r>
            <a:r>
              <a:rPr lang="en-US" b="1" dirty="0" err="1"/>
              <a:t>podlaga</a:t>
            </a:r>
            <a:r>
              <a:rPr lang="en-US" b="1" dirty="0"/>
              <a:t> za </a:t>
            </a:r>
            <a:r>
              <a:rPr lang="en-US" b="1" dirty="0" err="1"/>
              <a:t>izključitev</a:t>
            </a:r>
            <a:r>
              <a:rPr lang="en-US" b="1" dirty="0"/>
              <a:t> ne le </a:t>
            </a:r>
            <a:r>
              <a:rPr lang="en-US" b="1" dirty="0" err="1"/>
              <a:t>iz</a:t>
            </a:r>
            <a:r>
              <a:rPr lang="en-US" b="1" dirty="0"/>
              <a:t> </a:t>
            </a:r>
            <a:r>
              <a:rPr lang="en-US" b="1" dirty="0" err="1"/>
              <a:t>fakultete</a:t>
            </a:r>
            <a:r>
              <a:rPr lang="en-US" b="1" dirty="0"/>
              <a:t>, </a:t>
            </a:r>
            <a:r>
              <a:rPr lang="en-US" b="1" dirty="0" err="1"/>
              <a:t>temveč</a:t>
            </a:r>
            <a:r>
              <a:rPr lang="en-US" b="1" dirty="0"/>
              <a:t> </a:t>
            </a:r>
            <a:r>
              <a:rPr lang="en-US" b="1" dirty="0" err="1"/>
              <a:t>celotne</a:t>
            </a:r>
            <a:r>
              <a:rPr lang="en-US" b="1" dirty="0"/>
              <a:t> </a:t>
            </a:r>
            <a:r>
              <a:rPr lang="en-US" b="1" dirty="0" err="1"/>
              <a:t>univerze</a:t>
            </a:r>
            <a:r>
              <a:rPr lang="en-US" dirty="0"/>
              <a:t>.</a:t>
            </a:r>
            <a:endParaRPr lang="sl-SI" dirty="0"/>
          </a:p>
        </p:txBody>
      </p:sp>
    </p:spTree>
    <p:extLst>
      <p:ext uri="{BB962C8B-B14F-4D97-AF65-F5344CB8AC3E}">
        <p14:creationId xmlns:p14="http://schemas.microsoft.com/office/powerpoint/2010/main" val="332252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9C888-31B4-DA9B-465E-C5046BB4975A}"/>
              </a:ext>
            </a:extLst>
          </p:cNvPr>
          <p:cNvSpPr>
            <a:spLocks noGrp="1"/>
          </p:cNvSpPr>
          <p:nvPr>
            <p:ph type="title"/>
          </p:nvPr>
        </p:nvSpPr>
        <p:spPr>
          <a:xfrm>
            <a:off x="762000" y="274638"/>
            <a:ext cx="8077200" cy="2002234"/>
          </a:xfrm>
        </p:spPr>
        <p:txBody>
          <a:bodyPr>
            <a:normAutofit fontScale="90000"/>
          </a:bodyPr>
          <a:lstStyle/>
          <a:p>
            <a:r>
              <a:rPr lang="en-US" dirty="0" err="1"/>
              <a:t>Nejasnosti</a:t>
            </a:r>
            <a:r>
              <a:rPr lang="en-US" dirty="0"/>
              <a:t>, </a:t>
            </a:r>
            <a:r>
              <a:rPr lang="en-US" dirty="0" err="1"/>
              <a:t>težave</a:t>
            </a:r>
            <a:r>
              <a:rPr lang="en-US" dirty="0"/>
              <a:t> </a:t>
            </a:r>
            <a:r>
              <a:rPr lang="en-US" dirty="0" err="1"/>
              <a:t>pri</a:t>
            </a:r>
            <a:r>
              <a:rPr lang="en-US" dirty="0"/>
              <a:t> </a:t>
            </a:r>
            <a:r>
              <a:rPr lang="en-US" dirty="0" err="1"/>
              <a:t>pripravi</a:t>
            </a:r>
            <a:r>
              <a:rPr lang="en-US" dirty="0"/>
              <a:t> </a:t>
            </a:r>
            <a:r>
              <a:rPr lang="en-US" dirty="0" err="1"/>
              <a:t>ali</a:t>
            </a:r>
            <a:r>
              <a:rPr lang="en-US" dirty="0"/>
              <a:t> </a:t>
            </a:r>
            <a:r>
              <a:rPr lang="en-US" dirty="0" err="1"/>
              <a:t>drugi</a:t>
            </a:r>
            <a:r>
              <a:rPr lang="en-US" dirty="0"/>
              <a:t> </a:t>
            </a:r>
            <a:r>
              <a:rPr lang="en-US" dirty="0" err="1"/>
              <a:t>nepredvideni</a:t>
            </a:r>
            <a:r>
              <a:rPr lang="en-US" dirty="0"/>
              <a:t> </a:t>
            </a:r>
            <a:r>
              <a:rPr lang="en-US" dirty="0" err="1"/>
              <a:t>dogodki</a:t>
            </a:r>
            <a:r>
              <a:rPr lang="en-US" dirty="0"/>
              <a:t> </a:t>
            </a:r>
            <a:r>
              <a:rPr lang="en-US" dirty="0" err="1"/>
              <a:t>povezani</a:t>
            </a:r>
            <a:r>
              <a:rPr lang="en-US" dirty="0"/>
              <a:t> s </a:t>
            </a:r>
            <a:r>
              <a:rPr lang="en-US" dirty="0" err="1"/>
              <a:t>seminarjem</a:t>
            </a:r>
            <a:endParaRPr lang="sl-SI" dirty="0"/>
          </a:p>
        </p:txBody>
      </p:sp>
      <p:sp>
        <p:nvSpPr>
          <p:cNvPr id="3" name="Content Placeholder 2">
            <a:extLst>
              <a:ext uri="{FF2B5EF4-FFF2-40B4-BE49-F238E27FC236}">
                <a16:creationId xmlns:a16="http://schemas.microsoft.com/office/drawing/2014/main" id="{8C2D6D3E-C546-5A7B-DB72-44C749EBBE93}"/>
              </a:ext>
            </a:extLst>
          </p:cNvPr>
          <p:cNvSpPr>
            <a:spLocks noGrp="1"/>
          </p:cNvSpPr>
          <p:nvPr>
            <p:ph idx="1"/>
          </p:nvPr>
        </p:nvSpPr>
        <p:spPr>
          <a:xfrm>
            <a:off x="762000" y="2348880"/>
            <a:ext cx="8077200" cy="3777283"/>
          </a:xfrm>
        </p:spPr>
        <p:txBody>
          <a:bodyPr>
            <a:normAutofit fontScale="92500" lnSpcReduction="10000"/>
          </a:bodyPr>
          <a:lstStyle/>
          <a:p>
            <a:r>
              <a:rPr lang="en-US" b="1" dirty="0"/>
              <a:t>PRAVOČASNO!! </a:t>
            </a:r>
            <a:r>
              <a:rPr lang="en-US" dirty="0" err="1"/>
              <a:t>napišite</a:t>
            </a:r>
            <a:r>
              <a:rPr lang="en-US" dirty="0"/>
              <a:t> e-mail </a:t>
            </a:r>
            <a:r>
              <a:rPr lang="en-US" dirty="0" err="1"/>
              <a:t>profesorju</a:t>
            </a:r>
            <a:r>
              <a:rPr lang="en-US" dirty="0"/>
              <a:t> </a:t>
            </a:r>
            <a:r>
              <a:rPr lang="en-US" dirty="0" err="1"/>
              <a:t>ali</a:t>
            </a:r>
            <a:r>
              <a:rPr lang="en-US" dirty="0"/>
              <a:t> </a:t>
            </a:r>
            <a:r>
              <a:rPr lang="en-US" dirty="0" err="1"/>
              <a:t>asistentu</a:t>
            </a:r>
            <a:r>
              <a:rPr lang="en-US" dirty="0"/>
              <a:t>.</a:t>
            </a:r>
          </a:p>
          <a:p>
            <a:r>
              <a:rPr lang="en-US" dirty="0" err="1"/>
              <a:t>Nekaj</a:t>
            </a:r>
            <a:r>
              <a:rPr lang="en-US" dirty="0"/>
              <a:t> </a:t>
            </a:r>
            <a:r>
              <a:rPr lang="en-US" dirty="0" err="1"/>
              <a:t>primerov</a:t>
            </a:r>
            <a:r>
              <a:rPr lang="en-US" dirty="0"/>
              <a:t> </a:t>
            </a:r>
            <a:r>
              <a:rPr lang="en-US" dirty="0" err="1"/>
              <a:t>kdaj</a:t>
            </a:r>
            <a:r>
              <a:rPr lang="en-US" dirty="0"/>
              <a:t> </a:t>
            </a:r>
            <a:r>
              <a:rPr lang="en-US" dirty="0" err="1"/>
              <a:t>pravočasno</a:t>
            </a:r>
            <a:r>
              <a:rPr lang="en-US" dirty="0"/>
              <a:t> </a:t>
            </a:r>
            <a:r>
              <a:rPr lang="en-US" dirty="0" err="1"/>
              <a:t>napisati</a:t>
            </a:r>
            <a:r>
              <a:rPr lang="en-US" dirty="0"/>
              <a:t> e-mail:</a:t>
            </a:r>
          </a:p>
          <a:p>
            <a:pPr lvl="1"/>
            <a:r>
              <a:rPr lang="en-US" dirty="0"/>
              <a:t>To </a:t>
            </a:r>
            <a:r>
              <a:rPr lang="en-US" dirty="0" err="1"/>
              <a:t>velja</a:t>
            </a:r>
            <a:r>
              <a:rPr lang="en-US" dirty="0"/>
              <a:t> za </a:t>
            </a:r>
            <a:r>
              <a:rPr lang="en-US" dirty="0" err="1"/>
              <a:t>vse</a:t>
            </a:r>
            <a:r>
              <a:rPr lang="en-US" dirty="0"/>
              <a:t> </a:t>
            </a:r>
            <a:r>
              <a:rPr lang="en-US" dirty="0" err="1"/>
              <a:t>težave</a:t>
            </a:r>
            <a:r>
              <a:rPr lang="en-US" dirty="0"/>
              <a:t> </a:t>
            </a:r>
            <a:r>
              <a:rPr lang="en-US" dirty="0" err="1"/>
              <a:t>pri</a:t>
            </a:r>
            <a:r>
              <a:rPr lang="en-US" dirty="0"/>
              <a:t> </a:t>
            </a:r>
            <a:r>
              <a:rPr lang="en-US" dirty="0" err="1"/>
              <a:t>organizaciji</a:t>
            </a:r>
            <a:r>
              <a:rPr lang="en-US" dirty="0"/>
              <a:t> </a:t>
            </a:r>
            <a:r>
              <a:rPr lang="en-US" dirty="0" err="1"/>
              <a:t>priprave</a:t>
            </a:r>
            <a:r>
              <a:rPr lang="en-US" dirty="0"/>
              <a:t> </a:t>
            </a:r>
            <a:r>
              <a:rPr lang="en-US" dirty="0" err="1"/>
              <a:t>seminarja</a:t>
            </a:r>
            <a:r>
              <a:rPr lang="en-US" dirty="0"/>
              <a:t>, </a:t>
            </a:r>
            <a:r>
              <a:rPr lang="en-US" dirty="0" err="1"/>
              <a:t>kot</a:t>
            </a:r>
            <a:r>
              <a:rPr lang="en-US" dirty="0"/>
              <a:t> je </a:t>
            </a:r>
            <a:r>
              <a:rPr lang="en-US" dirty="0" err="1"/>
              <a:t>neodzivnost</a:t>
            </a:r>
            <a:r>
              <a:rPr lang="en-US" dirty="0"/>
              <a:t> </a:t>
            </a:r>
            <a:r>
              <a:rPr lang="en-US" dirty="0" err="1"/>
              <a:t>članov</a:t>
            </a:r>
            <a:r>
              <a:rPr lang="en-US" dirty="0"/>
              <a:t> </a:t>
            </a:r>
            <a:r>
              <a:rPr lang="en-US" dirty="0" err="1"/>
              <a:t>skupine</a:t>
            </a:r>
            <a:r>
              <a:rPr lang="en-US" dirty="0"/>
              <a:t> </a:t>
            </a:r>
            <a:r>
              <a:rPr lang="en-US" dirty="0" err="1"/>
              <a:t>ipd</a:t>
            </a:r>
            <a:r>
              <a:rPr lang="en-US" dirty="0"/>
              <a:t>. (</a:t>
            </a:r>
            <a:r>
              <a:rPr lang="en-US" dirty="0" err="1"/>
              <a:t>Seveda</a:t>
            </a:r>
            <a:r>
              <a:rPr lang="en-US" dirty="0"/>
              <a:t> </a:t>
            </a:r>
            <a:r>
              <a:rPr lang="en-US" dirty="0" err="1"/>
              <a:t>potem</a:t>
            </a:r>
            <a:r>
              <a:rPr lang="en-US" dirty="0"/>
              <a:t>, ko </a:t>
            </a:r>
            <a:r>
              <a:rPr lang="en-US" dirty="0" err="1"/>
              <a:t>izčrpate</a:t>
            </a:r>
            <a:r>
              <a:rPr lang="en-US" dirty="0"/>
              <a:t> </a:t>
            </a:r>
            <a:r>
              <a:rPr lang="en-US" dirty="0" err="1"/>
              <a:t>vse</a:t>
            </a:r>
            <a:r>
              <a:rPr lang="en-US" dirty="0"/>
              <a:t> </a:t>
            </a:r>
            <a:r>
              <a:rPr lang="en-US" dirty="0" err="1"/>
              <a:t>ostale</a:t>
            </a:r>
            <a:r>
              <a:rPr lang="en-US" dirty="0"/>
              <a:t> </a:t>
            </a:r>
            <a:r>
              <a:rPr lang="en-US" dirty="0" err="1"/>
              <a:t>lastne</a:t>
            </a:r>
            <a:r>
              <a:rPr lang="en-US" dirty="0"/>
              <a:t> </a:t>
            </a:r>
            <a:r>
              <a:rPr lang="en-US" dirty="0" err="1"/>
              <a:t>vzvode</a:t>
            </a:r>
            <a:r>
              <a:rPr lang="en-US" dirty="0"/>
              <a:t> </a:t>
            </a:r>
            <a:r>
              <a:rPr lang="en-US" dirty="0" err="1"/>
              <a:t>reševanja</a:t>
            </a:r>
            <a:r>
              <a:rPr lang="en-US" dirty="0"/>
              <a:t>. </a:t>
            </a:r>
            <a:r>
              <a:rPr lang="en-US" dirty="0" err="1"/>
              <a:t>Razen</a:t>
            </a:r>
            <a:r>
              <a:rPr lang="en-US" dirty="0"/>
              <a:t> v </a:t>
            </a:r>
            <a:r>
              <a:rPr lang="en-US" dirty="0" err="1"/>
              <a:t>ekstremnih</a:t>
            </a:r>
            <a:r>
              <a:rPr lang="en-US" dirty="0"/>
              <a:t> </a:t>
            </a:r>
            <a:r>
              <a:rPr lang="en-US" dirty="0" err="1"/>
              <a:t>primerih</a:t>
            </a:r>
            <a:r>
              <a:rPr lang="en-US" dirty="0"/>
              <a:t> </a:t>
            </a:r>
            <a:r>
              <a:rPr lang="en-US" dirty="0" err="1"/>
              <a:t>oceno</a:t>
            </a:r>
            <a:r>
              <a:rPr lang="en-US" dirty="0"/>
              <a:t> </a:t>
            </a:r>
            <a:r>
              <a:rPr lang="en-US" dirty="0" err="1"/>
              <a:t>še</a:t>
            </a:r>
            <a:r>
              <a:rPr lang="en-US" dirty="0"/>
              <a:t> </a:t>
            </a:r>
            <a:r>
              <a:rPr lang="en-US" dirty="0" err="1"/>
              <a:t>vedno</a:t>
            </a:r>
            <a:r>
              <a:rPr lang="en-US" dirty="0"/>
              <a:t> </a:t>
            </a:r>
            <a:r>
              <a:rPr lang="en-US" dirty="0" err="1"/>
              <a:t>prejmete</a:t>
            </a:r>
            <a:r>
              <a:rPr lang="en-US" dirty="0"/>
              <a:t> </a:t>
            </a:r>
            <a:r>
              <a:rPr lang="en-US" dirty="0" err="1"/>
              <a:t>vsi</a:t>
            </a:r>
            <a:r>
              <a:rPr lang="en-US" dirty="0"/>
              <a:t> </a:t>
            </a:r>
            <a:r>
              <a:rPr lang="en-US" dirty="0" err="1"/>
              <a:t>člani</a:t>
            </a:r>
            <a:r>
              <a:rPr lang="en-US" dirty="0"/>
              <a:t> </a:t>
            </a:r>
            <a:r>
              <a:rPr lang="en-US" dirty="0" err="1"/>
              <a:t>skupine</a:t>
            </a:r>
            <a:r>
              <a:rPr lang="en-US" dirty="0"/>
              <a:t> </a:t>
            </a:r>
            <a:r>
              <a:rPr lang="en-US" dirty="0" err="1"/>
              <a:t>skupaj</a:t>
            </a:r>
            <a:r>
              <a:rPr lang="en-US" dirty="0"/>
              <a:t>.)</a:t>
            </a:r>
          </a:p>
          <a:p>
            <a:pPr lvl="1"/>
            <a:r>
              <a:rPr lang="en-US" dirty="0" err="1"/>
              <a:t>Če</a:t>
            </a:r>
            <a:r>
              <a:rPr lang="en-US" dirty="0"/>
              <a:t> so </a:t>
            </a:r>
            <a:r>
              <a:rPr lang="en-US" dirty="0" err="1"/>
              <a:t>kateri</a:t>
            </a:r>
            <a:r>
              <a:rPr lang="en-US" dirty="0"/>
              <a:t> </a:t>
            </a:r>
            <a:r>
              <a:rPr lang="en-US" dirty="0" err="1"/>
              <a:t>viri</a:t>
            </a:r>
            <a:r>
              <a:rPr lang="en-US" dirty="0"/>
              <a:t> </a:t>
            </a:r>
            <a:r>
              <a:rPr lang="en-US" dirty="0" err="1"/>
              <a:t>nedostopni</a:t>
            </a:r>
            <a:r>
              <a:rPr lang="en-US" dirty="0"/>
              <a:t> </a:t>
            </a:r>
            <a:r>
              <a:rPr lang="en-US" dirty="0" err="1"/>
              <a:t>oziroma</a:t>
            </a:r>
            <a:r>
              <a:rPr lang="en-US" dirty="0"/>
              <a:t> </a:t>
            </a:r>
            <a:r>
              <a:rPr lang="en-US" dirty="0" err="1"/>
              <a:t>imate</a:t>
            </a:r>
            <a:r>
              <a:rPr lang="en-US" dirty="0"/>
              <a:t> </a:t>
            </a:r>
            <a:r>
              <a:rPr lang="en-US" dirty="0" err="1"/>
              <a:t>težav</a:t>
            </a:r>
            <a:r>
              <a:rPr lang="en-US" dirty="0"/>
              <a:t> s </a:t>
            </a:r>
            <a:r>
              <a:rPr lang="en-US" dirty="0" err="1"/>
              <a:t>tem</a:t>
            </a:r>
            <a:r>
              <a:rPr lang="en-US" dirty="0"/>
              <a:t>, da </a:t>
            </a:r>
            <a:r>
              <a:rPr lang="en-US" dirty="0" err="1"/>
              <a:t>najdete</a:t>
            </a:r>
            <a:r>
              <a:rPr lang="en-US" dirty="0"/>
              <a:t> </a:t>
            </a:r>
            <a:r>
              <a:rPr lang="en-US" dirty="0" err="1"/>
              <a:t>dovoljšnjo</a:t>
            </a:r>
            <a:r>
              <a:rPr lang="en-US" dirty="0"/>
              <a:t> </a:t>
            </a:r>
            <a:r>
              <a:rPr lang="en-US" dirty="0" err="1"/>
              <a:t>količino</a:t>
            </a:r>
            <a:r>
              <a:rPr lang="en-US" dirty="0"/>
              <a:t> </a:t>
            </a:r>
            <a:r>
              <a:rPr lang="en-US" dirty="0" err="1"/>
              <a:t>virov</a:t>
            </a:r>
            <a:endParaRPr lang="en-US" dirty="0"/>
          </a:p>
          <a:p>
            <a:pPr lvl="1"/>
            <a:r>
              <a:rPr lang="en-US" dirty="0" err="1"/>
              <a:t>Če</a:t>
            </a:r>
            <a:r>
              <a:rPr lang="en-US" dirty="0"/>
              <a:t> </a:t>
            </a:r>
            <a:r>
              <a:rPr lang="en-US" dirty="0" err="1"/>
              <a:t>vam</a:t>
            </a:r>
            <a:r>
              <a:rPr lang="en-US" dirty="0"/>
              <a:t> </a:t>
            </a:r>
            <a:r>
              <a:rPr lang="en-US" dirty="0" err="1"/>
              <a:t>izbrana</a:t>
            </a:r>
            <a:r>
              <a:rPr lang="en-US" dirty="0"/>
              <a:t> </a:t>
            </a:r>
            <a:r>
              <a:rPr lang="en-US" dirty="0" err="1"/>
              <a:t>tema</a:t>
            </a:r>
            <a:r>
              <a:rPr lang="en-US" dirty="0"/>
              <a:t> </a:t>
            </a:r>
            <a:r>
              <a:rPr lang="en-US" dirty="0" err="1"/>
              <a:t>ni</a:t>
            </a:r>
            <a:r>
              <a:rPr lang="en-US" dirty="0"/>
              <a:t> </a:t>
            </a:r>
            <a:r>
              <a:rPr lang="en-US" dirty="0" err="1"/>
              <a:t>jasna</a:t>
            </a:r>
            <a:endParaRPr lang="en-US" dirty="0"/>
          </a:p>
          <a:p>
            <a:pPr lvl="1"/>
            <a:r>
              <a:rPr lang="en-US" dirty="0" err="1"/>
              <a:t>Če</a:t>
            </a:r>
            <a:r>
              <a:rPr lang="en-US" dirty="0"/>
              <a:t> za </a:t>
            </a:r>
            <a:r>
              <a:rPr lang="en-US" dirty="0" err="1"/>
              <a:t>kakšen</a:t>
            </a:r>
            <a:r>
              <a:rPr lang="en-US" dirty="0"/>
              <a:t> </a:t>
            </a:r>
            <a:r>
              <a:rPr lang="en-US" u="sng" dirty="0"/>
              <a:t>del</a:t>
            </a:r>
            <a:r>
              <a:rPr lang="en-US" dirty="0"/>
              <a:t> </a:t>
            </a:r>
            <a:r>
              <a:rPr lang="en-US" dirty="0" err="1"/>
              <a:t>teme</a:t>
            </a:r>
            <a:r>
              <a:rPr lang="en-US" dirty="0"/>
              <a:t> </a:t>
            </a:r>
            <a:r>
              <a:rPr lang="en-US" dirty="0" err="1"/>
              <a:t>potrebujete</a:t>
            </a:r>
            <a:r>
              <a:rPr lang="en-US" dirty="0"/>
              <a:t> </a:t>
            </a:r>
            <a:r>
              <a:rPr lang="en-US" dirty="0" err="1"/>
              <a:t>dodatno</a:t>
            </a:r>
            <a:r>
              <a:rPr lang="en-US" dirty="0"/>
              <a:t> </a:t>
            </a:r>
            <a:r>
              <a:rPr lang="en-US" dirty="0" err="1"/>
              <a:t>razlago</a:t>
            </a:r>
            <a:endParaRPr lang="en-US" dirty="0"/>
          </a:p>
          <a:p>
            <a:endParaRPr lang="sl-SI" dirty="0"/>
          </a:p>
        </p:txBody>
      </p:sp>
    </p:spTree>
    <p:extLst>
      <p:ext uri="{BB962C8B-B14F-4D97-AF65-F5344CB8AC3E}">
        <p14:creationId xmlns:p14="http://schemas.microsoft.com/office/powerpoint/2010/main" val="3408376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734888" y="115888"/>
            <a:ext cx="8229600" cy="1143000"/>
          </a:xfrm>
        </p:spPr>
        <p:txBody>
          <a:bodyPr/>
          <a:lstStyle/>
          <a:p>
            <a:pPr eaLnBrk="1" hangingPunct="1">
              <a:defRPr/>
            </a:pPr>
            <a:r>
              <a:rPr lang="sl-SI" altLang="sl-SI" dirty="0">
                <a:solidFill>
                  <a:srgbClr val="FF9900"/>
                </a:solidFill>
              </a:rPr>
              <a:t>Spletne baze in iskalniki</a:t>
            </a:r>
          </a:p>
        </p:txBody>
      </p:sp>
      <p:sp>
        <p:nvSpPr>
          <p:cNvPr id="19459" name="Rectangle 3"/>
          <p:cNvSpPr>
            <a:spLocks noGrp="1" noChangeArrowheads="1"/>
          </p:cNvSpPr>
          <p:nvPr>
            <p:ph type="body" idx="1"/>
          </p:nvPr>
        </p:nvSpPr>
        <p:spPr>
          <a:xfrm>
            <a:off x="734888" y="4221163"/>
            <a:ext cx="8229600" cy="2405062"/>
          </a:xfrm>
        </p:spPr>
        <p:txBody>
          <a:bodyPr>
            <a:normAutofit lnSpcReduction="10000"/>
          </a:bodyPr>
          <a:lstStyle/>
          <a:p>
            <a:pPr eaLnBrk="1" hangingPunct="1">
              <a:lnSpc>
                <a:spcPct val="80000"/>
              </a:lnSpc>
              <a:defRPr/>
            </a:pPr>
            <a:r>
              <a:rPr lang="en-US" altLang="sl-SI" sz="2000" b="1" dirty="0">
                <a:solidFill>
                  <a:srgbClr val="009ED6"/>
                </a:solidFill>
              </a:rPr>
              <a:t>Google Scholar</a:t>
            </a:r>
          </a:p>
          <a:p>
            <a:pPr eaLnBrk="1" hangingPunct="1">
              <a:lnSpc>
                <a:spcPct val="80000"/>
              </a:lnSpc>
              <a:defRPr/>
            </a:pPr>
            <a:r>
              <a:rPr lang="sl-SI" altLang="sl-SI" sz="2000" b="1" dirty="0" err="1">
                <a:solidFill>
                  <a:srgbClr val="009ED6"/>
                </a:solidFill>
              </a:rPr>
              <a:t>PubMed</a:t>
            </a:r>
            <a:r>
              <a:rPr lang="sl-SI" altLang="sl-SI" sz="2000" b="1" dirty="0">
                <a:solidFill>
                  <a:srgbClr val="009ED6"/>
                </a:solidFill>
              </a:rPr>
              <a:t> Central</a:t>
            </a:r>
          </a:p>
          <a:p>
            <a:pPr eaLnBrk="1" hangingPunct="1">
              <a:lnSpc>
                <a:spcPct val="80000"/>
              </a:lnSpc>
              <a:buFont typeface="Wingdings" pitchFamily="2" charset="2"/>
              <a:buNone/>
              <a:defRPr/>
            </a:pPr>
            <a:r>
              <a:rPr lang="sl-SI" altLang="sl-SI" sz="2000" dirty="0">
                <a:solidFill>
                  <a:srgbClr val="009ED6"/>
                </a:solidFill>
                <a:hlinkClick r:id="rId2"/>
              </a:rPr>
              <a:t>http://www.ncbi.nlm.nih.gov/pmc/</a:t>
            </a:r>
            <a:endParaRPr lang="sl-SI" altLang="sl-SI" sz="2000" dirty="0">
              <a:solidFill>
                <a:srgbClr val="009ED6"/>
              </a:solidFill>
            </a:endParaRPr>
          </a:p>
          <a:p>
            <a:pPr eaLnBrk="1" hangingPunct="1">
              <a:lnSpc>
                <a:spcPct val="80000"/>
              </a:lnSpc>
              <a:buFont typeface="Wingdings" pitchFamily="2" charset="2"/>
              <a:buNone/>
              <a:defRPr/>
            </a:pPr>
            <a:endParaRPr lang="sl-SI" altLang="sl-SI" sz="2000" dirty="0">
              <a:solidFill>
                <a:srgbClr val="009ED6"/>
              </a:solidFill>
            </a:endParaRPr>
          </a:p>
          <a:p>
            <a:pPr eaLnBrk="1" hangingPunct="1">
              <a:lnSpc>
                <a:spcPct val="80000"/>
              </a:lnSpc>
              <a:buFont typeface="Wingdings" pitchFamily="2" charset="2"/>
              <a:buNone/>
              <a:defRPr/>
            </a:pPr>
            <a:r>
              <a:rPr lang="sl-SI" altLang="sl-SI" sz="2000" dirty="0">
                <a:solidFill>
                  <a:srgbClr val="009ED6"/>
                </a:solidFill>
              </a:rPr>
              <a:t>PubMed Central je javna zbirka elektronskih znanstvenih dokumentov, tako s področja biomedicine kot celotne znanosti o živi naravi, ki omogoča prost dostop do člankov s polnimi besedili (njihova ideja je, da bi bile vse elektronske znanstvene publikacije brezplačne in vsem dostopne). </a:t>
            </a:r>
            <a:br>
              <a:rPr lang="sl-SI" altLang="sl-SI" sz="2000" dirty="0">
                <a:solidFill>
                  <a:srgbClr val="009ED6"/>
                </a:solidFill>
              </a:rPr>
            </a:br>
            <a:endParaRPr lang="sl-SI" altLang="sl-SI" sz="2000" dirty="0">
              <a:solidFill>
                <a:srgbClr val="009ED6"/>
              </a:solidFill>
            </a:endParaRPr>
          </a:p>
          <a:p>
            <a:pPr eaLnBrk="1" hangingPunct="1">
              <a:lnSpc>
                <a:spcPct val="80000"/>
              </a:lnSpc>
              <a:buFont typeface="Wingdings" pitchFamily="2" charset="2"/>
              <a:buNone/>
              <a:defRPr/>
            </a:pPr>
            <a:endParaRPr lang="sl-SI" altLang="sl-SI" sz="2000" dirty="0">
              <a:solidFill>
                <a:srgbClr val="009ED6"/>
              </a:solidFill>
            </a:endParaRPr>
          </a:p>
        </p:txBody>
      </p:sp>
      <p:sp>
        <p:nvSpPr>
          <p:cNvPr id="19460" name="Rectangle 4"/>
          <p:cNvSpPr>
            <a:spLocks noChangeArrowheads="1"/>
          </p:cNvSpPr>
          <p:nvPr/>
        </p:nvSpPr>
        <p:spPr bwMode="auto">
          <a:xfrm>
            <a:off x="734888" y="1341438"/>
            <a:ext cx="8229600" cy="273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5pPr>
            <a:lvl6pPr marL="25146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6pPr>
            <a:lvl7pPr marL="29718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7pPr>
            <a:lvl8pPr marL="34290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8pPr>
            <a:lvl9pPr marL="38862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9pPr>
          </a:lstStyle>
          <a:p>
            <a:pPr eaLnBrk="1" hangingPunct="1">
              <a:lnSpc>
                <a:spcPct val="80000"/>
              </a:lnSpc>
              <a:defRPr/>
            </a:pPr>
            <a:r>
              <a:rPr lang="sl-SI" altLang="sl-SI" sz="2000" dirty="0">
                <a:solidFill>
                  <a:srgbClr val="009ED6"/>
                </a:solidFill>
                <a:latin typeface="+mj-lt"/>
              </a:rPr>
              <a:t>MEDLINE PubMed</a:t>
            </a:r>
          </a:p>
          <a:p>
            <a:pPr eaLnBrk="1" hangingPunct="1">
              <a:lnSpc>
                <a:spcPct val="80000"/>
              </a:lnSpc>
              <a:buFont typeface="Wingdings" pitchFamily="2" charset="2"/>
              <a:buNone/>
              <a:defRPr/>
            </a:pPr>
            <a:r>
              <a:rPr lang="sl-SI" altLang="sl-SI" sz="2000" dirty="0">
                <a:latin typeface="+mj-lt"/>
                <a:hlinkClick r:id="rId3"/>
              </a:rPr>
              <a:t>http://www.ncbi.nlm.nih.gov/pubmed</a:t>
            </a:r>
            <a:endParaRPr lang="sl-SI" altLang="sl-SI" sz="2000" dirty="0">
              <a:latin typeface="+mj-lt"/>
            </a:endParaRPr>
          </a:p>
          <a:p>
            <a:pPr eaLnBrk="1" hangingPunct="1">
              <a:lnSpc>
                <a:spcPct val="80000"/>
              </a:lnSpc>
              <a:buFont typeface="Wingdings" pitchFamily="2" charset="2"/>
              <a:buNone/>
              <a:defRPr/>
            </a:pPr>
            <a:endParaRPr lang="sl-SI" altLang="sl-SI" sz="2000" dirty="0">
              <a:latin typeface="+mj-lt"/>
            </a:endParaRPr>
          </a:p>
          <a:p>
            <a:pPr eaLnBrk="1" hangingPunct="1">
              <a:lnSpc>
                <a:spcPct val="80000"/>
              </a:lnSpc>
              <a:buFont typeface="Wingdings" pitchFamily="2" charset="2"/>
              <a:buNone/>
              <a:defRPr/>
            </a:pPr>
            <a:r>
              <a:rPr lang="sl-SI" altLang="sl-SI" sz="2000" dirty="0">
                <a:latin typeface="+mj-lt"/>
              </a:rPr>
              <a:t>Zbirka Medline je največja in najbogatejša bibliografska zbirka za področje medicine, biomedicine, veterine, farmacije, biologije in kemije. Zajema bibliografske podatke z izvlečki od leta 1964 dalje, objave pred letom 1964, ki so brez izvlečkov, pa so shranjene v posebni zbirki OldMedline, ki je tudi dostopna preko iskalnika PubMed. Iskalnik nudi dostop do MeSH (Medical Subject Headings) - indeksa izrazoslovja (terminološkega slovarja) v bazi Medline.</a:t>
            </a:r>
            <a:br>
              <a:rPr lang="sl-SI" altLang="sl-SI" sz="2000" dirty="0">
                <a:latin typeface="+mj-lt"/>
              </a:rPr>
            </a:br>
            <a:br>
              <a:rPr lang="sl-SI" altLang="sl-SI" sz="2000" dirty="0">
                <a:latin typeface="+mj-lt"/>
              </a:rPr>
            </a:br>
            <a:endParaRPr lang="sl-SI" altLang="sl-SI" sz="2000" dirty="0">
              <a:solidFill>
                <a:srgbClr val="009ED6"/>
              </a:solidFill>
              <a:latin typeface="+mj-lt"/>
            </a:endParaRPr>
          </a:p>
          <a:p>
            <a:pPr eaLnBrk="1" hangingPunct="1">
              <a:lnSpc>
                <a:spcPct val="80000"/>
              </a:lnSpc>
              <a:buFont typeface="Wingdings" pitchFamily="2" charset="2"/>
              <a:buNone/>
              <a:defRPr/>
            </a:pPr>
            <a:endParaRPr lang="sl-SI" altLang="sl-SI" sz="2000" dirty="0">
              <a:latin typeface="+mj-lt"/>
            </a:endParaRPr>
          </a:p>
        </p:txBody>
      </p:sp>
    </p:spTree>
    <p:extLst>
      <p:ext uri="{BB962C8B-B14F-4D97-AF65-F5344CB8AC3E}">
        <p14:creationId xmlns:p14="http://schemas.microsoft.com/office/powerpoint/2010/main" val="1770676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734888" y="476250"/>
            <a:ext cx="8229600" cy="6121400"/>
          </a:xfrm>
        </p:spPr>
        <p:txBody>
          <a:bodyPr/>
          <a:lstStyle/>
          <a:p>
            <a:pPr eaLnBrk="1" hangingPunct="1">
              <a:lnSpc>
                <a:spcPct val="80000"/>
              </a:lnSpc>
              <a:defRPr/>
            </a:pPr>
            <a:r>
              <a:rPr lang="sl-SI" altLang="sl-SI" sz="1800" b="1" dirty="0">
                <a:solidFill>
                  <a:srgbClr val="FFFF00"/>
                </a:solidFill>
                <a:hlinkClick r:id="rId2"/>
              </a:rPr>
              <a:t>DOAJ - Directory of Open Access Journals</a:t>
            </a:r>
            <a:r>
              <a:rPr lang="sl-SI" altLang="sl-SI" sz="1800" dirty="0"/>
              <a:t> </a:t>
            </a:r>
          </a:p>
          <a:p>
            <a:pPr eaLnBrk="1" hangingPunct="1">
              <a:lnSpc>
                <a:spcPct val="80000"/>
              </a:lnSpc>
              <a:buFont typeface="Wingdings" pitchFamily="2" charset="2"/>
              <a:buNone/>
              <a:defRPr/>
            </a:pPr>
            <a:r>
              <a:rPr lang="sl-SI" altLang="sl-SI" sz="1800" dirty="0">
                <a:hlinkClick r:id="rId2"/>
              </a:rPr>
              <a:t>http://www.doaj.org/</a:t>
            </a:r>
            <a:endParaRPr lang="sl-SI" altLang="sl-SI" sz="1800" dirty="0"/>
          </a:p>
          <a:p>
            <a:pPr eaLnBrk="1" hangingPunct="1">
              <a:lnSpc>
                <a:spcPct val="80000"/>
              </a:lnSpc>
              <a:buFont typeface="Wingdings" pitchFamily="2" charset="2"/>
              <a:buNone/>
              <a:defRPr/>
            </a:pPr>
            <a:endParaRPr lang="sl-SI" altLang="sl-SI" sz="1800" dirty="0"/>
          </a:p>
          <a:p>
            <a:pPr eaLnBrk="1" hangingPunct="1">
              <a:lnSpc>
                <a:spcPct val="80000"/>
              </a:lnSpc>
              <a:buFont typeface="Wingdings" pitchFamily="2" charset="2"/>
              <a:buNone/>
              <a:defRPr/>
            </a:pPr>
            <a:r>
              <a:rPr lang="sl-SI" altLang="sl-SI" sz="1800" dirty="0"/>
              <a:t>Zbirka Directory of open acces journals je namenjena iskanju znanstvenih časopisov ter člankov iz teh časopisov. Servis omogoča brezplačen dostop do znanstvenih in strokovnih časopisov v polnem besedilu. Namen direktorija, ki so ga osnovali pri Lund University na Švedskem, je predstavitev kakovostnih časopisov iz vseh znanstvenih področij in v različnih jezikih. Zbirka vsebuje preko 5900 revij, od tega okoli 670 medicinskih. Vključeni so recenzirani naslovi iz vseh področij, ki so prosto dostopni bralcem. Rezultat iskanja ponudi povezavo na besedilo članka. Iskanje je možno po naslovu, tematiki in besedah iz bibliografskih zapisov o časopisih, ter tudi po bibliografskih podatkih člankov (avtorju, naslovu, izvlečku, ključnih besedah itn.). </a:t>
            </a:r>
          </a:p>
          <a:p>
            <a:pPr eaLnBrk="1" hangingPunct="1">
              <a:lnSpc>
                <a:spcPct val="80000"/>
              </a:lnSpc>
              <a:buFont typeface="Wingdings" pitchFamily="2" charset="2"/>
              <a:buNone/>
              <a:defRPr/>
            </a:pPr>
            <a:endParaRPr lang="sl-SI" altLang="sl-SI" sz="1800" dirty="0">
              <a:solidFill>
                <a:srgbClr val="009ED6"/>
              </a:solidFill>
            </a:endParaRPr>
          </a:p>
          <a:p>
            <a:pPr eaLnBrk="1" hangingPunct="1">
              <a:lnSpc>
                <a:spcPct val="80000"/>
              </a:lnSpc>
              <a:defRPr/>
            </a:pPr>
            <a:r>
              <a:rPr lang="sl-SI" altLang="sl-SI" sz="1800" b="1" dirty="0">
                <a:solidFill>
                  <a:srgbClr val="009ED6"/>
                </a:solidFill>
              </a:rPr>
              <a:t>Free Medical Journals</a:t>
            </a:r>
          </a:p>
          <a:p>
            <a:pPr eaLnBrk="1" hangingPunct="1">
              <a:lnSpc>
                <a:spcPct val="80000"/>
              </a:lnSpc>
              <a:buFont typeface="Wingdings" pitchFamily="2" charset="2"/>
              <a:buNone/>
              <a:defRPr/>
            </a:pPr>
            <a:r>
              <a:rPr lang="sl-SI" altLang="sl-SI" sz="1800" dirty="0">
                <a:hlinkClick r:id="rId3"/>
              </a:rPr>
              <a:t>http://www.freemedicaljournals.com/ </a:t>
            </a:r>
            <a:endParaRPr lang="sl-SI" altLang="sl-SI" sz="1800" dirty="0"/>
          </a:p>
          <a:p>
            <a:pPr eaLnBrk="1" hangingPunct="1">
              <a:lnSpc>
                <a:spcPct val="80000"/>
              </a:lnSpc>
              <a:buFont typeface="Wingdings" pitchFamily="2" charset="2"/>
              <a:buNone/>
              <a:defRPr/>
            </a:pPr>
            <a:endParaRPr lang="sl-SI" altLang="sl-SI" sz="1800" dirty="0"/>
          </a:p>
          <a:p>
            <a:pPr eaLnBrk="1" hangingPunct="1">
              <a:lnSpc>
                <a:spcPct val="80000"/>
              </a:lnSpc>
              <a:defRPr/>
            </a:pPr>
            <a:r>
              <a:rPr lang="sl-SI" altLang="sl-SI" sz="1800" b="1" dirty="0">
                <a:solidFill>
                  <a:srgbClr val="009ED6"/>
                </a:solidFill>
              </a:rPr>
              <a:t>BioMed Central</a:t>
            </a:r>
          </a:p>
          <a:p>
            <a:pPr eaLnBrk="1" hangingPunct="1">
              <a:lnSpc>
                <a:spcPct val="80000"/>
              </a:lnSpc>
              <a:buFont typeface="Wingdings" pitchFamily="2" charset="2"/>
              <a:buNone/>
              <a:defRPr/>
            </a:pPr>
            <a:r>
              <a:rPr lang="sl-SI" altLang="sl-SI" sz="1800" dirty="0">
                <a:hlinkClick r:id="rId4"/>
              </a:rPr>
              <a:t>http://www.biomedcentral.com/</a:t>
            </a:r>
            <a:endParaRPr lang="sl-SI" altLang="sl-SI" sz="1800" dirty="0"/>
          </a:p>
          <a:p>
            <a:pPr eaLnBrk="1" hangingPunct="1">
              <a:lnSpc>
                <a:spcPct val="80000"/>
              </a:lnSpc>
              <a:buFont typeface="Wingdings" pitchFamily="2" charset="2"/>
              <a:buNone/>
              <a:defRPr/>
            </a:pPr>
            <a:endParaRPr lang="sl-SI" altLang="sl-SI" sz="1800" dirty="0">
              <a:solidFill>
                <a:srgbClr val="009ED6"/>
              </a:solidFill>
            </a:endParaRPr>
          </a:p>
          <a:p>
            <a:pPr eaLnBrk="1" hangingPunct="1">
              <a:lnSpc>
                <a:spcPct val="80000"/>
              </a:lnSpc>
              <a:defRPr/>
            </a:pPr>
            <a:r>
              <a:rPr lang="sl-SI" altLang="sl-SI" sz="1800" b="1" dirty="0">
                <a:solidFill>
                  <a:srgbClr val="009ED6"/>
                </a:solidFill>
              </a:rPr>
              <a:t>MedNar</a:t>
            </a:r>
          </a:p>
          <a:p>
            <a:pPr eaLnBrk="1" hangingPunct="1">
              <a:lnSpc>
                <a:spcPct val="80000"/>
              </a:lnSpc>
              <a:buFont typeface="Wingdings" pitchFamily="2" charset="2"/>
              <a:buNone/>
              <a:defRPr/>
            </a:pPr>
            <a:r>
              <a:rPr lang="sl-SI" altLang="sl-SI" sz="1800" dirty="0">
                <a:hlinkClick r:id="rId5"/>
              </a:rPr>
              <a:t>http://mednar.com/mednar/</a:t>
            </a:r>
            <a:endParaRPr lang="sl-SI" altLang="sl-SI" sz="1800" dirty="0"/>
          </a:p>
          <a:p>
            <a:pPr eaLnBrk="1" hangingPunct="1">
              <a:lnSpc>
                <a:spcPct val="80000"/>
              </a:lnSpc>
              <a:buFont typeface="Wingdings" pitchFamily="2" charset="2"/>
              <a:buNone/>
              <a:defRPr/>
            </a:pPr>
            <a:r>
              <a:rPr lang="sl-SI" altLang="sl-SI" sz="1800" dirty="0"/>
              <a:t>Združevalni iskalnik po e-virih (išče po Cochrane Library, PubMed, PubMed Central in drugih bazah). </a:t>
            </a:r>
          </a:p>
          <a:p>
            <a:pPr eaLnBrk="1" hangingPunct="1">
              <a:lnSpc>
                <a:spcPct val="80000"/>
              </a:lnSpc>
              <a:buFont typeface="Wingdings" pitchFamily="2" charset="2"/>
              <a:buNone/>
              <a:defRPr/>
            </a:pPr>
            <a:endParaRPr lang="sl-SI" altLang="sl-SI" sz="1800" dirty="0"/>
          </a:p>
        </p:txBody>
      </p:sp>
    </p:spTree>
    <p:extLst>
      <p:ext uri="{BB962C8B-B14F-4D97-AF65-F5344CB8AC3E}">
        <p14:creationId xmlns:p14="http://schemas.microsoft.com/office/powerpoint/2010/main" val="2380574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defRPr/>
            </a:pPr>
            <a:r>
              <a:rPr lang="sl-SI" altLang="sl-SI" dirty="0"/>
              <a:t>Dogovori za pregled seminarjev:</a:t>
            </a:r>
          </a:p>
        </p:txBody>
      </p:sp>
      <p:sp>
        <p:nvSpPr>
          <p:cNvPr id="18435" name="Rectangle 3"/>
          <p:cNvSpPr>
            <a:spLocks noGrp="1" noChangeArrowheads="1"/>
          </p:cNvSpPr>
          <p:nvPr>
            <p:ph type="body" idx="1"/>
          </p:nvPr>
        </p:nvSpPr>
        <p:spPr>
          <a:xfrm>
            <a:off x="614772" y="1556792"/>
            <a:ext cx="8371656" cy="4525963"/>
          </a:xfrm>
        </p:spPr>
        <p:txBody>
          <a:bodyPr/>
          <a:lstStyle/>
          <a:p>
            <a:pPr eaLnBrk="1" hangingPunct="1">
              <a:buFont typeface="Wingdings" pitchFamily="2" charset="2"/>
              <a:buNone/>
              <a:defRPr/>
            </a:pPr>
            <a:r>
              <a:rPr lang="sl-SI" altLang="sl-SI" dirty="0"/>
              <a:t>Po vsakem predavanju ali med odmorom,</a:t>
            </a:r>
          </a:p>
          <a:p>
            <a:pPr eaLnBrk="1" hangingPunct="1">
              <a:buFont typeface="Wingdings" pitchFamily="2" charset="2"/>
              <a:buNone/>
              <a:defRPr/>
            </a:pPr>
            <a:endParaRPr lang="sl-SI" altLang="sl-SI" dirty="0"/>
          </a:p>
          <a:p>
            <a:pPr eaLnBrk="1" hangingPunct="1">
              <a:buFont typeface="Wingdings" pitchFamily="2" charset="2"/>
              <a:buNone/>
              <a:defRPr/>
            </a:pPr>
            <a:r>
              <a:rPr lang="sl-SI" altLang="sl-SI" dirty="0"/>
              <a:t>Po elektronski pošti:</a:t>
            </a:r>
          </a:p>
          <a:p>
            <a:pPr eaLnBrk="1" hangingPunct="1">
              <a:buFont typeface="Wingdings" pitchFamily="2" charset="2"/>
              <a:buNone/>
              <a:defRPr/>
            </a:pPr>
            <a:r>
              <a:rPr lang="sl-SI" altLang="sl-SI" dirty="0"/>
              <a:t>			</a:t>
            </a:r>
            <a:r>
              <a:rPr lang="sl-SI" altLang="sl-SI" dirty="0">
                <a:hlinkClick r:id="rId2"/>
              </a:rPr>
              <a:t>gorazd.drevensek@gmail.com</a:t>
            </a:r>
            <a:endParaRPr lang="en-GB" altLang="sl-SI" dirty="0"/>
          </a:p>
          <a:p>
            <a:pPr eaLnBrk="1" hangingPunct="1">
              <a:buFont typeface="Wingdings" pitchFamily="2" charset="2"/>
              <a:buNone/>
              <a:defRPr/>
            </a:pPr>
            <a:r>
              <a:rPr lang="en-GB" altLang="sl-SI" dirty="0">
                <a:hlinkClick r:id="rId3"/>
              </a:rPr>
              <a:t>jakob.sajovic@gmail.com</a:t>
            </a:r>
            <a:r>
              <a:rPr lang="sl-SI" altLang="sl-SI" dirty="0"/>
              <a:t> ali </a:t>
            </a:r>
            <a:r>
              <a:rPr lang="sl-SI" altLang="sl-SI" dirty="0">
                <a:hlinkClick r:id="rId4"/>
              </a:rPr>
              <a:t>jakob.sajovic@famnit.upr.si</a:t>
            </a:r>
            <a:endParaRPr lang="sl-SI" altLang="sl-SI" dirty="0"/>
          </a:p>
          <a:p>
            <a:pPr eaLnBrk="1" hangingPunct="1">
              <a:buFont typeface="Wingdings" pitchFamily="2" charset="2"/>
              <a:buNone/>
              <a:defRPr/>
            </a:pPr>
            <a:endParaRPr lang="sl-SI" altLang="sl-SI" dirty="0"/>
          </a:p>
          <a:p>
            <a:pPr eaLnBrk="1" hangingPunct="1">
              <a:buFont typeface="Wingdings" pitchFamily="2" charset="2"/>
              <a:buNone/>
              <a:defRPr/>
            </a:pPr>
            <a:endParaRPr lang="sl-SI" altLang="sl-SI" dirty="0"/>
          </a:p>
          <a:p>
            <a:pPr eaLnBrk="1" hangingPunct="1">
              <a:buFont typeface="Wingdings" pitchFamily="2" charset="2"/>
              <a:buNone/>
              <a:defRPr/>
            </a:pPr>
            <a:r>
              <a:rPr lang="sl-SI" altLang="sl-SI" dirty="0"/>
              <a:t>Ali 041 </a:t>
            </a:r>
            <a:r>
              <a:rPr lang="en-GB" altLang="sl-SI" dirty="0"/>
              <a:t>478 296 </a:t>
            </a:r>
            <a:r>
              <a:rPr lang="sl-SI" altLang="sl-SI" dirty="0">
                <a:solidFill>
                  <a:srgbClr val="CCCC00"/>
                </a:solidFill>
              </a:rPr>
              <a:t>(</a:t>
            </a:r>
            <a:r>
              <a:rPr lang="en-GB" altLang="sl-SI" dirty="0" err="1">
                <a:solidFill>
                  <a:srgbClr val="CCCC00"/>
                </a:solidFill>
              </a:rPr>
              <a:t>če</a:t>
            </a:r>
            <a:r>
              <a:rPr lang="sl-SI" altLang="sl-SI" dirty="0">
                <a:solidFill>
                  <a:srgbClr val="CCCC00"/>
                </a:solidFill>
              </a:rPr>
              <a:t> </a:t>
            </a:r>
            <a:r>
              <a:rPr lang="en-GB" altLang="sl-SI" dirty="0">
                <a:solidFill>
                  <a:srgbClr val="CCCC00"/>
                </a:solidFill>
              </a:rPr>
              <a:t>(ko </a:t>
            </a:r>
            <a:r>
              <a:rPr lang="en-GB" altLang="sl-SI" dirty="0">
                <a:solidFill>
                  <a:srgbClr val="CCCC00"/>
                </a:solidFill>
                <a:sym typeface="Wingdings" panose="05000000000000000000" pitchFamily="2" charset="2"/>
              </a:rPr>
              <a:t> ) </a:t>
            </a:r>
            <a:r>
              <a:rPr lang="sl-SI" altLang="sl-SI" dirty="0">
                <a:solidFill>
                  <a:srgbClr val="CCCC00"/>
                </a:solidFill>
              </a:rPr>
              <a:t>zamujate roke oddaje)</a:t>
            </a:r>
          </a:p>
        </p:txBody>
      </p:sp>
    </p:spTree>
    <p:extLst>
      <p:ext uri="{BB962C8B-B14F-4D97-AF65-F5344CB8AC3E}">
        <p14:creationId xmlns:p14="http://schemas.microsoft.com/office/powerpoint/2010/main" val="4179993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611560" y="1268760"/>
            <a:ext cx="8229600" cy="5589240"/>
          </a:xfrm>
        </p:spPr>
        <p:txBody>
          <a:bodyPr>
            <a:normAutofit fontScale="92500" lnSpcReduction="20000"/>
          </a:bodyPr>
          <a:lstStyle/>
          <a:p>
            <a:pPr eaLnBrk="1" hangingPunct="1">
              <a:lnSpc>
                <a:spcPct val="90000"/>
              </a:lnSpc>
              <a:defRPr/>
            </a:pPr>
            <a:r>
              <a:rPr lang="en-US" altLang="sl-SI" sz="2800" dirty="0"/>
              <a:t>Ni </a:t>
            </a:r>
            <a:r>
              <a:rPr lang="en-US" altLang="sl-SI" sz="2800" dirty="0" err="1"/>
              <a:t>predpisane</a:t>
            </a:r>
            <a:r>
              <a:rPr lang="en-US" altLang="sl-SI" sz="2800" dirty="0"/>
              <a:t> </a:t>
            </a:r>
            <a:r>
              <a:rPr lang="en-US" altLang="sl-SI" sz="2800" dirty="0" err="1"/>
              <a:t>dolžine</a:t>
            </a:r>
            <a:endParaRPr lang="en-US" altLang="sl-SI" sz="2800" dirty="0"/>
          </a:p>
          <a:p>
            <a:pPr eaLnBrk="1" hangingPunct="1">
              <a:lnSpc>
                <a:spcPct val="90000"/>
              </a:lnSpc>
              <a:defRPr/>
            </a:pPr>
            <a:r>
              <a:rPr lang="en-US" altLang="sl-SI" sz="2800" dirty="0"/>
              <a:t>V </a:t>
            </a:r>
            <a:r>
              <a:rPr lang="en-US" altLang="sl-SI" sz="2800" dirty="0" err="1"/>
              <a:t>obliki</a:t>
            </a:r>
            <a:r>
              <a:rPr lang="en-US" altLang="sl-SI" sz="2800" dirty="0"/>
              <a:t> </a:t>
            </a:r>
            <a:r>
              <a:rPr lang="en-US" altLang="sl-SI" sz="2800" dirty="0" err="1"/>
              <a:t>sistematičnega</a:t>
            </a:r>
            <a:r>
              <a:rPr lang="en-US" altLang="sl-SI" sz="2800" dirty="0"/>
              <a:t> </a:t>
            </a:r>
            <a:r>
              <a:rPr lang="en-US" altLang="sl-SI" sz="2800" dirty="0" err="1"/>
              <a:t>pregleda</a:t>
            </a:r>
            <a:r>
              <a:rPr lang="en-US" altLang="sl-SI" sz="2800" dirty="0"/>
              <a:t> literature</a:t>
            </a:r>
          </a:p>
          <a:p>
            <a:pPr>
              <a:lnSpc>
                <a:spcPct val="90000"/>
              </a:lnSpc>
              <a:defRPr/>
            </a:pPr>
            <a:r>
              <a:rPr lang="sl-SI" altLang="sl-SI" sz="2800" dirty="0"/>
              <a:t>Seminar oddate</a:t>
            </a:r>
            <a:r>
              <a:rPr lang="en-US" altLang="sl-SI" sz="2800" dirty="0"/>
              <a:t> v </a:t>
            </a:r>
            <a:r>
              <a:rPr lang="en-US" altLang="sl-SI" sz="2800" dirty="0" err="1"/>
              <a:t>pregled</a:t>
            </a:r>
            <a:r>
              <a:rPr lang="sl-SI" altLang="sl-SI" sz="2800" dirty="0"/>
              <a:t> po e-pošti </a:t>
            </a:r>
            <a:r>
              <a:rPr lang="sl-SI" altLang="sl-SI" sz="2800" b="1" u="sng" dirty="0"/>
              <a:t>14 dni</a:t>
            </a:r>
            <a:r>
              <a:rPr lang="sl-SI" altLang="sl-SI" sz="2800" dirty="0"/>
              <a:t> pred predstavitvijo</a:t>
            </a:r>
          </a:p>
          <a:p>
            <a:pPr eaLnBrk="1" hangingPunct="1">
              <a:lnSpc>
                <a:spcPct val="90000"/>
              </a:lnSpc>
              <a:defRPr/>
            </a:pPr>
            <a:r>
              <a:rPr lang="sl-SI" altLang="sl-SI" sz="2800" dirty="0"/>
              <a:t>Oddaja </a:t>
            </a:r>
            <a:r>
              <a:rPr lang="sl-SI" altLang="sl-SI" sz="2800" b="1" u="sng" dirty="0"/>
              <a:t>POPRAVLJENEGA</a:t>
            </a:r>
            <a:r>
              <a:rPr lang="sl-SI" altLang="sl-SI" sz="2800" dirty="0"/>
              <a:t> seminarja 1 teden pred predstavitvijo na </a:t>
            </a:r>
            <a:r>
              <a:rPr lang="sl-SI" altLang="sl-SI" sz="2800" b="1" dirty="0"/>
              <a:t>e-učilnico</a:t>
            </a:r>
            <a:endParaRPr lang="sl-SI" altLang="sl-SI" sz="2800" dirty="0"/>
          </a:p>
          <a:p>
            <a:pPr eaLnBrk="1" hangingPunct="1">
              <a:lnSpc>
                <a:spcPct val="90000"/>
              </a:lnSpc>
              <a:defRPr/>
            </a:pPr>
            <a:r>
              <a:rPr lang="sl-SI" altLang="sl-SI" sz="2800" dirty="0"/>
              <a:t>Pred oddajo morajo biti seminarji pregledani, vse napake odpravljene</a:t>
            </a:r>
          </a:p>
          <a:p>
            <a:pPr eaLnBrk="1" hangingPunct="1">
              <a:lnSpc>
                <a:spcPct val="90000"/>
              </a:lnSpc>
              <a:defRPr/>
            </a:pPr>
            <a:r>
              <a:rPr lang="sl-SI" altLang="sl-SI" sz="2800" dirty="0"/>
              <a:t>Seminarje praviloma izdelujete v </a:t>
            </a:r>
            <a:r>
              <a:rPr lang="sl-SI" altLang="sl-SI" sz="2800" b="1" u="sng" dirty="0"/>
              <a:t>skupinah</a:t>
            </a:r>
            <a:endParaRPr lang="en-US" altLang="sl-SI" sz="2800" b="1" u="sng" dirty="0"/>
          </a:p>
          <a:p>
            <a:pPr lvl="1">
              <a:lnSpc>
                <a:spcPct val="90000"/>
              </a:lnSpc>
              <a:defRPr/>
            </a:pPr>
            <a:r>
              <a:rPr lang="en-US" altLang="sl-SI" b="1" u="sng" dirty="0"/>
              <a:t>OPOZORILO!!! </a:t>
            </a:r>
            <a:r>
              <a:rPr lang="en-US" altLang="sl-SI" b="1" u="sng" dirty="0" err="1"/>
              <a:t>Oceno</a:t>
            </a:r>
            <a:r>
              <a:rPr lang="en-US" altLang="sl-SI" b="1" u="sng" dirty="0"/>
              <a:t> </a:t>
            </a:r>
            <a:r>
              <a:rPr lang="en-US" altLang="sl-SI" b="1" u="sng" dirty="0" err="1"/>
              <a:t>dobite</a:t>
            </a:r>
            <a:r>
              <a:rPr lang="en-US" altLang="sl-SI" b="1" u="sng" dirty="0"/>
              <a:t> </a:t>
            </a:r>
            <a:r>
              <a:rPr lang="en-US" altLang="sl-SI" b="1" u="sng" dirty="0" err="1"/>
              <a:t>kot</a:t>
            </a:r>
            <a:r>
              <a:rPr lang="en-US" altLang="sl-SI" b="1" u="sng" dirty="0"/>
              <a:t> </a:t>
            </a:r>
            <a:r>
              <a:rPr lang="en-US" altLang="sl-SI" b="1" u="sng" dirty="0" err="1"/>
              <a:t>skupina</a:t>
            </a:r>
            <a:r>
              <a:rPr lang="en-US" altLang="sl-SI" b="1" u="sng" dirty="0"/>
              <a:t>, </a:t>
            </a:r>
            <a:r>
              <a:rPr lang="en-US" altLang="sl-SI" b="1" u="sng" dirty="0" err="1"/>
              <a:t>kar</a:t>
            </a:r>
            <a:r>
              <a:rPr lang="en-US" altLang="sl-SI" b="1" u="sng" dirty="0"/>
              <a:t> </a:t>
            </a:r>
            <a:r>
              <a:rPr lang="en-US" altLang="sl-SI" b="1" u="sng" dirty="0" err="1"/>
              <a:t>pomeni</a:t>
            </a:r>
            <a:r>
              <a:rPr lang="en-US" altLang="sl-SI" b="1" u="sng" dirty="0"/>
              <a:t> da je vasa </a:t>
            </a:r>
            <a:r>
              <a:rPr lang="en-US" altLang="sl-SI" b="1" u="sng" dirty="0" err="1"/>
              <a:t>dolžnost</a:t>
            </a:r>
            <a:r>
              <a:rPr lang="en-US" altLang="sl-SI" b="1" u="sng" dirty="0"/>
              <a:t>, da se v </a:t>
            </a:r>
            <a:r>
              <a:rPr lang="en-US" altLang="sl-SI" b="1" u="sng" dirty="0" err="1"/>
              <a:t>skupini</a:t>
            </a:r>
            <a:r>
              <a:rPr lang="en-US" altLang="sl-SI" b="1" u="sng" dirty="0"/>
              <a:t> </a:t>
            </a:r>
            <a:r>
              <a:rPr lang="en-US" altLang="sl-SI" b="1" u="sng" dirty="0" err="1"/>
              <a:t>dogovorite</a:t>
            </a:r>
            <a:r>
              <a:rPr lang="en-US" altLang="sl-SI" b="1" u="sng" dirty="0"/>
              <a:t> </a:t>
            </a:r>
            <a:r>
              <a:rPr lang="en-US" altLang="sl-SI" b="1" u="sng" dirty="0" err="1"/>
              <a:t>kako</a:t>
            </a:r>
            <a:r>
              <a:rPr lang="en-US" altLang="sl-SI" b="1" u="sng" dirty="0"/>
              <a:t> </a:t>
            </a:r>
            <a:r>
              <a:rPr lang="en-US" altLang="sl-SI" b="1" u="sng" dirty="0" err="1"/>
              <a:t>bo</a:t>
            </a:r>
            <a:r>
              <a:rPr lang="en-US" altLang="sl-SI" b="1" u="sng" dirty="0"/>
              <a:t> seminar </a:t>
            </a:r>
            <a:r>
              <a:rPr lang="en-US" altLang="sl-SI" b="1" u="sng" dirty="0" err="1"/>
              <a:t>pripravljen</a:t>
            </a:r>
            <a:r>
              <a:rPr lang="en-US" altLang="sl-SI" b="1" u="sng" dirty="0"/>
              <a:t>. V </a:t>
            </a:r>
            <a:r>
              <a:rPr lang="en-US" altLang="sl-SI" b="1" u="sng" dirty="0" err="1"/>
              <a:t>najslabšem</a:t>
            </a:r>
            <a:r>
              <a:rPr lang="en-US" altLang="sl-SI" b="1" u="sng" dirty="0"/>
              <a:t> </a:t>
            </a:r>
            <a:r>
              <a:rPr lang="en-US" altLang="sl-SI" b="1" u="sng" dirty="0" err="1"/>
              <a:t>primeru</a:t>
            </a:r>
            <a:r>
              <a:rPr lang="en-US" altLang="sl-SI" b="1" u="sng" dirty="0"/>
              <a:t> </a:t>
            </a:r>
            <a:r>
              <a:rPr lang="en-US" altLang="sl-SI" b="1" u="sng" dirty="0" err="1"/>
              <a:t>težave</a:t>
            </a:r>
            <a:r>
              <a:rPr lang="en-US" altLang="sl-SI" b="1" u="sng" dirty="0"/>
              <a:t> z </a:t>
            </a:r>
            <a:r>
              <a:rPr lang="en-US" altLang="sl-SI" b="1" u="sng" dirty="0" err="1"/>
              <a:t>dogovarjanjem</a:t>
            </a:r>
            <a:r>
              <a:rPr lang="en-US" altLang="sl-SI" b="1" u="sng" dirty="0"/>
              <a:t> </a:t>
            </a:r>
            <a:r>
              <a:rPr lang="en-US" altLang="sl-SI" b="1" u="sng" dirty="0" err="1"/>
              <a:t>pravočasno</a:t>
            </a:r>
            <a:r>
              <a:rPr lang="en-US" altLang="sl-SI" b="1" u="sng" dirty="0"/>
              <a:t> </a:t>
            </a:r>
            <a:r>
              <a:rPr lang="en-US" altLang="sl-SI" b="1" u="sng" dirty="0" err="1"/>
              <a:t>sporočite</a:t>
            </a:r>
            <a:r>
              <a:rPr lang="en-US" altLang="sl-SI" b="1" u="sng" dirty="0"/>
              <a:t>, da </a:t>
            </a:r>
            <a:r>
              <a:rPr lang="en-US" altLang="sl-SI" b="1" u="sng" dirty="0" err="1"/>
              <a:t>jih</a:t>
            </a:r>
            <a:r>
              <a:rPr lang="en-US" altLang="sl-SI" b="1" u="sng" dirty="0"/>
              <a:t> </a:t>
            </a:r>
            <a:r>
              <a:rPr lang="en-US" altLang="sl-SI" b="1" u="sng" dirty="0" err="1"/>
              <a:t>lahko</a:t>
            </a:r>
            <a:r>
              <a:rPr lang="en-US" altLang="sl-SI" b="1" u="sng" dirty="0"/>
              <a:t> </a:t>
            </a:r>
            <a:r>
              <a:rPr lang="en-US" altLang="sl-SI" b="1" u="sng" dirty="0" err="1"/>
              <a:t>rešujemo</a:t>
            </a:r>
            <a:r>
              <a:rPr lang="en-US" altLang="sl-SI" b="1" u="sng" dirty="0"/>
              <a:t> </a:t>
            </a:r>
            <a:r>
              <a:rPr lang="en-US" altLang="sl-SI" b="1" u="sng" dirty="0" err="1"/>
              <a:t>skupaj</a:t>
            </a:r>
            <a:r>
              <a:rPr lang="en-US" altLang="sl-SI" b="1" u="sng" dirty="0"/>
              <a:t>!</a:t>
            </a:r>
            <a:endParaRPr lang="sl-SI" altLang="sl-SI" b="1" u="sng" dirty="0"/>
          </a:p>
          <a:p>
            <a:pPr eaLnBrk="1" hangingPunct="1">
              <a:lnSpc>
                <a:spcPct val="90000"/>
              </a:lnSpc>
              <a:buFont typeface="Wingdings" pitchFamily="2" charset="2"/>
              <a:buNone/>
              <a:defRPr/>
            </a:pPr>
            <a:endParaRPr lang="sl-SI" altLang="sl-SI" sz="2800" dirty="0"/>
          </a:p>
          <a:p>
            <a:pPr algn="ctr" eaLnBrk="1" hangingPunct="1">
              <a:lnSpc>
                <a:spcPct val="90000"/>
              </a:lnSpc>
              <a:buFont typeface="Wingdings" pitchFamily="2" charset="2"/>
              <a:buNone/>
              <a:defRPr/>
            </a:pPr>
            <a:r>
              <a:rPr lang="sl-SI" altLang="sl-SI" sz="2800" b="1" dirty="0">
                <a:solidFill>
                  <a:srgbClr val="009ED6"/>
                </a:solidFill>
              </a:rPr>
              <a:t>VSEBINA SEMINARJEV JE ŠTUDIJSKO GRADIVO ZA KOLOKVIJ IN IZPIT !</a:t>
            </a:r>
          </a:p>
          <a:p>
            <a:pPr eaLnBrk="1" hangingPunct="1">
              <a:lnSpc>
                <a:spcPct val="90000"/>
              </a:lnSpc>
              <a:defRPr/>
            </a:pPr>
            <a:endParaRPr lang="sl-SI" altLang="sl-SI" sz="2800" b="1" dirty="0">
              <a:solidFill>
                <a:srgbClr val="FFFF00"/>
              </a:solidFill>
            </a:endParaRPr>
          </a:p>
          <a:p>
            <a:pPr eaLnBrk="1" hangingPunct="1">
              <a:lnSpc>
                <a:spcPct val="90000"/>
              </a:lnSpc>
              <a:buFont typeface="Wingdings" pitchFamily="2" charset="2"/>
              <a:buNone/>
              <a:defRPr/>
            </a:pPr>
            <a:endParaRPr lang="sl-SI" altLang="sl-SI" sz="2800" dirty="0"/>
          </a:p>
          <a:p>
            <a:pPr eaLnBrk="1" hangingPunct="1">
              <a:lnSpc>
                <a:spcPct val="90000"/>
              </a:lnSpc>
              <a:buFont typeface="Wingdings" pitchFamily="2" charset="2"/>
              <a:buNone/>
              <a:defRPr/>
            </a:pPr>
            <a:endParaRPr lang="sl-SI" altLang="sl-SI" sz="2800" dirty="0"/>
          </a:p>
        </p:txBody>
      </p:sp>
      <p:sp>
        <p:nvSpPr>
          <p:cNvPr id="3" name="Title 1"/>
          <p:cNvSpPr>
            <a:spLocks noGrp="1"/>
          </p:cNvSpPr>
          <p:nvPr>
            <p:ph type="title"/>
            <p:custDataLst>
              <p:tags r:id="rId1"/>
            </p:custDataLst>
          </p:nvPr>
        </p:nvSpPr>
        <p:spPr>
          <a:xfrm>
            <a:off x="762000" y="269632"/>
            <a:ext cx="8077200" cy="855112"/>
          </a:xfrm>
        </p:spPr>
        <p:txBody>
          <a:bodyPr/>
          <a:lstStyle/>
          <a:p>
            <a:r>
              <a:rPr lang="sl-SI" dirty="0"/>
              <a:t>SEMINARJI </a:t>
            </a:r>
          </a:p>
        </p:txBody>
      </p:sp>
    </p:spTree>
    <p:extLst>
      <p:ext uri="{BB962C8B-B14F-4D97-AF65-F5344CB8AC3E}">
        <p14:creationId xmlns:p14="http://schemas.microsoft.com/office/powerpoint/2010/main" val="431807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38B92-22D3-A46A-E046-53FB38159229}"/>
              </a:ext>
            </a:extLst>
          </p:cNvPr>
          <p:cNvSpPr>
            <a:spLocks noGrp="1"/>
          </p:cNvSpPr>
          <p:nvPr>
            <p:ph type="title"/>
          </p:nvPr>
        </p:nvSpPr>
        <p:spPr/>
        <p:txBody>
          <a:bodyPr/>
          <a:lstStyle/>
          <a:p>
            <a:r>
              <a:rPr lang="en-US" dirty="0" err="1"/>
              <a:t>Kriterij</a:t>
            </a:r>
            <a:endParaRPr lang="sl-SI" dirty="0"/>
          </a:p>
        </p:txBody>
      </p:sp>
      <p:sp>
        <p:nvSpPr>
          <p:cNvPr id="3" name="Content Placeholder 2">
            <a:extLst>
              <a:ext uri="{FF2B5EF4-FFF2-40B4-BE49-F238E27FC236}">
                <a16:creationId xmlns:a16="http://schemas.microsoft.com/office/drawing/2014/main" id="{7EAF2B30-203F-DAC5-5A1C-AAF16B4C72E8}"/>
              </a:ext>
            </a:extLst>
          </p:cNvPr>
          <p:cNvSpPr>
            <a:spLocks noGrp="1"/>
          </p:cNvSpPr>
          <p:nvPr>
            <p:ph idx="1"/>
          </p:nvPr>
        </p:nvSpPr>
        <p:spPr>
          <a:xfrm>
            <a:off x="762000" y="1600200"/>
            <a:ext cx="7410400" cy="4525963"/>
          </a:xfrm>
        </p:spPr>
        <p:txBody>
          <a:bodyPr>
            <a:normAutofit fontScale="85000" lnSpcReduction="20000"/>
          </a:bodyPr>
          <a:lstStyle/>
          <a:p>
            <a:r>
              <a:rPr lang="en-US" dirty="0" err="1"/>
              <a:t>Ocenjuje</a:t>
            </a:r>
            <a:r>
              <a:rPr lang="en-US" dirty="0"/>
              <a:t> se;</a:t>
            </a:r>
          </a:p>
          <a:p>
            <a:pPr lvl="1"/>
            <a:r>
              <a:rPr lang="en-US" dirty="0" err="1"/>
              <a:t>Pisni</a:t>
            </a:r>
            <a:r>
              <a:rPr lang="en-US" dirty="0"/>
              <a:t> </a:t>
            </a:r>
            <a:r>
              <a:rPr lang="en-US" dirty="0" err="1"/>
              <a:t>izdelek</a:t>
            </a:r>
            <a:endParaRPr lang="en-US" dirty="0"/>
          </a:p>
          <a:p>
            <a:pPr lvl="2"/>
            <a:r>
              <a:rPr lang="en-US" dirty="0"/>
              <a:t>PRISMA (82 </a:t>
            </a:r>
            <a:r>
              <a:rPr lang="en-US" dirty="0" err="1"/>
              <a:t>točk</a:t>
            </a:r>
            <a:r>
              <a:rPr lang="en-US" dirty="0"/>
              <a:t>)</a:t>
            </a:r>
          </a:p>
          <a:p>
            <a:pPr lvl="2"/>
            <a:r>
              <a:rPr lang="en-US" dirty="0" err="1"/>
              <a:t>Ostale</a:t>
            </a:r>
            <a:r>
              <a:rPr lang="en-US" dirty="0"/>
              <a:t> </a:t>
            </a:r>
            <a:r>
              <a:rPr lang="en-US" dirty="0" err="1"/>
              <a:t>lastnosti</a:t>
            </a:r>
            <a:r>
              <a:rPr lang="en-US" dirty="0"/>
              <a:t> (</a:t>
            </a:r>
            <a:r>
              <a:rPr lang="en-US" dirty="0" err="1"/>
              <a:t>citiranje</a:t>
            </a:r>
            <a:r>
              <a:rPr lang="en-US" dirty="0"/>
              <a:t>, </a:t>
            </a:r>
            <a:r>
              <a:rPr lang="en-US" dirty="0" err="1"/>
              <a:t>oblika</a:t>
            </a:r>
            <a:r>
              <a:rPr lang="en-US" dirty="0"/>
              <a:t>, slog </a:t>
            </a:r>
            <a:r>
              <a:rPr lang="en-US" dirty="0" err="1"/>
              <a:t>pisanja</a:t>
            </a:r>
            <a:r>
              <a:rPr lang="en-US" dirty="0"/>
              <a:t>, …)(18 </a:t>
            </a:r>
            <a:r>
              <a:rPr lang="en-US" dirty="0" err="1"/>
              <a:t>točk</a:t>
            </a:r>
            <a:r>
              <a:rPr lang="en-US" dirty="0"/>
              <a:t>)</a:t>
            </a:r>
          </a:p>
          <a:p>
            <a:pPr lvl="2"/>
            <a:r>
              <a:rPr lang="en-US" dirty="0" err="1"/>
              <a:t>Skupaj</a:t>
            </a:r>
            <a:r>
              <a:rPr lang="en-US" dirty="0"/>
              <a:t>; 100 </a:t>
            </a:r>
            <a:r>
              <a:rPr lang="en-US" dirty="0" err="1"/>
              <a:t>točk</a:t>
            </a:r>
            <a:endParaRPr lang="en-US" dirty="0"/>
          </a:p>
          <a:p>
            <a:pPr lvl="1"/>
            <a:r>
              <a:rPr lang="en-US" dirty="0" err="1"/>
              <a:t>Kritična</a:t>
            </a:r>
            <a:r>
              <a:rPr lang="en-US" dirty="0"/>
              <a:t> </a:t>
            </a:r>
            <a:r>
              <a:rPr lang="en-US" dirty="0" err="1"/>
              <a:t>ocena</a:t>
            </a:r>
            <a:r>
              <a:rPr lang="en-US" dirty="0"/>
              <a:t> </a:t>
            </a:r>
            <a:r>
              <a:rPr lang="en-US" dirty="0" err="1"/>
              <a:t>virov</a:t>
            </a:r>
            <a:endParaRPr lang="sl-SI" dirty="0"/>
          </a:p>
          <a:p>
            <a:pPr lvl="2"/>
            <a:r>
              <a:rPr lang="en-US" dirty="0" err="1"/>
              <a:t>Ustrezna</a:t>
            </a:r>
            <a:r>
              <a:rPr lang="en-US" dirty="0"/>
              <a:t> </a:t>
            </a:r>
            <a:r>
              <a:rPr lang="en-US" dirty="0" err="1"/>
              <a:t>izbira</a:t>
            </a:r>
            <a:r>
              <a:rPr lang="en-US" dirty="0"/>
              <a:t> </a:t>
            </a:r>
            <a:r>
              <a:rPr lang="en-US" dirty="0" err="1"/>
              <a:t>lestvic</a:t>
            </a:r>
            <a:r>
              <a:rPr lang="en-US" dirty="0"/>
              <a:t>/</a:t>
            </a:r>
            <a:r>
              <a:rPr lang="en-US" dirty="0" err="1"/>
              <a:t>kriterijev</a:t>
            </a:r>
            <a:r>
              <a:rPr lang="en-US" dirty="0"/>
              <a:t> za </a:t>
            </a:r>
            <a:r>
              <a:rPr lang="en-US" dirty="0" err="1"/>
              <a:t>oceno</a:t>
            </a:r>
            <a:r>
              <a:rPr lang="en-US" dirty="0"/>
              <a:t> </a:t>
            </a:r>
            <a:r>
              <a:rPr lang="en-US" dirty="0" err="1"/>
              <a:t>študij</a:t>
            </a:r>
            <a:endParaRPr lang="en-US" dirty="0"/>
          </a:p>
          <a:p>
            <a:pPr lvl="2"/>
            <a:r>
              <a:rPr lang="en-US" dirty="0" err="1"/>
              <a:t>Ustreznost</a:t>
            </a:r>
            <a:r>
              <a:rPr lang="en-US" dirty="0"/>
              <a:t> </a:t>
            </a:r>
            <a:r>
              <a:rPr lang="en-US" dirty="0" err="1"/>
              <a:t>razlogov</a:t>
            </a:r>
            <a:r>
              <a:rPr lang="en-US" dirty="0"/>
              <a:t> za </a:t>
            </a:r>
            <a:r>
              <a:rPr lang="en-US" dirty="0" err="1"/>
              <a:t>oceno</a:t>
            </a:r>
            <a:r>
              <a:rPr lang="en-US" dirty="0"/>
              <a:t> </a:t>
            </a:r>
            <a:r>
              <a:rPr lang="en-US" dirty="0" err="1"/>
              <a:t>študij</a:t>
            </a:r>
            <a:endParaRPr lang="en-US" dirty="0"/>
          </a:p>
          <a:p>
            <a:pPr lvl="2"/>
            <a:r>
              <a:rPr lang="en-US" dirty="0" err="1"/>
              <a:t>Ponovljivost</a:t>
            </a:r>
            <a:r>
              <a:rPr lang="en-US" dirty="0"/>
              <a:t> </a:t>
            </a:r>
            <a:r>
              <a:rPr lang="en-US" dirty="0" err="1"/>
              <a:t>ocene</a:t>
            </a:r>
            <a:endParaRPr lang="en-US" dirty="0"/>
          </a:p>
          <a:p>
            <a:pPr lvl="2"/>
            <a:r>
              <a:rPr lang="en-US" dirty="0" err="1"/>
              <a:t>Skupaj</a:t>
            </a:r>
            <a:r>
              <a:rPr lang="en-US" dirty="0"/>
              <a:t> </a:t>
            </a:r>
            <a:r>
              <a:rPr lang="en-US" dirty="0" err="1"/>
              <a:t>možnih</a:t>
            </a:r>
            <a:r>
              <a:rPr lang="en-US" dirty="0"/>
              <a:t> 30 </a:t>
            </a:r>
            <a:r>
              <a:rPr lang="en-US" dirty="0" err="1"/>
              <a:t>točk</a:t>
            </a:r>
            <a:endParaRPr lang="en-US" dirty="0"/>
          </a:p>
          <a:p>
            <a:pPr lvl="1"/>
            <a:r>
              <a:rPr lang="en-US" dirty="0" err="1"/>
              <a:t>Predstavitev</a:t>
            </a:r>
            <a:endParaRPr lang="en-US" dirty="0"/>
          </a:p>
          <a:p>
            <a:pPr lvl="2"/>
            <a:r>
              <a:rPr lang="en-US" dirty="0" err="1"/>
              <a:t>Tehnična</a:t>
            </a:r>
            <a:r>
              <a:rPr lang="en-US" dirty="0"/>
              <a:t> </a:t>
            </a:r>
            <a:r>
              <a:rPr lang="en-US" dirty="0" err="1"/>
              <a:t>ustreznost</a:t>
            </a:r>
            <a:r>
              <a:rPr lang="en-US" dirty="0"/>
              <a:t> (15 </a:t>
            </a:r>
            <a:r>
              <a:rPr lang="en-US" dirty="0" err="1"/>
              <a:t>točk</a:t>
            </a:r>
            <a:r>
              <a:rPr lang="en-US" dirty="0"/>
              <a:t>)</a:t>
            </a:r>
          </a:p>
          <a:p>
            <a:pPr lvl="2"/>
            <a:r>
              <a:rPr lang="en-US" dirty="0" err="1"/>
              <a:t>Vsebinska</a:t>
            </a:r>
            <a:r>
              <a:rPr lang="en-US" dirty="0"/>
              <a:t> </a:t>
            </a:r>
            <a:r>
              <a:rPr lang="en-US" dirty="0" err="1"/>
              <a:t>ustreznost</a:t>
            </a:r>
            <a:r>
              <a:rPr lang="en-US" dirty="0"/>
              <a:t> (20 </a:t>
            </a:r>
            <a:r>
              <a:rPr lang="en-US" dirty="0" err="1"/>
              <a:t>točk</a:t>
            </a:r>
            <a:r>
              <a:rPr lang="en-US" dirty="0"/>
              <a:t>)</a:t>
            </a:r>
          </a:p>
          <a:p>
            <a:pPr lvl="2"/>
            <a:r>
              <a:rPr lang="en-US" dirty="0" err="1"/>
              <a:t>Izvedba</a:t>
            </a:r>
            <a:r>
              <a:rPr lang="en-US" dirty="0"/>
              <a:t> (25 </a:t>
            </a:r>
            <a:r>
              <a:rPr lang="en-US" dirty="0" err="1"/>
              <a:t>točk</a:t>
            </a:r>
            <a:r>
              <a:rPr lang="en-US" dirty="0"/>
              <a:t>)</a:t>
            </a:r>
          </a:p>
          <a:p>
            <a:pPr lvl="2"/>
            <a:r>
              <a:rPr lang="en-US" dirty="0" err="1"/>
              <a:t>Skupaj</a:t>
            </a:r>
            <a:r>
              <a:rPr lang="en-US" dirty="0"/>
              <a:t>; 60 </a:t>
            </a:r>
            <a:r>
              <a:rPr lang="en-US" dirty="0" err="1"/>
              <a:t>točk</a:t>
            </a:r>
            <a:endParaRPr lang="en-US" dirty="0"/>
          </a:p>
          <a:p>
            <a:pPr lvl="1"/>
            <a:r>
              <a:rPr lang="en-US" dirty="0" err="1"/>
              <a:t>Možnih</a:t>
            </a:r>
            <a:r>
              <a:rPr lang="en-US" dirty="0"/>
              <a:t> 1</a:t>
            </a:r>
            <a:r>
              <a:rPr lang="sl-SI" dirty="0"/>
              <a:t>9</a:t>
            </a:r>
            <a:r>
              <a:rPr lang="en-US" dirty="0"/>
              <a:t>0 </a:t>
            </a:r>
            <a:r>
              <a:rPr lang="en-US" dirty="0" err="1"/>
              <a:t>točk</a:t>
            </a:r>
            <a:endParaRPr lang="en-US" dirty="0"/>
          </a:p>
          <a:p>
            <a:pPr marL="457200" lvl="1" indent="0">
              <a:buNone/>
            </a:pPr>
            <a:endParaRPr lang="en-US" dirty="0"/>
          </a:p>
        </p:txBody>
      </p:sp>
      <p:graphicFrame>
        <p:nvGraphicFramePr>
          <p:cNvPr id="4" name="Table 3">
            <a:extLst>
              <a:ext uri="{FF2B5EF4-FFF2-40B4-BE49-F238E27FC236}">
                <a16:creationId xmlns:a16="http://schemas.microsoft.com/office/drawing/2014/main" id="{2AC4316E-42FA-9AAD-6D20-33506582CF64}"/>
              </a:ext>
            </a:extLst>
          </p:cNvPr>
          <p:cNvGraphicFramePr>
            <a:graphicFrameLocks noGrp="1"/>
          </p:cNvGraphicFramePr>
          <p:nvPr>
            <p:extLst>
              <p:ext uri="{D42A27DB-BD31-4B8C-83A1-F6EECF244321}">
                <p14:modId xmlns:p14="http://schemas.microsoft.com/office/powerpoint/2010/main" val="1342575098"/>
              </p:ext>
            </p:extLst>
          </p:nvPr>
        </p:nvGraphicFramePr>
        <p:xfrm>
          <a:off x="5796136" y="3688080"/>
          <a:ext cx="2962326" cy="3139440"/>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3856348931"/>
                    </a:ext>
                  </a:extLst>
                </a:gridCol>
                <a:gridCol w="1182796">
                  <a:extLst>
                    <a:ext uri="{9D8B030D-6E8A-4147-A177-3AD203B41FA5}">
                      <a16:colId xmlns:a16="http://schemas.microsoft.com/office/drawing/2014/main" val="2324618465"/>
                    </a:ext>
                  </a:extLst>
                </a:gridCol>
                <a:gridCol w="987442">
                  <a:extLst>
                    <a:ext uri="{9D8B030D-6E8A-4147-A177-3AD203B41FA5}">
                      <a16:colId xmlns:a16="http://schemas.microsoft.com/office/drawing/2014/main" val="3856662658"/>
                    </a:ext>
                  </a:extLst>
                </a:gridCol>
              </a:tblGrid>
              <a:tr h="370840">
                <a:tc>
                  <a:txBody>
                    <a:bodyPr/>
                    <a:lstStyle/>
                    <a:p>
                      <a:r>
                        <a:rPr lang="sl-SI" dirty="0"/>
                        <a:t>Ocena</a:t>
                      </a:r>
                    </a:p>
                  </a:txBody>
                  <a:tcPr/>
                </a:tc>
                <a:tc>
                  <a:txBody>
                    <a:bodyPr/>
                    <a:lstStyle/>
                    <a:p>
                      <a:r>
                        <a:rPr lang="sl-SI" dirty="0"/>
                        <a:t>Št. točk – spodnja meja</a:t>
                      </a:r>
                    </a:p>
                  </a:txBody>
                  <a:tcPr/>
                </a:tc>
                <a:tc>
                  <a:txBody>
                    <a:bodyPr/>
                    <a:lstStyle/>
                    <a:p>
                      <a:r>
                        <a:rPr lang="sl-SI" dirty="0"/>
                        <a:t>Sp. meja - %</a:t>
                      </a:r>
                    </a:p>
                  </a:txBody>
                  <a:tcPr/>
                </a:tc>
                <a:extLst>
                  <a:ext uri="{0D108BD9-81ED-4DB2-BD59-A6C34878D82A}">
                    <a16:rowId xmlns:a16="http://schemas.microsoft.com/office/drawing/2014/main" val="2735762607"/>
                  </a:ext>
                </a:extLst>
              </a:tr>
              <a:tr h="370840">
                <a:tc>
                  <a:txBody>
                    <a:bodyPr/>
                    <a:lstStyle/>
                    <a:p>
                      <a:r>
                        <a:rPr lang="sl-SI" dirty="0"/>
                        <a:t>10</a:t>
                      </a:r>
                    </a:p>
                  </a:txBody>
                  <a:tcPr/>
                </a:tc>
                <a:tc>
                  <a:txBody>
                    <a:bodyPr/>
                    <a:lstStyle/>
                    <a:p>
                      <a:r>
                        <a:rPr lang="sl-SI" dirty="0"/>
                        <a:t>180.5</a:t>
                      </a:r>
                    </a:p>
                  </a:txBody>
                  <a:tcPr/>
                </a:tc>
                <a:tc>
                  <a:txBody>
                    <a:bodyPr/>
                    <a:lstStyle/>
                    <a:p>
                      <a:r>
                        <a:rPr lang="sl-SI" dirty="0"/>
                        <a:t>95</a:t>
                      </a:r>
                    </a:p>
                  </a:txBody>
                  <a:tcPr/>
                </a:tc>
                <a:extLst>
                  <a:ext uri="{0D108BD9-81ED-4DB2-BD59-A6C34878D82A}">
                    <a16:rowId xmlns:a16="http://schemas.microsoft.com/office/drawing/2014/main" val="2635266132"/>
                  </a:ext>
                </a:extLst>
              </a:tr>
              <a:tr h="370840">
                <a:tc>
                  <a:txBody>
                    <a:bodyPr/>
                    <a:lstStyle/>
                    <a:p>
                      <a:r>
                        <a:rPr lang="sl-SI" dirty="0"/>
                        <a:t>9</a:t>
                      </a:r>
                    </a:p>
                  </a:txBody>
                  <a:tcPr/>
                </a:tc>
                <a:tc>
                  <a:txBody>
                    <a:bodyPr/>
                    <a:lstStyle/>
                    <a:p>
                      <a:r>
                        <a:rPr lang="sl-SI" dirty="0"/>
                        <a:t>161.5</a:t>
                      </a:r>
                    </a:p>
                  </a:txBody>
                  <a:tcPr/>
                </a:tc>
                <a:tc>
                  <a:txBody>
                    <a:bodyPr/>
                    <a:lstStyle/>
                    <a:p>
                      <a:r>
                        <a:rPr lang="sl-SI" dirty="0"/>
                        <a:t>85</a:t>
                      </a:r>
                    </a:p>
                  </a:txBody>
                  <a:tcPr/>
                </a:tc>
                <a:extLst>
                  <a:ext uri="{0D108BD9-81ED-4DB2-BD59-A6C34878D82A}">
                    <a16:rowId xmlns:a16="http://schemas.microsoft.com/office/drawing/2014/main" val="640877084"/>
                  </a:ext>
                </a:extLst>
              </a:tr>
              <a:tr h="370840">
                <a:tc>
                  <a:txBody>
                    <a:bodyPr/>
                    <a:lstStyle/>
                    <a:p>
                      <a:r>
                        <a:rPr lang="sl-SI" dirty="0"/>
                        <a:t>8</a:t>
                      </a:r>
                    </a:p>
                  </a:txBody>
                  <a:tcPr/>
                </a:tc>
                <a:tc>
                  <a:txBody>
                    <a:bodyPr/>
                    <a:lstStyle/>
                    <a:p>
                      <a:r>
                        <a:rPr lang="sl-SI" dirty="0"/>
                        <a:t>142.5</a:t>
                      </a:r>
                    </a:p>
                  </a:txBody>
                  <a:tcPr/>
                </a:tc>
                <a:tc>
                  <a:txBody>
                    <a:bodyPr/>
                    <a:lstStyle/>
                    <a:p>
                      <a:r>
                        <a:rPr lang="sl-SI" dirty="0"/>
                        <a:t>75</a:t>
                      </a:r>
                    </a:p>
                  </a:txBody>
                  <a:tcPr/>
                </a:tc>
                <a:extLst>
                  <a:ext uri="{0D108BD9-81ED-4DB2-BD59-A6C34878D82A}">
                    <a16:rowId xmlns:a16="http://schemas.microsoft.com/office/drawing/2014/main" val="4084250497"/>
                  </a:ext>
                </a:extLst>
              </a:tr>
              <a:tr h="370840">
                <a:tc>
                  <a:txBody>
                    <a:bodyPr/>
                    <a:lstStyle/>
                    <a:p>
                      <a:r>
                        <a:rPr lang="sl-SI" dirty="0"/>
                        <a:t>7</a:t>
                      </a:r>
                    </a:p>
                  </a:txBody>
                  <a:tcPr/>
                </a:tc>
                <a:tc>
                  <a:txBody>
                    <a:bodyPr/>
                    <a:lstStyle/>
                    <a:p>
                      <a:r>
                        <a:rPr lang="sl-SI" dirty="0"/>
                        <a:t>123.5</a:t>
                      </a:r>
                    </a:p>
                  </a:txBody>
                  <a:tcPr/>
                </a:tc>
                <a:tc>
                  <a:txBody>
                    <a:bodyPr/>
                    <a:lstStyle/>
                    <a:p>
                      <a:r>
                        <a:rPr lang="sl-SI" dirty="0"/>
                        <a:t>65</a:t>
                      </a:r>
                    </a:p>
                  </a:txBody>
                  <a:tcPr/>
                </a:tc>
                <a:extLst>
                  <a:ext uri="{0D108BD9-81ED-4DB2-BD59-A6C34878D82A}">
                    <a16:rowId xmlns:a16="http://schemas.microsoft.com/office/drawing/2014/main" val="1053471039"/>
                  </a:ext>
                </a:extLst>
              </a:tr>
              <a:tr h="370840">
                <a:tc>
                  <a:txBody>
                    <a:bodyPr/>
                    <a:lstStyle/>
                    <a:p>
                      <a:r>
                        <a:rPr lang="sl-SI" dirty="0"/>
                        <a:t>6</a:t>
                      </a:r>
                    </a:p>
                  </a:txBody>
                  <a:tcPr>
                    <a:lnB w="12700" cap="flat" cmpd="sng" algn="ctr">
                      <a:solidFill>
                        <a:schemeClr val="tx1"/>
                      </a:solidFill>
                      <a:prstDash val="solid"/>
                      <a:round/>
                      <a:headEnd type="none" w="med" len="med"/>
                      <a:tailEnd type="none" w="med" len="med"/>
                    </a:lnB>
                  </a:tcPr>
                </a:tc>
                <a:tc>
                  <a:txBody>
                    <a:bodyPr/>
                    <a:lstStyle/>
                    <a:p>
                      <a:r>
                        <a:rPr lang="sl-SI" dirty="0"/>
                        <a:t>104.5</a:t>
                      </a:r>
                    </a:p>
                  </a:txBody>
                  <a:tcPr>
                    <a:lnB w="12700" cap="flat" cmpd="sng" algn="ctr">
                      <a:solidFill>
                        <a:schemeClr val="tx1"/>
                      </a:solidFill>
                      <a:prstDash val="solid"/>
                      <a:round/>
                      <a:headEnd type="none" w="med" len="med"/>
                      <a:tailEnd type="none" w="med" len="med"/>
                    </a:lnB>
                  </a:tcPr>
                </a:tc>
                <a:tc>
                  <a:txBody>
                    <a:bodyPr/>
                    <a:lstStyle/>
                    <a:p>
                      <a:r>
                        <a:rPr lang="sl-SI" dirty="0"/>
                        <a:t>55</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7491454"/>
                  </a:ext>
                </a:extLst>
              </a:tr>
              <a:tr h="370840">
                <a:tc gridSpan="2">
                  <a:txBody>
                    <a:bodyPr/>
                    <a:lstStyle/>
                    <a:p>
                      <a:r>
                        <a:rPr lang="sl-SI" dirty="0"/>
                        <a:t>MOŽNE TOČKE:</a:t>
                      </a:r>
                    </a:p>
                  </a:txBody>
                  <a:tcPr>
                    <a:lnT w="12700" cap="flat" cmpd="sng" algn="ctr">
                      <a:solidFill>
                        <a:schemeClr val="tx1"/>
                      </a:solidFill>
                      <a:prstDash val="solid"/>
                      <a:round/>
                      <a:headEnd type="none" w="med" len="med"/>
                      <a:tailEnd type="none" w="med" len="med"/>
                    </a:lnT>
                  </a:tcPr>
                </a:tc>
                <a:tc hMerge="1">
                  <a:txBody>
                    <a:bodyPr/>
                    <a:lstStyle/>
                    <a:p>
                      <a:endParaRPr lang="sl-SI" dirty="0"/>
                    </a:p>
                  </a:txBody>
                  <a:tcPr/>
                </a:tc>
                <a:tc>
                  <a:txBody>
                    <a:bodyPr/>
                    <a:lstStyle/>
                    <a:p>
                      <a:r>
                        <a:rPr lang="sl-SI" dirty="0"/>
                        <a:t>190</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17600252"/>
                  </a:ext>
                </a:extLst>
              </a:tr>
            </a:tbl>
          </a:graphicData>
        </a:graphic>
      </p:graphicFrame>
    </p:spTree>
    <p:extLst>
      <p:ext uri="{BB962C8B-B14F-4D97-AF65-F5344CB8AC3E}">
        <p14:creationId xmlns:p14="http://schemas.microsoft.com/office/powerpoint/2010/main" val="2274145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FC95D02-49EB-20DD-7798-5CCBFAEE3C92}"/>
              </a:ext>
            </a:extLst>
          </p:cNvPr>
          <p:cNvSpPr>
            <a:spLocks noGrp="1"/>
          </p:cNvSpPr>
          <p:nvPr>
            <p:ph/>
          </p:nvPr>
        </p:nvSpPr>
        <p:spPr/>
        <p:txBody>
          <a:bodyPr>
            <a:normAutofit fontScale="92500"/>
          </a:bodyPr>
          <a:lstStyle/>
          <a:p>
            <a:pPr marL="0" indent="0">
              <a:buNone/>
            </a:pPr>
            <a:r>
              <a:rPr lang="en-US" sz="3200" b="1" dirty="0"/>
              <a:t>PRISMA</a:t>
            </a:r>
          </a:p>
          <a:p>
            <a:pPr marL="0" indent="0">
              <a:buNone/>
            </a:pPr>
            <a:endParaRPr lang="en-US" sz="3200" b="1" dirty="0"/>
          </a:p>
          <a:p>
            <a:r>
              <a:rPr lang="en-US" sz="2600" dirty="0"/>
              <a:t>Preferred Reporting Items for Systematic Reviews and Meta-Analyses - PRISMA</a:t>
            </a:r>
          </a:p>
          <a:p>
            <a:r>
              <a:rPr lang="en-US" sz="2600" dirty="0"/>
              <a:t>Sistem za </a:t>
            </a:r>
            <a:r>
              <a:rPr lang="en-US" sz="2600" dirty="0" err="1"/>
              <a:t>sistematično</a:t>
            </a:r>
            <a:r>
              <a:rPr lang="en-US" sz="2600" dirty="0"/>
              <a:t> </a:t>
            </a:r>
            <a:r>
              <a:rPr lang="en-US" sz="2600" dirty="0" err="1"/>
              <a:t>poročanje</a:t>
            </a:r>
            <a:r>
              <a:rPr lang="en-US" sz="2600" dirty="0"/>
              <a:t> o </a:t>
            </a:r>
            <a:r>
              <a:rPr lang="en-US" sz="2600" dirty="0" err="1"/>
              <a:t>pregledih</a:t>
            </a:r>
            <a:r>
              <a:rPr lang="en-US" sz="2600" dirty="0"/>
              <a:t> literature in meta-</a:t>
            </a:r>
            <a:r>
              <a:rPr lang="en-US" sz="2600" dirty="0" err="1"/>
              <a:t>analizah</a:t>
            </a:r>
            <a:endParaRPr lang="en-US" sz="2600" dirty="0">
              <a:hlinkClick r:id="rId2">
                <a:extLst>
                  <a:ext uri="{A12FA001-AC4F-418D-AE19-62706E023703}">
                    <ahyp:hlinkClr xmlns:ahyp="http://schemas.microsoft.com/office/drawing/2018/hyperlinkcolor" val="tx"/>
                  </a:ext>
                </a:extLst>
              </a:hlinkClick>
            </a:endParaRPr>
          </a:p>
          <a:p>
            <a:r>
              <a:rPr lang="sl-SI" sz="2600" dirty="0">
                <a:hlinkClick r:id="rId2"/>
              </a:rPr>
              <a:t>http://www.prisma-statement.org/</a:t>
            </a:r>
            <a:endParaRPr lang="en-US" sz="2600" dirty="0"/>
          </a:p>
          <a:p>
            <a:r>
              <a:rPr lang="en-US" sz="2600" dirty="0" err="1"/>
              <a:t>Primeri</a:t>
            </a:r>
            <a:r>
              <a:rPr lang="en-US" sz="2600" dirty="0"/>
              <a:t> </a:t>
            </a:r>
            <a:r>
              <a:rPr lang="en-US" sz="2600" dirty="0" err="1"/>
              <a:t>dobrega</a:t>
            </a:r>
            <a:r>
              <a:rPr lang="en-US" sz="2600" dirty="0"/>
              <a:t> </a:t>
            </a:r>
            <a:r>
              <a:rPr lang="en-US" sz="2600" dirty="0" err="1"/>
              <a:t>izpolnjevanja</a:t>
            </a:r>
            <a:r>
              <a:rPr lang="en-US" sz="2600" dirty="0"/>
              <a:t> </a:t>
            </a:r>
            <a:r>
              <a:rPr lang="en-US" sz="2600" dirty="0" err="1"/>
              <a:t>postavk</a:t>
            </a:r>
            <a:r>
              <a:rPr lang="en-US" sz="2600" dirty="0"/>
              <a:t> (</a:t>
            </a:r>
            <a:r>
              <a:rPr lang="en-US" sz="1800" dirty="0"/>
              <a:t>v </a:t>
            </a:r>
            <a:r>
              <a:rPr lang="en-US" sz="1800" dirty="0" err="1"/>
              <a:t>angleščini</a:t>
            </a:r>
            <a:r>
              <a:rPr lang="en-US" sz="1800" dirty="0"/>
              <a:t>, </a:t>
            </a:r>
            <a:r>
              <a:rPr lang="en-US" sz="1800" dirty="0" err="1"/>
              <a:t>če</a:t>
            </a:r>
            <a:r>
              <a:rPr lang="en-US" sz="1800" dirty="0"/>
              <a:t> </a:t>
            </a:r>
            <a:r>
              <a:rPr lang="en-US" sz="1800" dirty="0" err="1"/>
              <a:t>imate</a:t>
            </a:r>
            <a:r>
              <a:rPr lang="en-US" sz="1800" dirty="0"/>
              <a:t> </a:t>
            </a:r>
            <a:r>
              <a:rPr lang="en-US" sz="1800" dirty="0" err="1"/>
              <a:t>težave</a:t>
            </a:r>
            <a:r>
              <a:rPr lang="en-US" sz="1800" dirty="0"/>
              <a:t> </a:t>
            </a:r>
            <a:r>
              <a:rPr lang="en-US" sz="1800" dirty="0" err="1"/>
              <a:t>uporabite</a:t>
            </a:r>
            <a:r>
              <a:rPr lang="en-US" sz="1800" dirty="0"/>
              <a:t> </a:t>
            </a:r>
            <a:r>
              <a:rPr lang="en-US" sz="1800" dirty="0" err="1"/>
              <a:t>prevajalnik</a:t>
            </a:r>
            <a:r>
              <a:rPr lang="en-US" sz="1800" dirty="0"/>
              <a:t> </a:t>
            </a:r>
            <a:r>
              <a:rPr lang="en-US" sz="1800" dirty="0">
                <a:hlinkClick r:id="rId3"/>
              </a:rPr>
              <a:t>https://www.deepl.com/translator</a:t>
            </a:r>
            <a:r>
              <a:rPr lang="en-US" sz="1800" dirty="0"/>
              <a:t>, </a:t>
            </a:r>
            <a:r>
              <a:rPr lang="en-US" sz="1800" dirty="0" err="1"/>
              <a:t>če</a:t>
            </a:r>
            <a:r>
              <a:rPr lang="en-US" sz="1800" dirty="0"/>
              <a:t> </a:t>
            </a:r>
            <a:r>
              <a:rPr lang="en-US" sz="1800" dirty="0" err="1"/>
              <a:t>težave</a:t>
            </a:r>
            <a:r>
              <a:rPr lang="en-US" sz="1800" dirty="0"/>
              <a:t> </a:t>
            </a:r>
            <a:r>
              <a:rPr lang="en-US" sz="1800" dirty="0" err="1"/>
              <a:t>ostanejo</a:t>
            </a:r>
            <a:r>
              <a:rPr lang="en-US" sz="1800" dirty="0"/>
              <a:t> </a:t>
            </a:r>
            <a:r>
              <a:rPr lang="en-US" sz="1800" dirty="0" err="1"/>
              <a:t>napišite</a:t>
            </a:r>
            <a:r>
              <a:rPr lang="en-US" sz="1800" dirty="0"/>
              <a:t> mail</a:t>
            </a:r>
            <a:r>
              <a:rPr lang="en-US" sz="2600" dirty="0"/>
              <a:t>);</a:t>
            </a:r>
          </a:p>
          <a:p>
            <a:pPr lvl="1"/>
            <a:r>
              <a:rPr lang="sl-SI" sz="2200" dirty="0">
                <a:hlinkClick r:id="rId4"/>
              </a:rPr>
              <a:t>https://www.bmj.com/content/372/bmj.n160</a:t>
            </a:r>
            <a:endParaRPr lang="sl-SI" sz="2200" dirty="0"/>
          </a:p>
          <a:p>
            <a:r>
              <a:rPr lang="en-US" sz="2600" dirty="0" err="1"/>
              <a:t>Podrobna</a:t>
            </a:r>
            <a:r>
              <a:rPr lang="en-US" sz="2600" dirty="0"/>
              <a:t> </a:t>
            </a:r>
            <a:r>
              <a:rPr lang="en-US" sz="2600" dirty="0" err="1"/>
              <a:t>navodila</a:t>
            </a:r>
            <a:r>
              <a:rPr lang="en-US" sz="2600" dirty="0"/>
              <a:t> glede </a:t>
            </a:r>
            <a:r>
              <a:rPr lang="en-US" sz="2600" dirty="0" err="1"/>
              <a:t>sistematičnih</a:t>
            </a:r>
            <a:r>
              <a:rPr lang="en-US" sz="2600" dirty="0"/>
              <a:t> </a:t>
            </a:r>
            <a:r>
              <a:rPr lang="en-US" sz="2600" dirty="0" err="1"/>
              <a:t>pregledov</a:t>
            </a:r>
            <a:r>
              <a:rPr lang="en-US" sz="2600" dirty="0"/>
              <a:t>;</a:t>
            </a:r>
          </a:p>
          <a:p>
            <a:pPr lvl="1"/>
            <a:r>
              <a:rPr lang="en-US" sz="2200" dirty="0">
                <a:hlinkClick r:id="rId5"/>
              </a:rPr>
              <a:t>https://training.cochrane.org/handbook/current</a:t>
            </a:r>
            <a:endParaRPr lang="en-US" sz="2200" dirty="0"/>
          </a:p>
          <a:p>
            <a:pPr lvl="1"/>
            <a:r>
              <a:rPr lang="en-US" sz="2200" dirty="0"/>
              <a:t>V </a:t>
            </a:r>
            <a:r>
              <a:rPr lang="en-US" sz="2200" dirty="0" err="1"/>
              <a:t>Angleščini</a:t>
            </a:r>
            <a:r>
              <a:rPr lang="en-US" sz="2200" dirty="0"/>
              <a:t>, </a:t>
            </a:r>
            <a:r>
              <a:rPr lang="en-US" sz="2200" dirty="0" err="1"/>
              <a:t>če</a:t>
            </a:r>
            <a:r>
              <a:rPr lang="en-US" sz="2200" dirty="0"/>
              <a:t> </a:t>
            </a:r>
            <a:r>
              <a:rPr lang="en-US" sz="2200" dirty="0" err="1"/>
              <a:t>imate</a:t>
            </a:r>
            <a:r>
              <a:rPr lang="en-US" sz="2200" dirty="0"/>
              <a:t> </a:t>
            </a:r>
            <a:r>
              <a:rPr lang="en-US" sz="2200" dirty="0" err="1"/>
              <a:t>težavo</a:t>
            </a:r>
            <a:r>
              <a:rPr lang="en-US" sz="2200" dirty="0"/>
              <a:t>, </a:t>
            </a:r>
            <a:r>
              <a:rPr lang="en-US" sz="2200" dirty="0" err="1"/>
              <a:t>naredite</a:t>
            </a:r>
            <a:r>
              <a:rPr lang="en-US" sz="2200" dirty="0"/>
              <a:t> </a:t>
            </a:r>
            <a:r>
              <a:rPr lang="en-US" sz="2200" dirty="0" err="1"/>
              <a:t>enako</a:t>
            </a:r>
            <a:r>
              <a:rPr lang="en-US" sz="2200" dirty="0"/>
              <a:t> </a:t>
            </a:r>
            <a:r>
              <a:rPr lang="en-US" sz="2200" dirty="0" err="1"/>
              <a:t>kot</a:t>
            </a:r>
            <a:r>
              <a:rPr lang="en-US" sz="2200" dirty="0"/>
              <a:t> je </a:t>
            </a:r>
            <a:r>
              <a:rPr lang="en-US" sz="2200" dirty="0" err="1"/>
              <a:t>opisano</a:t>
            </a:r>
            <a:r>
              <a:rPr lang="en-US" sz="2200" dirty="0"/>
              <a:t> </a:t>
            </a:r>
            <a:r>
              <a:rPr lang="en-US" sz="2200" dirty="0" err="1"/>
              <a:t>zgoraj</a:t>
            </a:r>
            <a:endParaRPr lang="en-US" sz="2200" dirty="0"/>
          </a:p>
          <a:p>
            <a:endParaRPr lang="en-US" sz="2600" dirty="0"/>
          </a:p>
        </p:txBody>
      </p:sp>
    </p:spTree>
    <p:extLst>
      <p:ext uri="{BB962C8B-B14F-4D97-AF65-F5344CB8AC3E}">
        <p14:creationId xmlns:p14="http://schemas.microsoft.com/office/powerpoint/2010/main" val="831756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84D0C8-4C70-E545-CD1C-5608CB8411CE}"/>
              </a:ext>
            </a:extLst>
          </p:cNvPr>
          <p:cNvSpPr>
            <a:spLocks noGrp="1"/>
          </p:cNvSpPr>
          <p:nvPr>
            <p:ph/>
          </p:nvPr>
        </p:nvSpPr>
        <p:spPr>
          <a:xfrm>
            <a:off x="457200" y="274638"/>
            <a:ext cx="8229600" cy="6394722"/>
          </a:xfrm>
        </p:spPr>
        <p:txBody>
          <a:bodyPr>
            <a:normAutofit fontScale="92500" lnSpcReduction="10000"/>
          </a:bodyPr>
          <a:lstStyle/>
          <a:p>
            <a:r>
              <a:rPr lang="en-US" dirty="0" err="1"/>
              <a:t>Potek</a:t>
            </a:r>
            <a:r>
              <a:rPr lang="en-US" dirty="0"/>
              <a:t> dela – 1. del</a:t>
            </a:r>
          </a:p>
          <a:p>
            <a:pPr marL="914400" lvl="1" indent="-457200">
              <a:buFont typeface="+mj-lt"/>
              <a:buAutoNum type="arabicPeriod"/>
            </a:pPr>
            <a:r>
              <a:rPr lang="en-US" dirty="0"/>
              <a:t>Do </a:t>
            </a:r>
            <a:r>
              <a:rPr lang="en-US" dirty="0" err="1"/>
              <a:t>naslednjič</a:t>
            </a:r>
            <a:r>
              <a:rPr lang="en-US" dirty="0"/>
              <a:t> se </a:t>
            </a:r>
            <a:r>
              <a:rPr lang="en-US" dirty="0" err="1"/>
              <a:t>razdelite</a:t>
            </a:r>
            <a:r>
              <a:rPr lang="en-US" dirty="0"/>
              <a:t> v </a:t>
            </a:r>
            <a:r>
              <a:rPr lang="en-US" dirty="0" err="1"/>
              <a:t>skupine</a:t>
            </a:r>
            <a:endParaRPr lang="en-US" dirty="0"/>
          </a:p>
          <a:p>
            <a:pPr marL="914400" lvl="1" indent="-457200">
              <a:buFont typeface="+mj-lt"/>
              <a:buAutoNum type="arabicPeriod"/>
            </a:pPr>
            <a:r>
              <a:rPr lang="en-US" dirty="0" err="1"/>
              <a:t>Izberete</a:t>
            </a:r>
            <a:r>
              <a:rPr lang="en-US" dirty="0"/>
              <a:t> </a:t>
            </a:r>
            <a:r>
              <a:rPr lang="en-US" dirty="0" err="1"/>
              <a:t>temo</a:t>
            </a:r>
            <a:r>
              <a:rPr lang="en-US" dirty="0"/>
              <a:t> (do </a:t>
            </a:r>
            <a:r>
              <a:rPr lang="en-US" dirty="0" err="1"/>
              <a:t>naslednjič</a:t>
            </a:r>
            <a:r>
              <a:rPr lang="en-US" dirty="0"/>
              <a:t>, </a:t>
            </a:r>
            <a:r>
              <a:rPr lang="en-US" dirty="0" err="1"/>
              <a:t>ali</a:t>
            </a:r>
            <a:r>
              <a:rPr lang="en-US" dirty="0"/>
              <a:t> </a:t>
            </a:r>
            <a:r>
              <a:rPr lang="en-US" dirty="0" err="1"/>
              <a:t>najkasneje</a:t>
            </a:r>
            <a:r>
              <a:rPr lang="en-US" dirty="0"/>
              <a:t> do 3. </a:t>
            </a:r>
            <a:r>
              <a:rPr lang="en-US" dirty="0" err="1"/>
              <a:t>vaje</a:t>
            </a:r>
            <a:r>
              <a:rPr lang="en-US" dirty="0"/>
              <a:t>)</a:t>
            </a:r>
          </a:p>
          <a:p>
            <a:pPr marL="1314450" lvl="2" indent="-457200">
              <a:buFont typeface="+mj-lt"/>
              <a:buAutoNum type="alphaLcParenR"/>
            </a:pPr>
            <a:r>
              <a:rPr lang="en-US" dirty="0"/>
              <a:t>Tema </a:t>
            </a:r>
            <a:r>
              <a:rPr lang="en-US" dirty="0" err="1"/>
              <a:t>naj</a:t>
            </a:r>
            <a:r>
              <a:rPr lang="en-US" dirty="0"/>
              <a:t> </a:t>
            </a:r>
            <a:r>
              <a:rPr lang="en-US" dirty="0" err="1"/>
              <a:t>bo</a:t>
            </a:r>
            <a:r>
              <a:rPr lang="en-US" dirty="0"/>
              <a:t> </a:t>
            </a:r>
            <a:r>
              <a:rPr lang="en-US" dirty="0" err="1"/>
              <a:t>primerna</a:t>
            </a:r>
            <a:r>
              <a:rPr lang="en-US" dirty="0"/>
              <a:t> </a:t>
            </a:r>
            <a:r>
              <a:rPr lang="en-US" dirty="0" err="1"/>
              <a:t>letniku</a:t>
            </a:r>
            <a:r>
              <a:rPr lang="en-US" dirty="0"/>
              <a:t> po </a:t>
            </a:r>
            <a:r>
              <a:rPr lang="en-US" dirty="0" err="1"/>
              <a:t>kompleksnosti</a:t>
            </a:r>
            <a:endParaRPr lang="sl-SI" dirty="0"/>
          </a:p>
          <a:p>
            <a:pPr marL="1314450" lvl="2" indent="-457200">
              <a:buFont typeface="+mj-lt"/>
              <a:buAutoNum type="alphaLcParenR"/>
            </a:pPr>
            <a:r>
              <a:rPr lang="sl-SI" dirty="0"/>
              <a:t>Tema naj vam bo zanimiva – drugače zna biti pretežko/dolgočasno</a:t>
            </a:r>
            <a:endParaRPr lang="en-US" dirty="0"/>
          </a:p>
          <a:p>
            <a:pPr marL="914400" lvl="1" indent="-457200">
              <a:buFont typeface="+mj-lt"/>
              <a:buAutoNum type="arabicPeriod"/>
            </a:pPr>
            <a:r>
              <a:rPr lang="en-US" dirty="0" err="1"/>
              <a:t>Pridobite</a:t>
            </a:r>
            <a:r>
              <a:rPr lang="en-US" dirty="0"/>
              <a:t> </a:t>
            </a:r>
            <a:r>
              <a:rPr lang="en-US" dirty="0" err="1"/>
              <a:t>osnovno</a:t>
            </a:r>
            <a:r>
              <a:rPr lang="en-US" dirty="0"/>
              <a:t> </a:t>
            </a:r>
            <a:r>
              <a:rPr lang="en-US" dirty="0" err="1"/>
              <a:t>znanje</a:t>
            </a:r>
            <a:r>
              <a:rPr lang="en-US" dirty="0"/>
              <a:t> o </a:t>
            </a:r>
            <a:r>
              <a:rPr lang="en-US" dirty="0" err="1"/>
              <a:t>temi</a:t>
            </a:r>
            <a:r>
              <a:rPr lang="en-US" dirty="0"/>
              <a:t> – </a:t>
            </a:r>
            <a:r>
              <a:rPr lang="en-US" dirty="0" err="1"/>
              <a:t>pregled</a:t>
            </a:r>
            <a:r>
              <a:rPr lang="en-US" dirty="0"/>
              <a:t> </a:t>
            </a:r>
            <a:r>
              <a:rPr lang="en-US" dirty="0" err="1"/>
              <a:t>temeljne</a:t>
            </a:r>
            <a:r>
              <a:rPr lang="en-US" dirty="0"/>
              <a:t> literature, </a:t>
            </a:r>
            <a:r>
              <a:rPr lang="en-US" dirty="0" err="1"/>
              <a:t>branje</a:t>
            </a:r>
            <a:r>
              <a:rPr lang="en-US" dirty="0"/>
              <a:t> </a:t>
            </a:r>
            <a:r>
              <a:rPr lang="en-US" dirty="0" err="1"/>
              <a:t>drugih</a:t>
            </a:r>
            <a:r>
              <a:rPr lang="en-US" dirty="0"/>
              <a:t> </a:t>
            </a:r>
            <a:r>
              <a:rPr lang="en-US" dirty="0" err="1"/>
              <a:t>preglednih</a:t>
            </a:r>
            <a:r>
              <a:rPr lang="en-US" dirty="0"/>
              <a:t> </a:t>
            </a:r>
            <a:r>
              <a:rPr lang="en-US" dirty="0" err="1"/>
              <a:t>člankov</a:t>
            </a:r>
            <a:r>
              <a:rPr lang="en-US" dirty="0"/>
              <a:t> </a:t>
            </a:r>
            <a:r>
              <a:rPr lang="en-US" dirty="0" err="1"/>
              <a:t>itd</a:t>
            </a:r>
            <a:r>
              <a:rPr lang="en-US" dirty="0"/>
              <a:t>.</a:t>
            </a:r>
          </a:p>
          <a:p>
            <a:pPr marL="1314450" lvl="2" indent="-457200">
              <a:buFont typeface="+mj-lt"/>
              <a:buAutoNum type="alphaLcParenR"/>
            </a:pPr>
            <a:r>
              <a:rPr lang="en-US" dirty="0" err="1"/>
              <a:t>Iz</a:t>
            </a:r>
            <a:r>
              <a:rPr lang="en-US" dirty="0"/>
              <a:t> </a:t>
            </a:r>
            <a:r>
              <a:rPr lang="en-US" dirty="0" err="1"/>
              <a:t>tega</a:t>
            </a:r>
            <a:r>
              <a:rPr lang="en-US" dirty="0"/>
              <a:t> </a:t>
            </a:r>
            <a:r>
              <a:rPr lang="en-US" dirty="0" err="1"/>
              <a:t>boste</a:t>
            </a:r>
            <a:r>
              <a:rPr lang="en-US" dirty="0"/>
              <a:t> </a:t>
            </a:r>
            <a:r>
              <a:rPr lang="en-US" dirty="0" err="1"/>
              <a:t>sestavili</a:t>
            </a:r>
            <a:r>
              <a:rPr lang="en-US" dirty="0"/>
              <a:t> </a:t>
            </a:r>
            <a:r>
              <a:rPr lang="en-US" dirty="0" err="1"/>
              <a:t>uvod</a:t>
            </a:r>
            <a:r>
              <a:rPr lang="en-US" dirty="0"/>
              <a:t> v </a:t>
            </a:r>
            <a:r>
              <a:rPr lang="en-US" dirty="0" err="1"/>
              <a:t>vašo</a:t>
            </a:r>
            <a:r>
              <a:rPr lang="en-US" dirty="0"/>
              <a:t> </a:t>
            </a:r>
            <a:r>
              <a:rPr lang="en-US" dirty="0" err="1"/>
              <a:t>nalogo</a:t>
            </a:r>
            <a:endParaRPr lang="en-US" dirty="0"/>
          </a:p>
          <a:p>
            <a:pPr marL="1314450" lvl="2" indent="-457200">
              <a:buFont typeface="+mj-lt"/>
              <a:buAutoNum type="alphaLcParenR"/>
            </a:pPr>
            <a:r>
              <a:rPr lang="en-US" dirty="0" err="1"/>
              <a:t>Te</a:t>
            </a:r>
            <a:r>
              <a:rPr lang="en-US" dirty="0"/>
              <a:t> </a:t>
            </a:r>
            <a:r>
              <a:rPr lang="en-US" dirty="0" err="1"/>
              <a:t>viri</a:t>
            </a:r>
            <a:r>
              <a:rPr lang="en-US" dirty="0"/>
              <a:t> </a:t>
            </a:r>
            <a:r>
              <a:rPr lang="en-US" dirty="0" err="1"/>
              <a:t>naj</a:t>
            </a:r>
            <a:r>
              <a:rPr lang="en-US" dirty="0"/>
              <a:t> </a:t>
            </a:r>
            <a:r>
              <a:rPr lang="en-US" dirty="0" err="1"/>
              <a:t>bodo</a:t>
            </a:r>
            <a:r>
              <a:rPr lang="en-US" dirty="0"/>
              <a:t> </a:t>
            </a:r>
            <a:r>
              <a:rPr lang="en-US" dirty="0" err="1"/>
              <a:t>znanstveni</a:t>
            </a:r>
            <a:r>
              <a:rPr lang="en-US" dirty="0"/>
              <a:t> – </a:t>
            </a:r>
            <a:r>
              <a:rPr lang="en-US" dirty="0" err="1"/>
              <a:t>internetne</a:t>
            </a:r>
            <a:r>
              <a:rPr lang="en-US" dirty="0"/>
              <a:t> </a:t>
            </a:r>
            <a:r>
              <a:rPr lang="en-US" dirty="0" err="1"/>
              <a:t>strani</a:t>
            </a:r>
            <a:r>
              <a:rPr lang="en-US" dirty="0"/>
              <a:t>, </a:t>
            </a:r>
            <a:r>
              <a:rPr lang="en-US" dirty="0" err="1"/>
              <a:t>poljudna</a:t>
            </a:r>
            <a:r>
              <a:rPr lang="en-US" dirty="0"/>
              <a:t> dela </a:t>
            </a:r>
            <a:r>
              <a:rPr lang="en-US" dirty="0" err="1"/>
              <a:t>itd</a:t>
            </a:r>
            <a:r>
              <a:rPr lang="en-US" dirty="0"/>
              <a:t>., ki </a:t>
            </a:r>
            <a:r>
              <a:rPr lang="en-US" dirty="0" err="1"/>
              <a:t>niso</a:t>
            </a:r>
            <a:r>
              <a:rPr lang="en-US" dirty="0"/>
              <a:t> </a:t>
            </a:r>
            <a:r>
              <a:rPr lang="en-US" dirty="0" err="1"/>
              <a:t>prestala</a:t>
            </a:r>
            <a:r>
              <a:rPr lang="en-US" dirty="0"/>
              <a:t> </a:t>
            </a:r>
            <a:r>
              <a:rPr lang="en-US" dirty="0" err="1"/>
              <a:t>preizkusa</a:t>
            </a:r>
            <a:r>
              <a:rPr lang="en-US" dirty="0"/>
              <a:t> </a:t>
            </a:r>
            <a:r>
              <a:rPr lang="en-US" dirty="0" err="1"/>
              <a:t>vrstniškega</a:t>
            </a:r>
            <a:r>
              <a:rPr lang="en-US" dirty="0"/>
              <a:t> </a:t>
            </a:r>
            <a:r>
              <a:rPr lang="en-US" dirty="0" err="1"/>
              <a:t>pregleda</a:t>
            </a:r>
            <a:r>
              <a:rPr lang="en-US" dirty="0"/>
              <a:t> (peer-review) NISO DOVOLJENI</a:t>
            </a:r>
          </a:p>
          <a:p>
            <a:pPr marL="914400" lvl="1" indent="-457200">
              <a:buFont typeface="+mj-lt"/>
              <a:buAutoNum type="arabicPeriod"/>
            </a:pPr>
            <a:r>
              <a:rPr lang="en-US" dirty="0" err="1"/>
              <a:t>Poiščete</a:t>
            </a:r>
            <a:r>
              <a:rPr lang="en-US" dirty="0"/>
              <a:t> 5 </a:t>
            </a:r>
            <a:r>
              <a:rPr lang="en-US" dirty="0" err="1"/>
              <a:t>izvirnih</a:t>
            </a:r>
            <a:r>
              <a:rPr lang="en-US" dirty="0"/>
              <a:t> </a:t>
            </a:r>
            <a:r>
              <a:rPr lang="en-US" dirty="0" err="1"/>
              <a:t>znanstvenih</a:t>
            </a:r>
            <a:r>
              <a:rPr lang="en-US" dirty="0"/>
              <a:t> </a:t>
            </a:r>
            <a:r>
              <a:rPr lang="en-US" dirty="0" err="1"/>
              <a:t>člankov</a:t>
            </a:r>
            <a:endParaRPr lang="en-US" dirty="0"/>
          </a:p>
          <a:p>
            <a:pPr marL="1314450" lvl="2" indent="-457200"/>
            <a:r>
              <a:rPr lang="en-US" dirty="0"/>
              <a:t>To </a:t>
            </a:r>
            <a:r>
              <a:rPr lang="en-US" dirty="0" err="1"/>
              <a:t>pomeni</a:t>
            </a:r>
            <a:r>
              <a:rPr lang="en-US" dirty="0"/>
              <a:t>, da je </a:t>
            </a:r>
            <a:r>
              <a:rPr lang="en-US" dirty="0" err="1"/>
              <a:t>bila</a:t>
            </a:r>
            <a:r>
              <a:rPr lang="en-US" dirty="0"/>
              <a:t> </a:t>
            </a:r>
            <a:r>
              <a:rPr lang="en-US" dirty="0" err="1"/>
              <a:t>izvedena</a:t>
            </a:r>
            <a:r>
              <a:rPr lang="en-US" dirty="0"/>
              <a:t> </a:t>
            </a:r>
            <a:r>
              <a:rPr lang="en-US" dirty="0" err="1"/>
              <a:t>dejanska</a:t>
            </a:r>
            <a:r>
              <a:rPr lang="en-US" dirty="0"/>
              <a:t> </a:t>
            </a:r>
            <a:r>
              <a:rPr lang="en-US" dirty="0" err="1"/>
              <a:t>raziskava</a:t>
            </a:r>
            <a:r>
              <a:rPr lang="en-US" dirty="0"/>
              <a:t>/</a:t>
            </a:r>
            <a:r>
              <a:rPr lang="en-US" dirty="0" err="1"/>
              <a:t>poskus</a:t>
            </a:r>
            <a:r>
              <a:rPr lang="en-US" dirty="0"/>
              <a:t> in </a:t>
            </a:r>
            <a:r>
              <a:rPr lang="en-US" dirty="0" err="1"/>
              <a:t>raziskovalci</a:t>
            </a:r>
            <a:r>
              <a:rPr lang="en-US" dirty="0"/>
              <a:t> </a:t>
            </a:r>
            <a:r>
              <a:rPr lang="en-US" dirty="0" err="1"/>
              <a:t>predstavljajo</a:t>
            </a:r>
            <a:r>
              <a:rPr lang="en-US" dirty="0"/>
              <a:t> </a:t>
            </a:r>
            <a:r>
              <a:rPr lang="en-US" dirty="0" err="1"/>
              <a:t>lastne</a:t>
            </a:r>
            <a:r>
              <a:rPr lang="en-US" dirty="0"/>
              <a:t> </a:t>
            </a:r>
            <a:r>
              <a:rPr lang="en-US" dirty="0" err="1"/>
              <a:t>rezultate</a:t>
            </a:r>
            <a:endParaRPr lang="en-US" dirty="0"/>
          </a:p>
          <a:p>
            <a:pPr marL="1314450" lvl="2" indent="-457200"/>
            <a:r>
              <a:rPr lang="en-US" dirty="0" err="1"/>
              <a:t>Bodite</a:t>
            </a:r>
            <a:r>
              <a:rPr lang="en-US" dirty="0"/>
              <a:t> </a:t>
            </a:r>
            <a:r>
              <a:rPr lang="en-US" dirty="0" err="1"/>
              <a:t>sistematični</a:t>
            </a:r>
            <a:r>
              <a:rPr lang="en-US" dirty="0"/>
              <a:t> – </a:t>
            </a:r>
            <a:r>
              <a:rPr lang="en-US" dirty="0" err="1"/>
              <a:t>glej</a:t>
            </a:r>
            <a:r>
              <a:rPr lang="en-US" dirty="0"/>
              <a:t> PRISMA – </a:t>
            </a:r>
            <a:r>
              <a:rPr lang="en-US" dirty="0" err="1"/>
              <a:t>na</a:t>
            </a:r>
            <a:r>
              <a:rPr lang="en-US" dirty="0"/>
              <a:t> </a:t>
            </a:r>
            <a:r>
              <a:rPr lang="en-US" dirty="0" err="1"/>
              <a:t>kratko</a:t>
            </a:r>
            <a:r>
              <a:rPr lang="en-US" dirty="0"/>
              <a:t> </a:t>
            </a:r>
            <a:r>
              <a:rPr lang="en-US" dirty="0" err="1"/>
              <a:t>razložim</a:t>
            </a:r>
            <a:r>
              <a:rPr lang="en-US" dirty="0"/>
              <a:t> </a:t>
            </a:r>
            <a:r>
              <a:rPr lang="en-US" dirty="0" err="1"/>
              <a:t>zdaj</a:t>
            </a:r>
            <a:endParaRPr lang="en-US" dirty="0"/>
          </a:p>
          <a:p>
            <a:pPr marL="1771650" lvl="3" indent="-457200"/>
            <a:r>
              <a:rPr lang="en-US" dirty="0" err="1"/>
              <a:t>Iskalno</a:t>
            </a:r>
            <a:r>
              <a:rPr lang="en-US" dirty="0"/>
              <a:t> </a:t>
            </a:r>
            <a:r>
              <a:rPr lang="en-US" dirty="0" err="1"/>
              <a:t>geslo</a:t>
            </a:r>
            <a:endParaRPr lang="en-US" dirty="0"/>
          </a:p>
          <a:p>
            <a:pPr marL="1771650" lvl="3" indent="-457200"/>
            <a:r>
              <a:rPr lang="en-US" dirty="0" err="1"/>
              <a:t>Beleženje</a:t>
            </a:r>
            <a:r>
              <a:rPr lang="en-US" dirty="0"/>
              <a:t> </a:t>
            </a:r>
            <a:r>
              <a:rPr lang="en-US" dirty="0" err="1"/>
              <a:t>poteka</a:t>
            </a:r>
            <a:r>
              <a:rPr lang="en-US" dirty="0"/>
              <a:t> z </a:t>
            </a:r>
            <a:r>
              <a:rPr lang="en-US" dirty="0" err="1"/>
              <a:t>diagramom</a:t>
            </a:r>
            <a:endParaRPr lang="en-US" dirty="0"/>
          </a:p>
          <a:p>
            <a:pPr marL="1771650" lvl="3" indent="-457200"/>
            <a:r>
              <a:rPr lang="en-US" dirty="0"/>
              <a:t>PONOVLJIVOST!</a:t>
            </a:r>
          </a:p>
          <a:p>
            <a:pPr marL="1314450" lvl="2" indent="-457200"/>
            <a:r>
              <a:rPr lang="en-US" dirty="0"/>
              <a:t>(</a:t>
            </a:r>
            <a:r>
              <a:rPr lang="en-US" dirty="0" err="1"/>
              <a:t>Če</a:t>
            </a:r>
            <a:r>
              <a:rPr lang="en-US" dirty="0"/>
              <a:t> </a:t>
            </a:r>
            <a:r>
              <a:rPr lang="en-US" dirty="0" err="1"/>
              <a:t>želite</a:t>
            </a:r>
            <a:r>
              <a:rPr lang="en-US" dirty="0"/>
              <a:t>, </a:t>
            </a:r>
            <a:r>
              <a:rPr lang="en-US" dirty="0" err="1"/>
              <a:t>jih</a:t>
            </a:r>
            <a:r>
              <a:rPr lang="en-US" dirty="0"/>
              <a:t> </a:t>
            </a:r>
            <a:r>
              <a:rPr lang="en-US" dirty="0" err="1"/>
              <a:t>tudi</a:t>
            </a:r>
            <a:r>
              <a:rPr lang="en-US" dirty="0"/>
              <a:t> </a:t>
            </a:r>
            <a:r>
              <a:rPr lang="en-US" dirty="0" err="1"/>
              <a:t>kritično</a:t>
            </a:r>
            <a:r>
              <a:rPr lang="en-US" dirty="0"/>
              <a:t> </a:t>
            </a:r>
            <a:r>
              <a:rPr lang="en-US" dirty="0" err="1"/>
              <a:t>ocenite</a:t>
            </a:r>
            <a:r>
              <a:rPr lang="en-US" dirty="0"/>
              <a:t> – za bonus </a:t>
            </a:r>
            <a:r>
              <a:rPr lang="en-US" dirty="0" err="1"/>
              <a:t>točke</a:t>
            </a:r>
            <a:r>
              <a:rPr lang="en-US" dirty="0"/>
              <a:t>)</a:t>
            </a:r>
          </a:p>
          <a:p>
            <a:pPr marL="1314450" lvl="2" indent="-457200">
              <a:buFont typeface="+mj-lt"/>
              <a:buAutoNum type="arabicPeriod"/>
            </a:pPr>
            <a:endParaRPr lang="sl-SI" dirty="0"/>
          </a:p>
        </p:txBody>
      </p:sp>
    </p:spTree>
    <p:extLst>
      <p:ext uri="{BB962C8B-B14F-4D97-AF65-F5344CB8AC3E}">
        <p14:creationId xmlns:p14="http://schemas.microsoft.com/office/powerpoint/2010/main" val="344754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992196-E1E2-F0BD-F041-BA2C65E630B4}"/>
              </a:ext>
            </a:extLst>
          </p:cNvPr>
          <p:cNvSpPr>
            <a:spLocks noGrp="1"/>
          </p:cNvSpPr>
          <p:nvPr>
            <p:ph/>
          </p:nvPr>
        </p:nvSpPr>
        <p:spPr/>
        <p:txBody>
          <a:bodyPr>
            <a:normAutofit/>
          </a:bodyPr>
          <a:lstStyle/>
          <a:p>
            <a:r>
              <a:rPr lang="en-US" dirty="0" err="1"/>
              <a:t>Potek</a:t>
            </a:r>
            <a:r>
              <a:rPr lang="en-US" dirty="0"/>
              <a:t> dela – 2. del</a:t>
            </a:r>
          </a:p>
          <a:p>
            <a:pPr marL="914400" lvl="1" indent="-457200">
              <a:buFont typeface="+mj-lt"/>
              <a:buAutoNum type="arabicPeriod"/>
            </a:pPr>
            <a:r>
              <a:rPr lang="en-US" dirty="0"/>
              <a:t>Napišete </a:t>
            </a:r>
            <a:r>
              <a:rPr lang="en-US" dirty="0" err="1"/>
              <a:t>seminarsko</a:t>
            </a:r>
            <a:r>
              <a:rPr lang="en-US" dirty="0"/>
              <a:t> </a:t>
            </a:r>
            <a:r>
              <a:rPr lang="en-US" dirty="0" err="1"/>
              <a:t>nalogo</a:t>
            </a:r>
            <a:r>
              <a:rPr lang="en-US" dirty="0"/>
              <a:t> in jo </a:t>
            </a:r>
            <a:r>
              <a:rPr lang="en-US" dirty="0" err="1"/>
              <a:t>oddate</a:t>
            </a:r>
            <a:r>
              <a:rPr lang="en-US" dirty="0"/>
              <a:t> v </a:t>
            </a:r>
            <a:r>
              <a:rPr lang="en-US" dirty="0" err="1"/>
              <a:t>pregled</a:t>
            </a:r>
            <a:endParaRPr lang="en-US" dirty="0"/>
          </a:p>
          <a:p>
            <a:pPr marL="1314450" lvl="2" indent="-457200">
              <a:buFont typeface="+mj-lt"/>
              <a:buAutoNum type="alphaLcParenR"/>
            </a:pPr>
            <a:r>
              <a:rPr lang="en-US" dirty="0" err="1"/>
              <a:t>Priporočam</a:t>
            </a:r>
            <a:r>
              <a:rPr lang="en-US" dirty="0"/>
              <a:t> </a:t>
            </a:r>
            <a:r>
              <a:rPr lang="en-US" dirty="0" err="1"/>
              <a:t>vam</a:t>
            </a:r>
            <a:r>
              <a:rPr lang="en-US" dirty="0"/>
              <a:t> </a:t>
            </a:r>
            <a:r>
              <a:rPr lang="en-US" dirty="0" err="1"/>
              <a:t>uporabo</a:t>
            </a:r>
            <a:r>
              <a:rPr lang="en-US" dirty="0"/>
              <a:t> </a:t>
            </a:r>
            <a:r>
              <a:rPr lang="en-US" dirty="0" err="1"/>
              <a:t>orodij</a:t>
            </a:r>
            <a:r>
              <a:rPr lang="en-US" dirty="0"/>
              <a:t>, </a:t>
            </a:r>
            <a:r>
              <a:rPr lang="en-US" dirty="0" err="1"/>
              <a:t>kot</a:t>
            </a:r>
            <a:r>
              <a:rPr lang="en-US" dirty="0"/>
              <a:t> je </a:t>
            </a:r>
            <a:r>
              <a:rPr lang="en-US" dirty="0" err="1"/>
              <a:t>npr</a:t>
            </a:r>
            <a:r>
              <a:rPr lang="en-US" dirty="0"/>
              <a:t>. ChatGPT, CLAUDE, Google Gemini – ne </a:t>
            </a:r>
            <a:r>
              <a:rPr lang="en-US" dirty="0" err="1"/>
              <a:t>zaupajte</a:t>
            </a:r>
            <a:r>
              <a:rPr lang="en-US" dirty="0"/>
              <a:t> </a:t>
            </a:r>
            <a:r>
              <a:rPr lang="en-US" dirty="0" err="1"/>
              <a:t>jim</a:t>
            </a:r>
            <a:r>
              <a:rPr lang="en-US" dirty="0"/>
              <a:t> </a:t>
            </a:r>
            <a:r>
              <a:rPr lang="en-US" dirty="0" err="1"/>
              <a:t>slepo</a:t>
            </a:r>
            <a:r>
              <a:rPr lang="en-US" dirty="0"/>
              <a:t>, </a:t>
            </a:r>
            <a:r>
              <a:rPr lang="en-US" dirty="0" err="1"/>
              <a:t>vsako</a:t>
            </a:r>
            <a:r>
              <a:rPr lang="en-US" dirty="0"/>
              <a:t> </a:t>
            </a:r>
            <a:r>
              <a:rPr lang="en-US" dirty="0" err="1"/>
              <a:t>stvar</a:t>
            </a:r>
            <a:r>
              <a:rPr lang="en-US" dirty="0"/>
              <a:t>, ki </a:t>
            </a:r>
            <a:r>
              <a:rPr lang="en-US" dirty="0" err="1"/>
              <a:t>vam</a:t>
            </a:r>
            <a:r>
              <a:rPr lang="en-US" dirty="0"/>
              <a:t> jo </a:t>
            </a:r>
            <a:r>
              <a:rPr lang="en-US" dirty="0" err="1"/>
              <a:t>pove</a:t>
            </a:r>
            <a:r>
              <a:rPr lang="en-US" dirty="0"/>
              <a:t> MORATE </a:t>
            </a:r>
            <a:r>
              <a:rPr lang="en-US" dirty="0" err="1"/>
              <a:t>preveriti</a:t>
            </a:r>
            <a:endParaRPr lang="sl-SI" dirty="0"/>
          </a:p>
          <a:p>
            <a:pPr marL="1771650" lvl="3" indent="-457200">
              <a:buFont typeface="Arial" panose="020B0604020202020204" pitchFamily="34" charset="0"/>
              <a:buChar char="•"/>
            </a:pPr>
            <a:r>
              <a:rPr lang="sl-SI" sz="1400" b="1" dirty="0">
                <a:solidFill>
                  <a:srgbClr val="FF0000"/>
                </a:solidFill>
              </a:rPr>
              <a:t>Dodatno:</a:t>
            </a:r>
            <a:r>
              <a:rPr lang="sl-SI" sz="1400" dirty="0"/>
              <a:t> </a:t>
            </a:r>
            <a:r>
              <a:rPr lang="sl-SI" sz="1400" i="1" dirty="0"/>
              <a:t>Študent lahko </a:t>
            </a:r>
            <a:r>
              <a:rPr lang="sl-SI" sz="1400" i="1" dirty="0" err="1"/>
              <a:t>GenUI</a:t>
            </a:r>
            <a:r>
              <a:rPr lang="sl-SI" sz="1400" i="1" dirty="0"/>
              <a:t> (npr. </a:t>
            </a:r>
            <a:r>
              <a:rPr lang="sl-SI" sz="1400" i="1" dirty="0" err="1"/>
              <a:t>ChatGPT</a:t>
            </a:r>
            <a:r>
              <a:rPr lang="sl-SI" sz="1400" i="1" dirty="0"/>
              <a:t>) uporablja zgolj z dovoljenjem izvajalca predmeta. Rabo orodij mora napovedati, natančno dokumentirati in razložiti, kako so vplivala na realizacijo dejavnosti. Morebitne dele vsebin, ustvarjene z </a:t>
            </a:r>
            <a:r>
              <a:rPr lang="sl-SI" sz="1400" i="1" dirty="0" err="1"/>
              <a:t>GenUI</a:t>
            </a:r>
            <a:r>
              <a:rPr lang="sl-SI" sz="1400" i="1" dirty="0"/>
              <a:t>, je treba označiti v skladu s kriteriji in pogoji, ki so za takšne primere posebej določeni (npr. v besedilu s citatom ali s pomočjo besedilnega komentarja k sliki, zvoku, videoposnetku. Pri tem je treba jasno zabeležiti zastavljeno vprašanje (angl. »</a:t>
            </a:r>
            <a:r>
              <a:rPr lang="sl-SI" sz="1400" i="1" dirty="0" err="1"/>
              <a:t>prompt</a:t>
            </a:r>
            <a:r>
              <a:rPr lang="sl-SI" sz="1400" i="1" dirty="0"/>
              <a:t>«) in pridobljeni odgovor, ki ju je treba skladno z navodili posamezne članice opremiti s citatom). </a:t>
            </a:r>
            <a:endParaRPr lang="en-US" sz="1400" i="1" dirty="0"/>
          </a:p>
          <a:p>
            <a:pPr marL="1314450" lvl="2" indent="-457200">
              <a:buFont typeface="+mj-lt"/>
              <a:buAutoNum type="alphaLcParenR"/>
            </a:pPr>
            <a:r>
              <a:rPr lang="en-US" dirty="0" err="1"/>
              <a:t>Priporočam</a:t>
            </a:r>
            <a:r>
              <a:rPr lang="en-US" dirty="0"/>
              <a:t> </a:t>
            </a:r>
            <a:r>
              <a:rPr lang="en-US" dirty="0" err="1"/>
              <a:t>vam</a:t>
            </a:r>
            <a:r>
              <a:rPr lang="en-US" dirty="0"/>
              <a:t> (res </a:t>
            </a:r>
            <a:r>
              <a:rPr lang="en-US" dirty="0" err="1"/>
              <a:t>močno</a:t>
            </a:r>
            <a:r>
              <a:rPr lang="en-US" dirty="0"/>
              <a:t>) </a:t>
            </a:r>
            <a:r>
              <a:rPr lang="en-US" dirty="0" err="1"/>
              <a:t>uporabo</a:t>
            </a:r>
            <a:r>
              <a:rPr lang="en-US" dirty="0"/>
              <a:t> </a:t>
            </a:r>
            <a:r>
              <a:rPr lang="en-US" dirty="0" err="1"/>
              <a:t>orodij</a:t>
            </a:r>
            <a:r>
              <a:rPr lang="en-US" dirty="0"/>
              <a:t> za </a:t>
            </a:r>
            <a:r>
              <a:rPr lang="en-US" dirty="0" err="1"/>
              <a:t>citiranje</a:t>
            </a:r>
            <a:r>
              <a:rPr lang="en-US" dirty="0"/>
              <a:t> – </a:t>
            </a:r>
            <a:r>
              <a:rPr lang="en-US" dirty="0" err="1"/>
              <a:t>npr</a:t>
            </a:r>
            <a:r>
              <a:rPr lang="en-US" dirty="0"/>
              <a:t>. Zotero </a:t>
            </a:r>
            <a:r>
              <a:rPr lang="en-US" dirty="0" err="1"/>
              <a:t>ali</a:t>
            </a:r>
            <a:r>
              <a:rPr lang="en-US" dirty="0"/>
              <a:t> Mendeley</a:t>
            </a:r>
          </a:p>
          <a:p>
            <a:pPr marL="914400" lvl="1" indent="-457200">
              <a:buFont typeface="+mj-lt"/>
              <a:buAutoNum type="arabicPeriod"/>
            </a:pPr>
            <a:r>
              <a:rPr lang="en-US" dirty="0" err="1"/>
              <a:t>Uredite</a:t>
            </a:r>
            <a:r>
              <a:rPr lang="en-US" dirty="0"/>
              <a:t> </a:t>
            </a:r>
            <a:r>
              <a:rPr lang="en-US" dirty="0" err="1"/>
              <a:t>popravke</a:t>
            </a:r>
            <a:r>
              <a:rPr lang="en-US" dirty="0"/>
              <a:t> in </a:t>
            </a:r>
            <a:r>
              <a:rPr lang="en-US" dirty="0" err="1"/>
              <a:t>nalogo</a:t>
            </a:r>
            <a:r>
              <a:rPr lang="en-US" dirty="0"/>
              <a:t> </a:t>
            </a:r>
            <a:r>
              <a:rPr lang="en-US" dirty="0" err="1"/>
              <a:t>oddate</a:t>
            </a:r>
            <a:r>
              <a:rPr lang="en-US" dirty="0"/>
              <a:t> </a:t>
            </a:r>
            <a:r>
              <a:rPr lang="en-US" dirty="0" err="1"/>
              <a:t>na</a:t>
            </a:r>
            <a:r>
              <a:rPr lang="en-US" dirty="0"/>
              <a:t> e-</a:t>
            </a:r>
            <a:r>
              <a:rPr lang="en-US" dirty="0" err="1"/>
              <a:t>učilnico</a:t>
            </a:r>
            <a:endParaRPr lang="en-US" dirty="0"/>
          </a:p>
          <a:p>
            <a:pPr marL="914400" lvl="1" indent="-457200">
              <a:buFont typeface="+mj-lt"/>
              <a:buAutoNum type="arabicPeriod"/>
            </a:pPr>
            <a:r>
              <a:rPr lang="en-US" dirty="0" err="1"/>
              <a:t>Pripravite</a:t>
            </a:r>
            <a:r>
              <a:rPr lang="en-US" dirty="0"/>
              <a:t> </a:t>
            </a:r>
            <a:r>
              <a:rPr lang="en-US" dirty="0" err="1"/>
              <a:t>predstavitev</a:t>
            </a:r>
            <a:r>
              <a:rPr lang="en-US" dirty="0"/>
              <a:t> in </a:t>
            </a:r>
            <a:r>
              <a:rPr lang="en-US" dirty="0" err="1"/>
              <a:t>predstavite</a:t>
            </a:r>
            <a:r>
              <a:rPr lang="en-US" dirty="0"/>
              <a:t> </a:t>
            </a:r>
            <a:r>
              <a:rPr lang="en-US" dirty="0" err="1"/>
              <a:t>svoje</a:t>
            </a:r>
            <a:r>
              <a:rPr lang="en-US" dirty="0"/>
              <a:t> </a:t>
            </a:r>
            <a:r>
              <a:rPr lang="en-US" dirty="0" err="1"/>
              <a:t>delo</a:t>
            </a:r>
            <a:endParaRPr lang="en-US" dirty="0"/>
          </a:p>
          <a:p>
            <a:pPr marL="457200" lvl="1" indent="0">
              <a:buNone/>
            </a:pPr>
            <a:endParaRPr lang="sl-SI" dirty="0"/>
          </a:p>
        </p:txBody>
      </p:sp>
    </p:spTree>
    <p:extLst>
      <p:ext uri="{BB962C8B-B14F-4D97-AF65-F5344CB8AC3E}">
        <p14:creationId xmlns:p14="http://schemas.microsoft.com/office/powerpoint/2010/main" val="3328175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pPr eaLnBrk="1" hangingPunct="1">
              <a:defRPr/>
            </a:pPr>
            <a:r>
              <a:rPr lang="sl-SI" altLang="sl-SI">
                <a:solidFill>
                  <a:srgbClr val="FF9900"/>
                </a:solidFill>
              </a:rPr>
              <a:t>Oblika</a:t>
            </a:r>
          </a:p>
        </p:txBody>
      </p:sp>
      <p:sp>
        <p:nvSpPr>
          <p:cNvPr id="13315" name="Rectangle 3"/>
          <p:cNvSpPr>
            <a:spLocks noGrp="1" noChangeArrowheads="1"/>
          </p:cNvSpPr>
          <p:nvPr>
            <p:ph type="body" idx="1"/>
          </p:nvPr>
        </p:nvSpPr>
        <p:spPr/>
        <p:txBody>
          <a:bodyPr>
            <a:normAutofit/>
          </a:bodyPr>
          <a:lstStyle/>
          <a:p>
            <a:pPr eaLnBrk="1" hangingPunct="1">
              <a:lnSpc>
                <a:spcPct val="90000"/>
              </a:lnSpc>
              <a:defRPr/>
            </a:pPr>
            <a:endParaRPr lang="en-US" altLang="sl-SI" sz="2800" dirty="0"/>
          </a:p>
          <a:p>
            <a:pPr eaLnBrk="1" hangingPunct="1">
              <a:lnSpc>
                <a:spcPct val="90000"/>
              </a:lnSpc>
              <a:defRPr/>
            </a:pPr>
            <a:r>
              <a:rPr lang="sl-SI" altLang="sl-SI" sz="2800" dirty="0"/>
              <a:t>Naslovnica </a:t>
            </a:r>
            <a:r>
              <a:rPr lang="sl-SI" altLang="sl-SI" sz="2800" b="1" dirty="0"/>
              <a:t>ni</a:t>
            </a:r>
            <a:r>
              <a:rPr lang="sl-SI" altLang="sl-SI" sz="2800" dirty="0"/>
              <a:t> oštevilčena</a:t>
            </a:r>
            <a:endParaRPr lang="sl-SI" altLang="sl-SI" sz="2800" b="1" dirty="0"/>
          </a:p>
          <a:p>
            <a:pPr eaLnBrk="1" hangingPunct="1">
              <a:lnSpc>
                <a:spcPct val="90000"/>
              </a:lnSpc>
              <a:defRPr/>
            </a:pPr>
            <a:r>
              <a:rPr lang="sl-SI" altLang="sl-SI" sz="2800" dirty="0"/>
              <a:t>Noga: </a:t>
            </a:r>
            <a:r>
              <a:rPr lang="sl-SI" altLang="sl-SI" sz="2800" b="1" dirty="0"/>
              <a:t>oštevilčenje desno spodaj</a:t>
            </a:r>
          </a:p>
          <a:p>
            <a:pPr eaLnBrk="1" hangingPunct="1">
              <a:lnSpc>
                <a:spcPct val="90000"/>
              </a:lnSpc>
              <a:defRPr/>
            </a:pPr>
            <a:r>
              <a:rPr lang="sl-SI" altLang="sl-SI" sz="2800" b="1" dirty="0"/>
              <a:t>Uporaba slikovnih ponazoritev</a:t>
            </a:r>
            <a:endParaRPr lang="en-US" altLang="sl-SI" sz="2800" b="1" dirty="0"/>
          </a:p>
          <a:p>
            <a:pPr eaLnBrk="1" hangingPunct="1">
              <a:lnSpc>
                <a:spcPct val="90000"/>
              </a:lnSpc>
              <a:defRPr/>
            </a:pPr>
            <a:r>
              <a:rPr lang="en-US" altLang="sl-SI" sz="2800" b="1" dirty="0" err="1"/>
              <a:t>Citiranje</a:t>
            </a:r>
            <a:r>
              <a:rPr lang="en-US" altLang="sl-SI" sz="2800" b="1" dirty="0"/>
              <a:t> – </a:t>
            </a:r>
            <a:r>
              <a:rPr lang="en-US" altLang="sl-SI" sz="2800" b="1" dirty="0" err="1"/>
              <a:t>uporabite</a:t>
            </a:r>
            <a:r>
              <a:rPr lang="en-US" altLang="sl-SI" sz="2800" b="1" dirty="0"/>
              <a:t> Zotero </a:t>
            </a:r>
            <a:r>
              <a:rPr lang="en-US" altLang="sl-SI" sz="2800" b="1" dirty="0" err="1"/>
              <a:t>ali</a:t>
            </a:r>
            <a:r>
              <a:rPr lang="en-US" altLang="sl-SI" sz="2800" b="1" dirty="0"/>
              <a:t> Mendeley</a:t>
            </a:r>
          </a:p>
          <a:p>
            <a:pPr eaLnBrk="1" hangingPunct="1">
              <a:lnSpc>
                <a:spcPct val="90000"/>
              </a:lnSpc>
              <a:defRPr/>
            </a:pPr>
            <a:r>
              <a:rPr lang="en-US" altLang="sl-SI" b="1" dirty="0" err="1"/>
              <a:t>Poglavja</a:t>
            </a:r>
            <a:r>
              <a:rPr lang="en-US" altLang="sl-SI" b="1" dirty="0"/>
              <a:t>/deli </a:t>
            </a:r>
            <a:r>
              <a:rPr lang="en-US" altLang="sl-SI" b="1" dirty="0" err="1"/>
              <a:t>naloge</a:t>
            </a:r>
            <a:r>
              <a:rPr lang="en-US" altLang="sl-SI" b="1" dirty="0"/>
              <a:t> - PRISMA</a:t>
            </a:r>
            <a:endParaRPr lang="en-US" altLang="sl-SI" sz="2800" b="1" dirty="0"/>
          </a:p>
          <a:p>
            <a:pPr eaLnBrk="1" hangingPunct="1">
              <a:lnSpc>
                <a:spcPct val="90000"/>
              </a:lnSpc>
              <a:defRPr/>
            </a:pPr>
            <a:endParaRPr lang="sl-SI" altLang="sl-SI" sz="2800" b="1" dirty="0"/>
          </a:p>
        </p:txBody>
      </p:sp>
      <p:graphicFrame>
        <p:nvGraphicFramePr>
          <p:cNvPr id="2" name="Table 1">
            <a:extLst>
              <a:ext uri="{FF2B5EF4-FFF2-40B4-BE49-F238E27FC236}">
                <a16:creationId xmlns:a16="http://schemas.microsoft.com/office/drawing/2014/main" id="{7E059624-583B-2654-C84A-FB40A2DBE4A7}"/>
              </a:ext>
            </a:extLst>
          </p:cNvPr>
          <p:cNvGraphicFramePr>
            <a:graphicFrameLocks noGrp="1"/>
          </p:cNvGraphicFramePr>
          <p:nvPr>
            <p:extLst>
              <p:ext uri="{D42A27DB-BD31-4B8C-83A1-F6EECF244321}">
                <p14:modId xmlns:p14="http://schemas.microsoft.com/office/powerpoint/2010/main" val="216100053"/>
              </p:ext>
            </p:extLst>
          </p:nvPr>
        </p:nvGraphicFramePr>
        <p:xfrm>
          <a:off x="1331640" y="4437112"/>
          <a:ext cx="1728192" cy="2304253"/>
        </p:xfrm>
        <a:graphic>
          <a:graphicData uri="http://schemas.openxmlformats.org/drawingml/2006/table">
            <a:tbl>
              <a:tblPr>
                <a:tableStyleId>{5C22544A-7EE6-4342-B048-85BDC9FD1C3A}</a:tableStyleId>
              </a:tblPr>
              <a:tblGrid>
                <a:gridCol w="1728192">
                  <a:extLst>
                    <a:ext uri="{9D8B030D-6E8A-4147-A177-3AD203B41FA5}">
                      <a16:colId xmlns:a16="http://schemas.microsoft.com/office/drawing/2014/main" val="3404015316"/>
                    </a:ext>
                  </a:extLst>
                </a:gridCol>
              </a:tblGrid>
              <a:tr h="329179">
                <a:tc>
                  <a:txBody>
                    <a:bodyPr/>
                    <a:lstStyle/>
                    <a:p>
                      <a:pPr algn="l" fontAlgn="ctr"/>
                      <a:r>
                        <a:rPr lang="sl-SI" sz="1600" b="1" u="none" strike="noStrike" dirty="0">
                          <a:effectLst/>
                        </a:rPr>
                        <a:t>NASLOV</a:t>
                      </a:r>
                      <a:r>
                        <a:rPr lang="en-US" sz="1600" b="1" u="none" strike="noStrike" dirty="0">
                          <a:effectLst/>
                        </a:rPr>
                        <a:t>NICA</a:t>
                      </a:r>
                      <a:endParaRPr lang="sl-SI" sz="1600" b="1"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968581328"/>
                  </a:ext>
                </a:extLst>
              </a:tr>
              <a:tr h="329179">
                <a:tc>
                  <a:txBody>
                    <a:bodyPr/>
                    <a:lstStyle/>
                    <a:p>
                      <a:pPr algn="l" fontAlgn="ctr"/>
                      <a:r>
                        <a:rPr lang="sl-SI" sz="1600" b="1" u="none" strike="noStrike">
                          <a:effectLst/>
                        </a:rPr>
                        <a:t>IZVLEČEK</a:t>
                      </a:r>
                      <a:endParaRPr lang="sl-SI" sz="1600" b="1" i="0"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349778652"/>
                  </a:ext>
                </a:extLst>
              </a:tr>
              <a:tr h="329179">
                <a:tc>
                  <a:txBody>
                    <a:bodyPr/>
                    <a:lstStyle/>
                    <a:p>
                      <a:pPr algn="l" fontAlgn="ctr"/>
                      <a:r>
                        <a:rPr lang="sl-SI" sz="1600" b="1" u="none" strike="noStrike">
                          <a:effectLst/>
                        </a:rPr>
                        <a:t>UVOD </a:t>
                      </a:r>
                      <a:endParaRPr lang="sl-SI" sz="1600" b="1" i="0"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51599285"/>
                  </a:ext>
                </a:extLst>
              </a:tr>
              <a:tr h="329179">
                <a:tc>
                  <a:txBody>
                    <a:bodyPr/>
                    <a:lstStyle/>
                    <a:p>
                      <a:pPr algn="l" fontAlgn="ctr"/>
                      <a:r>
                        <a:rPr lang="sl-SI" sz="1600" b="1" u="none" strike="noStrike" dirty="0">
                          <a:effectLst/>
                        </a:rPr>
                        <a:t>METODA</a:t>
                      </a:r>
                      <a:endParaRPr lang="sl-SI" sz="1600" b="1"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619027875"/>
                  </a:ext>
                </a:extLst>
              </a:tr>
              <a:tr h="329179">
                <a:tc>
                  <a:txBody>
                    <a:bodyPr/>
                    <a:lstStyle/>
                    <a:p>
                      <a:pPr algn="l" fontAlgn="ctr"/>
                      <a:r>
                        <a:rPr lang="sl-SI" sz="1600" b="1" u="none" strike="noStrike">
                          <a:effectLst/>
                        </a:rPr>
                        <a:t>REZULTATI</a:t>
                      </a:r>
                      <a:endParaRPr lang="sl-SI" sz="1600" b="1" i="0"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39005687"/>
                  </a:ext>
                </a:extLst>
              </a:tr>
              <a:tr h="329179">
                <a:tc>
                  <a:txBody>
                    <a:bodyPr/>
                    <a:lstStyle/>
                    <a:p>
                      <a:pPr algn="l" fontAlgn="ctr"/>
                      <a:r>
                        <a:rPr lang="sl-SI" sz="1600" b="1" u="none" strike="noStrike">
                          <a:effectLst/>
                        </a:rPr>
                        <a:t>RAZPRAVA</a:t>
                      </a:r>
                      <a:endParaRPr lang="sl-SI" sz="1600" b="1" i="0" u="none" strike="noStrike">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976859638"/>
                  </a:ext>
                </a:extLst>
              </a:tr>
              <a:tr h="329179">
                <a:tc>
                  <a:txBody>
                    <a:bodyPr/>
                    <a:lstStyle/>
                    <a:p>
                      <a:pPr algn="l" fontAlgn="ctr"/>
                      <a:r>
                        <a:rPr lang="sl-SI" sz="1600" b="1" u="none" strike="noStrike" dirty="0">
                          <a:effectLst/>
                        </a:rPr>
                        <a:t>DRUGI PODATKI</a:t>
                      </a:r>
                      <a:endParaRPr lang="sl-SI" sz="1600" b="1"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829926930"/>
                  </a:ext>
                </a:extLst>
              </a:tr>
            </a:tbl>
          </a:graphicData>
        </a:graphic>
      </p:graphicFrame>
    </p:spTree>
    <p:extLst>
      <p:ext uri="{BB962C8B-B14F-4D97-AF65-F5344CB8AC3E}">
        <p14:creationId xmlns:p14="http://schemas.microsoft.com/office/powerpoint/2010/main" val="2694067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1663" y="304800"/>
            <a:ext cx="5400675" cy="624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004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r>
              <a:rPr lang="sl-SI" altLang="sl-SI" dirty="0">
                <a:solidFill>
                  <a:srgbClr val="FF9900"/>
                </a:solidFill>
              </a:rPr>
              <a:t>Predstavitev</a:t>
            </a:r>
          </a:p>
        </p:txBody>
      </p:sp>
      <p:sp>
        <p:nvSpPr>
          <p:cNvPr id="15363" name="Rectangle 3"/>
          <p:cNvSpPr>
            <a:spLocks noGrp="1" noChangeArrowheads="1"/>
          </p:cNvSpPr>
          <p:nvPr>
            <p:ph type="body" idx="1"/>
          </p:nvPr>
        </p:nvSpPr>
        <p:spPr/>
        <p:txBody>
          <a:bodyPr>
            <a:normAutofit fontScale="92500"/>
          </a:bodyPr>
          <a:lstStyle/>
          <a:p>
            <a:pPr eaLnBrk="1" hangingPunct="1">
              <a:defRPr/>
            </a:pPr>
            <a:r>
              <a:rPr lang="sl-SI" altLang="sl-SI" dirty="0"/>
              <a:t>Npr. </a:t>
            </a:r>
            <a:r>
              <a:rPr lang="sl-SI" altLang="sl-SI" dirty="0" err="1"/>
              <a:t>Power</a:t>
            </a:r>
            <a:r>
              <a:rPr lang="sl-SI" altLang="sl-SI" dirty="0"/>
              <a:t> </a:t>
            </a:r>
            <a:r>
              <a:rPr lang="sl-SI" altLang="sl-SI" dirty="0" err="1"/>
              <a:t>Point</a:t>
            </a:r>
            <a:r>
              <a:rPr lang="sl-SI" altLang="sl-SI" dirty="0"/>
              <a:t>, </a:t>
            </a:r>
            <a:r>
              <a:rPr lang="sl-SI" altLang="sl-SI" dirty="0" err="1"/>
              <a:t>Prezi</a:t>
            </a:r>
            <a:r>
              <a:rPr lang="sl-SI" altLang="sl-SI" dirty="0"/>
              <a:t>, </a:t>
            </a:r>
            <a:r>
              <a:rPr lang="en-US" altLang="sl-SI" dirty="0"/>
              <a:t>Canva…</a:t>
            </a:r>
            <a:endParaRPr lang="sl-SI" altLang="sl-SI" dirty="0"/>
          </a:p>
          <a:p>
            <a:pPr eaLnBrk="1" hangingPunct="1">
              <a:defRPr/>
            </a:pPr>
            <a:r>
              <a:rPr lang="en-US" altLang="sl-SI" dirty="0"/>
              <a:t>1</a:t>
            </a:r>
            <a:r>
              <a:rPr lang="sl-SI" altLang="sl-SI" dirty="0"/>
              <a:t>0-15 min predstavitev – naj bo razprava o napisanem</a:t>
            </a:r>
          </a:p>
          <a:p>
            <a:pPr marL="0" indent="0" eaLnBrk="1" hangingPunct="1">
              <a:buNone/>
              <a:defRPr/>
            </a:pPr>
            <a:r>
              <a:rPr lang="sl-SI" altLang="sl-SI" dirty="0"/>
              <a:t>	</a:t>
            </a:r>
            <a:r>
              <a:rPr lang="sl-SI" altLang="sl-SI" sz="2400" dirty="0">
                <a:solidFill>
                  <a:srgbClr val="FF0000"/>
                </a:solidFill>
              </a:rPr>
              <a:t>(nikakor ne branje s projekcije)</a:t>
            </a:r>
            <a:endParaRPr lang="en-US" altLang="sl-SI" sz="2400" dirty="0">
              <a:solidFill>
                <a:srgbClr val="FF0000"/>
              </a:solidFill>
            </a:endParaRPr>
          </a:p>
          <a:p>
            <a:pPr marL="1314450" lvl="2" indent="-457200"/>
            <a:r>
              <a:rPr lang="en-US" sz="1800" dirty="0" err="1"/>
              <a:t>Bodite</a:t>
            </a:r>
            <a:r>
              <a:rPr lang="en-US" sz="1800" dirty="0"/>
              <a:t> </a:t>
            </a:r>
            <a:r>
              <a:rPr lang="en-US" sz="1800" dirty="0" err="1"/>
              <a:t>kreativni</a:t>
            </a:r>
            <a:r>
              <a:rPr lang="en-US" sz="1800" dirty="0"/>
              <a:t>, </a:t>
            </a:r>
            <a:r>
              <a:rPr lang="en-US" sz="1800" dirty="0" err="1"/>
              <a:t>uporabite</a:t>
            </a:r>
            <a:r>
              <a:rPr lang="en-US" sz="1800" dirty="0"/>
              <a:t> </a:t>
            </a:r>
            <a:r>
              <a:rPr lang="en-US" sz="1800" dirty="0" err="1"/>
              <a:t>interaktivne</a:t>
            </a:r>
            <a:r>
              <a:rPr lang="en-US" sz="1800" dirty="0"/>
              <a:t>, </a:t>
            </a:r>
            <a:r>
              <a:rPr lang="en-US" sz="1800" dirty="0" err="1"/>
              <a:t>sodobne</a:t>
            </a:r>
            <a:r>
              <a:rPr lang="en-US" sz="1800" dirty="0"/>
              <a:t> </a:t>
            </a:r>
            <a:r>
              <a:rPr lang="en-US" sz="1800" dirty="0" err="1"/>
              <a:t>načine</a:t>
            </a:r>
            <a:r>
              <a:rPr lang="en-US" sz="1800" dirty="0"/>
              <a:t> </a:t>
            </a:r>
            <a:r>
              <a:rPr lang="en-US" sz="1800" dirty="0" err="1"/>
              <a:t>predstavljanja</a:t>
            </a:r>
            <a:endParaRPr lang="en-US" sz="1800" dirty="0"/>
          </a:p>
          <a:p>
            <a:pPr marL="1314450" lvl="2" indent="-457200"/>
            <a:r>
              <a:rPr lang="en-US" sz="1800" dirty="0" err="1"/>
              <a:t>Naj</a:t>
            </a:r>
            <a:r>
              <a:rPr lang="en-US" sz="1800" dirty="0"/>
              <a:t> </a:t>
            </a:r>
            <a:r>
              <a:rPr lang="en-US" sz="1800" dirty="0" err="1"/>
              <a:t>bo</a:t>
            </a:r>
            <a:r>
              <a:rPr lang="en-US" sz="1800" dirty="0"/>
              <a:t> </a:t>
            </a:r>
            <a:r>
              <a:rPr lang="en-US" sz="1800" dirty="0" err="1"/>
              <a:t>razprava</a:t>
            </a:r>
            <a:r>
              <a:rPr lang="en-US" sz="1800" dirty="0"/>
              <a:t> o </a:t>
            </a:r>
            <a:r>
              <a:rPr lang="en-US" sz="1800" dirty="0" err="1"/>
              <a:t>narejenem</a:t>
            </a:r>
            <a:endParaRPr lang="en-US" sz="1800" dirty="0"/>
          </a:p>
          <a:p>
            <a:pPr marL="1314450" lvl="2" indent="-457200"/>
            <a:r>
              <a:rPr lang="en-US" sz="1800" dirty="0" err="1"/>
              <a:t>Vsebuje</a:t>
            </a:r>
            <a:r>
              <a:rPr lang="en-US" sz="1800" dirty="0"/>
              <a:t> </a:t>
            </a:r>
            <a:r>
              <a:rPr lang="en-US" sz="1800" dirty="0" err="1"/>
              <a:t>naj</a:t>
            </a:r>
            <a:r>
              <a:rPr lang="en-US" sz="1800" dirty="0"/>
              <a:t> </a:t>
            </a:r>
            <a:r>
              <a:rPr lang="en-US" sz="1800" dirty="0" err="1"/>
              <a:t>vaše</a:t>
            </a:r>
            <a:r>
              <a:rPr lang="en-US" sz="1800" dirty="0"/>
              <a:t> </a:t>
            </a:r>
            <a:r>
              <a:rPr lang="en-US" sz="1800" dirty="0" err="1"/>
              <a:t>glavne</a:t>
            </a:r>
            <a:r>
              <a:rPr lang="en-US" sz="1800" dirty="0"/>
              <a:t> </a:t>
            </a:r>
            <a:r>
              <a:rPr lang="en-US" sz="1800" dirty="0" err="1"/>
              <a:t>zaključke</a:t>
            </a:r>
            <a:r>
              <a:rPr lang="en-US" sz="1800" dirty="0"/>
              <a:t>, </a:t>
            </a:r>
            <a:r>
              <a:rPr lang="en-US" sz="1800" dirty="0" err="1"/>
              <a:t>ima</a:t>
            </a:r>
            <a:r>
              <a:rPr lang="en-US" sz="1800" dirty="0"/>
              <a:t> </a:t>
            </a:r>
            <a:r>
              <a:rPr lang="en-US" sz="1800" b="1" dirty="0" err="1"/>
              <a:t>uvod</a:t>
            </a:r>
            <a:r>
              <a:rPr lang="en-US" sz="1800" b="1" dirty="0"/>
              <a:t> </a:t>
            </a:r>
            <a:r>
              <a:rPr lang="en-US" sz="1800" dirty="0"/>
              <a:t>(</a:t>
            </a:r>
            <a:r>
              <a:rPr lang="en-US" sz="1800" dirty="0" err="1"/>
              <a:t>predstavitev</a:t>
            </a:r>
            <a:r>
              <a:rPr lang="en-US" sz="1800" dirty="0"/>
              <a:t> </a:t>
            </a:r>
            <a:r>
              <a:rPr lang="en-US" sz="1800" dirty="0" err="1"/>
              <a:t>problema</a:t>
            </a:r>
            <a:r>
              <a:rPr lang="en-US" sz="1800" dirty="0"/>
              <a:t>), </a:t>
            </a:r>
            <a:r>
              <a:rPr lang="en-US" sz="1800" b="1" dirty="0" err="1"/>
              <a:t>jedro</a:t>
            </a:r>
            <a:r>
              <a:rPr lang="en-US" sz="1800" dirty="0"/>
              <a:t> (</a:t>
            </a:r>
            <a:r>
              <a:rPr lang="en-US" sz="1800" dirty="0" err="1"/>
              <a:t>kaj</a:t>
            </a:r>
            <a:r>
              <a:rPr lang="en-US" sz="1800" dirty="0"/>
              <a:t> </a:t>
            </a:r>
            <a:r>
              <a:rPr lang="en-US" sz="1800" dirty="0" err="1"/>
              <a:t>ste</a:t>
            </a:r>
            <a:r>
              <a:rPr lang="en-US" sz="1800" dirty="0"/>
              <a:t> </a:t>
            </a:r>
            <a:r>
              <a:rPr lang="en-US" sz="1800" dirty="0" err="1"/>
              <a:t>ugotovili</a:t>
            </a:r>
            <a:r>
              <a:rPr lang="en-US" sz="1800" dirty="0"/>
              <a:t>) </a:t>
            </a:r>
            <a:r>
              <a:rPr lang="en-US" sz="1800" b="1" dirty="0"/>
              <a:t>in </a:t>
            </a:r>
            <a:r>
              <a:rPr lang="en-US" sz="1800" b="1" dirty="0" err="1"/>
              <a:t>zaključek</a:t>
            </a:r>
            <a:r>
              <a:rPr lang="en-US" sz="1800" b="1" dirty="0"/>
              <a:t> </a:t>
            </a:r>
            <a:r>
              <a:rPr lang="en-US" sz="1800" dirty="0"/>
              <a:t>(</a:t>
            </a:r>
            <a:r>
              <a:rPr lang="en-US" sz="1800" dirty="0" err="1"/>
              <a:t>omejitve</a:t>
            </a:r>
            <a:r>
              <a:rPr lang="en-US" sz="1800" dirty="0"/>
              <a:t>, </a:t>
            </a:r>
            <a:r>
              <a:rPr lang="en-US" sz="1800" dirty="0" err="1"/>
              <a:t>va</a:t>
            </a:r>
            <a:r>
              <a:rPr lang="sl-SI" sz="1800" dirty="0"/>
              <a:t>š</a:t>
            </a:r>
            <a:r>
              <a:rPr lang="en-US" sz="1800" dirty="0"/>
              <a:t>a </a:t>
            </a:r>
            <a:r>
              <a:rPr lang="en-US" sz="1800" dirty="0" err="1"/>
              <a:t>mnenja</a:t>
            </a:r>
            <a:r>
              <a:rPr lang="en-US" sz="1800" dirty="0"/>
              <a:t> </a:t>
            </a:r>
            <a:r>
              <a:rPr lang="en-US" sz="1800" dirty="0" err="1"/>
              <a:t>itd</a:t>
            </a:r>
            <a:r>
              <a:rPr lang="en-US" sz="1800" dirty="0"/>
              <a:t>.)</a:t>
            </a:r>
            <a:endParaRPr lang="sl-SI" altLang="sl-SI" dirty="0"/>
          </a:p>
          <a:p>
            <a:pPr eaLnBrk="1" hangingPunct="1">
              <a:defRPr/>
            </a:pPr>
            <a:r>
              <a:rPr lang="sl-SI" altLang="sl-SI" dirty="0"/>
              <a:t>Vprašanja in diskusija</a:t>
            </a:r>
            <a:r>
              <a:rPr lang="en-US" altLang="sl-SI" dirty="0"/>
              <a:t> – 10 </a:t>
            </a:r>
            <a:r>
              <a:rPr lang="en-US" altLang="sl-SI" dirty="0" err="1"/>
              <a:t>minut</a:t>
            </a:r>
            <a:endParaRPr lang="sl-SI" altLang="sl-SI" dirty="0"/>
          </a:p>
          <a:p>
            <a:pPr lvl="1" eaLnBrk="1" hangingPunct="1">
              <a:defRPr/>
            </a:pPr>
            <a:r>
              <a:rPr lang="sl-SI" altLang="sl-SI" b="1" dirty="0">
                <a:solidFill>
                  <a:srgbClr val="009ED6"/>
                </a:solidFill>
              </a:rPr>
              <a:t>Za diskusijo se ostali študentje pripravite!</a:t>
            </a:r>
          </a:p>
          <a:p>
            <a:pPr lvl="1" eaLnBrk="1" hangingPunct="1">
              <a:buFont typeface="Wingdings" pitchFamily="2" charset="2"/>
              <a:buNone/>
              <a:defRPr/>
            </a:pPr>
            <a:r>
              <a:rPr lang="sl-SI" altLang="sl-SI" dirty="0">
                <a:solidFill>
                  <a:srgbClr val="FF9900"/>
                </a:solidFill>
              </a:rPr>
              <a:t>(seminar mora biti 1 teden pred predstavitvijo dostopen na e-učilnici)</a:t>
            </a:r>
          </a:p>
        </p:txBody>
      </p:sp>
    </p:spTree>
    <p:extLst>
      <p:ext uri="{BB962C8B-B14F-4D97-AF65-F5344CB8AC3E}">
        <p14:creationId xmlns:p14="http://schemas.microsoft.com/office/powerpoint/2010/main" val="20142983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3.xml><?xml version="1.0" encoding="utf-8"?>
<p:tagLst xmlns:a="http://schemas.openxmlformats.org/drawingml/2006/main" xmlns:r="http://schemas.openxmlformats.org/officeDocument/2006/relationships" xmlns:p="http://schemas.openxmlformats.org/presentationml/2006/main">
  <p:tag name="DVSHAPEID" val="0uhWvCQomImT50qU5y4Znw"/>
</p:tagLst>
</file>

<file path=ppt/tags/tag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heme/theme1.xml><?xml version="1.0" encoding="utf-8"?>
<a:theme xmlns:a="http://schemas.openxmlformats.org/drawingml/2006/main" name="Izobraževanj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28</TotalTime>
  <Words>1610</Words>
  <Application>Microsoft Office PowerPoint</Application>
  <PresentationFormat>On-screen Show (4:3)</PresentationFormat>
  <Paragraphs>165</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-apple-system</vt:lpstr>
      <vt:lpstr>Arial</vt:lpstr>
      <vt:lpstr>Calibri</vt:lpstr>
      <vt:lpstr>Georgia</vt:lpstr>
      <vt:lpstr>Wingdings</vt:lpstr>
      <vt:lpstr>Izobraževanje</vt:lpstr>
      <vt:lpstr>Psihofarmakologija duševnih motenj Navodila za seminarje 2025/26</vt:lpstr>
      <vt:lpstr>SEMINARJI </vt:lpstr>
      <vt:lpstr>Kriterij</vt:lpstr>
      <vt:lpstr>PowerPoint Presentation</vt:lpstr>
      <vt:lpstr>PowerPoint Presentation</vt:lpstr>
      <vt:lpstr>PowerPoint Presentation</vt:lpstr>
      <vt:lpstr>Oblika</vt:lpstr>
      <vt:lpstr>PowerPoint Presentation</vt:lpstr>
      <vt:lpstr>Predstavitev</vt:lpstr>
      <vt:lpstr>TEME – če nimate drugih idej</vt:lpstr>
      <vt:lpstr>Primeri navajanja literature</vt:lpstr>
      <vt:lpstr>Plagiatorstvo</vt:lpstr>
      <vt:lpstr>Nejasnosti, težave pri pripravi ali drugi nepredvideni dogodki povezani s seminarjem</vt:lpstr>
      <vt:lpstr>Spletne baze in iskalniki</vt:lpstr>
      <vt:lpstr>PowerPoint Presentation</vt:lpstr>
      <vt:lpstr>Dogovori za pregled seminarjev: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Jakob Sajovic</dc:creator>
  <cp:lastModifiedBy>Jakob Sajovic</cp:lastModifiedBy>
  <cp:revision>7</cp:revision>
  <dcterms:created xsi:type="dcterms:W3CDTF">2019-10-15T11:23:33Z</dcterms:created>
  <dcterms:modified xsi:type="dcterms:W3CDTF">2025-10-16T09:39:55Z</dcterms:modified>
</cp:coreProperties>
</file>