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theme/theme3.xml" ContentType="application/vnd.openxmlformats-officedocument.theme+xml"/>
  <Override PartName="/ppt/theme/_rels/theme10.xml.rels" ContentType="application/vnd.openxmlformats-package.relationships+xml"/>
  <Override PartName="/ppt/theme/_rels/theme1.xml.rels" ContentType="application/vnd.openxmlformats-package.relationships+xml"/>
  <Override PartName="/ppt/theme/_rels/theme9.xml.rels" ContentType="application/vnd.openxmlformats-package.relationships+xml"/>
  <Override PartName="/ppt/theme/_rels/theme8.xml.rels" ContentType="application/vnd.openxmlformats-package.relationships+xml"/>
  <Override PartName="/ppt/theme/_rels/theme7.xml.rels" ContentType="application/vnd.openxmlformats-package.relationships+xml"/>
  <Override PartName="/ppt/theme/_rels/theme6.xml.rels" ContentType="application/vnd.openxmlformats-package.relationships+xml"/>
  <Override PartName="/ppt/theme/_rels/theme5.xml.rels" ContentType="application/vnd.openxmlformats-package.relationships+xml"/>
  <Override PartName="/ppt/theme/_rels/theme4.xml.rels" ContentType="application/vnd.openxmlformats-package.relationships+xml"/>
  <Override PartName="/ppt/theme/_rels/theme3.xml.rels" ContentType="application/vnd.openxmlformats-package.relationships+xml"/>
  <Override PartName="/ppt/theme/_rels/theme2.xml.rels" ContentType="application/vnd.openxmlformats-package.relationships+xml"/>
  <Override PartName="/ppt/theme/_rels/theme11.xml.rels" ContentType="application/vnd.openxmlformats-package.relationships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6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7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7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4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40.xml" ContentType="application/vnd.openxmlformats-officedocument.presentationml.slide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36.xml.rels" ContentType="application/vnd.openxmlformats-package.relationships+xml"/>
  <Override PartName="/ppt/slides/_rels/slide37.xml.rels" ContentType="application/vnd.openxmlformats-package.relationships+xml"/>
  <Override PartName="/ppt/slides/_rels/slide56.xml.rels" ContentType="application/vnd.openxmlformats-package.relationships+xml"/>
  <Override PartName="/ppt/slides/_rels/slide2.xml.rels" ContentType="application/vnd.openxmlformats-package.relationships+xml"/>
  <Override PartName="/ppt/slides/_rels/slide44.xml.rels" ContentType="application/vnd.openxmlformats-package.relationships+xml"/>
  <Override PartName="/ppt/slides/_rels/slide55.xml.rels" ContentType="application/vnd.openxmlformats-package.relationships+xml"/>
  <Override PartName="/ppt/slides/_rels/slide1.xml.rels" ContentType="application/vnd.openxmlformats-package.relationships+xml"/>
  <Override PartName="/ppt/slides/_rels/slide43.xml.rels" ContentType="application/vnd.openxmlformats-package.relationships+xml"/>
  <Override PartName="/ppt/slides/_rels/slide54.xml.rels" ContentType="application/vnd.openxmlformats-package.relationships+xml"/>
  <Override PartName="/ppt/slides/_rels/slide42.xml.rels" ContentType="application/vnd.openxmlformats-package.relationships+xml"/>
  <Override PartName="/ppt/slides/_rels/slide53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52.xml.rels" ContentType="application/vnd.openxmlformats-package.relationships+xml"/>
  <Override PartName="/ppt/slides/_rels/slide46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5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51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9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50.xml.rels" ContentType="application/vnd.openxmlformats-package.relationships+xml"/>
  <Override PartName="/ppt/slides/_rels/slide13.xml.rels" ContentType="application/vnd.openxmlformats-package.relationships+xml"/>
  <Override PartName="/ppt/slides/_rels/slide40.xml.rels" ContentType="application/vnd.openxmlformats-package.relationships+xml"/>
  <Override PartName="/ppt/slides/_rels/slide38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57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slide38.xml" ContentType="application/vnd.openxmlformats-officedocument.presentationml.slide+xml"/>
  <Override PartName="/ppt/slides/slide52.xml" ContentType="application/vnd.openxmlformats-officedocument.presentationml.slide+xml"/>
  <Override PartName="/ppt/slides/slide41.xml" ContentType="application/vnd.openxmlformats-officedocument.presentationml.slide+xml"/>
  <Override PartName="/ppt/slides/slide39.xml" ContentType="application/vnd.openxmlformats-officedocument.presentationml.slide+xml"/>
  <Override PartName="/ppt/slides/slide53.xml" ContentType="application/vnd.openxmlformats-officedocument.presentationml.slide+xml"/>
  <Override PartName="/ppt/slides/slide42.xml" ContentType="application/vnd.openxmlformats-officedocument.presentationml.slide+xml"/>
  <Override PartName="/ppt/slides/slide54.xml" ContentType="application/vnd.openxmlformats-officedocument.presentationml.slide+xml"/>
  <Override PartName="/ppt/slides/slide43.xml" ContentType="application/vnd.openxmlformats-officedocument.presentationml.slide+xml"/>
  <Override PartName="/ppt/slides/slide55.xml" ContentType="application/vnd.openxmlformats-officedocument.presentationml.slide+xml"/>
  <Override PartName="/ppt/slides/slide44.xml" ContentType="application/vnd.openxmlformats-officedocument.presentationml.slide+xml"/>
  <Override PartName="/ppt/slides/slide56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notesSlides/_rels/notesSlide3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notesMasterIdLst>
    <p:notesMasterId r:id="rId13"/>
  </p:notes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66" r:id="rId24"/>
    <p:sldId id="267" r:id="rId25"/>
    <p:sldId id="268" r:id="rId26"/>
    <p:sldId id="269" r:id="rId27"/>
    <p:sldId id="270" r:id="rId28"/>
    <p:sldId id="271" r:id="rId29"/>
    <p:sldId id="272" r:id="rId30"/>
    <p:sldId id="273" r:id="rId31"/>
    <p:sldId id="274" r:id="rId32"/>
    <p:sldId id="275" r:id="rId33"/>
    <p:sldId id="276" r:id="rId34"/>
    <p:sldId id="277" r:id="rId35"/>
    <p:sldId id="278" r:id="rId36"/>
    <p:sldId id="279" r:id="rId37"/>
    <p:sldId id="280" r:id="rId38"/>
    <p:sldId id="281" r:id="rId39"/>
    <p:sldId id="282" r:id="rId40"/>
    <p:sldId id="283" r:id="rId41"/>
    <p:sldId id="284" r:id="rId42"/>
    <p:sldId id="285" r:id="rId43"/>
    <p:sldId id="286" r:id="rId44"/>
    <p:sldId id="287" r:id="rId45"/>
    <p:sldId id="288" r:id="rId46"/>
    <p:sldId id="289" r:id="rId47"/>
    <p:sldId id="290" r:id="rId48"/>
    <p:sldId id="291" r:id="rId49"/>
    <p:sldId id="292" r:id="rId50"/>
    <p:sldId id="293" r:id="rId51"/>
    <p:sldId id="294" r:id="rId52"/>
    <p:sldId id="295" r:id="rId53"/>
    <p:sldId id="296" r:id="rId54"/>
    <p:sldId id="297" r:id="rId55"/>
    <p:sldId id="298" r:id="rId56"/>
    <p:sldId id="299" r:id="rId57"/>
    <p:sldId id="300" r:id="rId58"/>
    <p:sldId id="301" r:id="rId59"/>
    <p:sldId id="302" r:id="rId60"/>
    <p:sldId id="303" r:id="rId61"/>
    <p:sldId id="304" r:id="rId62"/>
    <p:sldId id="305" r:id="rId63"/>
    <p:sldId id="306" r:id="rId64"/>
    <p:sldId id="307" r:id="rId65"/>
    <p:sldId id="308" r:id="rId66"/>
    <p:sldId id="309" r:id="rId67"/>
    <p:sldId id="310" r:id="rId68"/>
    <p:sldId id="311" r:id="rId69"/>
    <p:sldId id="312" r:id="rId70"/>
  </p:sldIdLst>
  <p:sldSz cx="9144000" cy="6858000"/>
  <p:notesSz cx="7099300" cy="102346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notesMaster" Target="notesMasters/notesMaster1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Relationship Id="rId24" Type="http://schemas.openxmlformats.org/officeDocument/2006/relationships/slide" Target="slides/slide11.xml"/><Relationship Id="rId25" Type="http://schemas.openxmlformats.org/officeDocument/2006/relationships/slide" Target="slides/slide12.xml"/><Relationship Id="rId26" Type="http://schemas.openxmlformats.org/officeDocument/2006/relationships/slide" Target="slides/slide13.xml"/><Relationship Id="rId27" Type="http://schemas.openxmlformats.org/officeDocument/2006/relationships/slide" Target="slides/slide14.xml"/><Relationship Id="rId28" Type="http://schemas.openxmlformats.org/officeDocument/2006/relationships/slide" Target="slides/slide15.xml"/><Relationship Id="rId29" Type="http://schemas.openxmlformats.org/officeDocument/2006/relationships/slide" Target="slides/slide16.xml"/><Relationship Id="rId30" Type="http://schemas.openxmlformats.org/officeDocument/2006/relationships/slide" Target="slides/slide17.xml"/><Relationship Id="rId31" Type="http://schemas.openxmlformats.org/officeDocument/2006/relationships/slide" Target="slides/slide18.xml"/><Relationship Id="rId32" Type="http://schemas.openxmlformats.org/officeDocument/2006/relationships/slide" Target="slides/slide19.xml"/><Relationship Id="rId33" Type="http://schemas.openxmlformats.org/officeDocument/2006/relationships/slide" Target="slides/slide20.xml"/><Relationship Id="rId34" Type="http://schemas.openxmlformats.org/officeDocument/2006/relationships/slide" Target="slides/slide21.xml"/><Relationship Id="rId35" Type="http://schemas.openxmlformats.org/officeDocument/2006/relationships/slide" Target="slides/slide22.xml"/><Relationship Id="rId36" Type="http://schemas.openxmlformats.org/officeDocument/2006/relationships/slide" Target="slides/slide23.xml"/><Relationship Id="rId37" Type="http://schemas.openxmlformats.org/officeDocument/2006/relationships/slide" Target="slides/slide24.xml"/><Relationship Id="rId38" Type="http://schemas.openxmlformats.org/officeDocument/2006/relationships/slide" Target="slides/slide25.xml"/><Relationship Id="rId39" Type="http://schemas.openxmlformats.org/officeDocument/2006/relationships/slide" Target="slides/slide26.xml"/><Relationship Id="rId40" Type="http://schemas.openxmlformats.org/officeDocument/2006/relationships/slide" Target="slides/slide27.xml"/><Relationship Id="rId41" Type="http://schemas.openxmlformats.org/officeDocument/2006/relationships/slide" Target="slides/slide28.xml"/><Relationship Id="rId42" Type="http://schemas.openxmlformats.org/officeDocument/2006/relationships/slide" Target="slides/slide29.xml"/><Relationship Id="rId43" Type="http://schemas.openxmlformats.org/officeDocument/2006/relationships/slide" Target="slides/slide30.xml"/><Relationship Id="rId44" Type="http://schemas.openxmlformats.org/officeDocument/2006/relationships/slide" Target="slides/slide31.xml"/><Relationship Id="rId45" Type="http://schemas.openxmlformats.org/officeDocument/2006/relationships/slide" Target="slides/slide32.xml"/><Relationship Id="rId46" Type="http://schemas.openxmlformats.org/officeDocument/2006/relationships/slide" Target="slides/slide33.xml"/><Relationship Id="rId47" Type="http://schemas.openxmlformats.org/officeDocument/2006/relationships/slide" Target="slides/slide34.xml"/><Relationship Id="rId48" Type="http://schemas.openxmlformats.org/officeDocument/2006/relationships/slide" Target="slides/slide35.xml"/><Relationship Id="rId49" Type="http://schemas.openxmlformats.org/officeDocument/2006/relationships/slide" Target="slides/slide36.xml"/><Relationship Id="rId50" Type="http://schemas.openxmlformats.org/officeDocument/2006/relationships/slide" Target="slides/slide37.xml"/><Relationship Id="rId51" Type="http://schemas.openxmlformats.org/officeDocument/2006/relationships/slide" Target="slides/slide38.xml"/><Relationship Id="rId52" Type="http://schemas.openxmlformats.org/officeDocument/2006/relationships/slide" Target="slides/slide39.xml"/><Relationship Id="rId53" Type="http://schemas.openxmlformats.org/officeDocument/2006/relationships/slide" Target="slides/slide40.xml"/><Relationship Id="rId54" Type="http://schemas.openxmlformats.org/officeDocument/2006/relationships/slide" Target="slides/slide41.xml"/><Relationship Id="rId55" Type="http://schemas.openxmlformats.org/officeDocument/2006/relationships/slide" Target="slides/slide42.xml"/><Relationship Id="rId56" Type="http://schemas.openxmlformats.org/officeDocument/2006/relationships/slide" Target="slides/slide43.xml"/><Relationship Id="rId57" Type="http://schemas.openxmlformats.org/officeDocument/2006/relationships/slide" Target="slides/slide44.xml"/><Relationship Id="rId58" Type="http://schemas.openxmlformats.org/officeDocument/2006/relationships/slide" Target="slides/slide45.xml"/><Relationship Id="rId59" Type="http://schemas.openxmlformats.org/officeDocument/2006/relationships/slide" Target="slides/slide46.xml"/><Relationship Id="rId60" Type="http://schemas.openxmlformats.org/officeDocument/2006/relationships/slide" Target="slides/slide47.xml"/><Relationship Id="rId61" Type="http://schemas.openxmlformats.org/officeDocument/2006/relationships/slide" Target="slides/slide48.xml"/><Relationship Id="rId62" Type="http://schemas.openxmlformats.org/officeDocument/2006/relationships/slide" Target="slides/slide49.xml"/><Relationship Id="rId63" Type="http://schemas.openxmlformats.org/officeDocument/2006/relationships/slide" Target="slides/slide50.xml"/><Relationship Id="rId64" Type="http://schemas.openxmlformats.org/officeDocument/2006/relationships/slide" Target="slides/slide51.xml"/><Relationship Id="rId65" Type="http://schemas.openxmlformats.org/officeDocument/2006/relationships/slide" Target="slides/slide52.xml"/><Relationship Id="rId66" Type="http://schemas.openxmlformats.org/officeDocument/2006/relationships/slide" Target="slides/slide53.xml"/><Relationship Id="rId67" Type="http://schemas.openxmlformats.org/officeDocument/2006/relationships/slide" Target="slides/slide54.xml"/><Relationship Id="rId68" Type="http://schemas.openxmlformats.org/officeDocument/2006/relationships/slide" Target="slides/slide55.xml"/><Relationship Id="rId69" Type="http://schemas.openxmlformats.org/officeDocument/2006/relationships/slide" Target="slides/slide56.xml"/><Relationship Id="rId70" Type="http://schemas.openxmlformats.org/officeDocument/2006/relationships/slide" Target="slides/slide57.xml"/><Relationship Id="rId7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sl-SI" sz="3200" spc="-1" strike="noStrike">
                <a:solidFill>
                  <a:schemeClr val="dk1"/>
                </a:solidFill>
                <a:latin typeface="Arial"/>
              </a:rPr>
              <a:t>Click to move the slide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Click to edit the notes format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&lt;header&gt;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dt" idx="29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ftr" idx="30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7" name="PlaceHolder 6"/>
          <p:cNvSpPr>
            <a:spLocks noGrp="1"/>
          </p:cNvSpPr>
          <p:nvPr>
            <p:ph type="sldNum" idx="31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3520F39D-B16A-4C90-9781-805E58217E6D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sldImg"/>
          </p:nvPr>
        </p:nvSpPr>
        <p:spPr>
          <a:xfrm>
            <a:off x="990720" y="768240"/>
            <a:ext cx="5117760" cy="3838320"/>
          </a:xfrm>
          <a:prstGeom prst="rect">
            <a:avLst/>
          </a:prstGeom>
          <a:ln w="0">
            <a:noFill/>
          </a:ln>
        </p:spPr>
      </p:sp>
      <p:sp>
        <p:nvSpPr>
          <p:cNvPr id="248" name="PlaceHolder 2"/>
          <p:cNvSpPr>
            <a:spLocks noGrp="1"/>
          </p:cNvSpPr>
          <p:nvPr>
            <p:ph type="body"/>
          </p:nvPr>
        </p:nvSpPr>
        <p:spPr>
          <a:xfrm>
            <a:off x="709560" y="4862520"/>
            <a:ext cx="5679720" cy="46033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6840" rIns="96840" tIns="48240" bIns="4824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sldNum" idx="40"/>
          </p:nvPr>
        </p:nvSpPr>
        <p:spPr>
          <a:xfrm>
            <a:off x="4021200" y="9721800"/>
            <a:ext cx="3076200" cy="510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6840" rIns="96840" tIns="48240" bIns="4824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sl-SI" sz="1300" spc="-1" strike="noStrike">
                <a:solidFill>
                  <a:schemeClr val="dk1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716D3D9-9DAD-43E9-802F-4D547431896C}" type="slidenum">
              <a:rPr b="0" lang="sl-SI" sz="1300" spc="-1" strike="noStrike">
                <a:solidFill>
                  <a:schemeClr val="dk1"/>
                </a:solidFill>
                <a:latin typeface="Calibri"/>
              </a:rPr>
              <a:t>&lt;number&gt;</a:t>
            </a:fld>
            <a:endParaRPr b="0" lang="en-US" sz="13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sldImg"/>
          </p:nvPr>
        </p:nvSpPr>
        <p:spPr>
          <a:xfrm>
            <a:off x="990720" y="768240"/>
            <a:ext cx="5117760" cy="3838320"/>
          </a:xfrm>
          <a:prstGeom prst="rect">
            <a:avLst/>
          </a:prstGeom>
          <a:ln w="0">
            <a:noFill/>
          </a:ln>
        </p:spPr>
      </p:sp>
      <p:sp>
        <p:nvSpPr>
          <p:cNvPr id="251" name="PlaceHolder 2"/>
          <p:cNvSpPr>
            <a:spLocks noGrp="1"/>
          </p:cNvSpPr>
          <p:nvPr>
            <p:ph type="body"/>
          </p:nvPr>
        </p:nvSpPr>
        <p:spPr>
          <a:xfrm>
            <a:off x="709560" y="4862520"/>
            <a:ext cx="5679720" cy="46033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6840" rIns="96840" tIns="48240" bIns="48240" anchor="t">
            <a:noAutofit/>
          </a:bodyPr>
          <a:p>
            <a:pPr marL="216000" indent="-216000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PlaceHolder 3"/>
          <p:cNvSpPr>
            <a:spLocks noGrp="1"/>
          </p:cNvSpPr>
          <p:nvPr>
            <p:ph type="sldNum" idx="41"/>
          </p:nvPr>
        </p:nvSpPr>
        <p:spPr>
          <a:xfrm>
            <a:off x="4021200" y="9721800"/>
            <a:ext cx="3076200" cy="5108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6840" rIns="96840" tIns="48240" bIns="4824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sl-SI" sz="1300" spc="-1" strike="noStrike">
                <a:solidFill>
                  <a:schemeClr val="dk1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861BE64-98CE-408A-BE18-C94EB00AD856}" type="slidenum">
              <a:rPr b="0" lang="sl-SI" sz="1300" spc="-1" strike="noStrike">
                <a:solidFill>
                  <a:schemeClr val="dk1"/>
                </a:solidFill>
                <a:latin typeface="Calibri"/>
              </a:rPr>
              <a:t>&lt;number&gt;</a:t>
            </a:fld>
            <a:endParaRPr b="0" lang="en-US" sz="13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4CAFABC-BFE1-4B72-A1D2-53E7830E64B1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5"/>
          </p:nvPr>
        </p:nvSpPr>
        <p:spPr/>
        <p:txBody>
          <a:bodyPr/>
          <a:p>
            <a:fld id="{C1A76599-0D25-4DF3-8FA6-EE7E4947866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8"/>
          </p:nvPr>
        </p:nvSpPr>
        <p:spPr/>
        <p:txBody>
          <a:bodyPr/>
          <a:p>
            <a:fld id="{CA1B1D83-9BD0-4605-84F0-C596126F4CE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4A6F69EB-DEA1-4313-A38A-DC458A03794F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54C1FA9F-E3B7-4D0A-9DEF-BF6860BAC63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017E9A17-CE27-4650-B8C8-ED2001664B93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439F00E6-0F1A-4020-BF65-AAB39780844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4015800" cy="493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4674240" y="1219320"/>
            <a:ext cx="4015800" cy="493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45B1B7FF-A761-40CC-825F-0728CEAECC67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6"/>
          </p:nvPr>
        </p:nvSpPr>
        <p:spPr/>
        <p:txBody>
          <a:bodyPr/>
          <a:p>
            <a:fld id="{224DC98A-9443-4F80-88F6-871C39C6F902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9"/>
          </p:nvPr>
        </p:nvSpPr>
        <p:spPr/>
        <p:txBody>
          <a:bodyPr/>
          <a:p>
            <a:fld id="{5FEEAF1E-A808-4977-B257-0B4965F7596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2"/>
          </p:nvPr>
        </p:nvSpPr>
        <p:spPr/>
        <p:txBody>
          <a:bodyPr/>
          <a:p>
            <a:fld id="{41E3B25C-84AE-47DD-9AC0-56D46F2C473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0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" name="Enakokraki trikotnik 9" hidden="1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3" name="Pravokotnik 20"/>
          <p:cNvSpPr/>
          <p:nvPr/>
        </p:nvSpPr>
        <p:spPr>
          <a:xfrm>
            <a:off x="905040" y="3648240"/>
            <a:ext cx="7314840" cy="1279080"/>
          </a:xfrm>
          <a:prstGeom prst="rect">
            <a:avLst/>
          </a:prstGeom>
          <a:noFill/>
          <a:ln cap="rnd" w="6350">
            <a:solidFill>
              <a:srgbClr val="727ca3"/>
            </a:solidFill>
            <a:round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4" name="Pravokotnik 32"/>
          <p:cNvSpPr/>
          <p:nvPr/>
        </p:nvSpPr>
        <p:spPr>
          <a:xfrm>
            <a:off x="914400" y="5048280"/>
            <a:ext cx="7314840" cy="685440"/>
          </a:xfrm>
          <a:prstGeom prst="rect">
            <a:avLst/>
          </a:prstGeom>
          <a:noFill/>
          <a:ln cap="rnd" w="6350">
            <a:solidFill>
              <a:srgbClr val="9fb8cd"/>
            </a:solidFill>
            <a:round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5" name="Pravokotnik 21"/>
          <p:cNvSpPr/>
          <p:nvPr/>
        </p:nvSpPr>
        <p:spPr>
          <a:xfrm>
            <a:off x="905040" y="3648240"/>
            <a:ext cx="228240" cy="1279080"/>
          </a:xfrm>
          <a:prstGeom prst="rect">
            <a:avLst/>
          </a:prstGeom>
          <a:solidFill>
            <a:schemeClr val="accent1"/>
          </a:solidFill>
          <a:ln w="635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6" name="Pravokotnik 31"/>
          <p:cNvSpPr/>
          <p:nvPr/>
        </p:nvSpPr>
        <p:spPr>
          <a:xfrm>
            <a:off x="914400" y="5048280"/>
            <a:ext cx="228240" cy="685440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19320" y="3886200"/>
            <a:ext cx="68576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 algn="r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1"/>
                </a:solidFill>
                <a:latin typeface="Franklin Gothic Book"/>
              </a:rPr>
              <a:t>Kliknite, če želite urediti slog naslova matrice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ftr" idx="1"/>
          </p:nvPr>
        </p:nvSpPr>
        <p:spPr>
          <a:xfrm>
            <a:off x="2124000" y="6381720"/>
            <a:ext cx="5184360" cy="3664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chemeClr val="dk2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2"/>
          </p:nvPr>
        </p:nvSpPr>
        <p:spPr>
          <a:xfrm>
            <a:off x="1216080" y="6354720"/>
            <a:ext cx="834840" cy="3664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3F8A0167-D3D2-4A39-9048-BE08D26EB1E4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Click to edit the outline text format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Second Outline Level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1800" spc="-1" strike="noStrike">
                <a:solidFill>
                  <a:schemeClr val="dk1"/>
                </a:solidFill>
                <a:latin typeface="Arial"/>
              </a:rPr>
              <a:t>Third Outline Level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1600" spc="-1" strike="noStrike">
                <a:solidFill>
                  <a:schemeClr val="dk1"/>
                </a:solidFill>
                <a:latin typeface="Arial"/>
              </a:rPr>
              <a:t>Fourth Outline Level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Fifth Outline Level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Sixth Outline Level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Seventh Outline Level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89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90" name="Enakokraki trikotnik 9" hidden="1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91" name="Raven konektor 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92" name="Raven konektor 9"/>
          <p:cNvSpPr/>
          <p:nvPr/>
        </p:nvSpPr>
        <p:spPr>
          <a:xfrm>
            <a:off x="6178320" y="306360"/>
            <a:ext cx="360" cy="603540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93" name="Enakokraki trikotnik 8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324480" y="304920"/>
            <a:ext cx="2514240" cy="8377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sl-SI" sz="2000" spc="-1" strike="noStrike">
                <a:solidFill>
                  <a:schemeClr val="dk2"/>
                </a:solidFill>
                <a:latin typeface="Arial"/>
              </a:rPr>
              <a:t>Kliknite, če želite urediti slog naslova matrice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6324480" y="1219320"/>
            <a:ext cx="2514240" cy="48430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>
              <a:lnSpc>
                <a:spcPts val="2200"/>
              </a:lnSpc>
              <a:spcBef>
                <a:spcPts val="601"/>
              </a:spcBef>
              <a:spcAft>
                <a:spcPts val="1001"/>
              </a:spcAft>
              <a:buNone/>
              <a:tabLst>
                <a:tab algn="l" pos="0"/>
              </a:tabLst>
            </a:pPr>
            <a:r>
              <a:rPr b="0" lang="sl-SI" sz="1600" spc="-1" strike="noStrike">
                <a:solidFill>
                  <a:schemeClr val="dk2"/>
                </a:solidFill>
                <a:latin typeface="Arial"/>
              </a:rPr>
              <a:t>Kliknite, če želite urediti sloge besedila matrice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304920" y="304920"/>
            <a:ext cx="5714640" cy="5714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Kliknite, če želite urediti sloge besedila matrice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Druga raven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Tretja raven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3" marL="1096920" indent="-22860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chemeClr val="dk1"/>
                </a:solidFill>
                <a:latin typeface="Arial"/>
              </a:rPr>
              <a:t>Četrta raven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lvl="4" marL="1371600" indent="-22860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chemeClr val="dk1"/>
                </a:solidFill>
                <a:latin typeface="Arial"/>
              </a:rPr>
              <a:t>Peta raven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dt" idx="23"/>
          </p:nvPr>
        </p:nvSpPr>
        <p:spPr>
          <a:xfrm>
            <a:off x="6400800" y="6356520"/>
            <a:ext cx="228888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8" name="PlaceHolder 5"/>
          <p:cNvSpPr>
            <a:spLocks noGrp="1"/>
          </p:cNvSpPr>
          <p:nvPr>
            <p:ph type="ftr" idx="24"/>
          </p:nvPr>
        </p:nvSpPr>
        <p:spPr>
          <a:xfrm>
            <a:off x="2898720" y="6356520"/>
            <a:ext cx="35049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chemeClr val="dk2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9" name="PlaceHolder 6"/>
          <p:cNvSpPr>
            <a:spLocks noGrp="1"/>
          </p:cNvSpPr>
          <p:nvPr>
            <p:ph type="sldNum" idx="25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ABC34A20-876E-4473-AF4B-3B15534F24A0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465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01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02" name="Enakokraki trikotnik 9" hidden="1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103" name="Raven konektor 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04" name="Enakokraki trikotnik 8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105" name="Pravokotnik 9"/>
          <p:cNvSpPr/>
          <p:nvPr/>
        </p:nvSpPr>
        <p:spPr>
          <a:xfrm>
            <a:off x="457200" y="500040"/>
            <a:ext cx="182160" cy="685440"/>
          </a:xfrm>
          <a:prstGeom prst="rect">
            <a:avLst/>
          </a:prstGeom>
          <a:solidFill>
            <a:schemeClr val="accent1"/>
          </a:solidFill>
          <a:ln w="635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500760"/>
            <a:ext cx="8229240" cy="674280"/>
          </a:xfrm>
          <a:prstGeom prst="rect">
            <a:avLst/>
          </a:prstGeom>
          <a:noFill/>
          <a:ln w="0">
            <a:solidFill>
              <a:schemeClr val="accent1"/>
            </a:solidFill>
          </a:ln>
        </p:spPr>
        <p:txBody>
          <a:bodyPr numCol="1" spcCol="0" lIns="274320" rIns="91440" tIns="45720" bIns="45720" anchor="ctr">
            <a:noAutofit/>
          </a:bodyPr>
          <a:p>
            <a:pPr indent="0" algn="r">
              <a:lnSpc>
                <a:spcPct val="100000"/>
              </a:lnSpc>
              <a:buNone/>
            </a:pPr>
            <a:r>
              <a:rPr b="0" lang="sl-SI" sz="2000" spc="-1" strike="noStrike">
                <a:solidFill>
                  <a:schemeClr val="dk1"/>
                </a:solidFill>
                <a:latin typeface="Franklin Gothic Book"/>
              </a:rPr>
              <a:t>Kliknite, če želite urediti slog naslova matrice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905120"/>
            <a:ext cx="8229240" cy="4269960"/>
          </a:xfrm>
          <a:prstGeom prst="rect">
            <a:avLst/>
          </a:prstGeom>
          <a:solidFill>
            <a:schemeClr val="dk1">
              <a:shade val="50000"/>
            </a:schemeClr>
          </a:solidFill>
          <a:ln w="0">
            <a:noFill/>
          </a:ln>
        </p:spPr>
        <p:txBody>
          <a:bodyPr lIns="90000" rIns="90000" tIns="45000" bIns="45000" anchor="t">
            <a:normAutofit/>
          </a:bodyPr>
          <a:p>
            <a:pPr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sl-SI" sz="3200" spc="-1" strike="noStrike">
                <a:solidFill>
                  <a:schemeClr val="dk1"/>
                </a:solidFill>
                <a:latin typeface="Arial"/>
              </a:rPr>
              <a:t>Kliknite ikono, če želite dodati sliko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53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p>
            <a:pPr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sl-SI" sz="1400" spc="-1" strike="noStrike">
                <a:solidFill>
                  <a:schemeClr val="dk1"/>
                </a:solidFill>
                <a:latin typeface="Arial"/>
              </a:rPr>
              <a:t>Kliknite, če želite urediti sloge besedila matrice</a:t>
            </a:r>
            <a:endParaRPr b="0" lang="sl-SI" sz="14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dt" idx="26"/>
          </p:nvPr>
        </p:nvSpPr>
        <p:spPr>
          <a:xfrm>
            <a:off x="6400800" y="6356520"/>
            <a:ext cx="228888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ffffff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ffffff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 type="ftr" idx="27"/>
          </p:nvPr>
        </p:nvSpPr>
        <p:spPr>
          <a:xfrm>
            <a:off x="2898720" y="6356520"/>
            <a:ext cx="35049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chemeClr val="dk2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11" name="PlaceHolder 6"/>
          <p:cNvSpPr>
            <a:spLocks noGrp="1"/>
          </p:cNvSpPr>
          <p:nvPr>
            <p:ph type="sldNum" idx="28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A1371B35-C357-4DCE-996C-803D8B680ACB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4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5" name="Enakokraki trikotnik 9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Kliknite, če želite urediti slog naslova matrice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4909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 vert="eaVer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Kliknite, če želite urediti sloge besedila matrice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Druga raven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Tretja raven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3" marL="1096920" indent="-22860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chemeClr val="dk1"/>
                </a:solidFill>
                <a:latin typeface="Arial"/>
              </a:rPr>
              <a:t>Četrta raven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lvl="4" marL="1371600" indent="-22860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chemeClr val="dk1"/>
                </a:solidFill>
                <a:latin typeface="Arial"/>
              </a:rPr>
              <a:t>Peta raven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ftr" idx="3"/>
          </p:nvPr>
        </p:nvSpPr>
        <p:spPr>
          <a:xfrm>
            <a:off x="2627280" y="6356520"/>
            <a:ext cx="604800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chemeClr val="dk2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sldNum" idx="4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EA5C0128-DD34-4796-A2AF-80D0AB06C414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1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2" name="Enakokraki trikotnik 9" hidden="1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23" name="Raven konektor 6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4" name="Enakokraki trikotnik 7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25" name="Raven konektor 8"/>
          <p:cNvSpPr/>
          <p:nvPr/>
        </p:nvSpPr>
        <p:spPr>
          <a:xfrm>
            <a:off x="6556320" y="276120"/>
            <a:ext cx="360" cy="585144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 vert="eaVert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K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li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k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n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it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e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, 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č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e 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ž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e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li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t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e 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u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r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e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d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it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i 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s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l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o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g 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n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a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s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l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o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v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a 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m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a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t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r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i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c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 vert="eaVer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Kliknite, če želite urediti sloge besedila matrice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Druga raven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Tretja raven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3" marL="1096920" indent="-22860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chemeClr val="dk1"/>
                </a:solidFill>
                <a:latin typeface="Arial"/>
              </a:rPr>
              <a:t>Četrta raven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lvl="4" marL="1371600" indent="-22860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chemeClr val="dk1"/>
                </a:solidFill>
                <a:latin typeface="Arial"/>
              </a:rPr>
              <a:t>Peta raven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5"/>
          </p:nvPr>
        </p:nvSpPr>
        <p:spPr>
          <a:xfrm>
            <a:off x="6400800" y="6356520"/>
            <a:ext cx="228888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6"/>
          </p:nvPr>
        </p:nvSpPr>
        <p:spPr>
          <a:xfrm>
            <a:off x="2898720" y="6356520"/>
            <a:ext cx="35049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chemeClr val="dk2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sldNum" idx="7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C0362E2F-FD6A-4CB3-A9AF-4F58B96A1160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2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3" name="Enakokraki trikotnik 9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Kliknite, če želite urediti slog naslova matrice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Kliknite, če želite urediti sloge besedila matrice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Druga raven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Tretja raven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3" marL="1096920" indent="-22860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chemeClr val="dk1"/>
                </a:solidFill>
                <a:latin typeface="Arial"/>
              </a:rPr>
              <a:t>Četrta raven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lvl="4" marL="1371600" indent="-22860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chemeClr val="dk1"/>
                </a:solidFill>
                <a:latin typeface="Arial"/>
              </a:rPr>
              <a:t>Peta raven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ftr" idx="8"/>
          </p:nvPr>
        </p:nvSpPr>
        <p:spPr>
          <a:xfrm>
            <a:off x="2627280" y="6356520"/>
            <a:ext cx="604800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chemeClr val="dk2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sldNum" idx="9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D2DD5848-79A9-4A33-9C45-7066AEEE220D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465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41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42" name="Enakokraki trikotnik 9" hidden="1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43" name="Pravokotnik 6"/>
          <p:cNvSpPr/>
          <p:nvPr/>
        </p:nvSpPr>
        <p:spPr>
          <a:xfrm>
            <a:off x="914400" y="2819520"/>
            <a:ext cx="7314840" cy="1279080"/>
          </a:xfrm>
          <a:prstGeom prst="rect">
            <a:avLst/>
          </a:prstGeom>
          <a:noFill/>
          <a:ln cap="rnd" w="6350">
            <a:solidFill>
              <a:srgbClr val="727ca3"/>
            </a:solidFill>
            <a:round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44" name="Pravokotnik 7"/>
          <p:cNvSpPr/>
          <p:nvPr/>
        </p:nvSpPr>
        <p:spPr>
          <a:xfrm>
            <a:off x="914400" y="2819520"/>
            <a:ext cx="228240" cy="1279080"/>
          </a:xfrm>
          <a:prstGeom prst="rect">
            <a:avLst/>
          </a:prstGeom>
          <a:solidFill>
            <a:schemeClr val="accent1"/>
          </a:solidFill>
          <a:ln w="635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219320" y="2971800"/>
            <a:ext cx="6857640" cy="10663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 algn="r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Kliknite, če želite urediti slog naslova matrice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1295280" y="4267080"/>
            <a:ext cx="6781320" cy="1142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 algn="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sl-SI" sz="2000" spc="-1" strike="noStrike">
                <a:solidFill>
                  <a:schemeClr val="dk1">
                    <a:tint val="75000"/>
                  </a:schemeClr>
                </a:solidFill>
                <a:latin typeface="Arial"/>
              </a:rPr>
              <a:t>Kliknite, če želite urediti sloge besedila matrice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 idx="10"/>
          </p:nvPr>
        </p:nvSpPr>
        <p:spPr>
          <a:xfrm>
            <a:off x="6400800" y="6354720"/>
            <a:ext cx="2285640" cy="3664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ffffff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ffffff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 idx="11"/>
          </p:nvPr>
        </p:nvSpPr>
        <p:spPr>
          <a:xfrm>
            <a:off x="2898720" y="6354720"/>
            <a:ext cx="3474720" cy="3664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chemeClr val="dk2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sldNum" idx="12"/>
          </p:nvPr>
        </p:nvSpPr>
        <p:spPr>
          <a:xfrm>
            <a:off x="1069920" y="6354720"/>
            <a:ext cx="1520640" cy="3664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E34FB3DC-333B-41F1-A273-4DA2C15A8487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51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52" name="Enakokraki trikotnik 9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240" cy="9140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Kliknite, če želite urediti slog naslova matrice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219320"/>
            <a:ext cx="404136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Kliknite, če želite urediti sloge besedila matrice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Druga raven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Tretja raven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3" marL="1096920" indent="-22860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chemeClr val="dk1"/>
                </a:solidFill>
                <a:latin typeface="Arial"/>
              </a:rPr>
              <a:t>Četrta raven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lvl="4" marL="1371600" indent="-22860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chemeClr val="dk1"/>
                </a:solidFill>
                <a:latin typeface="Arial"/>
              </a:rPr>
              <a:t>Peta raven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32120" y="1216080"/>
            <a:ext cx="404136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Kliknite, če želite urediti sloge besedila matrice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Druga raven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Tretja raven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3" marL="1096920" indent="-22860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chemeClr val="dk1"/>
                </a:solidFill>
                <a:latin typeface="Arial"/>
              </a:rPr>
              <a:t>Četrta raven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lvl="4" marL="1371600" indent="-22860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chemeClr val="dk1"/>
                </a:solidFill>
                <a:latin typeface="Arial"/>
              </a:rPr>
              <a:t>Peta raven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ftr" idx="13"/>
          </p:nvPr>
        </p:nvSpPr>
        <p:spPr>
          <a:xfrm>
            <a:off x="2627280" y="6356520"/>
            <a:ext cx="604800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chemeClr val="dk2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sldNum" idx="14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A7A813E0-6320-4F32-9F6A-92B958BE9298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2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3" name="Enakokraki trikotnik 9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240" cy="9140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Kliknite, če želite urediti slog naslova matrice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285920"/>
            <a:ext cx="4039920" cy="685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1" lang="sl-SI" sz="2400" spc="-1" strike="noStrike">
                <a:solidFill>
                  <a:schemeClr val="accent2"/>
                </a:solidFill>
                <a:latin typeface="Arial"/>
              </a:rPr>
              <a:t>Kliknite, če želite urediti sloge besedila matrice</a:t>
            </a:r>
            <a:endParaRPr b="0" lang="sl-SI" sz="24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48320" y="1295280"/>
            <a:ext cx="4041360" cy="685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1" lang="sl-SI" sz="2400" spc="-1" strike="noStrike">
                <a:solidFill>
                  <a:schemeClr val="accent2"/>
                </a:solidFill>
                <a:latin typeface="Arial"/>
              </a:rPr>
              <a:t>Kliknite, če želite urediti sloge besedila matrice</a:t>
            </a:r>
            <a:endParaRPr b="0" lang="sl-SI" sz="24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2133720"/>
            <a:ext cx="4038120" cy="4038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Kliknite, če želite urediti sloge besedila matrice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Druga raven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Tretja raven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3" marL="1096920" indent="-22860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chemeClr val="dk1"/>
                </a:solidFill>
                <a:latin typeface="Arial"/>
              </a:rPr>
              <a:t>Četrta raven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lvl="4" marL="1371600" indent="-22860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chemeClr val="dk1"/>
                </a:solidFill>
                <a:latin typeface="Arial"/>
              </a:rPr>
              <a:t>Peta raven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48320" y="2133720"/>
            <a:ext cx="4038120" cy="4038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Kliknite, če želite urediti sloge besedila matrice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Druga raven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Tretja raven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3" marL="1096920" indent="-228600">
              <a:lnSpc>
                <a:spcPct val="100000"/>
              </a:lnSpc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</a:pPr>
            <a:r>
              <a:rPr b="0" lang="sl-SI" sz="1800" spc="-1" strike="noStrike">
                <a:solidFill>
                  <a:schemeClr val="dk1"/>
                </a:solidFill>
                <a:latin typeface="Arial"/>
              </a:rPr>
              <a:t>Četrta raven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lvl="4" marL="1371600" indent="-228600">
              <a:lnSpc>
                <a:spcPct val="100000"/>
              </a:lnSpc>
              <a:spcBef>
                <a:spcPts val="300"/>
              </a:spcBef>
              <a:buClr>
                <a:srgbClr val="9fb8cd"/>
              </a:buClr>
              <a:buSzPct val="70000"/>
              <a:buFont typeface="Wingdings" charset="2"/>
              <a:buChar char=""/>
            </a:pPr>
            <a:r>
              <a:rPr b="0" lang="sl-SI" sz="1600" spc="-1" strike="noStrike">
                <a:solidFill>
                  <a:schemeClr val="dk1"/>
                </a:solidFill>
                <a:latin typeface="Arial"/>
              </a:rPr>
              <a:t>Peta raven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69" name="PlaceHolder 6"/>
          <p:cNvSpPr>
            <a:spLocks noGrp="1"/>
          </p:cNvSpPr>
          <p:nvPr>
            <p:ph type="ftr" idx="15"/>
          </p:nvPr>
        </p:nvSpPr>
        <p:spPr>
          <a:xfrm>
            <a:off x="2627280" y="6356520"/>
            <a:ext cx="604800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chemeClr val="dk2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" name="PlaceHolder 7"/>
          <p:cNvSpPr>
            <a:spLocks noGrp="1"/>
          </p:cNvSpPr>
          <p:nvPr>
            <p:ph type="sldNum" idx="16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338947FA-EC8D-4A6B-893C-BB2B8AA025E6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72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73" name="Enakokraki trikotnik 9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74" name="Enakokraki trikotnik 5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240" cy="9140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Kliknite, če želite urediti slog naslova matrice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dt" idx="17"/>
          </p:nvPr>
        </p:nvSpPr>
        <p:spPr>
          <a:xfrm>
            <a:off x="6400800" y="6356520"/>
            <a:ext cx="228888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ftr" idx="18"/>
          </p:nvPr>
        </p:nvSpPr>
        <p:spPr>
          <a:xfrm>
            <a:off x="2898720" y="6356520"/>
            <a:ext cx="35049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chemeClr val="dk2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sldNum" idx="19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CBCF19E8-413B-40E7-93E5-AD850FEC688B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aven konektor 27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81" name="Raven konektor 28"/>
          <p:cNvSpPr/>
          <p:nvPr/>
        </p:nvSpPr>
        <p:spPr>
          <a:xfrm>
            <a:off x="457200" y="114300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82" name="Enakokraki trikotnik 9" hidden="1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83" name="Raven konektor 4"/>
          <p:cNvSpPr/>
          <p:nvPr/>
        </p:nvSpPr>
        <p:spPr>
          <a:xfrm>
            <a:off x="457200" y="6352920"/>
            <a:ext cx="8229600" cy="360"/>
          </a:xfrm>
          <a:prstGeom prst="line">
            <a:avLst/>
          </a:prstGeom>
          <a:ln w="9525">
            <a:solidFill>
              <a:srgbClr val="9fb8cd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4640" bIns="-44640" anchor="t">
            <a:noAutofit/>
          </a:bodyPr>
          <a:p>
            <a:endParaRPr b="0" lang="en-US" sz="1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84" name="Enakokraki trikotnik 5"/>
          <p:cNvSpPr/>
          <p:nvPr/>
        </p:nvSpPr>
        <p:spPr>
          <a:xfrm rot="5400000">
            <a:off x="419400" y="6467400"/>
            <a:ext cx="190080" cy="1202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>
            <a:noFill/>
          </a:ln>
          <a:effectLst>
            <a:glow rad="63360">
              <a:srgbClr val="ffffff">
                <a:alpha val="50000"/>
              </a:srgbClr>
            </a:glo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15480" bIns="1548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Arial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dt" idx="20"/>
          </p:nvPr>
        </p:nvSpPr>
        <p:spPr>
          <a:xfrm>
            <a:off x="6400800" y="6356520"/>
            <a:ext cx="228888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21"/>
          </p:nvPr>
        </p:nvSpPr>
        <p:spPr>
          <a:xfrm>
            <a:off x="2898720" y="6356520"/>
            <a:ext cx="350496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chemeClr val="dk2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22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CB1FAE72-A748-4AC3-AB90-F2B485FE7D49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4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4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4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42800" y="355752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 algn="r">
              <a:lnSpc>
                <a:spcPct val="100000"/>
              </a:lnSpc>
              <a:buNone/>
            </a:pPr>
            <a:r>
              <a:rPr b="0" lang="sl-SI" sz="2800" spc="-1" strike="noStrike">
                <a:solidFill>
                  <a:schemeClr val="dk1"/>
                </a:solidFill>
                <a:latin typeface="Franklin Gothic Book"/>
              </a:rPr>
              <a:t>Nadzor nad sredstvi</a:t>
            </a:r>
            <a:endParaRPr b="0" lang="sl-SI" sz="28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subTitle"/>
          </p:nvPr>
        </p:nvSpPr>
        <p:spPr>
          <a:xfrm>
            <a:off x="1785960" y="67644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rmAutofit/>
          </a:bodyPr>
          <a:p>
            <a:pPr indent="0" algn="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sl-SI" sz="2000" spc="-1" strike="noStrike">
                <a:solidFill>
                  <a:schemeClr val="dk2"/>
                </a:solidFill>
                <a:latin typeface="Franklin Gothic Book"/>
              </a:rPr>
              <a:t>Razvoj iger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odnaslov 2"/>
          <p:cNvSpPr/>
          <p:nvPr/>
        </p:nvSpPr>
        <p:spPr>
          <a:xfrm>
            <a:off x="1071720" y="5214960"/>
            <a:ext cx="7143480" cy="82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just">
              <a:lnSpc>
                <a:spcPct val="100000"/>
              </a:lnSpc>
              <a:spcBef>
                <a:spcPts val="360"/>
              </a:spcBef>
            </a:pPr>
            <a:r>
              <a:rPr b="0" lang="sl-SI" sz="1800" spc="-1" strike="noStrike">
                <a:solidFill>
                  <a:srgbClr val="898989"/>
                </a:solidFill>
                <a:latin typeface="Arial"/>
              </a:rPr>
              <a:t>Jernej Vičič   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</a:rPr>
              <a:t>	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</a:rPr>
              <a:t>	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</a:rPr>
              <a:t>	</a:t>
            </a:r>
            <a:r>
              <a:rPr b="0" lang="sl-SI" sz="1800" spc="-1" strike="noStrike">
                <a:solidFill>
                  <a:srgbClr val="898989"/>
                </a:solidFill>
                <a:latin typeface="Arial"/>
              </a:rPr>
              <a:t>	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2600" spc="-1" strike="noStrike">
                <a:solidFill>
                  <a:schemeClr val="dk2"/>
                </a:solidFill>
                <a:latin typeface="Arial"/>
              </a:rPr>
              <a:t>Iskalna pot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ne mešajte poti in iskalne poti (search path),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pot/p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ath 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se nanaša na eno datoteko,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iskalna pot/s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earch path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 je zbirka večih lokacij, ki so ločene s separatorjem,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s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earch path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 se uporablja, ki iščemo datoteko samo po imenu,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iskanje datotek je drago, izogibajte se mu.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Path API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Windows 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ponuja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API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 za delo s potmi in za konverzijo v relativne/absolutne,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shlwapi.dll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Playstation 3 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in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4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 imata podobno,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pogosto naredimo svojo inačico.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Osnovni datotečni</a:t>
            </a: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 i/o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s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tandard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na knjižnica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C 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ima dva 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API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ja za datotečni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I/O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Buffered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nadzira svoje medpomnilnike (buffers),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obnaša se kot tok podatkov,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ponavadi hitrejše,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nimamo popolne svobode uporabe,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Unbuffered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samo nadziramo medpomnilnike.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File operations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graphicFrame>
        <p:nvGraphicFramePr>
          <p:cNvPr id="147" name="Table 3"/>
          <p:cNvGraphicFramePr/>
          <p:nvPr/>
        </p:nvGraphicFramePr>
        <p:xfrm>
          <a:off x="457200" y="1484640"/>
          <a:ext cx="7858800" cy="4536000"/>
        </p:xfrm>
        <a:graphic>
          <a:graphicData uri="http://schemas.openxmlformats.org/drawingml/2006/table">
            <a:tbl>
              <a:tblPr/>
              <a:tblGrid>
                <a:gridCol w="2619720"/>
                <a:gridCol w="2619720"/>
                <a:gridCol w="2619720"/>
              </a:tblGrid>
              <a:tr h="349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Opera</a:t>
                      </a:r>
                      <a:r>
                        <a:rPr b="0" lang="sl-SI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cija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Buffered API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Unbuffered API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1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Open a file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fopen()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open()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49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Close a file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fclose()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close()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9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Read from a file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fread()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read()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596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Write to a file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fwrite()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write()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9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Seek an offset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fseek()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seek()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49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Return current offset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ftell()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tell()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596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Read a line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fgets()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n/a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349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Write a line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fputs()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n/a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9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Read formatted string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fscanf()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n/a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  <a:tr h="465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Write a formatted string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fprintf()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n/a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Query file status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fstat()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stat()</a:t>
                      </a:r>
                      <a:endParaRPr b="0" lang="en-US" sz="14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0000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rm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Specifične 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za datotečni 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sistem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na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UNIX 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sistemih so klici brez medpomnilnika „domorodni“,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na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Windows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 obstaja še nižji nivo,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nekateri si pripravijo ovojnice (wrapper) namesto standardnih C klicev,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nekateri programerji želijo sami ravnati z medpomnilnikom,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večji nadzor kdaj bodo podatki zapisani.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Ovojnice ali ne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3 prednosti ovojnic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garantirajo identično obnašanje na različnih platformah,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API lahko poenostavimo samo na klice, ki jih rabimo,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dodajamo lahko dodatno funkcionalnost,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slabosti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pisati moramo kodo,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še vedno obstajajo načini, da se programerji izognejo tem ovojnicam (API).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Sinhroni datotečni</a:t>
            </a: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 i/o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standardne C datotečni 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I/O fun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kcije so sinhrone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914400" indent="-2728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sl-SI" sz="1600" spc="-1" strike="noStrike">
              <a:solidFill>
                <a:schemeClr val="dk1"/>
              </a:solidFill>
              <a:latin typeface="Arial"/>
            </a:endParaRPr>
          </a:p>
          <a:p>
            <a:pPr marL="914400" indent="-2728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bool </a:t>
            </a:r>
            <a:r>
              <a:rPr b="1" lang="en-US" sz="1600" spc="-1" strike="noStrike">
                <a:solidFill>
                  <a:schemeClr val="dk1"/>
                </a:solidFill>
                <a:latin typeface="Courier New"/>
              </a:rPr>
              <a:t>syncReadFile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(const char* filePath, U8* buffer, size_t bufferSize, size_t&amp; rBytesRead){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  <a:p>
            <a:pPr marL="914400" indent="-2728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FILE* handle = fopen(filePath, “rb”);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  <a:p>
            <a:pPr marL="914400" indent="-2728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if(handle){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  <a:p>
            <a:pPr marL="914400" indent="-2728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size_t bytesRead = </a:t>
            </a:r>
            <a:r>
              <a:rPr b="1" lang="en-US" sz="1600" spc="-1" strike="noStrike">
                <a:solidFill>
                  <a:schemeClr val="dk1"/>
                </a:solidFill>
                <a:latin typeface="Courier New"/>
              </a:rPr>
              <a:t>fread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(buffer, 1, bufferSize, handle);  </a:t>
            </a:r>
            <a:r>
              <a:rPr b="1" lang="en-US" sz="1600" spc="-1" strike="noStrike">
                <a:solidFill>
                  <a:schemeClr val="dk1"/>
                </a:solidFill>
                <a:latin typeface="Courier New"/>
              </a:rPr>
              <a:t>//blocks until all bytes are read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  <a:p>
            <a:pPr marL="914400" indent="-2728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int err = ferror(handle);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  <a:p>
            <a:pPr marL="914400" indent="-2728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fclose(handle);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  <a:p>
            <a:pPr marL="914400" indent="-2728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if(0==err){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  <a:p>
            <a:pPr marL="914400" indent="-2728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rBytesRead = bytesRead;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  <a:p>
            <a:pPr marL="914400" indent="-2728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return true;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  <a:p>
            <a:pPr marL="914400" indent="-2728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}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  <a:p>
            <a:pPr marL="914400" indent="-2728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}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  <a:p>
            <a:pPr marL="914400" indent="-2728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	</a:t>
            </a: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return false;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  <a:p>
            <a:pPr marL="914400" indent="-2728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Courier New"/>
              </a:rPr>
              <a:t>}</a:t>
            </a:r>
            <a:endParaRPr b="0" lang="sl-SI" sz="1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Asinhroni</a:t>
            </a: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 I/O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pogosto je boljše narediti klic za branje in pripraviti callback rutino, ki se požene, ko so podatki pripravljeni,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to pomeni narediti novo nit za nadzor nad branjem, medpomnilnikom in notifikacijo,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nekateri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API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ji sporočijo programerju oceno trajanja operacije,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omogočajo tudi zunanjo kontrolo.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Prioritete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določeni podatki so pomembnejši od drugih,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če streamamo zvok ali sliko si ne smemo privoščiti laga,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operacijam pripišemo prioritete in operacije z nižjo prioriteto lahko zaspijo.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en-US" sz="2600" spc="-1" strike="noStrike">
                <a:solidFill>
                  <a:schemeClr val="dk2"/>
                </a:solidFill>
                <a:latin typeface="Arial"/>
              </a:rPr>
              <a:t>Best</a:t>
            </a: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 practices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asinhroni datotečni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I/O 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naj se izvaja v svoji niti,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ko glavna nit zahteva operacijo, se zahteva doda v vrsto (lahko je prioritetna vrsta,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datotečni 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I/O 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obdeluje naenkrat eno zahtevo.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subTitle"/>
          </p:nvPr>
        </p:nvSpPr>
        <p:spPr>
          <a:xfrm>
            <a:off x="1219320" y="5124600"/>
            <a:ext cx="6857640" cy="5331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algn="r">
              <a:lnSpc>
                <a:spcPct val="10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sl-SI" sz="2000" spc="-1" strike="noStrike">
                <a:solidFill>
                  <a:schemeClr val="dk2"/>
                </a:solidFill>
                <a:latin typeface="Franklin Gothic Book"/>
              </a:rPr>
              <a:t>Roger Mailer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title"/>
          </p:nvPr>
        </p:nvSpPr>
        <p:spPr>
          <a:xfrm>
            <a:off x="1219320" y="3886200"/>
            <a:ext cx="68576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>
              <a:buNone/>
            </a:pPr>
            <a:endParaRPr b="0" lang="sl-SI" sz="3200" spc="-1" strike="noStrike">
              <a:solidFill>
                <a:schemeClr val="dk1"/>
              </a:solidFill>
              <a:latin typeface="Franklin Gothic Boo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2600" spc="-1" strike="noStrike">
                <a:solidFill>
                  <a:schemeClr val="dk2"/>
                </a:solidFill>
                <a:latin typeface="Arial"/>
              </a:rPr>
              <a:t>Ravnatelj sredstev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vsi dobri engini imajo ravnatelja sredstev,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ima dve komponenti: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o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ffline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 orodja za integracijo sredstev v obliko, ki jo prepozna engine,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ravnateljevanje sredstev med izvajanjem (runtime).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en-US" sz="2600" spc="-1" strike="noStrike">
                <a:solidFill>
                  <a:schemeClr val="dk2"/>
                </a:solidFill>
                <a:latin typeface="Arial"/>
              </a:rPr>
              <a:t>Off-line </a:t>
            </a:r>
            <a:r>
              <a:rPr b="0" lang="sl-SI" sz="2600" spc="-1" strike="noStrike">
                <a:solidFill>
                  <a:schemeClr val="dk2"/>
                </a:solidFill>
                <a:latin typeface="Arial"/>
              </a:rPr>
              <a:t>ravnateljevanje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kontrola verzij (r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evision control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)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 - 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teoretično lahko delamo z deljenim diskom in veliko mero discipline,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Google drive version history,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Dropbox tudi,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uporabljajte sisteme za kontrolo verzij izvorne kode: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SVN, git, CVS, 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Perforce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, …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pozor pri velikosti podatkov,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velikost kode je majhna v primerjavi z večpredstavnostnimi datotekami,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mogoče si ne želimo vseh verzij slik in videa,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v določenih primerih lahko rešim s symlinki,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podobno velja za knjižnice.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Baza sredstev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baza sredstev vsebuje informacijo o sredstvih, ki morajo biti spremenjena pred uporabo v igri,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primer slika mora biti preslikana prek neke osi, nekatere slike morajo biti pomanjšane,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to je še posebej pomembno, če več ljudi dodaja sredstva.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JERNEJ </a:t>
            </a: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Resource data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rm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The ability to deal with multiple types of resources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The ability to create new resources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The ability to delete resources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The ability to inspect and modify resources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The ability to move the resources source file to another location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The ability for a resource to cross-reference another resource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The ability to maintain referential integrity 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The ability to maintain revision history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Searches and queries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sldNum" idx="35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92CC0504-FEE7-4996-803C-214D1CBB3D51}" type="slidenum">
              <a:rPr b="0" lang="en-US" sz="1400" spc="-1" strike="noStrike">
                <a:solidFill>
                  <a:schemeClr val="dk2"/>
                </a:solidFill>
                <a:latin typeface="Arial"/>
              </a:rPr>
              <a:t>23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Nekaj uporabnih </a:t>
            </a: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 successful designs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rm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1800" spc="-1" strike="noStrike">
                <a:solidFill>
                  <a:schemeClr val="dk1"/>
                </a:solidFill>
                <a:latin typeface="Arial"/>
              </a:rPr>
              <a:t>UT4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vsa sredstva se upravlja prek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 UnrealEd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ima nekaj prednosti, vendar ima probleme pri večkratnih sočasnih shranjevanjih sprememb – update,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vse spravlja v velike binarne datoteke – neuporabno za SVN.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</p:txBody>
      </p:sp>
      <p:pic>
        <p:nvPicPr>
          <p:cNvPr id="171" name="Picture 3" descr=""/>
          <p:cNvPicPr/>
          <p:nvPr/>
        </p:nvPicPr>
        <p:blipFill>
          <a:blip r:embed="rId1"/>
          <a:stretch/>
        </p:blipFill>
        <p:spPr>
          <a:xfrm>
            <a:off x="3636000" y="3062520"/>
            <a:ext cx="5489640" cy="3746520"/>
          </a:xfrm>
          <a:prstGeom prst="rect">
            <a:avLst/>
          </a:prstGeom>
          <a:ln w="0">
            <a:noFill/>
          </a:ln>
        </p:spPr>
      </p:pic>
      <p:sp>
        <p:nvSpPr>
          <p:cNvPr id="172" name="PlaceHolder 3"/>
          <p:cNvSpPr>
            <a:spLocks noGrp="1"/>
          </p:cNvSpPr>
          <p:nvPr>
            <p:ph type="sldNum" idx="36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82B3BF4C-A176-471A-A2D5-1D7CD835FCB7}" type="slidenum">
              <a:rPr b="0" lang="en-US" sz="1400" spc="-1" strike="noStrike">
                <a:solidFill>
                  <a:schemeClr val="dk2"/>
                </a:solidFill>
                <a:latin typeface="Arial"/>
              </a:rPr>
              <a:t>24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Primer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1800" spc="-1" strike="noStrike">
                <a:solidFill>
                  <a:schemeClr val="dk1"/>
                </a:solidFill>
                <a:latin typeface="Arial"/>
              </a:rPr>
              <a:t>Uncharted/Last of Us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uporablja podatkovno bazo 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MySQL – 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pozneje so zamenjali za 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XML 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in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 Perforce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urejanje sredstev je možno offline prek cmdline orodij.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  <p:pic>
        <p:nvPicPr>
          <p:cNvPr id="175" name="Picture 3" descr=""/>
          <p:cNvPicPr/>
          <p:nvPr/>
        </p:nvPicPr>
        <p:blipFill>
          <a:blip r:embed="rId1"/>
          <a:stretch/>
        </p:blipFill>
        <p:spPr>
          <a:xfrm>
            <a:off x="1981080" y="2711880"/>
            <a:ext cx="4405680" cy="4145760"/>
          </a:xfrm>
          <a:prstGeom prst="rect">
            <a:avLst/>
          </a:prstGeom>
          <a:ln w="0">
            <a:noFill/>
          </a:ln>
        </p:spPr>
      </p:pic>
      <p:sp>
        <p:nvSpPr>
          <p:cNvPr id="176" name="PlaceHolder 3"/>
          <p:cNvSpPr>
            <a:spLocks noGrp="1"/>
          </p:cNvSpPr>
          <p:nvPr>
            <p:ph type="sldNum" idx="37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7CF2B34D-2568-4CBA-8479-AA0074AD1432}" type="slidenum">
              <a:rPr b="0" lang="en-US" sz="1400" spc="-1" strike="noStrike">
                <a:solidFill>
                  <a:schemeClr val="dk2"/>
                </a:solidFill>
                <a:latin typeface="Arial"/>
              </a:rPr>
              <a:t>24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Drugi …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1800" spc="-1" strike="noStrike">
                <a:solidFill>
                  <a:schemeClr val="dk1"/>
                </a:solidFill>
                <a:latin typeface="Arial"/>
              </a:rPr>
              <a:t>Ogre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samo runtime upravljanje s sredstvi,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1800" spc="-1" strike="noStrike">
                <a:solidFill>
                  <a:schemeClr val="dk1"/>
                </a:solidFill>
                <a:latin typeface="Arial"/>
              </a:rPr>
              <a:t>XNA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vtičnik za 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VS IDE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: 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Game Studio Express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Urejanje sredstev - asset</a:t>
            </a: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 conditioning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sredstva so narejena iz več tipov izvornih datotek,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pretvoriti jih moramo v enoten format za lažji nadzor,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3 stopnje: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Exporters – 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pretvorijo podatke v uporaben format,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Resource compilers – pre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dkalkulacija,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Resource linker – 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več sredstev združimo v eno datoteko.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rm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Odvisnosti sredstev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pozorni moramo biti na odvisnosti med sredstvi v igri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odvisnosti moramo dokumentirati, ne obstaja standardnega načina/orodja za opis teh odvisnosti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dokumentacija je lahko v pisni obliki ali v obliki skript,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i="1" lang="en-US" sz="2600" spc="-1" strike="noStrike">
                <a:solidFill>
                  <a:schemeClr val="dk1"/>
                </a:solidFill>
                <a:latin typeface="Arial"/>
              </a:rPr>
              <a:t>make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je dobro orodje za eksplicitno opisovanje odvisnosti.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en-US" sz="2600" spc="-1" strike="noStrike">
                <a:solidFill>
                  <a:schemeClr val="dk2"/>
                </a:solidFill>
                <a:latin typeface="Arial"/>
              </a:rPr>
              <a:t>Runtime </a:t>
            </a:r>
            <a:r>
              <a:rPr b="0" lang="sl-SI" sz="2600" spc="-1" strike="noStrike">
                <a:solidFill>
                  <a:schemeClr val="dk2"/>
                </a:solidFill>
                <a:latin typeface="Arial"/>
              </a:rPr>
              <a:t>upravljanje sredstev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800" spc="-1" strike="noStrike">
                <a:solidFill>
                  <a:schemeClr val="dk1"/>
                </a:solidFill>
                <a:latin typeface="Arial"/>
              </a:rPr>
              <a:t>zagotovite, da je v spominu le ena kopija sredstva,</a:t>
            </a:r>
            <a:endParaRPr b="0" lang="sl-SI" sz="28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800" spc="-1" strike="noStrike">
                <a:solidFill>
                  <a:schemeClr val="dk1"/>
                </a:solidFill>
                <a:latin typeface="Arial"/>
              </a:rPr>
              <a:t>nadzor nad življenjskim ciklom sredstva,</a:t>
            </a:r>
            <a:endParaRPr b="0" lang="sl-SI" sz="28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800" spc="-1" strike="noStrike">
                <a:solidFill>
                  <a:schemeClr val="dk1"/>
                </a:solidFill>
                <a:latin typeface="Arial"/>
              </a:rPr>
              <a:t>nadzoruje nalaganje sestavljenih sredstev,</a:t>
            </a:r>
            <a:endParaRPr b="0" lang="sl-SI" sz="28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800" spc="-1" strike="noStrike">
                <a:solidFill>
                  <a:schemeClr val="dk1"/>
                </a:solidFill>
                <a:latin typeface="Arial"/>
              </a:rPr>
              <a:t>upravlja s porabo spomina,</a:t>
            </a:r>
            <a:endParaRPr b="0" lang="sl-SI" sz="28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800" spc="-1" strike="noStrike">
                <a:solidFill>
                  <a:schemeClr val="dk1"/>
                </a:solidFill>
                <a:latin typeface="Arial"/>
              </a:rPr>
              <a:t>omogoča lastno procesiranje,</a:t>
            </a:r>
            <a:endParaRPr b="0" lang="sl-SI" sz="28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800" spc="-1" strike="noStrike">
                <a:solidFill>
                  <a:schemeClr val="dk1"/>
                </a:solidFill>
                <a:latin typeface="Arial"/>
              </a:rPr>
              <a:t>ponuja enoten vmesnik,</a:t>
            </a:r>
            <a:endParaRPr b="0" lang="sl-SI" sz="28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800" spc="-1" strike="noStrike">
                <a:solidFill>
                  <a:schemeClr val="dk1"/>
                </a:solidFill>
                <a:latin typeface="Arial"/>
              </a:rPr>
              <a:t>nadzoruje streaming.</a:t>
            </a:r>
            <a:endParaRPr b="0" lang="sl-SI" sz="28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ftr" idx="32"/>
          </p:nvPr>
        </p:nvSpPr>
        <p:spPr>
          <a:xfrm>
            <a:off x="2627280" y="6356520"/>
            <a:ext cx="604800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chemeClr val="dk2"/>
                </a:solidFill>
                <a:latin typeface="Arial"/>
              </a:rPr>
              <a:t>Razvoj iger, Jernej Vičič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title"/>
          </p:nvPr>
        </p:nvSpPr>
        <p:spPr>
          <a:xfrm>
            <a:off x="452880" y="18864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Vsebina predavanja (poglavje v knjigi: 14)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sldNum" idx="33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sl-SI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5DD9D17D-913C-499C-ABD7-F0020879CF0F}" type="slidenum">
              <a:rPr b="0" lang="sl-SI" sz="1400" spc="-1" strike="noStrike">
                <a:solidFill>
                  <a:schemeClr val="dk2"/>
                </a:solidFill>
                <a:latin typeface="Arial"/>
              </a:rPr>
              <a:t>1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/>
          </p:nvPr>
        </p:nvSpPr>
        <p:spPr>
          <a:xfrm>
            <a:off x="419760" y="1299240"/>
            <a:ext cx="8229240" cy="4936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datotečni sistem,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ravnatelj sredstev – resource manager.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Datoteke sredstev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Igre lahko nadzirajo sredstva: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s postavljanjem v direktorijske strukture,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z uporabo zip datotek (boljše),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odprti format,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virtualne datoteke si zapomnijo relativno pozicijo,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lahko jih stisnemo,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so modularne,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UT3 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uporablja lasten format pak 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(package)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rm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Datotečni formati sredstev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Sredstva istega tipa so lahko v več formatih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slike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 (BMP, TIFF, GIF, PNG…)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nekateri cevovodi za definicijo sredstev standardizirajo množico formatov,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drugi uporabljajo lastne containerje,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lasten format olajša kontrolo izgleda v spominu in onemogoča …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GUIDji 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sredstev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potrebujemo način za enolično identifikacijo sredstev,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izberite poimenovalno shemo,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pogosto je potrebno več kot le po in ime,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v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UT 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so datoteke poimenovane tako: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i="1" lang="en-US" sz="2300" spc="-1" strike="noStrike">
                <a:solidFill>
                  <a:schemeClr val="dk2"/>
                </a:solidFill>
                <a:latin typeface="Arial"/>
              </a:rPr>
              <a:t>package.folder.file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Resource registry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potrebujemo registry, da lahko zagovovimo, da bo le ena kopija sredstva naložena,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ponavadi uporabimo 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hashmap (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ključi so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GUID)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nalaganje sredstev lahko izvršimo, ko ji h rabimom vendar je to lahko že prepozno: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med nivoji,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v ozadju.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Življenje sredstev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nekatera sredstva so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LSR (load-and-stay resident)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Character mesh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HUD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Core Animations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nekatera so vezana na nivo (level),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nekatera so zelo začasna, 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druga so streamana,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čas življenja je pogosto odvisen od uporabe, včasih štejemo reference (nimamo smetarja!).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601"/>
              </a:spcBef>
              <a:buNone/>
            </a:pP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Memory </a:t>
            </a: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manageme</a:t>
            </a: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nt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rmAutofit fontScale="98485" lnSpcReduction="10000"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zelo povezan s splošnim nadzorom nad pomnilnikom,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alokacija s kopico – to dela OS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malloc() 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ali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 new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dela dobro na PC z dovolj spomina, na konzolah smo omejeni s spominom,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ni primeren za kritična področja,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alokacija s skladom,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lahko uporabimo, če: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je igra linearna in osnovana na nivojih,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vsak nivo stoji v spominu,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alokacija z bazenom.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2600" spc="-1" strike="noStrike">
                <a:solidFill>
                  <a:schemeClr val="dk2"/>
                </a:solidFill>
                <a:latin typeface="Arial"/>
              </a:rPr>
              <a:t>Sestavljena </a:t>
            </a:r>
            <a:r>
              <a:rPr b="0" lang="sl-SI" sz="2600" spc="-1" strike="noStrike">
                <a:solidFill>
                  <a:schemeClr val="dk2"/>
                </a:solidFill>
                <a:latin typeface="Arial"/>
              </a:rPr>
              <a:t>sredstva </a:t>
            </a:r>
            <a:r>
              <a:rPr b="0" lang="sl-SI" sz="2600" spc="-1" strike="noStrike">
                <a:solidFill>
                  <a:schemeClr val="dk2"/>
                </a:solidFill>
                <a:latin typeface="Arial"/>
              </a:rPr>
              <a:t>(c</a:t>
            </a:r>
            <a:r>
              <a:rPr b="0" lang="en-US" sz="2600" spc="-1" strike="noStrike">
                <a:solidFill>
                  <a:schemeClr val="dk2"/>
                </a:solidFill>
                <a:latin typeface="Arial"/>
              </a:rPr>
              <a:t>omposite </a:t>
            </a:r>
            <a:r>
              <a:rPr b="0" lang="en-US" sz="2600" spc="-1" strike="noStrike">
                <a:solidFill>
                  <a:schemeClr val="dk2"/>
                </a:solidFill>
                <a:latin typeface="Arial"/>
              </a:rPr>
              <a:t>resources</a:t>
            </a:r>
            <a:r>
              <a:rPr b="0" lang="sl-SI" sz="2600" spc="-1" strike="noStrike">
                <a:solidFill>
                  <a:schemeClr val="dk2"/>
                </a:solidFill>
                <a:latin typeface="Arial"/>
              </a:rPr>
              <a:t>)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baza sredstev vsebuje več datotek s sredstvi, vsaka ima tudi več objektov,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podatkovni objekti so lahko povezani med datotekami in sredstvi na poljuben način,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to lahko ponazorimo z usmerjenim grafom.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  <p:pic>
        <p:nvPicPr>
          <p:cNvPr id="199" name="Picture 3" descr=""/>
          <p:cNvPicPr/>
          <p:nvPr/>
        </p:nvPicPr>
        <p:blipFill>
          <a:blip r:embed="rId1"/>
          <a:stretch/>
        </p:blipFill>
        <p:spPr>
          <a:xfrm>
            <a:off x="3708000" y="3362400"/>
            <a:ext cx="5072040" cy="3358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grozd (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cluster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) neodvisnih sredstev je sestavljeno sredstvo,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primer, model je sestavljen iz: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ene ali več mrež trikotnikov,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skeleta,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animacij,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vsaka mreža je mapirana z materialom,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vsak material referencira eno ali več tekstur.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01" name="Title 1"/>
          <p:cNvSpPr/>
          <p:nvPr/>
        </p:nvSpPr>
        <p:spPr>
          <a:xfrm>
            <a:off x="609480" y="304920"/>
            <a:ext cx="822924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anchor="b">
            <a:noAutofit/>
          </a:bodyPr>
          <a:p>
            <a:pPr>
              <a:lnSpc>
                <a:spcPct val="100000"/>
              </a:lnSpc>
            </a:pPr>
            <a:r>
              <a:rPr b="0" lang="sl-SI" sz="2600" spc="-1" strike="noStrike">
                <a:solidFill>
                  <a:schemeClr val="dk2"/>
                </a:solidFill>
                <a:latin typeface="Arial"/>
              </a:rPr>
              <a:t>Sestavljena sredstva (c</a:t>
            </a:r>
            <a:r>
              <a:rPr b="0" lang="en-US" sz="2600" spc="-1" strike="noStrike">
                <a:solidFill>
                  <a:schemeClr val="dk2"/>
                </a:solidFill>
                <a:latin typeface="Arial"/>
              </a:rPr>
              <a:t>omposite resources</a:t>
            </a:r>
            <a:r>
              <a:rPr b="0" lang="sl-SI" sz="2600" spc="-1" strike="noStrike">
                <a:solidFill>
                  <a:schemeClr val="dk2"/>
                </a:solidFill>
                <a:latin typeface="Arial"/>
              </a:rPr>
              <a:t>)</a:t>
            </a:r>
            <a:endParaRPr b="0" lang="en-US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Rokovanje s 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križnimi 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referencami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zagotoviti moramo integriteto referenc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ne moremo se zanašati na kazalce, v datotekah so brez pomena,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dober pristop so 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GUID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ko se naloži sredstvo, se shrani 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GUID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 v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 hashmap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 skupaj z referenco.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Tabele za preslikovanje kazalcev (pointer</a:t>
            </a: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 fix-up tables</a:t>
            </a: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)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drugi pristop je pretvarjanje kazalcev v odmike v datotekah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  <p:pic>
        <p:nvPicPr>
          <p:cNvPr id="206" name="Picture 3" descr=""/>
          <p:cNvPicPr/>
          <p:nvPr/>
        </p:nvPicPr>
        <p:blipFill>
          <a:blip r:embed="rId1"/>
          <a:stretch/>
        </p:blipFill>
        <p:spPr>
          <a:xfrm>
            <a:off x="2527200" y="1770480"/>
            <a:ext cx="5428800" cy="4969080"/>
          </a:xfrm>
          <a:prstGeom prst="rect">
            <a:avLst/>
          </a:prstGeom>
          <a:ln w="0">
            <a:noFill/>
          </a:ln>
        </p:spPr>
      </p:pic>
      <p:sp>
        <p:nvSpPr>
          <p:cNvPr id="207" name="PlaceHolder 3"/>
          <p:cNvSpPr>
            <a:spLocks noGrp="1"/>
          </p:cNvSpPr>
          <p:nvPr>
            <p:ph type="sldNum" idx="38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F7143755-7EAD-4946-B4AC-B25D053D6570}" type="slidenum">
              <a:rPr b="0" lang="en-US" sz="1400" spc="-1" strike="noStrike">
                <a:solidFill>
                  <a:schemeClr val="dk2"/>
                </a:solidFill>
                <a:latin typeface="Arial"/>
              </a:rPr>
              <a:t>35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395640" y="26064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2600" spc="-1" strike="noStrike">
                <a:solidFill>
                  <a:schemeClr val="dk2"/>
                </a:solidFill>
                <a:latin typeface="Arial"/>
              </a:rPr>
              <a:t>Podatki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417600" y="1340640"/>
            <a:ext cx="7695720" cy="449532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engini so v bistvu data management sistemi,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uporabljajo različne vrste podatkov,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2"/>
                </a:solidFill>
                <a:latin typeface="Arial"/>
              </a:rPr>
              <a:t>teksture,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2"/>
                </a:solidFill>
                <a:latin typeface="Arial"/>
              </a:rPr>
              <a:t>3D </a:t>
            </a:r>
            <a:r>
              <a:rPr b="0" lang="sl-SI" sz="2000" spc="-1" strike="noStrike">
                <a:solidFill>
                  <a:schemeClr val="dk2"/>
                </a:solidFill>
                <a:latin typeface="Arial"/>
              </a:rPr>
              <a:t>mreže,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2"/>
                </a:solidFill>
                <a:latin typeface="Arial"/>
              </a:rPr>
              <a:t>animacije,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2"/>
                </a:solidFill>
                <a:latin typeface="Arial"/>
              </a:rPr>
              <a:t>zvočni klipi,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2"/>
                </a:solidFill>
                <a:latin typeface="Arial"/>
              </a:rPr>
              <a:t>postavitve svetam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000" spc="-1" strike="noStrike">
                <a:solidFill>
                  <a:schemeClr val="dk2"/>
                </a:solidFill>
                <a:latin typeface="Arial"/>
              </a:rPr>
              <a:t>podatki o fiziki,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spomin je omejen, s temi viri moramo pametno 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ravnat.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sldNum" idx="34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>
              <a:buNone/>
            </a:pPr>
            <a:endParaRPr b="0" lang="sl-SI" sz="1400" spc="-1" strike="noStrike">
              <a:solidFill>
                <a:schemeClr val="dk2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Pointer fix-up tables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med pisanjem datotek se vse reference pretvorijo iz kazalcev v odmike v datotekah,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med branjem se odmiki pretvorijo v kazalce.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  <p:pic>
        <p:nvPicPr>
          <p:cNvPr id="210" name="Picture 3" descr=""/>
          <p:cNvPicPr/>
          <p:nvPr/>
        </p:nvPicPr>
        <p:blipFill>
          <a:blip r:embed="rId1"/>
          <a:stretch/>
        </p:blipFill>
        <p:spPr>
          <a:xfrm>
            <a:off x="2123640" y="2565000"/>
            <a:ext cx="6597720" cy="4156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Pointer fix-</a:t>
            </a: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up tables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zapomniti si moramo tudi lokacijo vseh kazalcev, ki jih moramo popraviti,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naredimo tabelo med pisanjem datoteke,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to je </a:t>
            </a:r>
            <a:r>
              <a:rPr b="0" i="1" lang="en-US" sz="2300" spc="-1" strike="noStrike">
                <a:solidFill>
                  <a:schemeClr val="dk2"/>
                </a:solidFill>
                <a:latin typeface="Arial"/>
              </a:rPr>
              <a:t>pointer fix-up table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</p:txBody>
      </p:sp>
      <p:pic>
        <p:nvPicPr>
          <p:cNvPr id="213" name="Picture 3" descr=""/>
          <p:cNvPicPr/>
          <p:nvPr/>
        </p:nvPicPr>
        <p:blipFill>
          <a:blip r:embed="rId1"/>
          <a:stretch/>
        </p:blipFill>
        <p:spPr>
          <a:xfrm>
            <a:off x="4532400" y="2777760"/>
            <a:ext cx="4124160" cy="3939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Tvoritelji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lahko shranimo lokacijo objektov in uporabimo </a:t>
            </a:r>
            <a:r>
              <a:rPr b="0" i="1" lang="en-US" sz="2600" spc="-1" strike="noStrike">
                <a:solidFill>
                  <a:schemeClr val="dk1"/>
                </a:solidFill>
                <a:latin typeface="Arial"/>
              </a:rPr>
              <a:t>placement new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s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intakso za klic kontruktorja,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placement new operator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 naredi objekt v že alociranem bufferju,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uporabno za memory pool, za večkratno uporabo istega dela spomina – ne rabimo alokacije spomina, še vedno pa imamo konstruktor.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marL="39996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chemeClr val="dk2"/>
                </a:solidFill>
                <a:latin typeface="Arial Narrow"/>
              </a:rPr>
              <a:t>void* pObject = convertOffsetToPointer(objectOffser, pAddressOfFileImage);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marL="39996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chemeClr val="dk2"/>
                </a:solidFill>
                <a:latin typeface="Arial Narrow"/>
              </a:rPr>
              <a:t>::new(pObject)  </a:t>
            </a:r>
            <a:r>
              <a:rPr b="0" i="1" lang="en-US" sz="2000" spc="-1" strike="noStrike">
                <a:solidFill>
                  <a:schemeClr val="dk2"/>
                </a:solidFill>
                <a:latin typeface="Arial Narrow"/>
              </a:rPr>
              <a:t>ClassName</a:t>
            </a:r>
            <a:r>
              <a:rPr b="0" lang="en-US" sz="2000" spc="-1" strike="noStrike">
                <a:solidFill>
                  <a:schemeClr val="dk2"/>
                </a:solidFill>
                <a:latin typeface="Arial Narrow"/>
              </a:rPr>
              <a:t>;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Nadzor nad zunanjimi referencami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zunanje referencirani predmeti so drugače nadzorovani,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shranimo pot z 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GUID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 ali odmikom,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nalagamo vsako datoteko in šele nato popravimo reference.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sldNum" idx="39"/>
          </p:nvPr>
        </p:nvSpPr>
        <p:spPr>
          <a:xfrm>
            <a:off x="612720" y="6356520"/>
            <a:ext cx="19807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pc="-1" strike="noStrike">
                <a:solidFill>
                  <a:schemeClr val="dk2"/>
                </a:solidFill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D244A259-2730-4978-ABDD-6B7F238061D0}" type="slidenum">
              <a:rPr b="0" lang="en-US" sz="1400" spc="-1" strike="noStrike">
                <a:solidFill>
                  <a:schemeClr val="dk2"/>
                </a:solidFill>
                <a:latin typeface="Arial"/>
              </a:rPr>
              <a:t>35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Inicializacija po nalaganju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ne moremo vedno naložiti sredstev in jih takoj uporabiti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Unavoidable – 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podatke o vozliščih moramo premakniti na video kartico,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Avoidable, 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uporabno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 – 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izračunamo 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spline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 podatke med razvojem programa in ne med igro,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v 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C++ 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je pogosto najbolj enostavno uporabiti 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virtual fun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kcije kot so 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init() 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in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 destroy()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Unity Addressables - Uvod in ključni koncepti</a:t>
            </a:r>
            <a:endParaRPr b="1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Kaj bomo obravnavali: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kaj so naslovljivi elementi (addressables),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zakaj so pomembni,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osnovni potek dela,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prednosti,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naslednji koraki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Kaj je »sredstvo« - »asset« v programu Unity</a:t>
            </a:r>
            <a:endParaRPr b="1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Asset je katera koli vsebina, ki se uporablja v vaši igri/aplikaciji: prefabs, teksture, materiali, zvočni posnetki, animacije itd.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Tradicionalno so sredstva združena ali neposredno navedena,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vendar lahko to povzroči velike builde ali neučinkovitost nalaganja.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Kaj je »naslov« in »naslovljivo sredstvo« - “Addressable Asset”?</a:t>
            </a:r>
            <a:endParaRPr b="1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Naslov deluje kot telefonska številka: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določa lokacijo sredstva.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Ko je sredstvo označeno kot »naslovljivo«,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ga lahko zahtevate po naslovu,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ne glede na to, ali se nahaja lokalno ali oddaljeno.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Posamezno sredstvo ali več sredstev lahko naložite po naslovu z uporabo skupinskih oznak.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Zakaj uporabiti Addressables: Obravnavani izzivi</a:t>
            </a:r>
            <a:endParaRPr b="1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Uporaba Addressables pomaga rešiti več tradicionalnih težav z upravljanjem sredstev: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Počasni časi iteracij in nefleksibilna vsebina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Nalaganje prek naslovov – pri premikanju/preimenovanju sredstev ni potrebna sprememba kode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Zapletene verige odvisnosti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Sistem samodejno naloži odvisnosti (mreže, teksture, senčilnike…)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Zakaj uporabiti Addressables: Obravnavani izzivi</a:t>
            </a:r>
            <a:endParaRPr b="1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Uporaba Addressables pomaga rešiti več tradicionalnih težav z upravljanjem sredstev: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Velika velikost builda / neučinkovito pakiranje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Združevanje sredstev z učinkovitim pakiranjem in opcijsko oddaljeno dostavo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Obremenitev pomnilnika med izvajanjem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Dinamično nalaganje/razkladanje sredstev; podpora za samodejno štetje referenc in profiliranje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File system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upravitelji sredstev uporabljajo datotečni sistem,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pogosto so klici datotečnega sistema oviti,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omogoča neodvisnost od naprav,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omogoča dodatne funkcije kot je file streaming.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Kako delujejo Addressables – potek dela na visoki ravni</a:t>
            </a:r>
            <a:endParaRPr b="1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V urejevalniku Unity označite sredstva kot »naslovljiva«. Organizirajte jih v naslovljive skupine (po vrsti vsebine, pogostosti posodabljanja itd.).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Zgradite naslovljivo vsebino (generirajte pakete, katalog, zemljevide odvisnosti). 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Med izvajanjem asinhrono zahtevajte sredstva po naslovu (ali po oznaki). 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Sistem naloži odvisnosti in vrne sredstva, pripravljena za uporabo. 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1225"/>
              </a:spcBef>
              <a:spcAft>
                <a:spcPts val="145"/>
              </a:spcAft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Ko končate, sprostite/razložite sredstva za upravljanje pomnilnika.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457560" y="457200"/>
            <a:ext cx="86864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Addressables v primerjavi s starimi metodami (viri, paketi sredstev, neposredne reference)</a:t>
            </a:r>
            <a:endParaRPr b="1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/>
          </p:nvPr>
        </p:nvSpPr>
        <p:spPr>
          <a:xfrm>
            <a:off x="457560" y="182880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Neposredne reference/Viri: vse je privzeto vključeno v gradnjo → veliki buildi, velika poraba pomnilnika.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Tradicionalni paketi sredstev: prilagodljivi, a nerodni – zahtevajo ročno upravljanje in skriptiranje.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Addressables: abstrakti paketov sredstev; poenostavljen potek dela; poenoten API; lažje dinamično nalaganje/razkladanje sredstev.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45820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Ključne lastnosti in prednosti Addressables</a:t>
            </a:r>
            <a:endParaRPr b="1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7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1" lang="sl-SI" sz="2600" spc="-1" strike="noStrike">
                <a:solidFill>
                  <a:schemeClr val="dk1"/>
                </a:solidFill>
                <a:latin typeface="Arial"/>
              </a:rPr>
              <a:t>Asinhrono nalaganje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 – ne blokira glavne niti med nalaganjem sredstev.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7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1" lang="sl-SI" sz="2600" spc="-1" strike="noStrike">
                <a:solidFill>
                  <a:schemeClr val="dk1"/>
                </a:solidFill>
                <a:latin typeface="Arial"/>
              </a:rPr>
              <a:t>Samodejno upravljanje odvisnosti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 – samodejno naloži vse odvisnosti sredstev.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7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1" lang="sl-SI" sz="2600" spc="-1" strike="noStrike">
                <a:solidFill>
                  <a:schemeClr val="dk1"/>
                </a:solidFill>
                <a:latin typeface="Arial"/>
              </a:rPr>
              <a:t>Prilagodljivo pakiranje in dostava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 – sredstva so lahko lokalna ali oddaljena; enostavna podpora za vsebino, ki jo je mogoče prenesti (downloadable content - DLC), posodobitve, modularno vsebino.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7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1" lang="sl-SI" sz="2600" spc="-1" strike="noStrike">
                <a:solidFill>
                  <a:schemeClr val="dk1"/>
                </a:solidFill>
                <a:latin typeface="Arial"/>
              </a:rPr>
              <a:t>Boljše upravljanje pomnilnika in zmogljivosti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 – nalaganje/razkladanje po potrebi; zmanjšanje porabe pomnilnika med izvajanjem. 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7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1" lang="sl-SI" sz="2600" spc="-1" strike="noStrike">
                <a:solidFill>
                  <a:schemeClr val="dk1"/>
                </a:solidFill>
                <a:latin typeface="Arial"/>
              </a:rPr>
              <a:t>Hitrejše iteracije in posodobitve vsebine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 – spreminjanje sredstev brez prepisovanja kode, hitrejši cikli gradnje.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Osnovna namestitev: Namestitev in konfiguriranje Addressables</a:t>
            </a:r>
            <a:endParaRPr b="1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49"/>
              </a:spcBef>
              <a:spcAft>
                <a:spcPts val="431"/>
              </a:spcAft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Odpri Unity → </a:t>
            </a:r>
            <a:r>
              <a:rPr b="1" lang="sl-SI" sz="2600" spc="-1" strike="noStrike">
                <a:solidFill>
                  <a:schemeClr val="dk1"/>
                </a:solidFill>
                <a:latin typeface="Arial"/>
              </a:rPr>
              <a:t>Package Manager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 → poišči in namesti Addressables package. 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49"/>
              </a:spcBef>
              <a:spcAft>
                <a:spcPts val="431"/>
              </a:spcAft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Odpri</a:t>
            </a:r>
            <a:r>
              <a:rPr b="1" lang="sl-SI" sz="2600" spc="-1" strike="noStrike">
                <a:solidFill>
                  <a:schemeClr val="dk1"/>
                </a:solidFill>
                <a:latin typeface="Arial"/>
              </a:rPr>
              <a:t> Window → Asset Management → Addressables → Groups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 - to je glavno središče za organizacijo naslovljivih sredstev. 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49"/>
              </a:spcBef>
              <a:spcAft>
                <a:spcPts val="431"/>
              </a:spcAft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Izdelaj ali spremeni </a:t>
            </a:r>
            <a:r>
              <a:rPr b="1" lang="sl-SI" sz="2600" spc="-1" strike="noStrike">
                <a:solidFill>
                  <a:schemeClr val="dk1"/>
                </a:solidFill>
                <a:latin typeface="Arial"/>
              </a:rPr>
              <a:t>Addressables Profiles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 (npr. za razvoj v primerjavi s produkcijo), za definiranje poti gradnje in nalaganja (lokalno v primerjavi z oddaljenim).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Pogost potek dela v projektu</a:t>
            </a:r>
            <a:endParaRPr b="1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Označite sredstva (teksture, prednastavitve, prizore, zvok itd.) kot Addressable.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Združite jih v logične naslovljive skupine (npr. »Liki«, »Uporabniški vmesnik«, »Zvok«, »Vsebina DLC«).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 potrebi definirajte oznake (labels) (za paketno nalaganje/filtriranje).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Zgradite naslovljivo vsebino (paketi + katalog).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V kodi: uporabite API Addressables za asinhrono nalaganje po naslovu ali oznaki.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Uporabite štetje referenc, sprostitev pomnilnika.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Za posodobitve ali DLC: zgradite nove asset bundles, posodobite oddaljeni katalog – igra dinamično naloži novo vsebino brez popolne ponovne gradnje.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Kdaj (in kdaj ne) uporabimo Addressables + Nasveti / Najboljše prakse</a:t>
            </a:r>
            <a:endParaRPr b="1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49"/>
              </a:spcBef>
              <a:spcAft>
                <a:spcPts val="431"/>
              </a:spcAft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Uporabite Addressables, kadar: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Vaš projekt ima veliko sredstev (teksture, zvok, prednastavitve, prizori) in želite zmanjšati porabo pomnilnika.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Želite modularno vsebino, DLC ali oddaljeno gostovanje sredstev (prenos na zahtevo).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Potrebujete prilagodljivo posodabljanje vsebine brez popolnih ponovnih gradenj – npr. igre v živo, pogoste posodobitve.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Kdaj (in kdaj ne) uporabimo Addressables + Nasveti / Najboljše prakse</a:t>
            </a:r>
            <a:endParaRPr b="1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49"/>
              </a:spcBef>
              <a:spcAft>
                <a:spcPts val="431"/>
              </a:spcAft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Bodite previdni, kadar: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Je projekt majhen/preprost, z malo sredstvi – naslovljive vsebine lahko dodajo nepotrebno kompleksnost.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Ne načrtujete pravilno skupin/oznak – neurejena organizacija izniči prednosti.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Pozabite sprostiti neuporabljena sredstva – možen memory leak/prekomerna poraba.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Kdaj (in kdaj ne) uporabimo Addressables + Nasveti / Najboljše prakse</a:t>
            </a:r>
            <a:endParaRPr b="1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49"/>
              </a:spcBef>
              <a:spcAft>
                <a:spcPts val="431"/>
              </a:spcAft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Nasveti: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Načrtujte skupine in shemo poimenovanja/označevanja zgodaj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to je lažje kot kasneje refaktorirati.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Uporabite asinhrono nalaganje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izogibajte se blokiranju glavne niti.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Temeljito preizkusite builde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obnašanje nalaganja se lahko razlikuje med urejevalnikom (simulacija) in zgrajeno igro.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en-US" sz="3200" spc="-1" strike="noStrike">
                <a:solidFill>
                  <a:schemeClr val="dk2"/>
                </a:solidFill>
                <a:latin typeface="Franklin Gothic Book"/>
              </a:rPr>
              <a:t>Engine file system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engini se ukvarjajo z naslednjimi problemi: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manipulacija imen datotek in poti,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odpiranje, zapiranje in branje/pisanje posameznih datotek,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listanje vsebine direktorijev,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rokovanje z asinhronimi 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I/O 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zahtevami (na datotečnem sistemu).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rm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Datotečna imena in poti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pot je niz, ki opisuje lokacijo datoteke ali direktorija,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volume/directory1/directory2/…/directoryN/file-name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sestavljena je iz opcijskega opisa medija, ki ji sledijo komponente poti ločene z rezerviranim znakom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(/ 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ali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\)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koren je predstavljen samo s separatorjem (in medijem).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2600" spc="-1" strike="noStrike">
                <a:solidFill>
                  <a:schemeClr val="dk2"/>
                </a:solidFill>
                <a:latin typeface="Arial"/>
              </a:rPr>
              <a:t>Razlike v </a:t>
            </a:r>
            <a:r>
              <a:rPr b="0" lang="en-US" sz="2600" spc="-1" strike="noStrike">
                <a:solidFill>
                  <a:schemeClr val="dk2"/>
                </a:solidFill>
                <a:latin typeface="Arial"/>
              </a:rPr>
              <a:t>OS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457200" y="164628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rm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UNIX </a:t>
            </a: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in</a:t>
            </a: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 Mac OS X</a:t>
            </a: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,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1800" spc="-1" strike="noStrike">
                <a:solidFill>
                  <a:schemeClr val="dk2"/>
                </a:solidFill>
                <a:latin typeface="Arial"/>
              </a:rPr>
              <a:t>slash (/)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1800" spc="-1" strike="noStrike">
                <a:solidFill>
                  <a:schemeClr val="dk2"/>
                </a:solidFill>
                <a:latin typeface="Arial"/>
              </a:rPr>
              <a:t>podpira en current working dir,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Mac OS 8 </a:t>
            </a: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in</a:t>
            </a: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 9</a:t>
            </a: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,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1800" spc="-1" strike="noStrike">
                <a:solidFill>
                  <a:schemeClr val="dk2"/>
                </a:solidFill>
                <a:latin typeface="Arial"/>
              </a:rPr>
              <a:t>dvopičje za ločilo</a:t>
            </a:r>
            <a:r>
              <a:rPr b="0" lang="en-US" sz="1800" spc="-1" strike="noStrike">
                <a:solidFill>
                  <a:schemeClr val="dk2"/>
                </a:solidFill>
                <a:latin typeface="Arial"/>
              </a:rPr>
              <a:t> (:)</a:t>
            </a:r>
            <a:r>
              <a:rPr b="0" lang="sl-SI" sz="1800" spc="-1" strike="noStrike">
                <a:solidFill>
                  <a:schemeClr val="dk2"/>
                </a:solidFill>
                <a:latin typeface="Arial"/>
              </a:rPr>
              <a:t>,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Windows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en-US" sz="1800" spc="-1" strike="noStrike">
                <a:solidFill>
                  <a:schemeClr val="dk2"/>
                </a:solidFill>
                <a:latin typeface="Arial"/>
              </a:rPr>
              <a:t>backslash (\) – </a:t>
            </a:r>
            <a:r>
              <a:rPr b="0" lang="sl-SI" sz="1800" spc="-1" strike="noStrike">
                <a:solidFill>
                  <a:schemeClr val="dk2"/>
                </a:solidFill>
                <a:latin typeface="Arial"/>
              </a:rPr>
              <a:t>novejše verzije „požrejo“ tudi slash,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1800" spc="-1" strike="noStrike">
                <a:solidFill>
                  <a:schemeClr val="dk2"/>
                </a:solidFill>
                <a:latin typeface="Arial"/>
              </a:rPr>
              <a:t>v</a:t>
            </a:r>
            <a:r>
              <a:rPr b="0" lang="en-US" sz="1800" spc="-1" strike="noStrike">
                <a:solidFill>
                  <a:schemeClr val="dk2"/>
                </a:solidFill>
                <a:latin typeface="Arial"/>
              </a:rPr>
              <a:t>olum</a:t>
            </a:r>
            <a:r>
              <a:rPr b="0" lang="sl-SI" sz="1800" spc="-1" strike="noStrike">
                <a:solidFill>
                  <a:schemeClr val="dk2"/>
                </a:solidFill>
                <a:latin typeface="Arial"/>
              </a:rPr>
              <a:t>i so definirani kot </a:t>
            </a:r>
            <a:r>
              <a:rPr b="0" lang="en-US" sz="1800" spc="-1" strike="noStrike">
                <a:solidFill>
                  <a:schemeClr val="dk2"/>
                </a:solidFill>
                <a:latin typeface="Arial"/>
              </a:rPr>
              <a:t>C: </a:t>
            </a:r>
            <a:r>
              <a:rPr b="0" lang="sl-SI" sz="1800" spc="-1" strike="noStrike">
                <a:solidFill>
                  <a:schemeClr val="dk2"/>
                </a:solidFill>
                <a:latin typeface="Arial"/>
              </a:rPr>
              <a:t>ali</a:t>
            </a:r>
            <a:r>
              <a:rPr b="0" lang="en-US" sz="1800" spc="-1" strike="noStrike">
                <a:solidFill>
                  <a:schemeClr val="dk2"/>
                </a:solidFill>
                <a:latin typeface="Arial"/>
              </a:rPr>
              <a:t> \\some-computer\some-share</a:t>
            </a:r>
            <a:r>
              <a:rPr b="0" lang="sl-SI" sz="1800" spc="-1" strike="noStrike">
                <a:solidFill>
                  <a:schemeClr val="dk2"/>
                </a:solidFill>
                <a:latin typeface="Arial"/>
              </a:rPr>
              <a:t>,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1800" spc="-1" strike="noStrike">
                <a:solidFill>
                  <a:schemeClr val="dk2"/>
                </a:solidFill>
                <a:latin typeface="Arial"/>
              </a:rPr>
              <a:t>podpira current working dir za vsak volume,</a:t>
            </a:r>
            <a:endParaRPr b="0" lang="sl-SI" sz="1800" spc="-1" strike="noStrike">
              <a:solidFill>
                <a:schemeClr val="dk1"/>
              </a:solidFill>
              <a:latin typeface="Arial"/>
            </a:endParaRPr>
          </a:p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konzole – pogosto predefinirana imena za volume.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sl-SI" sz="3200" spc="-1" strike="noStrike">
                <a:solidFill>
                  <a:schemeClr val="dk2"/>
                </a:solidFill>
                <a:latin typeface="Franklin Gothic Book"/>
              </a:rPr>
              <a:t>Poti</a:t>
            </a:r>
            <a:endParaRPr b="0" lang="sl-SI" sz="3200" spc="-1" strike="noStrike">
              <a:solidFill>
                <a:schemeClr val="dk1"/>
              </a:solidFill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457200" y="1219320"/>
            <a:ext cx="8229240" cy="493740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t">
            <a:noAutofit/>
          </a:bodyPr>
          <a:p>
            <a:pPr marL="272880" indent="-27288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W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indows 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in</a:t>
            </a:r>
            <a:r>
              <a:rPr b="0" lang="en-US" sz="2600" spc="-1" strike="noStrike">
                <a:solidFill>
                  <a:schemeClr val="dk1"/>
                </a:solidFill>
                <a:latin typeface="Arial"/>
              </a:rPr>
              <a:t> UNIX </a:t>
            </a:r>
            <a:r>
              <a:rPr b="0" lang="sl-SI" sz="2600" spc="-1" strike="noStrike">
                <a:solidFill>
                  <a:schemeClr val="dk1"/>
                </a:solidFill>
                <a:latin typeface="Arial"/>
              </a:rPr>
              <a:t>podpirata absolutne in relativne poti,</a:t>
            </a:r>
            <a:endParaRPr b="0" lang="sl-SI" sz="26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a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bsolut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n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e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Windows - C:\Windows\System32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Unix - /usr/local/bin/grep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1" marL="547560" indent="-27288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r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elativ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n</a:t>
            </a:r>
            <a:r>
              <a:rPr b="0" lang="en-US" sz="2300" spc="-1" strike="noStrike">
                <a:solidFill>
                  <a:schemeClr val="dk2"/>
                </a:solidFill>
                <a:latin typeface="Arial"/>
              </a:rPr>
              <a:t>e</a:t>
            </a:r>
            <a:r>
              <a:rPr b="0" lang="sl-SI" sz="2300" spc="-1" strike="noStrike">
                <a:solidFill>
                  <a:schemeClr val="dk2"/>
                </a:solidFill>
                <a:latin typeface="Arial"/>
              </a:rPr>
              <a:t>,</a:t>
            </a:r>
            <a:endParaRPr b="0" lang="sl-SI" sz="23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Windows – system32 (</a:t>
            </a: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relativno glede na</a:t>
            </a: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 CWD </a:t>
            </a: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od</a:t>
            </a: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 c:\Windows)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Windows – X:animation\walk\anim (relativ</a:t>
            </a: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no glede na</a:t>
            </a: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 CWD </a:t>
            </a: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na volumnu </a:t>
            </a: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X)</a:t>
            </a: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,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  <a:p>
            <a:pPr lvl="2" marL="822240" indent="-228600">
              <a:lnSpc>
                <a:spcPct val="100000"/>
              </a:lnSpc>
              <a:spcBef>
                <a:spcPts val="499"/>
              </a:spcBef>
              <a:buClr>
                <a:srgbClr val="bcbcbc"/>
              </a:buClr>
              <a:buSzPct val="76000"/>
              <a:buFont typeface="Wingdings 3" charset="2"/>
              <a:buChar char=""/>
            </a:pP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Unix – bin/grep (relativ</a:t>
            </a: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no glede na</a:t>
            </a: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 CWD </a:t>
            </a: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od</a:t>
            </a:r>
            <a:r>
              <a:rPr b="0" lang="en-US" sz="2000" spc="-1" strike="noStrike">
                <a:solidFill>
                  <a:schemeClr val="dk1"/>
                </a:solidFill>
                <a:latin typeface="Arial"/>
              </a:rPr>
              <a:t> /usr/local)</a:t>
            </a:r>
            <a:r>
              <a:rPr b="0" lang="sl-SI" sz="2000" spc="-1" strike="noStrike">
                <a:solidFill>
                  <a:schemeClr val="dk1"/>
                </a:solidFill>
                <a:latin typeface="Arial"/>
              </a:rPr>
              <a:t>.</a:t>
            </a:r>
            <a:endParaRPr b="0" lang="sl-SI" sz="2000" spc="-1" strike="noStrike">
              <a:solidFill>
                <a:schemeClr val="dk1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10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11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3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4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5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6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7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8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9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theme1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hnika">
      <a:majorFont>
        <a:latin typeface="Franklin Gothic Book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hnika">
      <a:majorFont>
        <a:latin typeface="Franklin Gothic Book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hnika">
      <a:majorFont>
        <a:latin typeface="Franklin Gothic Book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hnika">
      <a:majorFont>
        <a:latin typeface="Franklin Gothic Book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hnika">
      <a:majorFont>
        <a:latin typeface="Franklin Gothic Book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hnika">
      <a:majorFont>
        <a:latin typeface="Franklin Gothic Book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hnika">
      <a:majorFont>
        <a:latin typeface="Franklin Gothic Book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hnika">
      <a:majorFont>
        <a:latin typeface="Franklin Gothic Book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hnika">
      <a:majorFont>
        <a:latin typeface="Franklin Gothic Book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hnika">
      <a:majorFont>
        <a:latin typeface="Franklin Gothic Book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Izvor">
  <a:themeElements>
    <a:clrScheme name="Izvor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hnika">
      <a:majorFont>
        <a:latin typeface="Franklin Gothic Book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  <a:tileRect l="0" t="0" r="0" b="0"/>
        </a:gradFill>
        <a:gradFill>
          <a:gsLst>
            <a:gs pos="0">
              <a:schemeClr val="phClr">
                <a:tint val="73000"/>
              </a:schemeClr>
            </a:gs>
            <a:gs pos="25000">
              <a:schemeClr val="phClr">
                <a:tint val="96000"/>
                <a:shade val="80000"/>
              </a:schemeClr>
            </a:gs>
            <a:gs pos="38000">
              <a:schemeClr val="phClr">
                <a:tint val="96000"/>
                <a:shade val="59000"/>
              </a:schemeClr>
            </a:gs>
            <a:gs pos="55000">
              <a:schemeClr val="phClr">
                <a:shade val="57000"/>
              </a:schemeClr>
            </a:gs>
            <a:gs pos="80000">
              <a:schemeClr val="phClr">
                <a:shade val="56000"/>
              </a:schemeClr>
            </a:gs>
            <a:gs pos="88000">
              <a:schemeClr val="phClr">
                <a:shade val="63000"/>
              </a:schemeClr>
            </a:gs>
            <a:gs pos="100000">
              <a:schemeClr val="phClr">
                <a:tint val="99550"/>
              </a:schemeClr>
            </a:gs>
          </a:gsLst>
          <a:lin ang="5400000" scaled="1"/>
          <a:tileRect l="0" t="0" r="0" b="0"/>
        </a:gradFill>
      </a:fillStyleLst>
      <a:lnStyleLst>
        <a:ln w="9525" cap="flat" cmpd="sng" algn="ctr">
          <a:prstDash val="solid"/>
        </a:ln>
        <a:ln w="1905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60000"/>
              </a:schemeClr>
            </a:gs>
            <a:gs pos="30000">
              <a:schemeClr val="phClr">
                <a:shade val="80000"/>
              </a:schemeClr>
            </a:gs>
            <a:gs pos="100000">
              <a:schemeClr val="phClr">
                <a:tint val="97000"/>
              </a:schemeClr>
            </a:gs>
          </a:gsLst>
          <a:lin ang="16200000" scaled="1"/>
          <a:tileRect l="0" t="0" r="0" b="0"/>
        </a:gradFill>
        <a:blipFill rotWithShape="0">
          <a:blip r:embed="rId1"/>
          <a:srcRect l="0" t="0" r="0" b="0"/>
          <a:tile tx="0" ty="0" sx="35000" sy="40000" flip="x" algn="tl"/>
        </a:blip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29672</TotalTime>
  <Application>LibreOffice/24.2.7.2$Linux_X86_64 LibreOffice_project/420$Build-2</Application>
  <AppVersion>15.0000</AppVersion>
  <Words>1864</Words>
  <Paragraphs>314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jernej</dc:creator>
  <dc:description/>
  <dc:language>en-US</dc:language>
  <cp:lastModifiedBy>Jernej Vičič</cp:lastModifiedBy>
  <dcterms:modified xsi:type="dcterms:W3CDTF">2025-12-07T10:28:29Z</dcterms:modified>
  <cp:revision>886</cp:revision>
  <dc:subject/>
  <dc:title>Programiranje III Vzporedno programiranje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Diaprojekcija na zaslonu (4:3)</vt:lpwstr>
  </property>
  <property fmtid="{D5CDD505-2E9C-101B-9397-08002B2CF9AE}" pid="4" name="Slides">
    <vt:i4>44</vt:i4>
  </property>
</Properties>
</file>