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D954-F8E6-9545-AD80-0CCD40BA8189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7B3F-E1D5-084F-A64E-84FD8DD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5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D954-F8E6-9545-AD80-0CCD40BA8189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7B3F-E1D5-084F-A64E-84FD8DD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7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D954-F8E6-9545-AD80-0CCD40BA8189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7B3F-E1D5-084F-A64E-84FD8DD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1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D954-F8E6-9545-AD80-0CCD40BA8189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7B3F-E1D5-084F-A64E-84FD8DD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7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D954-F8E6-9545-AD80-0CCD40BA8189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7B3F-E1D5-084F-A64E-84FD8DD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D954-F8E6-9545-AD80-0CCD40BA8189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7B3F-E1D5-084F-A64E-84FD8DD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D954-F8E6-9545-AD80-0CCD40BA8189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7B3F-E1D5-084F-A64E-84FD8DD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2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D954-F8E6-9545-AD80-0CCD40BA8189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7B3F-E1D5-084F-A64E-84FD8DD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9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D954-F8E6-9545-AD80-0CCD40BA8189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7B3F-E1D5-084F-A64E-84FD8DD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D954-F8E6-9545-AD80-0CCD40BA8189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7B3F-E1D5-084F-A64E-84FD8DD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14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D954-F8E6-9545-AD80-0CCD40BA8189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7B3F-E1D5-084F-A64E-84FD8DD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9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0D954-F8E6-9545-AD80-0CCD40BA8189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B7B3F-E1D5-084F-A64E-84FD8DD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4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emf"/><Relationship Id="rId5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emf"/><Relationship Id="rId5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. Communication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3</a:t>
            </a:r>
            <a:r>
              <a:rPr lang="en-US" dirty="0" smtClean="0"/>
              <a:t>. Information, Redundancy, Channel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2129">
        <p14:flash/>
      </p:transition>
    </mc:Choice>
    <mc:Fallback xmlns="">
      <p:transition xmlns:p14="http://schemas.microsoft.com/office/powerpoint/2010/main" advClick="0" advTm="2212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defTabSz="457200" rtl="0">
              <a:spcBef>
                <a:spcPct val="0"/>
              </a:spcBef>
            </a:pPr>
            <a:r>
              <a:rPr lang="en-US" sz="3600" dirty="0"/>
              <a:t>W</a:t>
            </a:r>
            <a:r>
              <a:rPr lang="en-US" sz="3600" dirty="0" smtClean="0"/>
              <a:t>hy distance learning is difficult?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Narrow channel of communication.</a:t>
            </a:r>
          </a:p>
          <a:p>
            <a:r>
              <a:rPr lang="en-US" dirty="0" smtClean="0"/>
              <a:t>Small or difficult feedback.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0549">
        <p14:flash/>
      </p:transition>
    </mc:Choice>
    <mc:Fallback xmlns="">
      <p:transition xmlns:p14="http://schemas.microsoft.com/office/powerpoint/2010/main" advClick="0" advTm="1054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3514"/>
          </a:xfrm>
        </p:spPr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/>
              <a:t>W</a:t>
            </a:r>
            <a:r>
              <a:rPr lang="en-US" sz="3200" dirty="0" smtClean="0"/>
              <a:t>hy teaching large groups of students is more complicated than teaching small groups?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4797"/>
            <a:ext cx="8229600" cy="3601366"/>
          </a:xfrm>
        </p:spPr>
        <p:txBody>
          <a:bodyPr/>
          <a:lstStyle/>
          <a:p>
            <a:r>
              <a:rPr lang="en-US" dirty="0" smtClean="0"/>
              <a:t>Main problem is problems with feedback.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5991">
        <p14:flash/>
      </p:transition>
    </mc:Choice>
    <mc:Fallback xmlns="">
      <p:transition xmlns:p14="http://schemas.microsoft.com/office/powerpoint/2010/main" advClick="0" advTm="5599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/>
              <a:t>W</a:t>
            </a:r>
            <a:r>
              <a:rPr lang="en-US" sz="3200" dirty="0" smtClean="0"/>
              <a:t>hy overusing colors and animation may be counter-productive.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sending a message we have to make sure that the context helps receiver and does not hide the information.</a:t>
            </a:r>
          </a:p>
          <a:p>
            <a:r>
              <a:rPr lang="en-US" dirty="0" smtClean="0"/>
              <a:t>For colors, we better use the basic law of heraldry (the art of coat of arms).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5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67240">
        <p14:flash/>
      </p:transition>
    </mc:Choice>
    <mc:Fallback xmlns="">
      <p:transition xmlns:p14="http://schemas.microsoft.com/office/powerpoint/2010/main" advClick="0" advTm="6724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Law of Heraldry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C0504D"/>
                </a:solidFill>
              </a:rPr>
              <a:t>Never put color on color or metal on metal!</a:t>
            </a:r>
            <a:endParaRPr lang="en-US" sz="6000" dirty="0">
              <a:solidFill>
                <a:srgbClr val="C0504D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7332">
        <p14:flash/>
      </p:transition>
    </mc:Choice>
    <mc:Fallback xmlns="">
      <p:transition xmlns:p14="http://schemas.microsoft.com/office/powerpoint/2010/main" advClick="0" advTm="733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Colors and Metals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67354" y="1533466"/>
            <a:ext cx="1440427" cy="144052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9162" y="1530966"/>
            <a:ext cx="1440427" cy="144052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0970" y="1528466"/>
            <a:ext cx="1440427" cy="1440528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2778" y="1525966"/>
            <a:ext cx="1440427" cy="144052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4762" y="3637606"/>
            <a:ext cx="1440427" cy="144052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1158" y="3637606"/>
            <a:ext cx="1440427" cy="14405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1923">
        <p14:flash/>
      </p:transition>
    </mc:Choice>
    <mc:Fallback xmlns="">
      <p:transition xmlns:p14="http://schemas.microsoft.com/office/powerpoint/2010/main" advClick="0" advTm="3192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Colors and Metals - OK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67354" y="1533466"/>
            <a:ext cx="1440427" cy="144052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9162" y="1530966"/>
            <a:ext cx="1440427" cy="144052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0970" y="1528466"/>
            <a:ext cx="1440427" cy="1440528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OK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2778" y="1525966"/>
            <a:ext cx="1440427" cy="144052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OK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4762" y="3637606"/>
            <a:ext cx="1440427" cy="144052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1158" y="3637606"/>
            <a:ext cx="1440427" cy="14405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OK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4928">
        <p14:flash/>
      </p:transition>
    </mc:Choice>
    <mc:Fallback xmlns="">
      <p:transition xmlns:p14="http://schemas.microsoft.com/office/powerpoint/2010/main" advClick="0" advTm="1492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Colors and Metals - Not OK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67354" y="1533466"/>
            <a:ext cx="1440427" cy="144052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9162" y="1530966"/>
            <a:ext cx="1440427" cy="144052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0970" y="1528466"/>
            <a:ext cx="1440427" cy="1440528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OK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2778" y="1525966"/>
            <a:ext cx="1440427" cy="144052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OK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4762" y="3637606"/>
            <a:ext cx="1440427" cy="144052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OK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1158" y="3637606"/>
            <a:ext cx="1440427" cy="14405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OK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7336">
        <p14:flash/>
      </p:transition>
    </mc:Choice>
    <mc:Fallback xmlns="">
      <p:transition xmlns:p14="http://schemas.microsoft.com/office/powerpoint/2010/main" advClick="0" advTm="733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us next time!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information</a:t>
            </a:r>
          </a:p>
          <a:p>
            <a:r>
              <a:rPr lang="en-US" dirty="0" smtClean="0"/>
              <a:t>What is redundancy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8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6791">
        <p14:flash/>
      </p:transition>
    </mc:Choice>
    <mc:Fallback xmlns="">
      <p:transition xmlns:p14="http://schemas.microsoft.com/office/powerpoint/2010/main" advClick="0" advTm="679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Shannon’s model</a:t>
            </a:r>
            <a:endParaRPr lang="en-US" dirty="0"/>
          </a:p>
        </p:txBody>
      </p:sp>
      <p:pic>
        <p:nvPicPr>
          <p:cNvPr id="3" name="Picture 2" descr="ModelShannonWeav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4074470"/>
            <a:ext cx="6832600" cy="220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9450" y="1967173"/>
            <a:ext cx="6737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Shannon Model or Shannon-Weaver model of (simple, one way) communication was put forward in 1948 </a:t>
            </a:r>
            <a:r>
              <a:rPr lang="mr-IN" sz="2400" dirty="0" smtClean="0"/>
              <a:t>–</a:t>
            </a:r>
            <a:r>
              <a:rPr lang="en-US" sz="2400" dirty="0" smtClean="0"/>
              <a:t> 1954.</a:t>
            </a:r>
          </a:p>
          <a:p>
            <a:pPr algn="ctr"/>
            <a:r>
              <a:rPr lang="en-US" sz="2400" dirty="0" smtClean="0"/>
              <a:t>It allows us to point out several issues </a:t>
            </a:r>
            <a:r>
              <a:rPr lang="en-US" sz="2400" dirty="0" err="1" smtClean="0"/>
              <a:t>concernnig</a:t>
            </a:r>
            <a:r>
              <a:rPr lang="en-US" sz="2400" dirty="0" smtClean="0"/>
              <a:t> communication.</a:t>
            </a:r>
            <a:endParaRPr lang="en-US" sz="24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00982">
        <p14:flash/>
      </p:transition>
    </mc:Choice>
    <mc:Fallback xmlns="">
      <p:transition xmlns:p14="http://schemas.microsoft.com/office/powerpoint/2010/main" advClick="0" advTm="10098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Shannon’s Model - Extended</a:t>
            </a:r>
            <a:endParaRPr lang="en-US" dirty="0"/>
          </a:p>
        </p:txBody>
      </p:sp>
      <p:pic>
        <p:nvPicPr>
          <p:cNvPr id="3" name="Picture 2" descr="ModelShannonExtend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" y="1866900"/>
            <a:ext cx="8044543" cy="367836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5895">
        <p14:flash/>
      </p:transition>
    </mc:Choice>
    <mc:Fallback xmlns="">
      <p:transition xmlns:p14="http://schemas.microsoft.com/office/powerpoint/2010/main" advClick="0" advTm="2589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questions concerning messaging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Did message reach the destination?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Did message reach the destination without any error or distortion?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Did message reach the destination in time?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Was receive message properly understood?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Was there an interference by the third party?</a:t>
            </a:r>
            <a:endParaRPr lang="en-US" dirty="0"/>
          </a:p>
        </p:txBody>
      </p:sp>
      <p:pic>
        <p:nvPicPr>
          <p:cNvPr id="7" name="Picture 6" descr="ModelShannonWeav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1488616"/>
            <a:ext cx="4423327" cy="1430593"/>
          </a:xfrm>
          <a:prstGeom prst="rect">
            <a:avLst/>
          </a:prstGeom>
        </p:spPr>
      </p:pic>
      <p:pic>
        <p:nvPicPr>
          <p:cNvPr id="9" name="Picture 8" descr="ModelShannonExtende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28" y="3216711"/>
            <a:ext cx="4177850" cy="1910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63377" y="5746625"/>
            <a:ext cx="4055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504D"/>
                </a:solidFill>
              </a:rPr>
              <a:t>WARNING! </a:t>
            </a:r>
          </a:p>
          <a:p>
            <a:pPr algn="ctr"/>
            <a:r>
              <a:rPr lang="en-US" dirty="0" smtClean="0">
                <a:solidFill>
                  <a:srgbClr val="C0504D"/>
                </a:solidFill>
              </a:rPr>
              <a:t>We cannot answer any of these questions without feedback.</a:t>
            </a:r>
            <a:endParaRPr lang="en-US" dirty="0">
              <a:solidFill>
                <a:srgbClr val="C0504D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8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6586">
        <p14:flash/>
      </p:transition>
    </mc:Choice>
    <mc:Fallback xmlns="">
      <p:transition xmlns:p14="http://schemas.microsoft.com/office/powerpoint/2010/main" advClick="0" advTm="5658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if there is no feedback available?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to make the communication process robust.</a:t>
            </a:r>
          </a:p>
          <a:p>
            <a:r>
              <a:rPr lang="en-US" dirty="0" smtClean="0"/>
              <a:t>Hence we can use essentially two strategies:</a:t>
            </a:r>
          </a:p>
          <a:p>
            <a:r>
              <a:rPr lang="en-US" dirty="0" smtClean="0"/>
              <a:t>1.  Increase channel capacity.</a:t>
            </a:r>
          </a:p>
          <a:p>
            <a:r>
              <a:rPr lang="en-US" dirty="0" smtClean="0"/>
              <a:t>2. Increase </a:t>
            </a:r>
            <a:r>
              <a:rPr lang="en-US" dirty="0" err="1" smtClean="0"/>
              <a:t>redundcancy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1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2006">
        <p14:flash/>
      </p:transition>
    </mc:Choice>
    <mc:Fallback xmlns="">
      <p:transition xmlns:p14="http://schemas.microsoft.com/office/powerpoint/2010/main" advClick="0" advTm="2200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 channel capacity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High capacity speeds up </a:t>
            </a:r>
            <a:r>
              <a:rPr lang="en-US" dirty="0" err="1" smtClean="0"/>
              <a:t>communiction</a:t>
            </a:r>
            <a:r>
              <a:rPr lang="en-US" dirty="0" smtClean="0"/>
              <a:t> and makes it more robust.</a:t>
            </a:r>
          </a:p>
          <a:p>
            <a:r>
              <a:rPr lang="en-US" dirty="0" smtClean="0"/>
              <a:t>Using parallel channels is always a good idea. </a:t>
            </a:r>
          </a:p>
          <a:p>
            <a:r>
              <a:rPr lang="en-US" dirty="0" smtClean="0"/>
              <a:t>It also helps understanding.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16500" y="3644900"/>
            <a:ext cx="3327401" cy="1377950"/>
            <a:chOff x="5016500" y="2266950"/>
            <a:chExt cx="3327401" cy="1377950"/>
          </a:xfrm>
        </p:grpSpPr>
        <p:sp>
          <p:nvSpPr>
            <p:cNvPr id="7" name="Oval 6"/>
            <p:cNvSpPr/>
            <p:nvPr/>
          </p:nvSpPr>
          <p:spPr>
            <a:xfrm>
              <a:off x="5016500" y="26447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5826126" y="2771775"/>
              <a:ext cx="1778000" cy="3714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645400" y="26066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819776" y="3273425"/>
              <a:ext cx="1778000" cy="3714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5813426" y="2266950"/>
              <a:ext cx="1778000" cy="3714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47678">
        <p14:flash/>
      </p:transition>
    </mc:Choice>
    <mc:Fallback xmlns="">
      <p:transition xmlns:p14="http://schemas.microsoft.com/office/powerpoint/2010/main" advClick="0" advTm="14767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 Redundancy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There are several strategies to increase redundancy.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the message several times.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Add context to the message to be better understood.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Shorten the message to the  </a:t>
            </a:r>
            <a:r>
              <a:rPr lang="en-US" dirty="0" err="1" smtClean="0"/>
              <a:t>ssential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This is happening when transferring data from outer space to Earth.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the receiver speaks a different language this may help.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Predefine the collection of potential messages and send just a symbol indicating specific choice.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7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3153">
        <p14:flash/>
      </p:transition>
    </mc:Choice>
    <mc:Fallback xmlns="">
      <p:transition xmlns:p14="http://schemas.microsoft.com/office/powerpoint/2010/main" advClick="0" advTm="3315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 the message understood?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Repeating the message is not sufficient. It does not prove that B understood the meaning properly.</a:t>
            </a:r>
          </a:p>
          <a:p>
            <a:r>
              <a:rPr lang="en-US" dirty="0" smtClean="0"/>
              <a:t>An interactive conversation between A and B is needed where A uses a </a:t>
            </a:r>
            <a:r>
              <a:rPr lang="en-US" b="1" dirty="0" smtClean="0"/>
              <a:t>Turing-like test</a:t>
            </a:r>
            <a:r>
              <a:rPr lang="en-US" dirty="0" smtClean="0"/>
              <a:t>, to check whether B really understood the meaning of the message.</a:t>
            </a:r>
          </a:p>
          <a:p>
            <a:r>
              <a:rPr lang="en-US" dirty="0" smtClean="0"/>
              <a:t>Unfortunately, it is easy to verify the negative answer. Verifying positive answer is much harder.</a:t>
            </a: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4403">
        <p14:flash/>
      </p:transition>
    </mc:Choice>
    <mc:Fallback xmlns="">
      <p:transition xmlns:p14="http://schemas.microsoft.com/office/powerpoint/2010/main" advClick="0" advTm="3440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were the goals of this talk?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goal of this talk is to give you enough theory that will explain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why distance learning is difficult.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why teaching large groups of students is more complicated than teaching small groups.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why overusing colors and animation may be counter-productive.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5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6"/>
    </mc:Choice>
    <mc:Fallback xmlns="">
      <p:transition xmlns:p14="http://schemas.microsoft.com/office/powerpoint/2010/main" spd="slow" advTm="269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507</Words>
  <Application>Microsoft Macintosh PowerPoint</Application>
  <PresentationFormat>On-screen Show (4:3)</PresentationFormat>
  <Paragraphs>71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I. Communication Theory</vt:lpstr>
      <vt:lpstr>Shannon’s model</vt:lpstr>
      <vt:lpstr>Shannon’s Model - Extended</vt:lpstr>
      <vt:lpstr>Some questions concerning messaging</vt:lpstr>
      <vt:lpstr>What if there is no feedback available?</vt:lpstr>
      <vt:lpstr>Increase channel capacity</vt:lpstr>
      <vt:lpstr>Increase Redundancy</vt:lpstr>
      <vt:lpstr>Was the message understood?</vt:lpstr>
      <vt:lpstr>What were the goals of this talk?</vt:lpstr>
      <vt:lpstr>Why distance learning is difficult? </vt:lpstr>
      <vt:lpstr>Why teaching large groups of students is more complicated than teaching small groups? </vt:lpstr>
      <vt:lpstr>Why overusing colors and animation may be counter-productive. </vt:lpstr>
      <vt:lpstr>Basic Law of Heraldry </vt:lpstr>
      <vt:lpstr>Colors and Metals</vt:lpstr>
      <vt:lpstr>Colors and Metals - OK</vt:lpstr>
      <vt:lpstr>Colors and Metals - Not OK</vt:lpstr>
      <vt:lpstr>Join us next time!</vt:lpstr>
    </vt:vector>
  </TitlesOfParts>
  <Company>University of Ljubljana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Communication Theory</dc:title>
  <dc:creator>Tomaž Pisanski</dc:creator>
  <cp:lastModifiedBy>Tomaž Pisanski</cp:lastModifiedBy>
  <cp:revision>1</cp:revision>
  <dcterms:created xsi:type="dcterms:W3CDTF">2020-03-23T17:00:37Z</dcterms:created>
  <dcterms:modified xsi:type="dcterms:W3CDTF">2020-03-23T17:01:12Z</dcterms:modified>
</cp:coreProperties>
</file>