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7" r:id="rId2"/>
  </p:sldMasterIdLst>
  <p:notesMasterIdLst>
    <p:notesMasterId r:id="rId71"/>
  </p:notesMasterIdLst>
  <p:handoutMasterIdLst>
    <p:handoutMasterId r:id="rId72"/>
  </p:handoutMasterIdLst>
  <p:sldIdLst>
    <p:sldId id="260" r:id="rId3"/>
    <p:sldId id="431" r:id="rId4"/>
    <p:sldId id="442" r:id="rId5"/>
    <p:sldId id="443" r:id="rId6"/>
    <p:sldId id="447" r:id="rId7"/>
    <p:sldId id="455" r:id="rId8"/>
    <p:sldId id="457" r:id="rId9"/>
    <p:sldId id="456" r:id="rId10"/>
    <p:sldId id="458" r:id="rId11"/>
    <p:sldId id="461" r:id="rId12"/>
    <p:sldId id="462" r:id="rId13"/>
    <p:sldId id="535" r:id="rId14"/>
    <p:sldId id="460" r:id="rId15"/>
    <p:sldId id="463" r:id="rId16"/>
    <p:sldId id="448" r:id="rId17"/>
    <p:sldId id="449" r:id="rId18"/>
    <p:sldId id="506" r:id="rId19"/>
    <p:sldId id="451" r:id="rId20"/>
    <p:sldId id="452" r:id="rId21"/>
    <p:sldId id="538" r:id="rId22"/>
    <p:sldId id="465" r:id="rId23"/>
    <p:sldId id="466" r:id="rId24"/>
    <p:sldId id="512" r:id="rId25"/>
    <p:sldId id="513" r:id="rId26"/>
    <p:sldId id="510" r:id="rId27"/>
    <p:sldId id="468" r:id="rId28"/>
    <p:sldId id="469" r:id="rId29"/>
    <p:sldId id="508" r:id="rId30"/>
    <p:sldId id="507" r:id="rId31"/>
    <p:sldId id="509" r:id="rId32"/>
    <p:sldId id="470" r:id="rId33"/>
    <p:sldId id="426" r:id="rId34"/>
    <p:sldId id="471" r:id="rId35"/>
    <p:sldId id="472" r:id="rId36"/>
    <p:sldId id="477" r:id="rId37"/>
    <p:sldId id="478" r:id="rId38"/>
    <p:sldId id="479" r:id="rId39"/>
    <p:sldId id="486" r:id="rId40"/>
    <p:sldId id="487" r:id="rId41"/>
    <p:sldId id="488" r:id="rId42"/>
    <p:sldId id="491" r:id="rId43"/>
    <p:sldId id="492" r:id="rId44"/>
    <p:sldId id="527" r:id="rId45"/>
    <p:sldId id="531" r:id="rId46"/>
    <p:sldId id="533" r:id="rId47"/>
    <p:sldId id="493" r:id="rId48"/>
    <p:sldId id="495" r:id="rId49"/>
    <p:sldId id="514" r:id="rId50"/>
    <p:sldId id="518" r:id="rId51"/>
    <p:sldId id="520" r:id="rId52"/>
    <p:sldId id="536" r:id="rId53"/>
    <p:sldId id="496" r:id="rId54"/>
    <p:sldId id="498" r:id="rId55"/>
    <p:sldId id="515" r:id="rId56"/>
    <p:sldId id="500" r:id="rId57"/>
    <p:sldId id="516" r:id="rId58"/>
    <p:sldId id="525" r:id="rId59"/>
    <p:sldId id="526" r:id="rId60"/>
    <p:sldId id="501" r:id="rId61"/>
    <p:sldId id="524" r:id="rId62"/>
    <p:sldId id="511" r:id="rId63"/>
    <p:sldId id="502" r:id="rId64"/>
    <p:sldId id="503" r:id="rId65"/>
    <p:sldId id="517" r:id="rId66"/>
    <p:sldId id="529" r:id="rId67"/>
    <p:sldId id="537" r:id="rId68"/>
    <p:sldId id="534" r:id="rId69"/>
    <p:sldId id="439" r:id="rId70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B92"/>
    <a:srgbClr val="C82E3D"/>
    <a:srgbClr val="FF33CC"/>
    <a:srgbClr val="5D778D"/>
    <a:srgbClr val="2F1F6B"/>
    <a:srgbClr val="352379"/>
    <a:srgbClr val="BEB722"/>
    <a:srgbClr val="7A1C25"/>
    <a:srgbClr val="C0C0C0"/>
    <a:srgbClr val="CED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7" autoAdjust="0"/>
    <p:restoredTop sz="95396" autoAdjust="0"/>
  </p:normalViewPr>
  <p:slideViewPr>
    <p:cSldViewPr>
      <p:cViewPr varScale="1">
        <p:scale>
          <a:sx n="76" d="100"/>
          <a:sy n="76" d="100"/>
        </p:scale>
        <p:origin x="126" y="7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40B46E-A9DB-4BF6-9332-470AE859B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43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86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5B661B-A5D6-4681-AA81-02B1B498A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eaLnBrk="1" hangingPunct="1">
              <a:defRPr/>
            </a:pPr>
            <a:fld id="{79BE7D9F-7316-4AAE-8848-6B840B0B2ED0}" type="slidenum">
              <a:rPr lang="en-US" sz="1200" smtClean="0"/>
              <a:pPr eaLnBrk="1" hangingPunct="1">
                <a:defRPr/>
              </a:pPr>
              <a:t>1</a:t>
            </a:fld>
            <a:endParaRPr lang="en-US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40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6FD3-A340-457F-9A53-765B69919C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63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752D32-F8F5-40E3-AFA2-49A249E423B2}" type="slidenum">
              <a:rPr lang="en-US" altLang="sl-SI"/>
              <a:pPr>
                <a:spcBef>
                  <a:spcPct val="0"/>
                </a:spcBef>
              </a:pPr>
              <a:t>6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1976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AB582EB-5A7F-4C33-89B1-2F7B94A38E22}" type="slidenum">
              <a:rPr lang="en-US" altLang="sl-SI"/>
              <a:pPr>
                <a:spcBef>
                  <a:spcPct val="0"/>
                </a:spcBef>
              </a:pPr>
              <a:t>13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1536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302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526FCF8-D26B-4F84-9578-7A2B173C1E3C}" type="slidenum">
              <a:rPr lang="en-US" altLang="sl-SI"/>
              <a:pPr>
                <a:spcBef>
                  <a:spcPct val="0"/>
                </a:spcBef>
              </a:pPr>
              <a:t>14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7682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D77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508000" y="3190828"/>
            <a:ext cx="11277600" cy="92397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ctr">
              <a:defRPr sz="5400" i="1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10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95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219200" y="1143000"/>
            <a:ext cx="97536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2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5" y="866920"/>
            <a:ext cx="9635084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211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24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11/4/2025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  <a:prstGeom prst="rect">
            <a:avLst/>
          </a:prstGeo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8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835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dt" sz="half" idx="10"/>
          </p:nvPr>
        </p:nvSpPr>
        <p:spPr>
          <a:xfrm>
            <a:off x="886884" y="6367463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ftr" sz="quarter" idx="11"/>
          </p:nvPr>
        </p:nvSpPr>
        <p:spPr>
          <a:xfrm>
            <a:off x="4138084" y="6367463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10084" y="6367463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9EB50FC-9842-47CA-9446-4E2F500601C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5133334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5CC644-B1AC-4DF6-BD1D-F83CBF5A4C04}" type="datetime1">
              <a:rPr lang="en-US" altLang="sl-SI"/>
              <a:pPr>
                <a:defRPr/>
              </a:pPr>
              <a:t>11/4/2025</a:t>
            </a:fld>
            <a:endParaRPr lang="en-US" altLang="sl-SI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75DE8E-F087-4463-8D3B-0A643439C11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4555F8-E2D4-4870-868A-D24056AA6FCA}" type="datetime1">
              <a:rPr lang="en-US" altLang="sl-SI"/>
              <a:pPr>
                <a:defRPr/>
              </a:pPr>
              <a:t>11/4/2025</a:t>
            </a:fld>
            <a:endParaRPr lang="en-US" altLang="sl-SI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E7DB7F-9A3F-4399-82A8-0AD0F1837C3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3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9"/>
          <p:cNvSpPr>
            <a:spLocks noChangeArrowheads="1"/>
          </p:cNvSpPr>
          <p:nvPr/>
        </p:nvSpPr>
        <p:spPr bwMode="auto">
          <a:xfrm>
            <a:off x="0" y="1"/>
            <a:ext cx="12192000" cy="720725"/>
          </a:xfrm>
          <a:prstGeom prst="rect">
            <a:avLst/>
          </a:prstGeom>
          <a:solidFill>
            <a:srgbClr val="5D77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eneva" pitchFamily="121" charset="-128"/>
              </a:defRPr>
            </a:lvl9pPr>
          </a:lstStyle>
          <a:p>
            <a:pPr eaLnBrk="1" hangingPunct="1">
              <a:defRPr/>
            </a:pPr>
            <a:endParaRPr lang="sl-SI" altLang="sl-SI" sz="2400" smtClean="0"/>
          </a:p>
        </p:txBody>
      </p: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1"/>
            <a:ext cx="12192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143000"/>
            <a:ext cx="9753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6" r:id="rId2"/>
    <p:sldLayoutId id="2147483707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Geneva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6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3200">
          <a:solidFill>
            <a:schemeClr val="bg2"/>
          </a:solidFill>
          <a:latin typeface="+mn-lt"/>
          <a:ea typeface="Geneva" charset="0"/>
          <a:cs typeface="+mn-cs"/>
        </a:defRPr>
      </a:lvl1pPr>
      <a:lvl2pPr marL="681038" indent="-2270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§"/>
        <a:defRPr sz="3200">
          <a:solidFill>
            <a:schemeClr val="bg2"/>
          </a:solidFill>
          <a:latin typeface="+mn-lt"/>
          <a:ea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3200">
          <a:solidFill>
            <a:schemeClr val="bg2"/>
          </a:solidFill>
          <a:latin typeface="+mn-lt"/>
          <a:ea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§"/>
        <a:defRPr sz="3200">
          <a:solidFill>
            <a:schemeClr val="bg2"/>
          </a:solidFill>
          <a:latin typeface="+mn-lt"/>
          <a:ea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3200">
          <a:solidFill>
            <a:schemeClr val="bg2"/>
          </a:solidFill>
          <a:latin typeface="+mn-lt"/>
          <a:ea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0000"/>
        <a:buFont typeface="Wingdings" pitchFamily="2" charset="2"/>
        <a:buChar char="v"/>
        <a:defRPr sz="32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338138"/>
          </a:xfrm>
          <a:prstGeom prst="rect">
            <a:avLst/>
          </a:prstGeom>
          <a:solidFill>
            <a:srgbClr val="5D77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kern="1200">
          <a:solidFill>
            <a:schemeClr val="bg1"/>
          </a:solidFill>
          <a:latin typeface="Arial" pitchFamily="34" charset="0"/>
          <a:ea typeface="Geneva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ea typeface="Genev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8685407" TargetMode="External"/><Relationship Id="rId2" Type="http://schemas.openxmlformats.org/officeDocument/2006/relationships/hyperlink" Target="https://www.ncbi.nlm.nih.gov/pubmed/2486512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875942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/imgres?imgurl=www.puertoricowow.com/assets/images/h-autism.jpg&amp;imgrefurl=http://www.puertoricowow.com/html/h-tantrums.html&amp;h=180&amp;w=143&amp;prev=/images?q=autism&amp;start=60&amp;svnum=10&amp;hl=en&amp;lr=&amp;ie=UTF-8&amp;oe=UTF-8&amp;sa=N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ods.od.nih.gov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762000"/>
            <a:ext cx="10363200" cy="5218019"/>
          </a:xfrm>
        </p:spPr>
        <p:txBody>
          <a:bodyPr/>
          <a:lstStyle/>
          <a:p>
            <a:pPr eaLnBrk="1" hangingPunct="1">
              <a:defRPr/>
            </a:pPr>
            <a:r>
              <a:rPr lang="sl-SI" sz="4400" dirty="0">
                <a:latin typeface="Times New Roman" charset="0"/>
              </a:rPr>
              <a:t>Psihofarmakologija duševnih motenj</a:t>
            </a:r>
            <a:br>
              <a:rPr lang="sl-SI" sz="4400" dirty="0">
                <a:latin typeface="Times New Roman" charset="0"/>
              </a:rPr>
            </a:br>
            <a:r>
              <a:rPr lang="sl-SI" dirty="0" smtClean="0">
                <a:latin typeface="Times New Roman" charset="0"/>
              </a:rPr>
              <a:t/>
            </a:r>
            <a:br>
              <a:rPr lang="sl-SI" dirty="0" smtClean="0">
                <a:latin typeface="Times New Roman" charset="0"/>
              </a:rPr>
            </a:br>
            <a:r>
              <a:rPr lang="sl-SI" dirty="0" smtClean="0">
                <a:latin typeface="Times New Roman" charset="0"/>
              </a:rPr>
              <a:t>Motnje avtističnega spektra</a:t>
            </a:r>
            <a:br>
              <a:rPr lang="sl-SI" dirty="0" smtClean="0">
                <a:latin typeface="Times New Roman" charset="0"/>
              </a:rPr>
            </a:br>
            <a:r>
              <a:rPr lang="sl-SI" dirty="0" smtClean="0">
                <a:latin typeface="Times New Roman" charset="0"/>
              </a:rPr>
              <a:t/>
            </a:r>
            <a:br>
              <a:rPr lang="sl-SI" dirty="0" smtClean="0">
                <a:latin typeface="Times New Roman" charset="0"/>
              </a:rPr>
            </a:br>
            <a:r>
              <a:rPr lang="sl-SI" sz="3200" dirty="0">
                <a:latin typeface="Times New Roman" charset="0"/>
              </a:rPr>
              <a:t>Gorazd Drevenšek</a:t>
            </a:r>
            <a:br>
              <a:rPr lang="sl-SI" sz="3200" dirty="0">
                <a:latin typeface="Times New Roman" charset="0"/>
              </a:rPr>
            </a:br>
            <a:r>
              <a:rPr lang="sl-SI" sz="3200" dirty="0">
                <a:latin typeface="Times New Roman" charset="0"/>
              </a:rPr>
              <a:t>2025/26</a:t>
            </a:r>
            <a:endParaRPr lang="en-US" sz="32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-34925"/>
            <a:ext cx="9144000" cy="644525"/>
          </a:xfrm>
        </p:spPr>
        <p:txBody>
          <a:bodyPr/>
          <a:lstStyle/>
          <a:p>
            <a:r>
              <a:rPr lang="sk-SK" sz="2800" dirty="0"/>
              <a:t>Pogostost pojavljanja motenj (ZDA)</a:t>
            </a:r>
            <a:endParaRPr lang="sl-SI" sz="2800" dirty="0"/>
          </a:p>
        </p:txBody>
      </p:sp>
      <p:pic>
        <p:nvPicPr>
          <p:cNvPr id="10242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762001"/>
            <a:ext cx="6705600" cy="59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1"/>
            <a:ext cx="9144000" cy="644525"/>
          </a:xfrm>
        </p:spPr>
        <p:txBody>
          <a:bodyPr/>
          <a:lstStyle/>
          <a:p>
            <a:r>
              <a:rPr lang="sk-SK" sz="2800" dirty="0"/>
              <a:t>Potek razvoja do nastanka simptomov</a:t>
            </a:r>
            <a:endParaRPr lang="sl-SI" sz="2800" dirty="0"/>
          </a:p>
        </p:txBody>
      </p:sp>
      <p:pic>
        <p:nvPicPr>
          <p:cNvPr id="7170" name="Picture 2" descr="http://dilab.gatech.edu/test/wp-content/uploads/2011/12/vit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8" y="785811"/>
            <a:ext cx="10419521" cy="607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l-SI" dirty="0" smtClean="0"/>
              <a:t>Translacija učinkov – ravni delovanja zdravil / terapij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58" y="1079280"/>
            <a:ext cx="8288684" cy="524532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 bwMode="auto">
          <a:xfrm>
            <a:off x="8458200" y="2133600"/>
            <a:ext cx="1905000" cy="5334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Left Arrow 5"/>
          <p:cNvSpPr/>
          <p:nvPr/>
        </p:nvSpPr>
        <p:spPr bwMode="auto">
          <a:xfrm>
            <a:off x="8458200" y="3048000"/>
            <a:ext cx="1905000" cy="5334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Left Arrow 6"/>
          <p:cNvSpPr/>
          <p:nvPr/>
        </p:nvSpPr>
        <p:spPr bwMode="auto">
          <a:xfrm>
            <a:off x="8458200" y="3894667"/>
            <a:ext cx="1905000" cy="5334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Left Arrow 7"/>
          <p:cNvSpPr/>
          <p:nvPr/>
        </p:nvSpPr>
        <p:spPr bwMode="auto">
          <a:xfrm>
            <a:off x="8458200" y="4953000"/>
            <a:ext cx="1905000" cy="5334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8991600" y="4724400"/>
            <a:ext cx="8174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</a:t>
            </a:r>
            <a:endParaRPr lang="sl-SI" dirty="0"/>
          </a:p>
        </p:txBody>
      </p:sp>
      <p:sp>
        <p:nvSpPr>
          <p:cNvPr id="10" name="TextBox 9"/>
          <p:cNvSpPr txBox="1"/>
          <p:nvPr/>
        </p:nvSpPr>
        <p:spPr>
          <a:xfrm>
            <a:off x="9001980" y="3666416"/>
            <a:ext cx="8174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</a:t>
            </a:r>
            <a:endParaRPr lang="sl-SI" dirty="0"/>
          </a:p>
        </p:txBody>
      </p:sp>
      <p:sp>
        <p:nvSpPr>
          <p:cNvPr id="11" name="TextBox 10"/>
          <p:cNvSpPr txBox="1"/>
          <p:nvPr/>
        </p:nvSpPr>
        <p:spPr>
          <a:xfrm>
            <a:off x="8991600" y="2819400"/>
            <a:ext cx="8174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15400" y="1905000"/>
            <a:ext cx="8174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470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72070"/>
            <a:ext cx="5009428" cy="336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sl-SI" smtClean="0"/>
              <a:t>DSM Criteria: Social Impairment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8124" y="910907"/>
            <a:ext cx="7534275" cy="5486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l-SI" sz="2800" dirty="0"/>
              <a:t>Nezmožnost uporabe </a:t>
            </a:r>
            <a:r>
              <a:rPr lang="sk-SK" altLang="sl-SI" sz="2800" u="sng" dirty="0">
                <a:solidFill>
                  <a:srgbClr val="C00000"/>
                </a:solidFill>
              </a:rPr>
              <a:t>neverbalnega</a:t>
            </a:r>
            <a:r>
              <a:rPr lang="sk-SK" altLang="sl-SI" sz="2800" dirty="0"/>
              <a:t> sporazumevanja</a:t>
            </a:r>
            <a:endParaRPr lang="en-US" altLang="sl-SI" sz="2800" dirty="0"/>
          </a:p>
          <a:p>
            <a:pPr lvl="1" eaLnBrk="1" hangingPunct="1"/>
            <a:r>
              <a:rPr lang="sk-SK" altLang="sl-SI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Stik z očmi</a:t>
            </a:r>
            <a:r>
              <a:rPr lang="en-US" altLang="sl-SI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</a:t>
            </a:r>
            <a:r>
              <a:rPr lang="sk-SK" altLang="sl-SI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izrazi na obrazu</a:t>
            </a:r>
            <a:r>
              <a:rPr lang="en-US" altLang="sl-SI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</a:t>
            </a:r>
            <a:r>
              <a:rPr lang="sk-SK" altLang="sl-SI" sz="2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geste</a:t>
            </a:r>
            <a:endParaRPr lang="en-US" altLang="sl-SI" sz="28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sk-SK" altLang="sl-SI" sz="2800" dirty="0"/>
              <a:t>Nezmožnost razviti </a:t>
            </a:r>
            <a:r>
              <a:rPr lang="sk-SK" altLang="sl-SI" sz="2800" u="sng" dirty="0"/>
              <a:t>razvojno </a:t>
            </a:r>
            <a:r>
              <a:rPr lang="sk-SK" altLang="sl-SI" sz="2800" u="sng" dirty="0">
                <a:solidFill>
                  <a:schemeClr val="accent2">
                    <a:lumMod val="75000"/>
                  </a:schemeClr>
                </a:solidFill>
              </a:rPr>
              <a:t>ustrezne odnose </a:t>
            </a:r>
            <a:r>
              <a:rPr lang="sk-SK" altLang="sl-SI" sz="2800" dirty="0"/>
              <a:t>z vrstniki</a:t>
            </a:r>
            <a:endParaRPr lang="en-US" altLang="sl-SI" sz="2800" dirty="0"/>
          </a:p>
          <a:p>
            <a:pPr eaLnBrk="1" hangingPunct="1"/>
            <a:r>
              <a:rPr lang="sk-SK" altLang="sl-SI" sz="2800" dirty="0"/>
              <a:t>Odsotnost spontanega iskanja in delitve veselja z drugimi</a:t>
            </a:r>
            <a:endParaRPr lang="en-US" altLang="sl-SI" sz="2800" dirty="0"/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Odsotnost kazanja zanimanja za zanimivosti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k-SK" altLang="sl-SI" sz="2800" dirty="0"/>
              <a:t>Pomanjkanje družbene ali emocionalne reciprocitete</a:t>
            </a:r>
            <a:endParaRPr lang="en-US" altLang="sl-SI" sz="2800" dirty="0"/>
          </a:p>
          <a:p>
            <a:pPr eaLnBrk="1" hangingPunct="1"/>
            <a:endParaRPr lang="en-US" altLang="sl-SI" sz="2800" dirty="0"/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1524000" y="76201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sk-SK" kern="0"/>
              <a:t>Kriteriji za opredelitev motnje</a:t>
            </a:r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7479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pPr eaLnBrk="1" hangingPunct="1"/>
            <a:r>
              <a:rPr lang="en-US" altLang="sl-SI" sz="2800" dirty="0"/>
              <a:t>DSM </a:t>
            </a:r>
            <a:r>
              <a:rPr lang="sk-SK" altLang="sl-SI" sz="2800" dirty="0"/>
              <a:t>kriterij</a:t>
            </a:r>
            <a:r>
              <a:rPr lang="en-US" altLang="sl-SI" sz="2800" dirty="0"/>
              <a:t>: </a:t>
            </a:r>
            <a:r>
              <a:rPr lang="sk-SK" altLang="sl-SI" sz="2800" dirty="0"/>
              <a:t>neustrezna komunikacija</a:t>
            </a:r>
            <a:endParaRPr lang="en-US" altLang="sl-SI" sz="2800" dirty="0"/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" y="762000"/>
            <a:ext cx="117348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l-SI" sz="3600" dirty="0" smtClean="0"/>
              <a:t>Pozen </a:t>
            </a:r>
            <a:r>
              <a:rPr lang="sk-SK" altLang="sl-SI" sz="3600" dirty="0" smtClean="0">
                <a:solidFill>
                  <a:schemeClr val="accent2">
                    <a:lumMod val="75000"/>
                  </a:schemeClr>
                </a:solidFill>
              </a:rPr>
              <a:t>začetek govora </a:t>
            </a:r>
            <a:r>
              <a:rPr lang="sk-SK" altLang="sl-SI" sz="3600" dirty="0" smtClean="0"/>
              <a:t>(ali celo izostanek)</a:t>
            </a:r>
            <a:endParaRPr lang="en-US" altLang="sl-SI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sk-SK" altLang="sl-SI" sz="3600" u="sng" dirty="0" smtClean="0">
                <a:ea typeface="ＭＳ Ｐゴシック" panose="020B0600070205080204" pitchFamily="34" charset="-128"/>
              </a:rPr>
              <a:t>Ovirana neverbalna komunikacija</a:t>
            </a:r>
            <a:endParaRPr lang="en-US" altLang="sl-SI" sz="3600" u="sng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l-SI" sz="3600" dirty="0" smtClean="0"/>
              <a:t>Pri posameznikih z normalnim govorom </a:t>
            </a:r>
            <a:r>
              <a:rPr lang="sk-SK" altLang="sl-SI" sz="3600" dirty="0" smtClean="0">
                <a:solidFill>
                  <a:srgbClr val="C00000"/>
                </a:solidFill>
              </a:rPr>
              <a:t>težek začetek ali vzdrževanje konverzacije</a:t>
            </a:r>
            <a:endParaRPr lang="en-US" altLang="sl-SI" sz="3600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l-SI" sz="3600" dirty="0" smtClean="0"/>
              <a:t>Stereotipičen</a:t>
            </a:r>
            <a:r>
              <a:rPr lang="en-US" altLang="sl-SI" sz="3600" dirty="0" smtClean="0"/>
              <a:t>, </a:t>
            </a:r>
            <a:r>
              <a:rPr lang="sk-SK" altLang="sl-SI" sz="3600" u="sng" dirty="0" smtClean="0"/>
              <a:t>ponavljajoč</a:t>
            </a:r>
            <a:r>
              <a:rPr lang="sk-SK" altLang="sl-SI" sz="3600" dirty="0" smtClean="0"/>
              <a:t> ali idiosinkratičen jezik („genij“)</a:t>
            </a:r>
            <a:endParaRPr lang="en-US" altLang="sl-SI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sl-SI" sz="3600" dirty="0" err="1" smtClean="0">
                <a:ea typeface="ＭＳ Ｐゴシック" panose="020B0600070205080204" pitchFamily="34" charset="-128"/>
              </a:rPr>
              <a:t>Eholali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j</a:t>
            </a:r>
            <a:r>
              <a:rPr lang="en-US" altLang="sl-SI" sz="3600" dirty="0" smtClean="0">
                <a:ea typeface="ＭＳ Ｐゴシック" panose="020B0600070205080204" pitchFamily="34" charset="-128"/>
              </a:rPr>
              <a:t>a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*</a:t>
            </a:r>
            <a:r>
              <a:rPr lang="en-US" altLang="sl-SI" sz="3600" dirty="0" smtClean="0">
                <a:ea typeface="ＭＳ Ｐゴシック" panose="020B0600070205080204" pitchFamily="34" charset="-128"/>
              </a:rPr>
              <a:t>, 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šifriranje</a:t>
            </a:r>
            <a:r>
              <a:rPr lang="en-US" altLang="sl-SI" sz="3600" dirty="0" smtClean="0">
                <a:ea typeface="ＭＳ Ｐゴシック" panose="020B0600070205080204" pitchFamily="34" charset="-128"/>
              </a:rPr>
              <a:t>, 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neobičajna prozodija**</a:t>
            </a:r>
            <a:endParaRPr lang="en-US" altLang="sl-SI" sz="36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l-SI" sz="3600" dirty="0" smtClean="0"/>
              <a:t>Pomanjkanje želje za spontanim igranjem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k-SK" altLang="sl-SI" sz="2000" dirty="0"/>
              <a:t>*ponavljanje glasov za drugimi </a:t>
            </a:r>
            <a:r>
              <a:rPr lang="sk-SK" altLang="sl-SI" sz="2000" dirty="0" smtClean="0"/>
              <a:t>							**</a:t>
            </a:r>
            <a:r>
              <a:rPr lang="sk-SK" altLang="sl-SI" sz="2000" dirty="0"/>
              <a:t>enoličnost govora</a:t>
            </a:r>
            <a:endParaRPr lang="en-US" altLang="sl-SI" sz="2000" dirty="0"/>
          </a:p>
        </p:txBody>
      </p:sp>
    </p:spTree>
    <p:extLst>
      <p:ext uri="{BB962C8B-B14F-4D97-AF65-F5344CB8AC3E}">
        <p14:creationId xmlns:p14="http://schemas.microsoft.com/office/powerpoint/2010/main" val="40497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 sz="2800" dirty="0"/>
              <a:t>1.  </a:t>
            </a:r>
            <a:r>
              <a:rPr lang="sk-SK" altLang="sl-SI" sz="2800" dirty="0"/>
              <a:t>Avtistična motnja – glavne značilnosti</a:t>
            </a:r>
            <a:endParaRPr lang="en-US" altLang="sl-SI" sz="28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90600"/>
            <a:ext cx="9296400" cy="32004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l-SI" dirty="0" smtClean="0"/>
              <a:t>Motnje v </a:t>
            </a:r>
            <a:r>
              <a:rPr lang="en-US" altLang="sl-SI" b="1" dirty="0" smtClean="0">
                <a:solidFill>
                  <a:schemeClr val="accent2"/>
                </a:solidFill>
              </a:rPr>
              <a:t>social</a:t>
            </a:r>
            <a:r>
              <a:rPr lang="sk-SK" altLang="sl-SI" b="1" dirty="0" smtClean="0">
                <a:solidFill>
                  <a:schemeClr val="accent2"/>
                </a:solidFill>
              </a:rPr>
              <a:t>nih</a:t>
            </a:r>
            <a:r>
              <a:rPr lang="en-US" altLang="sl-SI" b="1" dirty="0" smtClean="0">
                <a:solidFill>
                  <a:schemeClr val="accent2"/>
                </a:solidFill>
              </a:rPr>
              <a:t> </a:t>
            </a:r>
            <a:r>
              <a:rPr lang="en-US" altLang="sl-SI" b="1" dirty="0" err="1" smtClean="0">
                <a:solidFill>
                  <a:schemeClr val="accent2"/>
                </a:solidFill>
              </a:rPr>
              <a:t>intera</a:t>
            </a:r>
            <a:r>
              <a:rPr lang="sk-SK" altLang="sl-SI" b="1" dirty="0" smtClean="0">
                <a:solidFill>
                  <a:schemeClr val="accent2"/>
                </a:solidFill>
              </a:rPr>
              <a:t>kcijah</a:t>
            </a:r>
            <a:r>
              <a:rPr lang="en-US" altLang="sl-SI" b="1" dirty="0" smtClean="0"/>
              <a:t>, </a:t>
            </a:r>
            <a:r>
              <a:rPr lang="sk-SK" altLang="sl-SI" b="1" dirty="0" smtClean="0">
                <a:solidFill>
                  <a:srgbClr val="A13B92"/>
                </a:solidFill>
              </a:rPr>
              <a:t>komunikaciji</a:t>
            </a:r>
            <a:r>
              <a:rPr lang="en-US" altLang="sl-SI" dirty="0" smtClean="0"/>
              <a:t> </a:t>
            </a:r>
            <a:r>
              <a:rPr lang="sk-SK" altLang="sl-SI" dirty="0" smtClean="0"/>
              <a:t>in </a:t>
            </a:r>
            <a:r>
              <a:rPr lang="sk-SK" altLang="sl-SI" b="1" dirty="0" smtClean="0">
                <a:solidFill>
                  <a:srgbClr val="00B050"/>
                </a:solidFill>
              </a:rPr>
              <a:t>imaginaciji</a:t>
            </a:r>
            <a:r>
              <a:rPr lang="sk-SK" altLang="sl-SI" b="1" dirty="0" smtClean="0"/>
              <a:t> pri igri</a:t>
            </a:r>
            <a:r>
              <a:rPr lang="en-US" altLang="sl-SI" dirty="0" smtClean="0"/>
              <a:t>.</a:t>
            </a:r>
          </a:p>
          <a:p>
            <a:pPr eaLnBrk="1" hangingPunct="1"/>
            <a:r>
              <a:rPr lang="sk-SK" altLang="sl-SI" dirty="0" smtClean="0"/>
              <a:t>Pojavi se pred starostjo </a:t>
            </a:r>
            <a:r>
              <a:rPr lang="en-US" altLang="sl-SI" dirty="0" smtClean="0"/>
              <a:t>3</a:t>
            </a:r>
            <a:r>
              <a:rPr lang="sk-SK" altLang="sl-SI" dirty="0" smtClean="0"/>
              <a:t> let</a:t>
            </a:r>
            <a:r>
              <a:rPr lang="en-US" altLang="sl-SI" dirty="0" smtClean="0"/>
              <a:t>.</a:t>
            </a:r>
          </a:p>
          <a:p>
            <a:pPr eaLnBrk="1" hangingPunct="1"/>
            <a:r>
              <a:rPr lang="sk-SK" altLang="sl-SI" dirty="0" smtClean="0"/>
              <a:t>Vključuje stereotipno vedenje (gibe)</a:t>
            </a:r>
            <a:r>
              <a:rPr lang="en-US" altLang="sl-SI" dirty="0" smtClean="0"/>
              <a:t>, </a:t>
            </a:r>
            <a:r>
              <a:rPr lang="sk-SK" altLang="sl-SI" dirty="0" smtClean="0"/>
              <a:t>zanimanja</a:t>
            </a:r>
            <a:r>
              <a:rPr lang="en-US" altLang="sl-SI" dirty="0" smtClean="0"/>
              <a:t>, </a:t>
            </a:r>
            <a:r>
              <a:rPr lang="sk-SK" altLang="sl-SI" dirty="0" smtClean="0"/>
              <a:t>aktivnosti.</a:t>
            </a:r>
          </a:p>
          <a:p>
            <a:pPr eaLnBrk="1" hangingPunct="1"/>
            <a:r>
              <a:rPr lang="sk-SK" altLang="sl-SI" dirty="0" smtClean="0"/>
              <a:t>Lahko navezava na </a:t>
            </a:r>
            <a:r>
              <a:rPr lang="sk-SK" altLang="sl-SI" dirty="0" smtClean="0">
                <a:solidFill>
                  <a:srgbClr val="C00000"/>
                </a:solidFill>
              </a:rPr>
              <a:t>predmete</a:t>
            </a:r>
            <a:r>
              <a:rPr lang="sk-SK" altLang="sl-SI" dirty="0" smtClean="0"/>
              <a:t>.</a:t>
            </a:r>
          </a:p>
          <a:p>
            <a:pPr eaLnBrk="1" hangingPunct="1"/>
            <a:r>
              <a:rPr lang="sk-SK" altLang="sl-SI" dirty="0" smtClean="0"/>
              <a:t>Rutinska opravila.</a:t>
            </a:r>
          </a:p>
          <a:p>
            <a:pPr eaLnBrk="1" hangingPunct="1"/>
            <a:r>
              <a:rPr lang="sk-SK" altLang="sl-SI" dirty="0" smtClean="0"/>
              <a:t>Senzorična občutljivost.</a:t>
            </a:r>
            <a:endParaRPr lang="en-US" altLang="sl-SI" dirty="0" smtClean="0"/>
          </a:p>
        </p:txBody>
      </p:sp>
      <p:pic>
        <p:nvPicPr>
          <p:cNvPr id="2" name="Picture 2" descr="Rezultat iskanja slik za autism mov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733800"/>
            <a:ext cx="4017901" cy="286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2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 sz="2800" dirty="0"/>
              <a:t>2.  Asperger</a:t>
            </a:r>
            <a:r>
              <a:rPr lang="sk-SK" altLang="sl-SI" sz="2800" dirty="0"/>
              <a:t>jev sindrom</a:t>
            </a:r>
            <a:endParaRPr lang="en-US" altLang="sl-SI" sz="28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110490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l-SI" dirty="0"/>
              <a:t>Motnje v </a:t>
            </a:r>
            <a:r>
              <a:rPr lang="en-US" altLang="sl-SI" b="1" dirty="0"/>
              <a:t>social</a:t>
            </a:r>
            <a:r>
              <a:rPr lang="sk-SK" altLang="sl-SI" b="1" dirty="0"/>
              <a:t>nih</a:t>
            </a:r>
            <a:r>
              <a:rPr lang="en-US" altLang="sl-SI" b="1" dirty="0"/>
              <a:t> </a:t>
            </a:r>
            <a:r>
              <a:rPr lang="en-US" altLang="sl-SI" b="1" dirty="0" err="1"/>
              <a:t>intera</a:t>
            </a:r>
            <a:r>
              <a:rPr lang="sk-SK" altLang="sl-SI" b="1" dirty="0"/>
              <a:t>kcijah</a:t>
            </a:r>
            <a:r>
              <a:rPr lang="en-US" altLang="sl-SI" b="1" dirty="0"/>
              <a:t>, </a:t>
            </a:r>
            <a:r>
              <a:rPr lang="sk-SK" altLang="sl-SI" b="1" dirty="0" smtClean="0">
                <a:solidFill>
                  <a:srgbClr val="C00000"/>
                </a:solidFill>
              </a:rPr>
              <a:t>omejen interes </a:t>
            </a:r>
            <a:r>
              <a:rPr lang="sk-SK" altLang="sl-SI" dirty="0" smtClean="0"/>
              <a:t>in</a:t>
            </a:r>
            <a:r>
              <a:rPr lang="sk-SK" altLang="sl-SI" b="1" dirty="0" smtClean="0"/>
              <a:t> aktivnosti.</a:t>
            </a:r>
            <a:endParaRPr lang="en-US" altLang="sl-SI" dirty="0" smtClean="0"/>
          </a:p>
          <a:p>
            <a:pPr eaLnBrk="1" hangingPunct="1"/>
            <a:r>
              <a:rPr lang="sk-SK" altLang="sl-SI" dirty="0" smtClean="0"/>
              <a:t>Ni zamika pri razvoju jezika.</a:t>
            </a:r>
            <a:endParaRPr lang="en-US" altLang="sl-SI" dirty="0" smtClean="0"/>
          </a:p>
          <a:p>
            <a:pPr eaLnBrk="1" hangingPunct="1"/>
            <a:r>
              <a:rPr lang="sk-SK" altLang="sl-SI" dirty="0" smtClean="0"/>
              <a:t>Normalna ali nadpovprečna inteligenca.</a:t>
            </a:r>
          </a:p>
          <a:p>
            <a:pPr eaLnBrk="1" hangingPunct="1"/>
            <a:r>
              <a:rPr lang="sk-SK" altLang="sl-SI" dirty="0" smtClean="0"/>
              <a:t>Običajen jezik</a:t>
            </a:r>
          </a:p>
          <a:p>
            <a:pPr eaLnBrk="1" hangingPunct="1"/>
            <a:r>
              <a:rPr lang="sk-SK" altLang="sl-SI" dirty="0" smtClean="0"/>
              <a:t>Otrplost pri socialnih interakcijah</a:t>
            </a:r>
            <a:r>
              <a:rPr lang="en-US" altLang="sl-SI" dirty="0" smtClean="0"/>
              <a:t>, </a:t>
            </a:r>
            <a:r>
              <a:rPr lang="sk-SK" altLang="sl-SI" dirty="0" smtClean="0"/>
              <a:t>se osredotočajo na „posebne“ predmete</a:t>
            </a:r>
            <a:r>
              <a:rPr lang="en-US" altLang="sl-SI" dirty="0" smtClean="0"/>
              <a:t>, </a:t>
            </a:r>
            <a:r>
              <a:rPr lang="sk-SK" altLang="sl-SI" dirty="0" smtClean="0"/>
              <a:t>se z njimi stalno ukvarjajo</a:t>
            </a:r>
            <a:r>
              <a:rPr lang="en-US" altLang="sl-SI" dirty="0" smtClean="0"/>
              <a:t>. </a:t>
            </a:r>
            <a:endParaRPr lang="en-US" altLang="sl-SI" dirty="0"/>
          </a:p>
          <a:p>
            <a:pPr eaLnBrk="1" hangingPunct="1"/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41226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/>
              <a:t>Možganska aktivnost</a:t>
            </a:r>
            <a:endParaRPr lang="sl-SI" sz="2800" dirty="0"/>
          </a:p>
        </p:txBody>
      </p:sp>
      <p:pic>
        <p:nvPicPr>
          <p:cNvPr id="57346" name="Picture 2" descr="Rezultat iskanja slik za asperger ob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54627"/>
            <a:ext cx="9765396" cy="61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1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1"/>
            <a:ext cx="9144000" cy="644525"/>
          </a:xfrm>
        </p:spPr>
        <p:txBody>
          <a:bodyPr/>
          <a:lstStyle/>
          <a:p>
            <a:pPr eaLnBrk="1" hangingPunct="1"/>
            <a:r>
              <a:rPr lang="en-US" altLang="sl-SI" sz="3200" dirty="0"/>
              <a:t>3.  </a:t>
            </a:r>
            <a:r>
              <a:rPr lang="sk-SK" altLang="sl-SI" sz="3200" dirty="0"/>
              <a:t>PDD </a:t>
            </a:r>
            <a:r>
              <a:rPr lang="en-US" altLang="sl-SI" sz="3200" dirty="0"/>
              <a:t>– </a:t>
            </a:r>
            <a:r>
              <a:rPr lang="sk-SK" altLang="sl-SI" sz="3200" dirty="0"/>
              <a:t>nespecificirana </a:t>
            </a:r>
            <a:r>
              <a:rPr lang="en-US" altLang="sl-SI" sz="3200" dirty="0"/>
              <a:t>(PDD-NOS)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200" y="1219200"/>
            <a:ext cx="58674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l-SI" sz="3600" dirty="0" smtClean="0"/>
              <a:t>Pogosto poimenovana </a:t>
            </a:r>
            <a:r>
              <a:rPr lang="sk-SK" altLang="sl-SI" sz="3600" b="1" dirty="0" smtClean="0"/>
              <a:t>atipičen avtizem.</a:t>
            </a:r>
            <a:endParaRPr lang="en-US" altLang="sl-SI" sz="3600" b="1" dirty="0" smtClean="0"/>
          </a:p>
          <a:p>
            <a:pPr eaLnBrk="1" hangingPunct="1"/>
            <a:r>
              <a:rPr lang="sk-SK" altLang="sl-SI" sz="3600" dirty="0" smtClean="0"/>
              <a:t>Uporabi se, ko diagnostična sredstva ne ustrezajo</a:t>
            </a:r>
            <a:r>
              <a:rPr lang="en-US" altLang="sl-SI" sz="3600" dirty="0" smtClean="0"/>
              <a:t>, </a:t>
            </a:r>
            <a:r>
              <a:rPr lang="sk-SK" altLang="sl-SI" sz="3600" dirty="0" smtClean="0"/>
              <a:t>prisotna pa je hujša vedenjska motnja.</a:t>
            </a:r>
          </a:p>
          <a:p>
            <a:pPr eaLnBrk="1" hangingPunct="1"/>
            <a:endParaRPr lang="en-US" altLang="sl-SI" sz="3600" dirty="0" smtClean="0"/>
          </a:p>
          <a:p>
            <a:pPr eaLnBrk="1" hangingPunct="1">
              <a:buFontTx/>
              <a:buNone/>
            </a:pPr>
            <a:endParaRPr lang="en-US" altLang="sl-SI" sz="3600" dirty="0" smtClean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200"/>
            <a:ext cx="5794375" cy="57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 sz="3200" dirty="0" smtClean="0"/>
              <a:t>4.  </a:t>
            </a:r>
            <a:r>
              <a:rPr lang="en-US" altLang="sl-SI" sz="3200" dirty="0" err="1" smtClean="0"/>
              <a:t>Rett</a:t>
            </a:r>
            <a:r>
              <a:rPr lang="sk-SK" altLang="sl-SI" sz="3200" dirty="0" smtClean="0"/>
              <a:t>-ova motnja in </a:t>
            </a:r>
            <a:r>
              <a:rPr lang="sk-SK" altLang="sl-SI" sz="3200" dirty="0" smtClean="0"/>
              <a:t>		</a:t>
            </a:r>
            <a:r>
              <a:rPr lang="en-US" altLang="sl-SI" sz="3200" dirty="0" smtClean="0"/>
              <a:t>5</a:t>
            </a:r>
            <a:r>
              <a:rPr lang="en-US" altLang="sl-SI" sz="3200" dirty="0" smtClean="0"/>
              <a:t>. </a:t>
            </a:r>
            <a:r>
              <a:rPr lang="sk-SK" altLang="sl-SI" sz="3200" dirty="0"/>
              <a:t>Otroška </a:t>
            </a:r>
            <a:r>
              <a:rPr lang="sk-SK" altLang="sl-SI" sz="3200" dirty="0" smtClean="0"/>
              <a:t>dezintegrativna </a:t>
            </a:r>
            <a:r>
              <a:rPr lang="sk-SK" altLang="sl-SI" sz="3200" dirty="0"/>
              <a:t>motnja</a:t>
            </a:r>
            <a:endParaRPr lang="en-US" altLang="sl-SI" sz="32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2900" y="990600"/>
            <a:ext cx="115062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l-SI" u="sng" dirty="0"/>
              <a:t>4. </a:t>
            </a:r>
            <a:r>
              <a:rPr lang="en-US" altLang="sl-SI" u="sng" dirty="0" err="1"/>
              <a:t>Progres</a:t>
            </a:r>
            <a:r>
              <a:rPr lang="sk-SK" altLang="sl-SI" u="sng" dirty="0"/>
              <a:t>ivna motnja</a:t>
            </a:r>
            <a:r>
              <a:rPr lang="en-US" altLang="sl-SI" dirty="0"/>
              <a:t>, </a:t>
            </a:r>
            <a:r>
              <a:rPr lang="sk-SK" altLang="sl-SI" dirty="0"/>
              <a:t>ki se pojavlja samo pri </a:t>
            </a:r>
            <a:r>
              <a:rPr lang="sk-SK" altLang="sl-SI" b="1" dirty="0">
                <a:solidFill>
                  <a:schemeClr val="tx1"/>
                </a:solidFill>
              </a:rPr>
              <a:t>dekletih</a:t>
            </a:r>
            <a:r>
              <a:rPr lang="en-US" altLang="sl-SI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l-SI" dirty="0"/>
              <a:t>Obdobje normalnega razvoja, nato </a:t>
            </a:r>
            <a:r>
              <a:rPr lang="sk-SK" altLang="sl-SI" dirty="0">
                <a:solidFill>
                  <a:srgbClr val="FF0000"/>
                </a:solidFill>
              </a:rPr>
              <a:t>izguba že pridobljenih sposobnosti.</a:t>
            </a:r>
            <a:endParaRPr lang="en-US" altLang="sl-SI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l-SI" dirty="0"/>
              <a:t>Izguba uporabe </a:t>
            </a:r>
            <a:r>
              <a:rPr lang="sk-SK" altLang="sl-SI" dirty="0">
                <a:solidFill>
                  <a:srgbClr val="FF0000"/>
                </a:solidFill>
              </a:rPr>
              <a:t>funkcij rok</a:t>
            </a:r>
            <a:r>
              <a:rPr lang="sk-SK" altLang="sl-SI" dirty="0"/>
              <a:t>, ki ga nadomestijo ponavljajoči gibi rok.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l-SI" dirty="0"/>
              <a:t>Prične se ob starosti </a:t>
            </a:r>
            <a:r>
              <a:rPr lang="en-US" altLang="sl-SI" dirty="0"/>
              <a:t>1-4 </a:t>
            </a:r>
            <a:r>
              <a:rPr lang="sk-SK" altLang="sl-SI" dirty="0"/>
              <a:t>let</a:t>
            </a:r>
          </a:p>
          <a:p>
            <a:pPr eaLnBrk="1" hangingPunct="1">
              <a:lnSpc>
                <a:spcPct val="90000"/>
              </a:lnSpc>
            </a:pPr>
            <a:endParaRPr lang="sk-SK" altLang="sl-SI" dirty="0"/>
          </a:p>
          <a:p>
            <a:pPr eaLnBrk="1" hangingPunct="1"/>
            <a:r>
              <a:rPr lang="sk-SK" altLang="sl-SI" u="sng" dirty="0"/>
              <a:t>5. Dezintegrativna motnja: </a:t>
            </a:r>
            <a:r>
              <a:rPr lang="en-US" altLang="sl-SI" dirty="0"/>
              <a:t>Normal</a:t>
            </a:r>
            <a:r>
              <a:rPr lang="sk-SK" altLang="sl-SI" dirty="0"/>
              <a:t>ni</a:t>
            </a:r>
            <a:r>
              <a:rPr lang="en-US" altLang="sl-SI" dirty="0"/>
              <a:t> </a:t>
            </a:r>
            <a:r>
              <a:rPr lang="sk-SK" altLang="sl-SI" dirty="0"/>
              <a:t>razvoj vsaj prvi </a:t>
            </a:r>
            <a:r>
              <a:rPr lang="en-US" altLang="sl-SI" dirty="0"/>
              <a:t>2 </a:t>
            </a:r>
            <a:r>
              <a:rPr lang="sk-SK" altLang="sl-SI" dirty="0"/>
              <a:t>leti</a:t>
            </a:r>
            <a:endParaRPr lang="en-US" altLang="sl-SI" dirty="0"/>
          </a:p>
          <a:p>
            <a:pPr eaLnBrk="1" hangingPunct="1"/>
            <a:r>
              <a:rPr lang="sk-SK" altLang="sl-SI" dirty="0"/>
              <a:t>Nato pomembna izguba predhodno pridobljenih spretnosti. </a:t>
            </a: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8620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encrypted-tbn3.gstatic.com/images?q=tbn:ANd9GcT2ip1oJHCxDG6jfhXWiCy4LtbNfgI3_35W4Cwe5IPOWyT0PHlY"/>
          <p:cNvSpPr>
            <a:spLocks noChangeAspect="1" noChangeArrowheads="1"/>
          </p:cNvSpPr>
          <p:nvPr/>
        </p:nvSpPr>
        <p:spPr bwMode="auto">
          <a:xfrm>
            <a:off x="1679575" y="-1462088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278"/>
            <a:ext cx="2619375" cy="195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28" y="1981200"/>
            <a:ext cx="274437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22" y="3962402"/>
            <a:ext cx="2674254" cy="289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912"/>
            <a:ext cx="7391400" cy="67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87" y="0"/>
            <a:ext cx="9694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9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381000"/>
          </a:xfrm>
        </p:spPr>
        <p:txBody>
          <a:bodyPr/>
          <a:lstStyle/>
          <a:p>
            <a:pPr eaLnBrk="1" hangingPunct="1"/>
            <a:r>
              <a:rPr lang="en-US" altLang="sl-SI" sz="2800" dirty="0" err="1"/>
              <a:t>Etiolog</a:t>
            </a:r>
            <a:r>
              <a:rPr lang="sk-SK" altLang="sl-SI" sz="2800" dirty="0"/>
              <a:t>ija</a:t>
            </a:r>
            <a:r>
              <a:rPr lang="en-US" altLang="sl-SI" sz="2800" dirty="0"/>
              <a:t> ASD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143000"/>
            <a:ext cx="113538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l-SI" sz="3600" dirty="0" smtClean="0"/>
              <a:t>Kompleksna</a:t>
            </a:r>
            <a:r>
              <a:rPr lang="sk-SK" altLang="sl-SI" sz="3600" dirty="0"/>
              <a:t> </a:t>
            </a:r>
            <a:r>
              <a:rPr lang="sk-SK" altLang="sl-SI" sz="3600" dirty="0" smtClean="0"/>
              <a:t>nevrobiološka razvojna motnja</a:t>
            </a:r>
            <a:endParaRPr lang="en-US" altLang="sl-SI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sk-SK" altLang="sl-SI" dirty="0">
                <a:ea typeface="ＭＳ Ｐゴシック" panose="020B0600070205080204" pitchFamily="34" charset="-128"/>
              </a:rPr>
              <a:t>Velika </a:t>
            </a:r>
            <a:r>
              <a:rPr lang="sk-SK" altLang="sl-SI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fenotipska</a:t>
            </a:r>
            <a:r>
              <a:rPr lang="sk-SK" altLang="sl-SI" dirty="0">
                <a:ea typeface="ＭＳ Ｐゴシック" panose="020B0600070205080204" pitchFamily="34" charset="-128"/>
              </a:rPr>
              <a:t> </a:t>
            </a:r>
            <a:r>
              <a:rPr lang="sk-SK" altLang="sl-SI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variabilnost</a:t>
            </a:r>
            <a:endParaRPr lang="en-US" altLang="sl-SI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l-SI" dirty="0">
                <a:ea typeface="ＭＳ Ｐゴシック" panose="020B0600070205080204" pitchFamily="34" charset="-128"/>
              </a:rPr>
              <a:t>Verjetno vključuje številne gene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l-SI" dirty="0">
                <a:ea typeface="ＭＳ Ｐゴシック" panose="020B0600070205080204" pitchFamily="34" charset="-128"/>
              </a:rPr>
              <a:t>Okoljski dejavniki lahko modulirajo izražanje genov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l-SI" dirty="0">
                <a:ea typeface="ＭＳ Ｐゴシック" panose="020B0600070205080204" pitchFamily="34" charset="-128"/>
              </a:rPr>
              <a:t>Pojavnost pri enojajčnih dvojčkih </a:t>
            </a:r>
            <a:r>
              <a:rPr lang="en-US" altLang="sl-SI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60-90%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l-SI" dirty="0">
                <a:ea typeface="ＭＳ Ｐゴシック" panose="020B0600070205080204" pitchFamily="34" charset="-128"/>
              </a:rPr>
              <a:t>Tveganje za nastanek po pojavu pri dvojčku </a:t>
            </a:r>
            <a:r>
              <a:rPr lang="en-US" altLang="sl-SI" dirty="0">
                <a:ea typeface="ＭＳ Ｐゴシック" panose="020B0600070205080204" pitchFamily="34" charset="-128"/>
              </a:rPr>
              <a:t>2-8%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l-SI" sz="3600" dirty="0" smtClean="0"/>
              <a:t>~ 10% </a:t>
            </a:r>
            <a:r>
              <a:rPr lang="sk-SK" altLang="sl-SI" sz="3600" dirty="0" smtClean="0"/>
              <a:t>primerov povezanih z genskim sindromom ali zdravstvenim stanjem </a:t>
            </a:r>
            <a:r>
              <a:rPr lang="en-US" altLang="sl-SI" sz="3600" dirty="0" smtClean="0"/>
              <a:t>(</a:t>
            </a:r>
            <a:r>
              <a:rPr lang="sk-SK" altLang="sl-SI" sz="3600" dirty="0" smtClean="0"/>
              <a:t>npr. ang. </a:t>
            </a:r>
            <a:r>
              <a:rPr lang="en-US" altLang="sl-SI" sz="3600" dirty="0" smtClean="0"/>
              <a:t>Fragile X syndrome</a:t>
            </a:r>
            <a:r>
              <a:rPr lang="sk-SK" altLang="sl-SI" sz="3600" dirty="0" smtClean="0"/>
              <a:t> (</a:t>
            </a:r>
            <a:r>
              <a:rPr lang="sk-SK" altLang="sl-SI" sz="3600" dirty="0" smtClean="0">
                <a:solidFill>
                  <a:srgbClr val="C00000"/>
                </a:solidFill>
              </a:rPr>
              <a:t>FXS</a:t>
            </a:r>
            <a:r>
              <a:rPr lang="sk-SK" altLang="sl-SI" sz="3600" dirty="0" smtClean="0"/>
              <a:t>)</a:t>
            </a:r>
            <a:r>
              <a:rPr lang="en-US" altLang="sl-SI" sz="3600" dirty="0" smtClean="0"/>
              <a:t>, </a:t>
            </a:r>
            <a:r>
              <a:rPr lang="en-US" altLang="sl-SI" sz="3600" dirty="0" err="1" smtClean="0"/>
              <a:t>tubero</a:t>
            </a:r>
            <a:r>
              <a:rPr lang="sk-SK" altLang="sl-SI" sz="3600" dirty="0" smtClean="0"/>
              <a:t>zna skleroza</a:t>
            </a:r>
            <a:r>
              <a:rPr lang="en-US" altLang="sl-SI" sz="36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sl-SI" sz="4000" dirty="0"/>
          </a:p>
        </p:txBody>
      </p:sp>
    </p:spTree>
    <p:extLst>
      <p:ext uri="{BB962C8B-B14F-4D97-AF65-F5344CB8AC3E}">
        <p14:creationId xmlns:p14="http://schemas.microsoft.com/office/powerpoint/2010/main" val="28581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k-SK" sz="2800" dirty="0"/>
              <a:t>Vzroki za nastanek ASD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762000" y="838200"/>
            <a:ext cx="10896600" cy="5791200"/>
          </a:xfrm>
        </p:spPr>
        <p:txBody>
          <a:bodyPr/>
          <a:lstStyle/>
          <a:p>
            <a:r>
              <a:rPr lang="sk-SK" dirty="0"/>
              <a:t>Vzrok neznan</a:t>
            </a:r>
            <a:endParaRPr lang="en-US" dirty="0"/>
          </a:p>
          <a:p>
            <a:r>
              <a:rPr lang="sl-SI" dirty="0">
                <a:solidFill>
                  <a:srgbClr val="FF0000"/>
                </a:solidFill>
              </a:rPr>
              <a:t>Zmotne teorije</a:t>
            </a:r>
            <a:r>
              <a:rPr lang="sl-SI" dirty="0"/>
              <a:t>:</a:t>
            </a:r>
          </a:p>
          <a:p>
            <a:pPr lvl="1"/>
            <a:r>
              <a:rPr lang="sl-SI" u="sng" dirty="0"/>
              <a:t>Postnatalno</a:t>
            </a:r>
            <a:r>
              <a:rPr lang="sl-SI" dirty="0"/>
              <a:t> okolje: alergije in izpostavljenost zdravilom, cepivom, infekcijam, nekatera hrana</a:t>
            </a:r>
            <a:endParaRPr lang="sl-SI" dirty="0"/>
          </a:p>
          <a:p>
            <a:pPr lvl="1"/>
            <a:r>
              <a:rPr lang="sl-SI" dirty="0"/>
              <a:t>Pomanjkanje Vitamina </a:t>
            </a:r>
            <a:r>
              <a:rPr lang="sl-SI" dirty="0"/>
              <a:t>D</a:t>
            </a:r>
          </a:p>
          <a:p>
            <a:r>
              <a:rPr lang="sl-SI" dirty="0">
                <a:solidFill>
                  <a:srgbClr val="00B050"/>
                </a:solidFill>
              </a:rPr>
              <a:t>Veljavne teorije</a:t>
            </a:r>
            <a:r>
              <a:rPr lang="sl-SI" dirty="0"/>
              <a:t>:</a:t>
            </a:r>
            <a:endParaRPr lang="sl-SI" dirty="0"/>
          </a:p>
          <a:p>
            <a:pPr lvl="1"/>
            <a:r>
              <a:rPr lang="sl-SI" dirty="0"/>
              <a:t>Genetski dejavniki</a:t>
            </a:r>
            <a:endParaRPr lang="sl-SI" dirty="0"/>
          </a:p>
          <a:p>
            <a:pPr lvl="1"/>
            <a:r>
              <a:rPr lang="sl-SI" u="sng" dirty="0" err="1"/>
              <a:t>Prenatalno</a:t>
            </a:r>
            <a:r>
              <a:rPr lang="sl-SI" dirty="0"/>
              <a:t> okolje:  starost staršev (</a:t>
            </a:r>
            <a:r>
              <a:rPr lang="sl-SI" dirty="0"/>
              <a:t>m40+; f40+, m-30); diabetes, </a:t>
            </a:r>
            <a:r>
              <a:rPr lang="sl-SI" dirty="0"/>
              <a:t>krvavitve, psihoaktivna zdravila med nosečnostjo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48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k-SK" sz="2800" dirty="0"/>
              <a:t>Prenatalna tveganja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381000" y="914400"/>
            <a:ext cx="11582400" cy="5486400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Diabetes</a:t>
            </a:r>
            <a:r>
              <a:rPr lang="sl-SI" dirty="0"/>
              <a:t> pri materi </a:t>
            </a:r>
            <a:r>
              <a:rPr lang="sl-SI" sz="2400" dirty="0"/>
              <a:t>(</a:t>
            </a:r>
            <a:r>
              <a:rPr lang="sl-SI" sz="2400" dirty="0" err="1"/>
              <a:t>Ornoyet</a:t>
            </a:r>
            <a:r>
              <a:rPr lang="sl-SI" sz="2400" dirty="0"/>
              <a:t> </a:t>
            </a:r>
            <a:r>
              <a:rPr lang="sl-SI" sz="2400" dirty="0" err="1"/>
              <a:t>al</a:t>
            </a:r>
            <a:r>
              <a:rPr lang="sl-SI" sz="2400" dirty="0"/>
              <a:t>., 2016)</a:t>
            </a:r>
          </a:p>
          <a:p>
            <a:r>
              <a:rPr lang="sl-SI" dirty="0">
                <a:solidFill>
                  <a:srgbClr val="C00000"/>
                </a:solidFill>
              </a:rPr>
              <a:t>Avtoimunske</a:t>
            </a:r>
            <a:r>
              <a:rPr lang="sl-SI" dirty="0"/>
              <a:t> bolezni matere</a:t>
            </a:r>
            <a:endParaRPr lang="sl-SI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sl-SI" dirty="0"/>
              <a:t> Oba starša starejša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</a:t>
            </a:r>
            <a:r>
              <a:rPr lang="sl-SI" dirty="0"/>
              <a:t> Starejše ženske s </a:t>
            </a:r>
            <a:r>
              <a:rPr lang="sl-SI" dirty="0">
                <a:solidFill>
                  <a:srgbClr val="FF0000"/>
                </a:solidFill>
              </a:rPr>
              <a:t>pomanjkanjem železa </a:t>
            </a:r>
            <a:r>
              <a:rPr lang="sl-SI" sz="2800" dirty="0"/>
              <a:t>(10 x večje tveganje, da rodijo otroka z avtizmom)</a:t>
            </a:r>
            <a:endParaRPr lang="en-US" dirty="0"/>
          </a:p>
          <a:p>
            <a:pPr marL="0" indent="0">
              <a:buNone/>
            </a:pPr>
            <a:r>
              <a:rPr lang="sl-SI" dirty="0"/>
              <a:t>• </a:t>
            </a:r>
            <a:r>
              <a:rPr lang="sl-SI" dirty="0" err="1"/>
              <a:t>Prenatalna</a:t>
            </a:r>
            <a:r>
              <a:rPr lang="sl-SI" dirty="0"/>
              <a:t> nihanja v ravneh </a:t>
            </a:r>
            <a:r>
              <a:rPr lang="sl-SI" dirty="0">
                <a:solidFill>
                  <a:srgbClr val="A13B92"/>
                </a:solidFill>
              </a:rPr>
              <a:t>steroidov</a:t>
            </a:r>
            <a:endParaRPr lang="sl-SI" dirty="0">
              <a:solidFill>
                <a:srgbClr val="A13B92"/>
              </a:solidFill>
            </a:endParaRP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sl-SI" dirty="0"/>
              <a:t> Predčasno rojstvo</a:t>
            </a:r>
            <a:r>
              <a:rPr lang="en-US" dirty="0"/>
              <a:t>, </a:t>
            </a:r>
            <a:r>
              <a:rPr lang="sl-SI" dirty="0"/>
              <a:t>majhna porodna teža in carski rez</a:t>
            </a:r>
            <a:endParaRPr lang="en-US" dirty="0"/>
          </a:p>
        </p:txBody>
      </p:sp>
      <p:sp>
        <p:nvSpPr>
          <p:cNvPr id="4" name="Pravokotnik 3"/>
          <p:cNvSpPr/>
          <p:nvPr/>
        </p:nvSpPr>
        <p:spPr>
          <a:xfrm>
            <a:off x="952500" y="6059268"/>
            <a:ext cx="1120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Schmidt RJ, et </a:t>
            </a:r>
            <a:r>
              <a:rPr lang="sl-SI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800" i="1" dirty="0">
                <a:solidFill>
                  <a:srgbClr val="000000"/>
                </a:solidFill>
                <a:latin typeface="Arial" panose="020B0604020202020204" pitchFamily="34" charset="0"/>
              </a:rPr>
              <a:t>Am J </a:t>
            </a:r>
            <a:r>
              <a:rPr lang="sl-SI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Epidemiol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800" b="1" dirty="0">
                <a:solidFill>
                  <a:srgbClr val="000000"/>
                </a:solidFill>
                <a:latin typeface="Arial" panose="020B0604020202020204" pitchFamily="34" charset="0"/>
              </a:rPr>
              <a:t>2014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;180(9):890-900. Gore AC, et </a:t>
            </a:r>
            <a:r>
              <a:rPr lang="sl-SI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EndocrRev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800" b="1" dirty="0">
                <a:solidFill>
                  <a:srgbClr val="000000"/>
                </a:solidFill>
                <a:latin typeface="Arial" panose="020B0604020202020204" pitchFamily="34" charset="0"/>
              </a:rPr>
              <a:t>2014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;35(6):961-991. </a:t>
            </a:r>
            <a:r>
              <a:rPr lang="sl-SI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SchieveLA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, et </a:t>
            </a:r>
            <a:r>
              <a:rPr lang="sl-SI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800" i="1" dirty="0">
                <a:solidFill>
                  <a:srgbClr val="000000"/>
                </a:solidFill>
                <a:latin typeface="Arial" panose="020B0604020202020204" pitchFamily="34" charset="0"/>
              </a:rPr>
              <a:t>Ann </a:t>
            </a:r>
            <a:r>
              <a:rPr lang="sl-SI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Epidemiol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800" b="1" dirty="0">
                <a:solidFill>
                  <a:srgbClr val="000000"/>
                </a:solidFill>
                <a:latin typeface="Arial" panose="020B0604020202020204" pitchFamily="34" charset="0"/>
              </a:rPr>
              <a:t>2014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;24(4):260-266. </a:t>
            </a:r>
            <a:r>
              <a:rPr lang="sl-SI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LyallK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, et </a:t>
            </a:r>
            <a:r>
              <a:rPr lang="sl-SI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IntJ</a:t>
            </a:r>
            <a:r>
              <a:rPr lang="sl-SI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Epidemiol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800" b="1" dirty="0">
                <a:solidFill>
                  <a:srgbClr val="000000"/>
                </a:solidFill>
                <a:latin typeface="Arial" panose="020B0604020202020204" pitchFamily="34" charset="0"/>
              </a:rPr>
              <a:t>2014</a:t>
            </a:r>
            <a:r>
              <a:rPr lang="sl-SI" sz="1800" dirty="0">
                <a:solidFill>
                  <a:srgbClr val="000000"/>
                </a:solidFill>
                <a:latin typeface="Arial" panose="020B0604020202020204" pitchFamily="34" charset="0"/>
              </a:rPr>
              <a:t>;43(2):443-464. 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3368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k-SK" sz="2800" dirty="0"/>
              <a:t>Prenatalna tveganja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609600" y="838200"/>
            <a:ext cx="10972800" cy="5486400"/>
          </a:xfrm>
        </p:spPr>
        <p:txBody>
          <a:bodyPr/>
          <a:lstStyle/>
          <a:p>
            <a:r>
              <a:rPr lang="sl-SI" sz="2400" dirty="0"/>
              <a:t>Okužba in vnetje matere </a:t>
            </a:r>
            <a:r>
              <a:rPr lang="en-US" sz="2400" dirty="0"/>
              <a:t>(</a:t>
            </a:r>
            <a:r>
              <a:rPr lang="sl-SI" sz="2400" dirty="0" err="1"/>
              <a:t>kongenitalna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FF0000"/>
                </a:solidFill>
              </a:rPr>
              <a:t>R</a:t>
            </a:r>
            <a:r>
              <a:rPr lang="en-US" sz="2400" dirty="0" err="1">
                <a:solidFill>
                  <a:srgbClr val="FF0000"/>
                </a:solidFill>
              </a:rPr>
              <a:t>ubella</a:t>
            </a:r>
            <a:r>
              <a:rPr lang="en-US" sz="2400" dirty="0"/>
              <a:t>)</a:t>
            </a:r>
          </a:p>
          <a:p>
            <a:r>
              <a:rPr lang="sl-SI" sz="2400" dirty="0"/>
              <a:t>Okoljski </a:t>
            </a:r>
            <a:r>
              <a:rPr lang="sl-SI" sz="2400" dirty="0" err="1"/>
              <a:t>toksiki</a:t>
            </a:r>
            <a:r>
              <a:rPr lang="sl-SI" sz="2400" dirty="0"/>
              <a:t> (Me-</a:t>
            </a:r>
            <a:r>
              <a:rPr lang="sl-SI" sz="2400" dirty="0" err="1"/>
              <a:t>Hg</a:t>
            </a:r>
            <a:r>
              <a:rPr lang="sl-SI" sz="2400" dirty="0"/>
              <a:t>, PCB-ji, toluen, arzen)?</a:t>
            </a:r>
            <a:endParaRPr lang="sl-SI" sz="2400" dirty="0"/>
          </a:p>
          <a:p>
            <a:r>
              <a:rPr lang="sl-SI" sz="2400" dirty="0"/>
              <a:t>Onesnaženje zraka</a:t>
            </a:r>
            <a:endParaRPr lang="sl-SI" sz="2400" dirty="0"/>
          </a:p>
          <a:p>
            <a:r>
              <a:rPr lang="sl-SI" sz="2400" dirty="0"/>
              <a:t>Pesticidi</a:t>
            </a:r>
            <a:endParaRPr lang="sl-SI" sz="2400" dirty="0"/>
          </a:p>
          <a:p>
            <a:r>
              <a:rPr lang="sl-SI" sz="2400" dirty="0" err="1"/>
              <a:t>Bisphenolni</a:t>
            </a:r>
            <a:r>
              <a:rPr lang="sl-SI" sz="2400" dirty="0"/>
              <a:t> </a:t>
            </a:r>
            <a:r>
              <a:rPr lang="sl-SI" sz="2400" dirty="0" err="1"/>
              <a:t>ftalati</a:t>
            </a:r>
            <a:endParaRPr lang="sl-SI" sz="2400" dirty="0"/>
          </a:p>
          <a:p>
            <a:r>
              <a:rPr lang="sl-SI" sz="2400" dirty="0" err="1"/>
              <a:t>Valproična</a:t>
            </a:r>
            <a:r>
              <a:rPr lang="sl-SI" sz="2400" dirty="0"/>
              <a:t> kislina</a:t>
            </a:r>
            <a:endParaRPr lang="sl-SI" sz="2400" dirty="0"/>
          </a:p>
          <a:p>
            <a:r>
              <a:rPr lang="sl-SI" sz="2400" dirty="0" err="1"/>
              <a:t>Talidomid</a:t>
            </a:r>
            <a:endParaRPr lang="sl-SI" sz="2400" dirty="0"/>
          </a:p>
          <a:p>
            <a:r>
              <a:rPr lang="sl-SI" sz="2400" dirty="0"/>
              <a:t>SSRI-ji</a:t>
            </a:r>
            <a:endParaRPr lang="sl-SI" sz="2400" dirty="0"/>
          </a:p>
          <a:p>
            <a:r>
              <a:rPr lang="sl-SI" sz="2400" dirty="0" err="1"/>
              <a:t>Acetaminofen</a:t>
            </a:r>
            <a:endParaRPr lang="sl-SI" sz="2400" dirty="0"/>
          </a:p>
          <a:p>
            <a:r>
              <a:rPr lang="sl-SI" sz="2400" dirty="0"/>
              <a:t>Težke kovine</a:t>
            </a:r>
            <a:endParaRPr lang="sl-SI" sz="2400" dirty="0"/>
          </a:p>
          <a:p>
            <a:endParaRPr lang="sl-SI" sz="2400" dirty="0"/>
          </a:p>
        </p:txBody>
      </p:sp>
      <p:sp>
        <p:nvSpPr>
          <p:cNvPr id="4" name="Pravokotnik 3"/>
          <p:cNvSpPr/>
          <p:nvPr/>
        </p:nvSpPr>
        <p:spPr>
          <a:xfrm>
            <a:off x="6096000" y="53044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</a:rPr>
              <a:t>Atladottiret al., 2010; Ornoyet al, 2016; Eskenaziet al, 2008; Kondolotet al, </a:t>
            </a:r>
            <a:r>
              <a:rPr lang="nl-NL" sz="1800" b="1" dirty="0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  <a:r>
              <a:rPr lang="nl-NL" sz="1800" dirty="0">
                <a:solidFill>
                  <a:srgbClr val="000000"/>
                </a:solidFill>
                <a:latin typeface="Arial" panose="020B0604020202020204" pitchFamily="34" charset="0"/>
              </a:rPr>
              <a:t>; Christensen et al. 2013; Croenet al, 2011; Bourkhriset al, 2016; Avella-Garcia CB et al, 2016; Kern 2016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2204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/>
              <a:t>Značilnosti avtističnih motenj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914400" y="914400"/>
            <a:ext cx="6477000" cy="5486400"/>
          </a:xfrm>
        </p:spPr>
        <p:txBody>
          <a:bodyPr/>
          <a:lstStyle/>
          <a:p>
            <a:r>
              <a:rPr lang="sk-SK" dirty="0" smtClean="0"/>
              <a:t>Prednosti </a:t>
            </a:r>
            <a:r>
              <a:rPr lang="sk-SK" sz="2000" dirty="0"/>
              <a:t>(lahko!)</a:t>
            </a:r>
            <a:endParaRPr lang="sk-SK" dirty="0" smtClean="0"/>
          </a:p>
          <a:p>
            <a:pPr lvl="1"/>
            <a:r>
              <a:rPr lang="sk-SK" sz="2000" dirty="0"/>
              <a:t>branje</a:t>
            </a:r>
            <a:endParaRPr lang="en-US" sz="2000" dirty="0"/>
          </a:p>
          <a:p>
            <a:pPr lvl="1"/>
            <a:r>
              <a:rPr lang="sk-SK" sz="2000" dirty="0"/>
              <a:t>d</a:t>
            </a:r>
            <a:r>
              <a:rPr lang="sk-SK" sz="2000" dirty="0"/>
              <a:t>obro ravnotežje</a:t>
            </a:r>
            <a:endParaRPr lang="en-US" sz="2000" dirty="0"/>
          </a:p>
          <a:p>
            <a:pPr lvl="1"/>
            <a:r>
              <a:rPr lang="sk-SK" sz="2000" dirty="0"/>
              <a:t>risanje</a:t>
            </a:r>
            <a:endParaRPr lang="en-US" sz="2000" dirty="0"/>
          </a:p>
          <a:p>
            <a:pPr lvl="1"/>
            <a:r>
              <a:rPr lang="sk-SK" sz="2000" dirty="0"/>
              <a:t>r</a:t>
            </a:r>
            <a:r>
              <a:rPr lang="sk-SK" sz="2000" dirty="0"/>
              <a:t>ačunalniške spretnosti</a:t>
            </a:r>
            <a:endParaRPr lang="en-US" sz="2000" dirty="0"/>
          </a:p>
          <a:p>
            <a:pPr lvl="1"/>
            <a:r>
              <a:rPr lang="sk-SK" sz="2000" dirty="0"/>
              <a:t>d</a:t>
            </a:r>
            <a:r>
              <a:rPr lang="sk-SK" sz="2000" dirty="0"/>
              <a:t>ober spomin</a:t>
            </a:r>
            <a:endParaRPr lang="en-US" sz="2000" dirty="0"/>
          </a:p>
          <a:p>
            <a:pPr lvl="1"/>
            <a:r>
              <a:rPr lang="sk-SK" sz="2000" dirty="0"/>
              <a:t>g</a:t>
            </a:r>
            <a:r>
              <a:rPr lang="sk-SK" sz="2000" dirty="0"/>
              <a:t>lasbene spretnosti</a:t>
            </a:r>
            <a:endParaRPr lang="en-US" sz="2000" dirty="0"/>
          </a:p>
          <a:p>
            <a:r>
              <a:rPr lang="sk-SK" dirty="0" smtClean="0"/>
              <a:t>Slabosti</a:t>
            </a:r>
          </a:p>
          <a:p>
            <a:pPr lvl="1"/>
            <a:r>
              <a:rPr lang="sk-SK" sz="2000" dirty="0"/>
              <a:t>Socialni stiki</a:t>
            </a:r>
            <a:endParaRPr lang="en-US" sz="2000" dirty="0"/>
          </a:p>
          <a:p>
            <a:pPr lvl="1"/>
            <a:r>
              <a:rPr lang="sk-SK" sz="2000" dirty="0"/>
              <a:t>Komuniciranje </a:t>
            </a:r>
            <a:endParaRPr lang="en-US" sz="2000" dirty="0"/>
          </a:p>
          <a:p>
            <a:pPr lvl="1"/>
            <a:r>
              <a:rPr lang="sk-SK" sz="2000" dirty="0"/>
              <a:t>Nenavadno in ponavljajoče vedenje</a:t>
            </a:r>
            <a:endParaRPr lang="en-US" sz="2000" dirty="0"/>
          </a:p>
          <a:p>
            <a:pPr lvl="1"/>
            <a:r>
              <a:rPr lang="sk-SK" sz="2000" dirty="0"/>
              <a:t>Senzorika </a:t>
            </a:r>
            <a:endParaRPr lang="en-US" sz="2000" dirty="0"/>
          </a:p>
          <a:p>
            <a:pPr lvl="1"/>
            <a:r>
              <a:rPr lang="sk-SK" sz="2000" dirty="0"/>
              <a:t>Motorika</a:t>
            </a:r>
            <a:endParaRPr lang="en-US" sz="2000" dirty="0"/>
          </a:p>
          <a:p>
            <a:pPr lvl="1"/>
            <a:r>
              <a:rPr lang="sk-SK" sz="2000" dirty="0"/>
              <a:t>Samopoškodbeno vedenje</a:t>
            </a:r>
            <a:endParaRPr lang="en-US" sz="2000" dirty="0"/>
          </a:p>
          <a:p>
            <a:pPr lvl="1"/>
            <a:endParaRPr lang="sl-SI" dirty="0"/>
          </a:p>
        </p:txBody>
      </p:sp>
      <p:grpSp>
        <p:nvGrpSpPr>
          <p:cNvPr id="4" name="Group 3"/>
          <p:cNvGrpSpPr/>
          <p:nvPr/>
        </p:nvGrpSpPr>
        <p:grpSpPr>
          <a:xfrm>
            <a:off x="6553200" y="914400"/>
            <a:ext cx="1944216" cy="2143140"/>
            <a:chOff x="5183191" y="2624661"/>
            <a:chExt cx="1389072" cy="132292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7818" y="2714620"/>
              <a:ext cx="1061753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Oval 5"/>
            <p:cNvSpPr/>
            <p:nvPr/>
          </p:nvSpPr>
          <p:spPr>
            <a:xfrm>
              <a:off x="5183191" y="2624661"/>
              <a:ext cx="1389072" cy="1322926"/>
            </a:xfrm>
            <a:prstGeom prst="ellipse">
              <a:avLst/>
            </a:prstGeom>
            <a:noFill/>
            <a:ln>
              <a:solidFill>
                <a:srgbClr val="1DA3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love 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3501" y="1050010"/>
            <a:ext cx="1500198" cy="185894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lum bright="-5000" contrast="1000"/>
          </a:blip>
          <a:srcRect/>
          <a:stretch>
            <a:fillRect/>
          </a:stretch>
        </p:blipFill>
        <p:spPr bwMode="auto">
          <a:xfrm>
            <a:off x="6105832" y="5548410"/>
            <a:ext cx="2064380" cy="130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2669" y="5548410"/>
            <a:ext cx="1890725" cy="128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61626" y="3887902"/>
            <a:ext cx="1071570" cy="164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5611" y="3996438"/>
            <a:ext cx="21616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1673" y="3674218"/>
            <a:ext cx="1283275" cy="127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69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153400" cy="533400"/>
          </a:xfrm>
        </p:spPr>
        <p:txBody>
          <a:bodyPr/>
          <a:lstStyle/>
          <a:p>
            <a:pPr eaLnBrk="1" hangingPunct="1"/>
            <a:r>
              <a:rPr lang="sk-SK" altLang="sl-SI" sz="3200" dirty="0"/>
              <a:t>Pristopi k obravnavi</a:t>
            </a:r>
            <a:endParaRPr lang="en-US" altLang="sl-SI" sz="3200" dirty="0"/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0600" y="1066800"/>
            <a:ext cx="10439399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l-SI" dirty="0" smtClean="0"/>
              <a:t>Vedenjski / izobraževalni pristopi</a:t>
            </a:r>
            <a:endParaRPr lang="en-US" altLang="sl-SI" dirty="0" smtClean="0"/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Zgodnji programi</a:t>
            </a:r>
            <a:endParaRPr lang="en-US" altLang="sl-SI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Posebni šolski programi</a:t>
            </a:r>
            <a:endParaRPr lang="en-US" altLang="sl-SI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Vedenjsko analizni pristop</a:t>
            </a:r>
            <a:endParaRPr lang="en-US" altLang="sl-SI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Razvojni modeli (</a:t>
            </a:r>
            <a:r>
              <a:rPr lang="en-US" altLang="sl-SI" i="1" dirty="0" smtClean="0">
                <a:ea typeface="ＭＳ Ｐゴシック" panose="020B0600070205080204" pitchFamily="34" charset="-128"/>
              </a:rPr>
              <a:t>DIR</a:t>
            </a:r>
            <a:r>
              <a:rPr lang="sk-SK" altLang="sl-SI" i="1" dirty="0" smtClean="0">
                <a:ea typeface="ＭＳ Ｐゴシック" panose="020B0600070205080204" pitchFamily="34" charset="-128"/>
              </a:rPr>
              <a:t>-</a:t>
            </a:r>
            <a:r>
              <a:rPr lang="en-US" altLang="sl-SI" b="1" i="1" dirty="0" err="1" smtClean="0">
                <a:ea typeface="ＭＳ Ｐゴシック" panose="020B0600070205080204" pitchFamily="34" charset="-128"/>
              </a:rPr>
              <a:t>Floortime</a:t>
            </a:r>
            <a:r>
              <a:rPr lang="en-US" altLang="sl-SI" dirty="0" smtClean="0">
                <a:ea typeface="ＭＳ Ｐゴシック" panose="020B0600070205080204" pitchFamily="34" charset="-128"/>
              </a:rPr>
              <a:t>, Denver</a:t>
            </a:r>
            <a:r>
              <a:rPr lang="sk-SK" altLang="sl-SI" dirty="0" smtClean="0">
                <a:ea typeface="ＭＳ Ｐゴシック" panose="020B0600070205080204" pitchFamily="34" charset="-128"/>
              </a:rPr>
              <a:t>)</a:t>
            </a:r>
          </a:p>
          <a:p>
            <a:pPr marL="454025" lvl="1" indent="0" eaLnBrk="1" hangingPunct="1">
              <a:buNone/>
            </a:pPr>
            <a:r>
              <a:rPr lang="sk-SK" altLang="sl-SI" sz="2000" dirty="0">
                <a:ea typeface="ＭＳ Ｐゴシック" panose="020B0600070205080204" pitchFamily="34" charset="-128"/>
              </a:rPr>
              <a:t>(</a:t>
            </a:r>
            <a:r>
              <a:rPr lang="sk-SK" altLang="sl-SI" sz="2000" dirty="0">
                <a:ea typeface="ＭＳ Ｐゴシック" panose="020B0600070205080204" pitchFamily="34" charset="-128"/>
                <a:hlinkClick r:id="rId2"/>
              </a:rPr>
              <a:t>https://</a:t>
            </a:r>
            <a:r>
              <a:rPr lang="sk-SK" altLang="sl-SI" sz="2000" dirty="0">
                <a:ea typeface="ＭＳ Ｐゴシック" panose="020B0600070205080204" pitchFamily="34" charset="-128"/>
                <a:hlinkClick r:id="rId2"/>
              </a:rPr>
              <a:t>www.ncbi.nlm.nih.gov/pubmed/24865120</a:t>
            </a:r>
            <a:r>
              <a:rPr lang="sk-SK" altLang="sl-SI" sz="2000" dirty="0">
                <a:ea typeface="ＭＳ Ｐゴシック" panose="020B0600070205080204" pitchFamily="34" charset="-128"/>
              </a:rPr>
              <a:t>; </a:t>
            </a:r>
            <a:r>
              <a:rPr lang="sk-SK" altLang="sl-SI" sz="2000" dirty="0">
                <a:ea typeface="ＭＳ Ｐゴシック" panose="020B0600070205080204" pitchFamily="34" charset="-128"/>
                <a:hlinkClick r:id="rId3"/>
              </a:rPr>
              <a:t>https://www.ncbi.nlm.nih.gov/pubmed/28685407</a:t>
            </a:r>
            <a:r>
              <a:rPr lang="sk-SK" altLang="sl-SI" sz="2000" dirty="0">
                <a:ea typeface="ＭＳ Ｐゴシック" panose="020B0600070205080204" pitchFamily="34" charset="-128"/>
              </a:rPr>
              <a:t>) </a:t>
            </a:r>
            <a:endParaRPr lang="en-US" altLang="sl-SI" sz="20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Govor in jezik</a:t>
            </a:r>
            <a:endParaRPr lang="en-US" altLang="sl-SI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Delovna terapija</a:t>
            </a:r>
            <a:endParaRPr lang="en-US" altLang="sl-SI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Učenje socialnih veščin</a:t>
            </a:r>
            <a:endParaRPr lang="en-US" altLang="sl-SI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78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153400" cy="6096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Pristopi k obravnavi</a:t>
            </a:r>
            <a:endParaRPr lang="en-US" altLang="sl-SI" sz="2800" dirty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" y="838200"/>
            <a:ext cx="121158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l-SI" dirty="0">
                <a:solidFill>
                  <a:schemeClr val="accent2">
                    <a:lumMod val="75000"/>
                  </a:schemeClr>
                </a:solidFill>
              </a:rPr>
              <a:t>Družinska podpora </a:t>
            </a:r>
            <a:r>
              <a:rPr lang="sk-SK" altLang="sl-SI" dirty="0"/>
              <a:t>in vadba</a:t>
            </a:r>
            <a:endParaRPr lang="en-US" altLang="sl-SI" dirty="0"/>
          </a:p>
          <a:p>
            <a:pPr eaLnBrk="1" hangingPunct="1"/>
            <a:r>
              <a:rPr lang="sk-SK" altLang="sl-SI" dirty="0"/>
              <a:t>Zdravniška obravnava</a:t>
            </a:r>
            <a:endParaRPr lang="en-US" altLang="sl-SI" dirty="0"/>
          </a:p>
          <a:p>
            <a:pPr lvl="1" eaLnBrk="1" hangingPunct="1"/>
            <a:r>
              <a:rPr lang="sk-SK" altLang="sl-SI" dirty="0">
                <a:ea typeface="ＭＳ Ｐゴシック" panose="020B0600070205080204" pitchFamily="34" charset="-128"/>
              </a:rPr>
              <a:t>Rutinska </a:t>
            </a:r>
            <a:r>
              <a:rPr lang="sk-SK" altLang="sl-SI" dirty="0">
                <a:solidFill>
                  <a:srgbClr val="92D050"/>
                </a:solidFill>
                <a:ea typeface="ＭＳ Ｐゴシック" panose="020B0600070205080204" pitchFamily="34" charset="-128"/>
              </a:rPr>
              <a:t>dobra oskrba </a:t>
            </a:r>
            <a:r>
              <a:rPr lang="sk-SK" altLang="sl-SI" dirty="0">
                <a:ea typeface="ＭＳ Ｐゴシック" panose="020B0600070205080204" pitchFamily="34" charset="-128"/>
              </a:rPr>
              <a:t>otroka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>
                <a:ea typeface="ＭＳ Ｐゴシック" panose="020B0600070205080204" pitchFamily="34" charset="-128"/>
              </a:rPr>
              <a:t>Sopojavna stanja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dirty="0">
                <a:ea typeface="ＭＳ Ｐゴシック" panose="020B0600070205080204" pitchFamily="34" charset="-128"/>
              </a:rPr>
              <a:t>Nevrološki izpadi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dirty="0">
                <a:ea typeface="ＭＳ Ｐゴシック" panose="020B0600070205080204" pitchFamily="34" charset="-128"/>
              </a:rPr>
              <a:t>Motnje spanja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dirty="0">
                <a:ea typeface="ＭＳ Ｐゴシック" panose="020B0600070205080204" pitchFamily="34" charset="-128"/>
              </a:rPr>
              <a:t>Motnje prebavnega trakta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dirty="0">
                <a:ea typeface="ＭＳ Ｐゴシック" panose="020B0600070205080204" pitchFamily="34" charset="-128"/>
              </a:rPr>
              <a:t>Tvegana vedenja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k-SK" altLang="sl-SI" dirty="0">
                <a:solidFill>
                  <a:srgbClr val="0070C0"/>
                </a:solidFill>
              </a:rPr>
              <a:t>Komplementarne in alternativne </a:t>
            </a:r>
            <a:r>
              <a:rPr lang="sk-SK" altLang="sl-SI" dirty="0" smtClean="0"/>
              <a:t>terapije </a:t>
            </a:r>
            <a:r>
              <a:rPr lang="en-US" altLang="sl-SI" sz="2000" dirty="0" smtClean="0">
                <a:ea typeface="ＭＳ Ｐゴシック" panose="020B0600070205080204" pitchFamily="34" charset="-128"/>
              </a:rPr>
              <a:t>(</a:t>
            </a:r>
            <a:r>
              <a:rPr lang="en-US" altLang="sl-SI" sz="2000" dirty="0">
                <a:ea typeface="ＭＳ Ｐゴシック" panose="020B0600070205080204" pitchFamily="34" charset="-128"/>
              </a:rPr>
              <a:t>Myers and Johnson, Pediatrics, 2007)</a:t>
            </a:r>
          </a:p>
          <a:p>
            <a:pPr marL="0" indent="0" eaLnBrk="1" hangingPunct="1">
              <a:buNone/>
            </a:pP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8885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914400"/>
            <a:ext cx="8839200" cy="565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k-SK" sz="2800" dirty="0"/>
              <a:t>Možganska aktivnost EEG pri AS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152400" y="2286000"/>
            <a:ext cx="3352800" cy="914400"/>
          </a:xfrm>
        </p:spPr>
        <p:txBody>
          <a:bodyPr/>
          <a:lstStyle/>
          <a:p>
            <a:r>
              <a:rPr lang="sk-SK" sz="2800" dirty="0"/>
              <a:t>Povečana aktivnost valovanja EEG pri Aspergerjevem sindromu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0366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k-SK" sz="2800" dirty="0"/>
              <a:t>Možganska aktivnost pred in po vedenjski terapiji</a:t>
            </a:r>
            <a:endParaRPr lang="sl-SI" sz="2800" dirty="0"/>
          </a:p>
        </p:txBody>
      </p:sp>
      <p:pic>
        <p:nvPicPr>
          <p:cNvPr id="58370" name="Picture 2" descr="http://abfbehavioralhealth.com/wp-content/uploads/2013/04/autism-before-treatmen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22173"/>
            <a:ext cx="4572000" cy="63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Before and after Aut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31668"/>
            <a:ext cx="4572000" cy="635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28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200" dirty="0"/>
              <a:t>Motnje avtističnega spektra</a:t>
            </a:r>
            <a:endParaRPr lang="en-US" altLang="sl-SI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19200"/>
            <a:ext cx="10363200" cy="4114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l-SI" altLang="sl-SI" dirty="0" smtClean="0"/>
              <a:t>Kaj so avtistične motnje</a:t>
            </a:r>
            <a:r>
              <a:rPr lang="en-US" altLang="sl-SI" dirty="0" smtClean="0"/>
              <a:t>?</a:t>
            </a:r>
            <a:r>
              <a:rPr lang="sl-SI" altLang="sl-SI" dirty="0" smtClean="0"/>
              <a:t> Je ime pravo?</a:t>
            </a:r>
            <a:endParaRPr lang="en-US" altLang="sl-SI" dirty="0" smtClean="0"/>
          </a:p>
          <a:p>
            <a:pPr eaLnBrk="1" hangingPunct="1"/>
            <a:r>
              <a:rPr lang="sl-SI" altLang="sl-SI" dirty="0" smtClean="0"/>
              <a:t>Je več vrst avtističnih motenj</a:t>
            </a:r>
            <a:r>
              <a:rPr lang="en-US" altLang="sl-SI" dirty="0" smtClean="0"/>
              <a:t>?</a:t>
            </a:r>
            <a:r>
              <a:rPr lang="sl-SI" altLang="sl-SI" dirty="0" smtClean="0"/>
              <a:t> Koliko?</a:t>
            </a:r>
          </a:p>
          <a:p>
            <a:pPr eaLnBrk="1" hangingPunct="1"/>
            <a:r>
              <a:rPr lang="sl-SI" altLang="sl-SI" dirty="0"/>
              <a:t>Značilnosti </a:t>
            </a:r>
            <a:r>
              <a:rPr lang="sl-SI" altLang="sl-SI" dirty="0" smtClean="0"/>
              <a:t>avtističnih motenj</a:t>
            </a:r>
            <a:r>
              <a:rPr lang="en-US" altLang="sl-SI" dirty="0" smtClean="0"/>
              <a:t>?</a:t>
            </a:r>
            <a:endParaRPr lang="en-US" altLang="sl-SI" dirty="0"/>
          </a:p>
          <a:p>
            <a:pPr eaLnBrk="1" hangingPunct="1"/>
            <a:r>
              <a:rPr lang="sl-SI" altLang="sl-SI" dirty="0" smtClean="0"/>
              <a:t>Kaj povzroči </a:t>
            </a:r>
            <a:r>
              <a:rPr lang="sl-SI" altLang="sl-SI" dirty="0"/>
              <a:t>avtistične motnje</a:t>
            </a:r>
            <a:r>
              <a:rPr lang="en-US" altLang="sl-SI" dirty="0" smtClean="0"/>
              <a:t>?</a:t>
            </a:r>
          </a:p>
          <a:p>
            <a:pPr eaLnBrk="1" hangingPunct="1"/>
            <a:r>
              <a:rPr lang="sl-SI" altLang="sl-SI" dirty="0" smtClean="0"/>
              <a:t>Kako jih diagnosticiramo</a:t>
            </a:r>
            <a:r>
              <a:rPr lang="en-US" altLang="sl-SI" dirty="0" smtClean="0"/>
              <a:t>?</a:t>
            </a:r>
          </a:p>
          <a:p>
            <a:pPr eaLnBrk="1" hangingPunct="1"/>
            <a:r>
              <a:rPr lang="sl-SI" altLang="sl-SI" dirty="0" smtClean="0"/>
              <a:t>Učinkoviti pristopi k obravnavi avtizma</a:t>
            </a:r>
            <a:r>
              <a:rPr lang="sk-SK" altLang="sl-SI" dirty="0" smtClean="0"/>
              <a:t>.</a:t>
            </a:r>
          </a:p>
          <a:p>
            <a:pPr eaLnBrk="1" hangingPunct="1"/>
            <a:r>
              <a:rPr lang="sl-SI" altLang="sl-SI" dirty="0" smtClean="0"/>
              <a:t>Katere terapije so učinkovite</a:t>
            </a:r>
            <a:r>
              <a:rPr lang="en-US" altLang="sl-SI" dirty="0" smtClean="0"/>
              <a:t>?</a:t>
            </a:r>
            <a:r>
              <a:rPr lang="sk-SK" altLang="sl-SI" dirty="0" smtClean="0"/>
              <a:t> CAM?</a:t>
            </a:r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1481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76201"/>
            <a:ext cx="8610600" cy="533400"/>
          </a:xfrm>
        </p:spPr>
        <p:txBody>
          <a:bodyPr/>
          <a:lstStyle/>
          <a:p>
            <a:r>
              <a:rPr lang="sk-SK" sz="2800" dirty="0"/>
              <a:t>Druge oblike pristopov: TMS</a:t>
            </a:r>
            <a:endParaRPr lang="sl-SI" sz="2800" dirty="0"/>
          </a:p>
        </p:txBody>
      </p:sp>
      <p:pic>
        <p:nvPicPr>
          <p:cNvPr id="60418" name="Picture 2" descr="https://www.the-scientist.com/images/December2013/noteboo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66" y="1447800"/>
            <a:ext cx="826346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152400" y="990600"/>
            <a:ext cx="4038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A </a:t>
            </a:r>
            <a:r>
              <a:rPr lang="sl-SI" sz="2000" dirty="0" err="1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combined</a:t>
            </a:r>
            <a:r>
              <a:rPr lang="sl-SI" sz="2000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sl-SI" sz="2000" dirty="0" err="1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study</a:t>
            </a:r>
            <a:r>
              <a:rPr lang="sl-SI" sz="2000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sl-SI" sz="2000" dirty="0" err="1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of</a:t>
            </a:r>
            <a:r>
              <a:rPr lang="sl-SI" sz="2000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 MEG </a:t>
            </a:r>
            <a:r>
              <a:rPr lang="sl-SI" sz="2000" dirty="0" err="1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and</a:t>
            </a:r>
            <a:r>
              <a:rPr lang="sl-SI" sz="2000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 pico-Tesla </a:t>
            </a:r>
            <a:r>
              <a:rPr lang="sl-SI" sz="2000" b="1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TMS</a:t>
            </a:r>
            <a:r>
              <a:rPr lang="sl-SI" sz="2000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 on </a:t>
            </a:r>
            <a:r>
              <a:rPr lang="sl-SI" sz="2000" dirty="0" err="1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children</a:t>
            </a:r>
            <a:r>
              <a:rPr lang="sl-SI" sz="2000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lang="sl-SI" sz="2000" dirty="0" err="1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with</a:t>
            </a:r>
            <a:r>
              <a:rPr lang="sl-SI" sz="2000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 </a:t>
            </a:r>
            <a:r>
              <a:rPr lang="sl-SI" sz="2000" b="1" dirty="0" err="1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autism</a:t>
            </a:r>
            <a:r>
              <a:rPr lang="sl-SI" sz="2000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 </a:t>
            </a:r>
            <a:r>
              <a:rPr lang="sl-SI" sz="2000" b="1" dirty="0" err="1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disorder</a:t>
            </a:r>
            <a:r>
              <a:rPr lang="sl-SI" sz="2000" dirty="0">
                <a:solidFill>
                  <a:srgbClr val="642A8F"/>
                </a:solidFill>
                <a:latin typeface="arial" panose="020B0604020202020204" pitchFamily="34" charset="0"/>
                <a:hlinkClick r:id="rId3"/>
              </a:rPr>
              <a:t>.</a:t>
            </a:r>
            <a:endParaRPr lang="sl-S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Anninos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P, 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Chatzimichael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A, 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Adamopoulos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A, 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Kotini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A, 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Tsagas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N.</a:t>
            </a:r>
          </a:p>
          <a:p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J 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Integr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Neurosci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2000" b="1" dirty="0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Dec;15(4):497-513. 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doi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: 10.1142/S0219635216500278.</a:t>
            </a:r>
          </a:p>
        </p:txBody>
      </p:sp>
    </p:spTree>
    <p:extLst>
      <p:ext uri="{BB962C8B-B14F-4D97-AF65-F5344CB8AC3E}">
        <p14:creationId xmlns:p14="http://schemas.microsoft.com/office/powerpoint/2010/main" val="26209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Tvegani vedenjski pojavi </a:t>
            </a:r>
            <a:endParaRPr lang="en-US" altLang="sl-SI" sz="2800" dirty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5257800" cy="45720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Hiperaktivnost</a:t>
            </a:r>
            <a:endParaRPr lang="en-US" altLang="sl-SI" sz="2800" dirty="0"/>
          </a:p>
          <a:p>
            <a:pPr eaLnBrk="1" hangingPunct="1"/>
            <a:r>
              <a:rPr lang="sk-SK" altLang="sl-SI" sz="2800" dirty="0">
                <a:solidFill>
                  <a:schemeClr val="accent2">
                    <a:lumMod val="75000"/>
                  </a:schemeClr>
                </a:solidFill>
              </a:rPr>
              <a:t>Impulzivnost</a:t>
            </a:r>
            <a:endParaRPr lang="en-US" altLang="sl-SI" sz="28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r>
              <a:rPr lang="sk-SK" altLang="sl-SI" sz="2800" dirty="0"/>
              <a:t>Slaba pozornost</a:t>
            </a:r>
            <a:endParaRPr lang="en-US" altLang="sl-SI" sz="2800" dirty="0"/>
          </a:p>
          <a:p>
            <a:pPr eaLnBrk="1" hangingPunct="1"/>
            <a:r>
              <a:rPr lang="sk-SK" altLang="sl-SI" sz="2800" dirty="0">
                <a:solidFill>
                  <a:srgbClr val="FF0000"/>
                </a:solidFill>
              </a:rPr>
              <a:t>Razdražljivost</a:t>
            </a:r>
            <a:r>
              <a:rPr lang="en-US" altLang="sl-SI" sz="2800" dirty="0"/>
              <a:t>:</a:t>
            </a:r>
          </a:p>
          <a:p>
            <a:pPr lvl="1" eaLnBrk="1" hangingPunct="1"/>
            <a:r>
              <a:rPr lang="en-US" altLang="sl-SI" sz="2800" i="1" dirty="0">
                <a:ea typeface="ＭＳ Ｐゴシック" panose="020B0600070205080204" pitchFamily="34" charset="-128"/>
              </a:rPr>
              <a:t>Temper tantrum</a:t>
            </a: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Spremenljivo razpoloženje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Agresija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Samopoškodbeno vedenje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sl-SI" sz="2800" dirty="0"/>
          </a:p>
          <a:p>
            <a:pPr lvl="1" eaLnBrk="1" hangingPunct="1"/>
            <a:endParaRPr lang="en-US" altLang="sl-SI" sz="2800" dirty="0">
              <a:ea typeface="ＭＳ Ｐゴシック" panose="020B0600070205080204" pitchFamily="34" charset="-128"/>
            </a:endParaRPr>
          </a:p>
        </p:txBody>
      </p:sp>
      <p:sp>
        <p:nvSpPr>
          <p:cNvPr id="33796" name="Content Placeholder 3"/>
          <p:cNvSpPr>
            <a:spLocks noGrp="1"/>
          </p:cNvSpPr>
          <p:nvPr>
            <p:ph sz="quarter" idx="2"/>
          </p:nvPr>
        </p:nvSpPr>
        <p:spPr>
          <a:xfrm>
            <a:off x="6400800" y="990600"/>
            <a:ext cx="4876800" cy="4572000"/>
          </a:xfrm>
        </p:spPr>
        <p:txBody>
          <a:bodyPr/>
          <a:lstStyle/>
          <a:p>
            <a:pPr eaLnBrk="1" hangingPunct="1"/>
            <a:r>
              <a:rPr lang="sk-SK" altLang="sl-SI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Tesnobnost</a:t>
            </a:r>
            <a:endParaRPr lang="en-US" altLang="sl-SI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hangingPunct="1"/>
            <a:r>
              <a:rPr lang="sk-SK" altLang="sl-SI" sz="2800" dirty="0"/>
              <a:t>Depresija</a:t>
            </a:r>
            <a:endParaRPr lang="en-US" altLang="sl-SI" sz="2800" dirty="0"/>
          </a:p>
          <a:p>
            <a:pPr eaLnBrk="1" hangingPunct="1"/>
            <a:r>
              <a:rPr lang="sk-SK" altLang="sl-SI" sz="2800" dirty="0">
                <a:solidFill>
                  <a:srgbClr val="FF33CC"/>
                </a:solidFill>
              </a:rPr>
              <a:t>Motnje spanja</a:t>
            </a:r>
            <a:endParaRPr lang="en-US" altLang="sl-SI" sz="2800" dirty="0">
              <a:solidFill>
                <a:srgbClr val="FF33CC"/>
              </a:solidFill>
            </a:endParaRPr>
          </a:p>
          <a:p>
            <a:pPr eaLnBrk="1" hangingPunct="1"/>
            <a:r>
              <a:rPr lang="sk-SK" altLang="sl-SI" sz="2800" dirty="0"/>
              <a:t>Ponavljajoče vedenje</a:t>
            </a:r>
            <a:r>
              <a:rPr lang="en-US" altLang="sl-SI" sz="2800" dirty="0"/>
              <a:t>:</a:t>
            </a: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Stereotipni gibi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Ponavljajoče igranje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Neprilagodljiva rutinska aktivnost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Stalno govorjenje</a:t>
            </a:r>
            <a:endParaRPr lang="en-US" altLang="sl-SI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45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76400" y="1"/>
            <a:ext cx="5638800" cy="644525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l-SI" sz="2800" dirty="0"/>
              <a:t>Veščine</a:t>
            </a:r>
            <a:endParaRPr lang="en-US" altLang="sl-SI" sz="28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11201400" cy="53814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k-SK" altLang="sl-SI" dirty="0"/>
              <a:t>Najbolj pogosto uporabljene v šolah</a:t>
            </a:r>
            <a:endParaRPr lang="en-US" altLang="sl-SI" dirty="0"/>
          </a:p>
          <a:p>
            <a:pPr eaLnBrk="1" hangingPunct="1">
              <a:lnSpc>
                <a:spcPct val="80000"/>
              </a:lnSpc>
              <a:defRPr/>
            </a:pPr>
            <a:r>
              <a:rPr lang="sk-SK" altLang="sl-SI" dirty="0"/>
              <a:t>Namen je bolje </a:t>
            </a:r>
            <a:r>
              <a:rPr lang="sk-SK" altLang="sl-SI" dirty="0">
                <a:solidFill>
                  <a:schemeClr val="accent2">
                    <a:lumMod val="75000"/>
                  </a:schemeClr>
                </a:solidFill>
              </a:rPr>
              <a:t>razviti specifične veščine </a:t>
            </a:r>
            <a:r>
              <a:rPr lang="sk-SK" altLang="sl-SI" dirty="0"/>
              <a:t>kot pa naučiti se navezovati stike</a:t>
            </a:r>
            <a:endParaRPr lang="en-US" altLang="sl-SI" dirty="0"/>
          </a:p>
          <a:p>
            <a:pPr eaLnBrk="1" hangingPunct="1">
              <a:lnSpc>
                <a:spcPct val="80000"/>
              </a:lnSpc>
              <a:defRPr/>
            </a:pPr>
            <a:r>
              <a:rPr lang="sk-SK" altLang="sl-SI" dirty="0"/>
              <a:t>Tarčne specifične veščine za učenje in izboljšanje delovanja na specifičnih področjih</a:t>
            </a:r>
            <a:endParaRPr lang="en-US" altLang="sl-SI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sl-SI" sz="2800" dirty="0"/>
              <a:t>„</a:t>
            </a:r>
            <a:r>
              <a:rPr lang="en-US" altLang="sl-SI" sz="2800" dirty="0">
                <a:solidFill>
                  <a:schemeClr val="accent2">
                    <a:lumMod val="75000"/>
                  </a:schemeClr>
                </a:solidFill>
              </a:rPr>
              <a:t>Picture Exchange Communication System</a:t>
            </a:r>
            <a:r>
              <a:rPr lang="sk-SK" altLang="sl-SI" sz="2800" dirty="0"/>
              <a:t>“</a:t>
            </a:r>
            <a:r>
              <a:rPr lang="en-US" altLang="sl-SI" sz="2800" dirty="0"/>
              <a:t> (PECS)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sl-SI" sz="2800" dirty="0"/>
              <a:t>Izboljšana komunikacija </a:t>
            </a:r>
            <a:r>
              <a:rPr lang="en-US" altLang="sl-SI" sz="2800" dirty="0"/>
              <a:t>(</a:t>
            </a:r>
            <a:r>
              <a:rPr lang="sk-SK" altLang="sl-SI" sz="2800" u="sng" dirty="0"/>
              <a:t>ni priporočljivo</a:t>
            </a:r>
            <a:r>
              <a:rPr lang="en-US" altLang="sl-SI" sz="28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sl-SI" sz="2800" dirty="0"/>
              <a:t>Podporne tehnologije</a:t>
            </a:r>
            <a:endParaRPr lang="en-US" altLang="sl-SI" sz="28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sk-SK" altLang="sl-SI" sz="2800" dirty="0"/>
              <a:t>Vedenjske analize </a:t>
            </a:r>
            <a:r>
              <a:rPr lang="en-US" altLang="sl-SI" sz="2800" dirty="0"/>
              <a:t>(</a:t>
            </a:r>
            <a:r>
              <a:rPr lang="sk-SK" altLang="sl-SI" sz="2800" dirty="0"/>
              <a:t>z</a:t>
            </a:r>
            <a:r>
              <a:rPr lang="sk-SK" altLang="sl-SI" sz="2800" dirty="0"/>
              <a:t>nanstveno podprte prakse</a:t>
            </a:r>
            <a:r>
              <a:rPr lang="en-US" altLang="sl-SI" sz="2800" dirty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sl-SI" sz="2800" dirty="0">
                <a:solidFill>
                  <a:schemeClr val="accent2">
                    <a:lumMod val="75000"/>
                  </a:schemeClr>
                </a:solidFill>
              </a:rPr>
              <a:t>TEACCH</a:t>
            </a:r>
            <a:r>
              <a:rPr lang="sk-SK" altLang="sl-SI" sz="2800" dirty="0"/>
              <a:t> (</a:t>
            </a:r>
            <a:r>
              <a:rPr lang="en-US" altLang="sl-SI" sz="2800" dirty="0"/>
              <a:t>Treatment and Education of Autistic and Communication related handicapped </a:t>
            </a:r>
            <a:r>
              <a:rPr lang="en-US" altLang="sl-SI" sz="2800" dirty="0" err="1"/>
              <a:t>CHildren</a:t>
            </a:r>
            <a:r>
              <a:rPr lang="sk-SK" altLang="sl-SI" sz="2800" dirty="0"/>
              <a:t>)</a:t>
            </a:r>
            <a:endParaRPr lang="en-US" altLang="sl-SI" sz="2800" dirty="0"/>
          </a:p>
        </p:txBody>
      </p:sp>
    </p:spTree>
    <p:extLst>
      <p:ext uri="{BB962C8B-B14F-4D97-AF65-F5344CB8AC3E}">
        <p14:creationId xmlns:p14="http://schemas.microsoft.com/office/powerpoint/2010/main" val="326603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153400" cy="5334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Psihofarmakologija </a:t>
            </a:r>
            <a:r>
              <a:rPr lang="en-US" altLang="sl-SI" sz="2800" dirty="0"/>
              <a:t>ASD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990600"/>
            <a:ext cx="11277600" cy="5410200"/>
          </a:xfrm>
          <a:prstGeom prst="rect">
            <a:avLst/>
          </a:prstGeom>
        </p:spPr>
        <p:txBody>
          <a:bodyPr/>
          <a:lstStyle/>
          <a:p>
            <a:pPr lvl="1" eaLnBrk="1" hangingPunct="1"/>
            <a:r>
              <a:rPr lang="sk-SK" altLang="sl-SI" sz="3600" u="sng" dirty="0" smtClean="0">
                <a:ea typeface="ＭＳ Ｐゴシック" panose="020B0600070205080204" pitchFamily="34" charset="-128"/>
              </a:rPr>
              <a:t>Zmanjšanje tveganih vedenj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, izboljšanje vedenjskih in izobrazbenih pristopov</a:t>
            </a:r>
            <a:endParaRPr lang="en-US" altLang="sl-SI" sz="3600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sz="3600" dirty="0" smtClean="0">
                <a:ea typeface="ＭＳ Ｐゴシック" panose="020B0600070205080204" pitchFamily="34" charset="-128"/>
              </a:rPr>
              <a:t>Pogost pristop</a:t>
            </a:r>
            <a:endParaRPr lang="en-US" altLang="sl-SI" sz="3600" dirty="0" smtClean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sl-SI" sz="3600" dirty="0" smtClean="0">
                <a:solidFill>
                  <a:srgbClr val="7030A0"/>
                </a:solidFill>
                <a:ea typeface="ＭＳ Ｐゴシック" panose="020B0600070205080204" pitchFamily="34" charset="-128"/>
              </a:rPr>
              <a:t>35% 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uporablja vsaj </a:t>
            </a:r>
            <a:r>
              <a:rPr lang="en-US" altLang="sl-SI" sz="3600" dirty="0" smtClean="0">
                <a:ea typeface="ＭＳ Ｐゴシック" panose="020B0600070205080204" pitchFamily="34" charset="-128"/>
              </a:rPr>
              <a:t>1 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psihotropno zdravilo</a:t>
            </a:r>
            <a:endParaRPr lang="en-US" altLang="sl-SI" sz="3600" dirty="0" smtClean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sz="3600" dirty="0" smtClean="0">
                <a:ea typeface="ＭＳ Ｐゴシック" panose="020B0600070205080204" pitchFamily="34" charset="-128"/>
              </a:rPr>
              <a:t>Povečana uporaba s starostjo</a:t>
            </a:r>
            <a:r>
              <a:rPr lang="en-US" altLang="sl-SI" sz="3600" dirty="0" smtClean="0">
                <a:ea typeface="ＭＳ Ｐゴシック" panose="020B0600070205080204" pitchFamily="34" charset="-128"/>
              </a:rPr>
              <a:t>, 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komorbidnosti</a:t>
            </a:r>
            <a:endParaRPr lang="sk-SK" altLang="sl-SI" sz="36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en-US" altLang="sl-SI" sz="36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Stimulant</a:t>
            </a:r>
            <a:r>
              <a:rPr lang="sk-SK" altLang="sl-SI" sz="3600" dirty="0" smtClean="0">
                <a:solidFill>
                  <a:srgbClr val="B95B22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sl-SI" sz="3600" dirty="0" smtClean="0">
                <a:solidFill>
                  <a:srgbClr val="B95B22"/>
                </a:solidFill>
                <a:ea typeface="ＭＳ Ｐゴシック" panose="020B0600070205080204" pitchFamily="34" charset="-128"/>
              </a:rPr>
              <a:t>, </a:t>
            </a:r>
            <a:r>
              <a:rPr lang="sk-SK" altLang="sl-SI" sz="3600" dirty="0" smtClean="0">
                <a:solidFill>
                  <a:srgbClr val="A13B92"/>
                </a:solidFill>
                <a:ea typeface="ＭＳ Ｐゴシック" panose="020B0600070205080204" pitchFamily="34" charset="-128"/>
              </a:rPr>
              <a:t>antipsihotiki</a:t>
            </a:r>
            <a:r>
              <a:rPr lang="sk-SK" altLang="sl-SI" sz="3600" dirty="0" smtClean="0">
                <a:solidFill>
                  <a:srgbClr val="B95B22"/>
                </a:solidFill>
                <a:ea typeface="ＭＳ Ｐゴシック" panose="020B0600070205080204" pitchFamily="34" charset="-128"/>
              </a:rPr>
              <a:t>,</a:t>
            </a:r>
            <a:r>
              <a:rPr lang="en-US" altLang="sl-SI" sz="3600" dirty="0" smtClean="0">
                <a:solidFill>
                  <a:srgbClr val="B95B2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sl-SI" sz="3600" dirty="0" smtClean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SSRI</a:t>
            </a:r>
            <a:r>
              <a:rPr lang="sk-SK" altLang="sl-SI" sz="3600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-ji</a:t>
            </a:r>
          </a:p>
          <a:p>
            <a:pPr lvl="2" eaLnBrk="1" hangingPunct="1"/>
            <a:endParaRPr lang="en-US" altLang="sl-SI" sz="3600" dirty="0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2" algn="r" eaLnBrk="1" hangingPunct="1">
              <a:buFont typeface="Wingdings" panose="05000000000000000000" pitchFamily="2" charset="2"/>
              <a:buNone/>
            </a:pPr>
            <a:r>
              <a:rPr lang="en-US" altLang="sl-SI" sz="2000" dirty="0">
                <a:ea typeface="ＭＳ Ｐゴシック" panose="020B0600070205080204" pitchFamily="34" charset="-128"/>
              </a:rPr>
              <a:t>(Rosenberg et al, 2010)</a:t>
            </a:r>
          </a:p>
          <a:p>
            <a:pPr lvl="2" eaLnBrk="1" hangingPunct="1"/>
            <a:endParaRPr lang="en-US" altLang="sl-SI" sz="36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18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sl-SI" dirty="0" smtClean="0"/>
              <a:t>Stimulant</a:t>
            </a:r>
            <a:r>
              <a:rPr lang="sk-SK" altLang="sl-SI" dirty="0" smtClean="0"/>
              <a:t>i</a:t>
            </a:r>
            <a:r>
              <a:rPr lang="en-US" altLang="sl-SI" dirty="0" smtClean="0"/>
              <a:t>: </a:t>
            </a:r>
            <a:r>
              <a:rPr lang="sk-SK" altLang="sl-SI" dirty="0" smtClean="0"/>
              <a:t>klinična uporaba</a:t>
            </a:r>
            <a:endParaRPr lang="en-US" altLang="sl-SI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990600"/>
            <a:ext cx="111252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l-SI" dirty="0" smtClean="0"/>
              <a:t>Najbolj pogosta izbira pri </a:t>
            </a:r>
            <a:r>
              <a:rPr lang="en-US" altLang="sl-SI" dirty="0" smtClean="0"/>
              <a:t>ADHD</a:t>
            </a:r>
          </a:p>
          <a:p>
            <a:pPr eaLnBrk="1" hangingPunct="1"/>
            <a:r>
              <a:rPr lang="sk-SK" altLang="sl-SI" dirty="0" smtClean="0"/>
              <a:t>Dva razreda</a:t>
            </a:r>
            <a:r>
              <a:rPr lang="en-US" altLang="sl-SI" dirty="0" smtClean="0"/>
              <a:t>:</a:t>
            </a:r>
          </a:p>
          <a:p>
            <a:pPr lvl="1" eaLnBrk="1" hangingPunct="1"/>
            <a:r>
              <a:rPr lang="sk-SK" altLang="sl-SI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Metilfenidat </a:t>
            </a:r>
            <a:endParaRPr lang="en-US" altLang="sl-SI" dirty="0" smtClean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914400" lvl="2" indent="0" eaLnBrk="1" hangingPunct="1">
              <a:buNone/>
            </a:pPr>
            <a:r>
              <a:rPr lang="sk-SK" altLang="sl-SI" sz="2000" dirty="0">
                <a:ea typeface="ＭＳ Ｐゴシック" panose="020B0600070205080204" pitchFamily="34" charset="-128"/>
              </a:rPr>
              <a:t>(</a:t>
            </a:r>
            <a:r>
              <a:rPr lang="en-US" altLang="sl-SI" sz="2000" dirty="0">
                <a:ea typeface="ＭＳ Ｐゴシック" panose="020B0600070205080204" pitchFamily="34" charset="-128"/>
              </a:rPr>
              <a:t>Ritalin,</a:t>
            </a:r>
            <a:r>
              <a:rPr lang="en-US" altLang="sl-SI" sz="2000" dirty="0">
                <a:ea typeface="ＭＳ Ｐゴシック" panose="020B0600070205080204" pitchFamily="34" charset="-128"/>
              </a:rPr>
              <a:t> Focalin</a:t>
            </a:r>
            <a:r>
              <a:rPr lang="en-US" altLang="sl-SI" sz="2000" dirty="0">
                <a:ea typeface="ＭＳ Ｐゴシック" panose="020B0600070205080204" pitchFamily="34" charset="-128"/>
              </a:rPr>
              <a:t>,</a:t>
            </a:r>
            <a:r>
              <a:rPr lang="sk-SK" altLang="sl-SI" sz="2000" dirty="0">
                <a:ea typeface="ＭＳ Ｐゴシック" panose="020B0600070205080204" pitchFamily="34" charset="-128"/>
              </a:rPr>
              <a:t> (3-6 h)</a:t>
            </a:r>
            <a:r>
              <a:rPr lang="en-US" altLang="sl-SI" sz="2000" dirty="0">
                <a:ea typeface="ＭＳ Ｐゴシック" panose="020B0600070205080204" pitchFamily="34" charset="-128"/>
              </a:rPr>
              <a:t>  </a:t>
            </a:r>
            <a:r>
              <a:rPr lang="en-US" altLang="sl-SI" sz="2000" dirty="0" err="1">
                <a:ea typeface="ＭＳ Ｐゴシック" panose="020B0600070205080204" pitchFamily="34" charset="-128"/>
              </a:rPr>
              <a:t>Metadate</a:t>
            </a:r>
            <a:r>
              <a:rPr lang="sk-SK" altLang="sl-SI" sz="2000" dirty="0">
                <a:ea typeface="ＭＳ Ｐゴシック" panose="020B0600070205080204" pitchFamily="34" charset="-128"/>
              </a:rPr>
              <a:t> (4-8)</a:t>
            </a:r>
            <a:r>
              <a:rPr lang="en-US" altLang="sl-SI" sz="2000" dirty="0">
                <a:ea typeface="ＭＳ Ｐゴシック" panose="020B0600070205080204" pitchFamily="34" charset="-128"/>
              </a:rPr>
              <a:t>, </a:t>
            </a:r>
            <a:r>
              <a:rPr lang="en-US" altLang="sl-SI" sz="2000" dirty="0" err="1">
                <a:ea typeface="ＭＳ Ｐゴシック" panose="020B0600070205080204" pitchFamily="34" charset="-128"/>
              </a:rPr>
              <a:t>Concerta</a:t>
            </a:r>
            <a:r>
              <a:rPr lang="en-US" altLang="sl-SI" sz="2000" dirty="0">
                <a:ea typeface="ＭＳ Ｐゴシック" panose="020B0600070205080204" pitchFamily="34" charset="-128"/>
              </a:rPr>
              <a:t>, </a:t>
            </a:r>
            <a:r>
              <a:rPr lang="en-US" altLang="sl-SI" sz="2000" dirty="0" err="1">
                <a:ea typeface="ＭＳ Ｐゴシック" panose="020B0600070205080204" pitchFamily="34" charset="-128"/>
              </a:rPr>
              <a:t>Daytrana</a:t>
            </a:r>
            <a:r>
              <a:rPr lang="en-US" altLang="sl-SI" sz="2000" dirty="0">
                <a:ea typeface="ＭＳ Ｐゴシック" panose="020B0600070205080204" pitchFamily="34" charset="-128"/>
              </a:rPr>
              <a:t> </a:t>
            </a:r>
            <a:r>
              <a:rPr lang="sk-SK" altLang="sl-SI" sz="2000" dirty="0">
                <a:ea typeface="ＭＳ Ｐゴシック" panose="020B0600070205080204" pitchFamily="34" charset="-128"/>
              </a:rPr>
              <a:t>– obliži, 8-12h))</a:t>
            </a:r>
            <a:endParaRPr lang="en-US" altLang="sl-SI" sz="20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 smtClean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Amfetamini </a:t>
            </a:r>
            <a:endParaRPr lang="en-US" altLang="sl-SI" dirty="0" smtClean="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marL="914400" lvl="2" indent="0" eaLnBrk="1" hangingPunct="1">
              <a:buNone/>
            </a:pPr>
            <a:r>
              <a:rPr lang="sk-SK" altLang="sl-SI" sz="2000" dirty="0">
                <a:ea typeface="ＭＳ Ｐゴシック" panose="020B0600070205080204" pitchFamily="34" charset="-128"/>
              </a:rPr>
              <a:t>(</a:t>
            </a:r>
            <a:r>
              <a:rPr lang="en-US" altLang="sl-SI" sz="2000" dirty="0">
                <a:ea typeface="ＭＳ Ｐゴシック" panose="020B0600070205080204" pitchFamily="34" charset="-128"/>
              </a:rPr>
              <a:t>Adderall</a:t>
            </a:r>
            <a:r>
              <a:rPr lang="sk-SK" altLang="sl-SI" sz="2000" dirty="0">
                <a:ea typeface="ＭＳ Ｐゴシック" panose="020B0600070205080204" pitchFamily="34" charset="-128"/>
              </a:rPr>
              <a:t> (3-6h)</a:t>
            </a:r>
            <a:r>
              <a:rPr lang="en-US" altLang="sl-SI" sz="2000" dirty="0">
                <a:ea typeface="ＭＳ Ｐゴシック" panose="020B0600070205080204" pitchFamily="34" charset="-128"/>
              </a:rPr>
              <a:t>, Dexedrine</a:t>
            </a:r>
            <a:r>
              <a:rPr lang="sk-SK" altLang="sl-SI" sz="2000" dirty="0">
                <a:ea typeface="ＭＳ Ｐゴシック" panose="020B0600070205080204" pitchFamily="34" charset="-128"/>
              </a:rPr>
              <a:t> (4-8)</a:t>
            </a:r>
            <a:r>
              <a:rPr lang="en-US" altLang="sl-SI" sz="2000" dirty="0">
                <a:ea typeface="ＭＳ Ｐゴシック" panose="020B0600070205080204" pitchFamily="34" charset="-128"/>
              </a:rPr>
              <a:t>, </a:t>
            </a:r>
            <a:r>
              <a:rPr lang="en-US" altLang="sl-SI" sz="2000" dirty="0" err="1">
                <a:ea typeface="ＭＳ Ｐゴシック" panose="020B0600070205080204" pitchFamily="34" charset="-128"/>
              </a:rPr>
              <a:t>Vyvanse</a:t>
            </a:r>
            <a:r>
              <a:rPr lang="sk-SK" altLang="sl-SI" sz="2000" dirty="0">
                <a:ea typeface="ＭＳ Ｐゴシック" panose="020B0600070205080204" pitchFamily="34" charset="-128"/>
              </a:rPr>
              <a:t> (8-12))</a:t>
            </a:r>
            <a:endParaRPr lang="en-US" altLang="sl-SI" sz="20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Povišajo koncentracijo </a:t>
            </a:r>
            <a:r>
              <a:rPr lang="sl-SI" altLang="sl-SI" dirty="0" smtClean="0">
                <a:ea typeface="ＭＳ Ｐゴシック" panose="020B0600070205080204" pitchFamily="34" charset="-128"/>
              </a:rPr>
              <a:t>DA</a:t>
            </a:r>
            <a:r>
              <a:rPr lang="en-US" altLang="sl-SI" dirty="0" smtClean="0">
                <a:ea typeface="ＭＳ Ｐゴシック" panose="020B0600070205080204" pitchFamily="34" charset="-128"/>
              </a:rPr>
              <a:t> </a:t>
            </a:r>
            <a:r>
              <a:rPr lang="sk-SK" altLang="sl-SI" dirty="0" smtClean="0">
                <a:ea typeface="ＭＳ Ｐゴシック" panose="020B0600070205080204" pitchFamily="34" charset="-128"/>
              </a:rPr>
              <a:t>in NA</a:t>
            </a:r>
          </a:p>
          <a:p>
            <a:pPr lvl="1" eaLnBrk="1" hangingPunct="1"/>
            <a:endParaRPr lang="sk-SK" altLang="sl-SI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Ta terapija </a:t>
            </a:r>
            <a:r>
              <a:rPr lang="sk-SK" altLang="sl-SI" dirty="0" smtClean="0">
                <a:solidFill>
                  <a:srgbClr val="7030A0"/>
                </a:solidFill>
                <a:ea typeface="ＭＳ Ｐゴシック" panose="020B0600070205080204" pitchFamily="34" charset="-128"/>
              </a:rPr>
              <a:t>uspešnejša</a:t>
            </a:r>
            <a:r>
              <a:rPr lang="sk-SK" altLang="sl-SI" dirty="0" smtClean="0">
                <a:ea typeface="ＭＳ Ｐゴシック" panose="020B0600070205080204" pitchFamily="34" charset="-128"/>
              </a:rPr>
              <a:t> pri otrocih</a:t>
            </a:r>
            <a:endParaRPr lang="en-US" altLang="sl-SI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31555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43100" y="24582"/>
            <a:ext cx="8153400" cy="661219"/>
          </a:xfrm>
        </p:spPr>
        <p:txBody>
          <a:bodyPr/>
          <a:lstStyle/>
          <a:p>
            <a:pPr eaLnBrk="1" hangingPunct="1"/>
            <a:r>
              <a:rPr lang="en-US" altLang="sl-SI" sz="2800" dirty="0"/>
              <a:t>Stimulant</a:t>
            </a:r>
            <a:r>
              <a:rPr lang="sk-SK" altLang="sl-SI" sz="2800" dirty="0"/>
              <a:t>i</a:t>
            </a:r>
            <a:r>
              <a:rPr lang="en-US" altLang="sl-SI" sz="2800" dirty="0"/>
              <a:t>: </a:t>
            </a:r>
            <a:r>
              <a:rPr lang="sk-SK" altLang="sl-SI" sz="2800" dirty="0"/>
              <a:t>neželeni učinki</a:t>
            </a:r>
            <a:endParaRPr lang="en-US" altLang="sl-SI" sz="2800" dirty="0"/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2"/>
          </p:nvPr>
        </p:nvSpPr>
        <p:spPr>
          <a:xfrm>
            <a:off x="2133600" y="1828800"/>
            <a:ext cx="38862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l-SI" sz="2800" dirty="0"/>
              <a:t>glavoboli</a:t>
            </a:r>
            <a:endParaRPr lang="en-US" altLang="sl-SI" sz="2800" dirty="0"/>
          </a:p>
          <a:p>
            <a:pPr eaLnBrk="1" hangingPunct="1">
              <a:lnSpc>
                <a:spcPct val="90000"/>
              </a:lnSpc>
            </a:pPr>
            <a:r>
              <a:rPr lang="sk-SK" altLang="sl-SI" sz="2800" dirty="0"/>
              <a:t>Bolečina v trebuhu</a:t>
            </a:r>
            <a:endParaRPr lang="en-US" altLang="sl-SI" sz="2800" dirty="0"/>
          </a:p>
          <a:p>
            <a:pPr eaLnBrk="1" hangingPunct="1">
              <a:lnSpc>
                <a:spcPct val="90000"/>
              </a:lnSpc>
            </a:pPr>
            <a:r>
              <a:rPr lang="sk-SK" altLang="sl-SI" sz="2800" dirty="0"/>
              <a:t>Zmanjšan apetit</a:t>
            </a:r>
            <a:endParaRPr lang="en-US" altLang="sl-SI" sz="2800" dirty="0"/>
          </a:p>
          <a:p>
            <a:pPr eaLnBrk="1" hangingPunct="1">
              <a:lnSpc>
                <a:spcPct val="90000"/>
              </a:lnSpc>
            </a:pPr>
            <a:r>
              <a:rPr lang="sk-SK" altLang="sl-SI" sz="2800" dirty="0"/>
              <a:t>Upočasnjena rast</a:t>
            </a:r>
            <a:endParaRPr lang="en-US" altLang="sl-SI" sz="2800" dirty="0"/>
          </a:p>
          <a:p>
            <a:pPr eaLnBrk="1" hangingPunct="1">
              <a:lnSpc>
                <a:spcPct val="90000"/>
              </a:lnSpc>
            </a:pPr>
            <a:r>
              <a:rPr lang="sk-SK" altLang="sl-SI" sz="2800" dirty="0"/>
              <a:t>Motnje spanja</a:t>
            </a:r>
            <a:endParaRPr lang="en-US" altLang="sl-SI" sz="2800" dirty="0"/>
          </a:p>
          <a:p>
            <a:pPr eaLnBrk="1" hangingPunct="1">
              <a:lnSpc>
                <a:spcPct val="90000"/>
              </a:lnSpc>
            </a:pPr>
            <a:r>
              <a:rPr lang="sk-SK" altLang="sl-SI" sz="2800" dirty="0"/>
              <a:t>Tiki </a:t>
            </a:r>
            <a:endParaRPr lang="en-US" altLang="sl-SI" sz="2800" dirty="0"/>
          </a:p>
          <a:p>
            <a:pPr eaLnBrk="1" hangingPunct="1">
              <a:lnSpc>
                <a:spcPct val="90000"/>
              </a:lnSpc>
            </a:pPr>
            <a:r>
              <a:rPr lang="sk-SK" altLang="sl-SI" sz="2800" dirty="0"/>
              <a:t>Duševne težave</a:t>
            </a:r>
            <a:endParaRPr lang="en-US" altLang="sl-SI" sz="2800" dirty="0"/>
          </a:p>
          <a:p>
            <a:pPr eaLnBrk="1" hangingPunct="1">
              <a:lnSpc>
                <a:spcPct val="90000"/>
              </a:lnSpc>
            </a:pPr>
            <a:r>
              <a:rPr lang="sk-SK" altLang="sl-SI" sz="2800" dirty="0"/>
              <a:t>Učinki na srce</a:t>
            </a:r>
            <a:endParaRPr lang="en-US" altLang="sl-SI" sz="2800" dirty="0"/>
          </a:p>
          <a:p>
            <a:pPr eaLnBrk="1" hangingPunct="1">
              <a:lnSpc>
                <a:spcPct val="90000"/>
              </a:lnSpc>
            </a:pPr>
            <a:endParaRPr lang="en-US" altLang="sl-SI" sz="2800" dirty="0"/>
          </a:p>
        </p:txBody>
      </p:sp>
      <p:sp>
        <p:nvSpPr>
          <p:cNvPr id="4403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1981200"/>
            <a:ext cx="5029200" cy="35814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Osnovno spremljanje</a:t>
            </a:r>
            <a:endParaRPr lang="en-US" altLang="sl-SI" sz="2800" dirty="0"/>
          </a:p>
          <a:p>
            <a:pPr lvl="1" eaLnBrk="1" hangingPunct="1"/>
            <a:r>
              <a:rPr lang="sk-SK" altLang="sl-SI" sz="2400" dirty="0">
                <a:ea typeface="ＭＳ Ｐゴシック" panose="020B0600070205080204" pitchFamily="34" charset="-128"/>
              </a:rPr>
              <a:t>Delovanje srca</a:t>
            </a:r>
            <a:endParaRPr lang="en-US" altLang="sl-SI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sl-SI" sz="2400" dirty="0">
                <a:ea typeface="ＭＳ Ｐゴシック" panose="020B0600070205080204" pitchFamily="34" charset="-128"/>
              </a:rPr>
              <a:t>EKG, </a:t>
            </a:r>
            <a:r>
              <a:rPr lang="sk-SK" altLang="sl-SI" sz="2400" dirty="0">
                <a:ea typeface="ＭＳ Ｐゴシック" panose="020B0600070205080204" pitchFamily="34" charset="-128"/>
              </a:rPr>
              <a:t>delovanje srca</a:t>
            </a:r>
            <a:endParaRPr lang="en-US" altLang="sl-SI" sz="2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k-SK" altLang="sl-SI" sz="2800" dirty="0"/>
              <a:t>Pridobivanje teže</a:t>
            </a:r>
            <a:endParaRPr lang="en-US" altLang="sl-SI" sz="2800" dirty="0"/>
          </a:p>
          <a:p>
            <a:pPr eaLnBrk="1" hangingPunct="1"/>
            <a:r>
              <a:rPr lang="sk-SK" altLang="sl-SI" sz="2800" dirty="0"/>
              <a:t>Srčna frekvenca, krvni tlak</a:t>
            </a:r>
            <a:endParaRPr lang="en-US" altLang="sl-SI" sz="2800" dirty="0"/>
          </a:p>
          <a:p>
            <a:pPr eaLnBrk="1" hangingPunct="1"/>
            <a:r>
              <a:rPr lang="sk-SK" altLang="sl-SI" sz="2800" dirty="0"/>
              <a:t>Drugi učinki</a:t>
            </a:r>
            <a:endParaRPr lang="en-US" altLang="sl-SI" sz="2800" dirty="0"/>
          </a:p>
          <a:p>
            <a:pPr eaLnBrk="1" hangingPunct="1"/>
            <a:endParaRPr lang="en-US" altLang="sl-SI" sz="2800" dirty="0"/>
          </a:p>
        </p:txBody>
      </p:sp>
      <p:sp>
        <p:nvSpPr>
          <p:cNvPr id="44037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133600" y="975519"/>
            <a:ext cx="3886200" cy="639763"/>
          </a:xfrm>
        </p:spPr>
        <p:txBody>
          <a:bodyPr/>
          <a:lstStyle/>
          <a:p>
            <a:pPr eaLnBrk="1" hangingPunct="1"/>
            <a:r>
              <a:rPr lang="sk-SK" altLang="sl-SI" sz="2400" dirty="0"/>
              <a:t>Možni neželeni učinki</a:t>
            </a:r>
            <a:endParaRPr lang="en-US" altLang="sl-SI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75519"/>
            <a:ext cx="3886200" cy="639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k-SK" altLang="sl-SI" sz="2400" dirty="0"/>
              <a:t>Priporočljivo spremljanje</a:t>
            </a:r>
            <a:endParaRPr lang="en-US" altLang="sl-SI" sz="2400" dirty="0"/>
          </a:p>
        </p:txBody>
      </p:sp>
    </p:spTree>
    <p:extLst>
      <p:ext uri="{BB962C8B-B14F-4D97-AF65-F5344CB8AC3E}">
        <p14:creationId xmlns:p14="http://schemas.microsoft.com/office/powerpoint/2010/main" val="31254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4572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Antipsihotiki</a:t>
            </a:r>
            <a:r>
              <a:rPr lang="en-US" altLang="sl-SI" sz="2800" dirty="0"/>
              <a:t>: </a:t>
            </a:r>
            <a:r>
              <a:rPr lang="sk-SK" altLang="sl-SI" sz="2800" dirty="0"/>
              <a:t>klinična uporaba</a:t>
            </a:r>
            <a:endParaRPr lang="en-US" altLang="sl-SI" sz="2800" dirty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0375" y="914400"/>
            <a:ext cx="115062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sl-SI" dirty="0" err="1"/>
              <a:t>Primar</a:t>
            </a:r>
            <a:r>
              <a:rPr lang="sk-SK" altLang="sl-SI" dirty="0"/>
              <a:t>na uporaba pri psihotičnih stanjih</a:t>
            </a:r>
            <a:endParaRPr lang="en-US" altLang="sl-SI" dirty="0"/>
          </a:p>
          <a:p>
            <a:pPr eaLnBrk="1" hangingPunct="1"/>
            <a:r>
              <a:rPr lang="sk-SK" altLang="sl-SI" dirty="0">
                <a:solidFill>
                  <a:srgbClr val="FF0000"/>
                </a:solidFill>
              </a:rPr>
              <a:t>Prva generacija</a:t>
            </a:r>
            <a:endParaRPr lang="en-US" altLang="sl-SI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altLang="sl-SI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Klorpromazin</a:t>
            </a:r>
            <a:r>
              <a:rPr lang="sk-SK" altLang="sl-SI" dirty="0">
                <a:ea typeface="ＭＳ Ｐゴシック" panose="020B0600070205080204" pitchFamily="34" charset="-128"/>
              </a:rPr>
              <a:t>, </a:t>
            </a:r>
            <a:r>
              <a:rPr lang="en-US" altLang="sl-SI" dirty="0">
                <a:ea typeface="ＭＳ Ｐゴシック" panose="020B0600070205080204" pitchFamily="34" charset="-128"/>
              </a:rPr>
              <a:t>haloperidol </a:t>
            </a:r>
          </a:p>
          <a:p>
            <a:pPr lvl="1" eaLnBrk="1" hangingPunct="1"/>
            <a:r>
              <a:rPr lang="sk-SK" altLang="sl-SI" dirty="0">
                <a:ea typeface="ＭＳ Ｐゴシック" panose="020B0600070205080204" pitchFamily="34" charset="-128"/>
              </a:rPr>
              <a:t>Delovanje na dopaminski sistem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>
                <a:ea typeface="ＭＳ Ｐゴシック" panose="020B0600070205080204" pitchFamily="34" charset="-128"/>
              </a:rPr>
              <a:t>Tveganje za nastanek ekstrapiramidalnih sindromov </a:t>
            </a:r>
            <a:r>
              <a:rPr lang="en-US" altLang="sl-SI" dirty="0">
                <a:ea typeface="ＭＳ Ｐゴシック" panose="020B0600070205080204" pitchFamily="34" charset="-128"/>
              </a:rPr>
              <a:t>(EPS)</a:t>
            </a:r>
          </a:p>
          <a:p>
            <a:pPr eaLnBrk="1" hangingPunct="1"/>
            <a:r>
              <a:rPr lang="sk-SK" altLang="sl-SI" dirty="0">
                <a:solidFill>
                  <a:srgbClr val="0070C0"/>
                </a:solidFill>
              </a:rPr>
              <a:t>Druga generacija</a:t>
            </a:r>
            <a:endParaRPr lang="en-US" altLang="sl-SI" dirty="0">
              <a:solidFill>
                <a:srgbClr val="0070C0"/>
              </a:solidFill>
            </a:endParaRPr>
          </a:p>
          <a:p>
            <a:pPr lvl="1" eaLnBrk="1" hangingPunct="1"/>
            <a:r>
              <a:rPr lang="sk-SK" altLang="sl-SI" dirty="0">
                <a:ea typeface="ＭＳ Ｐゴシック" panose="020B0600070205080204" pitchFamily="34" charset="-128"/>
              </a:rPr>
              <a:t>Manj EPS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>
                <a:ea typeface="ＭＳ Ｐゴシック" panose="020B0600070205080204" pitchFamily="34" charset="-128"/>
              </a:rPr>
              <a:t>Klozapin</a:t>
            </a:r>
            <a:r>
              <a:rPr lang="en-US" altLang="sl-SI" dirty="0">
                <a:ea typeface="ＭＳ Ｐゴシック" panose="020B0600070205080204" pitchFamily="34" charset="-128"/>
              </a:rPr>
              <a:t>, </a:t>
            </a:r>
            <a:r>
              <a:rPr lang="en-US" altLang="sl-SI" dirty="0" err="1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risperidon</a:t>
            </a:r>
            <a:r>
              <a:rPr lang="en-US" altLang="sl-SI" dirty="0">
                <a:ea typeface="ＭＳ Ｐゴシック" panose="020B0600070205080204" pitchFamily="34" charset="-128"/>
              </a:rPr>
              <a:t>, </a:t>
            </a:r>
            <a:r>
              <a:rPr lang="sk-SK" altLang="sl-SI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kvetiapin</a:t>
            </a:r>
            <a:r>
              <a:rPr lang="en-US" altLang="sl-SI" dirty="0">
                <a:ea typeface="ＭＳ Ｐゴシック" panose="020B0600070205080204" pitchFamily="34" charset="-128"/>
              </a:rPr>
              <a:t>, </a:t>
            </a:r>
            <a:r>
              <a:rPr lang="en-US" altLang="sl-SI" dirty="0" err="1">
                <a:ea typeface="ＭＳ Ｐゴシック" panose="020B0600070205080204" pitchFamily="34" charset="-128"/>
              </a:rPr>
              <a:t>aripiprazol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>
                <a:ea typeface="ＭＳ Ｐゴシック" panose="020B0600070205080204" pitchFamily="34" charset="-128"/>
              </a:rPr>
              <a:t>Zavira dopaminske in serotoninske receptorje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sl-SI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7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4572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Antipsihotiki pri otrocih</a:t>
            </a:r>
            <a:endParaRPr lang="en-US" altLang="sl-SI" sz="2800" dirty="0"/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600" y="838200"/>
            <a:ext cx="118110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sl-SI" sz="3100" dirty="0"/>
              <a:t>2006: </a:t>
            </a:r>
            <a:r>
              <a:rPr lang="en-US" altLang="sl-SI" sz="3100" dirty="0" err="1">
                <a:solidFill>
                  <a:srgbClr val="0070C0"/>
                </a:solidFill>
              </a:rPr>
              <a:t>Risperidon</a:t>
            </a:r>
            <a:r>
              <a:rPr lang="sk-SK" altLang="sl-SI" sz="3100" dirty="0">
                <a:solidFill>
                  <a:srgbClr val="0070C0"/>
                </a:solidFill>
              </a:rPr>
              <a:t> </a:t>
            </a:r>
            <a:r>
              <a:rPr lang="sk-SK" altLang="sl-SI" sz="3100" dirty="0"/>
              <a:t>je bilo </a:t>
            </a:r>
            <a:r>
              <a:rPr lang="sk-SK" altLang="sl-SI" sz="3100" dirty="0"/>
              <a:t>med </a:t>
            </a:r>
            <a:r>
              <a:rPr lang="sk-SK" altLang="sl-SI" sz="3100" dirty="0"/>
              <a:t>antipsihotiki prvo </a:t>
            </a:r>
            <a:r>
              <a:rPr lang="sk-SK" altLang="sl-SI" sz="3100" dirty="0"/>
              <a:t>zdravilo, </a:t>
            </a:r>
            <a:r>
              <a:rPr lang="sk-SK" altLang="sl-SI" sz="3100" dirty="0"/>
              <a:t>ki ga je </a:t>
            </a:r>
            <a:r>
              <a:rPr lang="en-US" altLang="sl-SI" sz="3100" dirty="0"/>
              <a:t>FDA </a:t>
            </a:r>
            <a:r>
              <a:rPr lang="sk-SK" altLang="sl-SI" sz="3100" dirty="0"/>
              <a:t>registrirala za zdravljenje </a:t>
            </a:r>
            <a:r>
              <a:rPr lang="sk-SK" altLang="sl-SI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razdražljivosti pri otrocih </a:t>
            </a:r>
            <a:r>
              <a:rPr lang="sk-SK" altLang="sl-SI" sz="3100" dirty="0"/>
              <a:t>med </a:t>
            </a:r>
            <a:r>
              <a:rPr lang="en-US" altLang="sl-SI" sz="3100" b="1" dirty="0"/>
              <a:t>5-16</a:t>
            </a:r>
            <a:r>
              <a:rPr lang="en-US" altLang="sl-SI" sz="3100" dirty="0"/>
              <a:t> </a:t>
            </a:r>
            <a:r>
              <a:rPr lang="sk-SK" altLang="sl-SI" sz="3100" dirty="0"/>
              <a:t>leti, ki imajo </a:t>
            </a:r>
            <a:r>
              <a:rPr lang="en-US" altLang="sl-SI" sz="3100" dirty="0"/>
              <a:t>ASD</a:t>
            </a:r>
          </a:p>
          <a:p>
            <a:pPr eaLnBrk="1" hangingPunct="1"/>
            <a:r>
              <a:rPr lang="en-US" altLang="sl-SI" sz="3100" dirty="0"/>
              <a:t>2009: </a:t>
            </a:r>
            <a:r>
              <a:rPr lang="en-US" altLang="sl-SI" sz="3100" dirty="0" err="1">
                <a:solidFill>
                  <a:srgbClr val="A13B92"/>
                </a:solidFill>
              </a:rPr>
              <a:t>Aripiprazol</a:t>
            </a:r>
            <a:r>
              <a:rPr lang="en-US" altLang="sl-SI" sz="3100" dirty="0">
                <a:solidFill>
                  <a:srgbClr val="A13B92"/>
                </a:solidFill>
              </a:rPr>
              <a:t> </a:t>
            </a:r>
            <a:r>
              <a:rPr lang="sk-SK" altLang="sl-SI" sz="3100" dirty="0"/>
              <a:t>registriran za iste indikacije pri otrocih za starost med </a:t>
            </a:r>
            <a:r>
              <a:rPr lang="en-US" altLang="sl-SI" sz="3100" b="1" dirty="0"/>
              <a:t>6-17</a:t>
            </a:r>
            <a:r>
              <a:rPr lang="sk-SK" altLang="sl-SI" sz="3100" b="1" dirty="0"/>
              <a:t> </a:t>
            </a:r>
            <a:r>
              <a:rPr lang="sk-SK" altLang="sl-SI" sz="3100" dirty="0"/>
              <a:t>leti</a:t>
            </a:r>
            <a:endParaRPr lang="en-US" altLang="sl-SI" sz="3100" dirty="0"/>
          </a:p>
          <a:p>
            <a:pPr eaLnBrk="1" hangingPunct="1"/>
            <a:r>
              <a:rPr lang="sk-SK" altLang="sl-SI" sz="3100" dirty="0"/>
              <a:t>Zmanjšanje razdražljivosti, hiperaktivnosti, stereotipnega odzivanja</a:t>
            </a:r>
          </a:p>
          <a:p>
            <a:pPr eaLnBrk="1" hangingPunct="1"/>
            <a:r>
              <a:rPr lang="sk-SK" altLang="sl-SI" sz="3100" dirty="0"/>
              <a:t>Povečanje telesne teže, zaspanost, zaprtost, utrujenost, tremor, tahikardija</a:t>
            </a:r>
          </a:p>
          <a:p>
            <a:pPr eaLnBrk="1" hangingPunct="1"/>
            <a:r>
              <a:rPr lang="sk-SK" altLang="sl-SI" sz="3100" dirty="0"/>
              <a:t>Risperidon nima resnejših neželenih učinkov</a:t>
            </a:r>
            <a:endParaRPr lang="en-US" altLang="sl-SI" sz="3100" dirty="0"/>
          </a:p>
        </p:txBody>
      </p:sp>
    </p:spTree>
    <p:extLst>
      <p:ext uri="{BB962C8B-B14F-4D97-AF65-F5344CB8AC3E}">
        <p14:creationId xmlns:p14="http://schemas.microsoft.com/office/powerpoint/2010/main" val="34283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43100" y="76200"/>
            <a:ext cx="8153400" cy="56515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Antipsihotiki</a:t>
            </a:r>
            <a:r>
              <a:rPr lang="en-US" altLang="sl-SI" sz="2800" dirty="0"/>
              <a:t>: </a:t>
            </a:r>
            <a:r>
              <a:rPr lang="sk-SK" altLang="sl-SI" sz="2800" dirty="0"/>
              <a:t>n</a:t>
            </a:r>
            <a:r>
              <a:rPr lang="sk-SK" altLang="sl-SI" sz="2800" dirty="0"/>
              <a:t>eželeni učinki</a:t>
            </a:r>
            <a:endParaRPr lang="en-US" altLang="sl-SI" sz="2800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2"/>
          </p:nvPr>
        </p:nvSpPr>
        <p:spPr>
          <a:xfrm>
            <a:off x="838200" y="1752600"/>
            <a:ext cx="51816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Povečan apetit in telesna teža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Dislipidemija 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en-US" altLang="sl-SI" sz="2800" dirty="0"/>
              <a:t>Diabetes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Povišani jetrni encimi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Pomirjanje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Zaprtje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Ekstrapiramidalni simptomi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Povišanje prolaktina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endParaRPr lang="en-US" altLang="sl-SI" sz="2800" dirty="0"/>
          </a:p>
        </p:txBody>
      </p:sp>
      <p:sp>
        <p:nvSpPr>
          <p:cNvPr id="53252" name="Content Placeholder 6"/>
          <p:cNvSpPr>
            <a:spLocks noGrp="1"/>
          </p:cNvSpPr>
          <p:nvPr>
            <p:ph sz="quarter" idx="4"/>
          </p:nvPr>
        </p:nvSpPr>
        <p:spPr>
          <a:xfrm>
            <a:off x="6324600" y="1752600"/>
            <a:ext cx="5638800" cy="35814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Osnovno spremljanje</a:t>
            </a:r>
            <a:endParaRPr lang="en-US" altLang="sl-SI" sz="2800" dirty="0"/>
          </a:p>
          <a:p>
            <a:pPr eaLnBrk="1" hangingPunct="1">
              <a:lnSpc>
                <a:spcPct val="90000"/>
              </a:lnSpc>
            </a:pPr>
            <a:r>
              <a:rPr lang="sk-SK" altLang="sl-SI" sz="2400" dirty="0"/>
              <a:t>Osnovna biokemija</a:t>
            </a:r>
            <a:endParaRPr lang="en-US" altLang="sl-SI" sz="2400" dirty="0"/>
          </a:p>
          <a:p>
            <a:pPr lvl="1" eaLnBrk="1" hangingPunct="1">
              <a:lnSpc>
                <a:spcPct val="90000"/>
              </a:lnSpc>
            </a:pPr>
            <a:r>
              <a:rPr lang="sk-SK" altLang="sl-SI" sz="2400" dirty="0">
                <a:ea typeface="ＭＳ Ｐゴシック" panose="020B0600070205080204" pitchFamily="34" charset="-128"/>
              </a:rPr>
              <a:t>Glukoza na tešče in lipidi</a:t>
            </a:r>
            <a:endParaRPr lang="en-US" altLang="sl-SI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l-SI" sz="2400" dirty="0">
                <a:ea typeface="ＭＳ Ｐゴシック" panose="020B0600070205080204" pitchFamily="34" charset="-128"/>
              </a:rPr>
              <a:t>Test jetrnih funkcij</a:t>
            </a:r>
            <a:endParaRPr lang="en-US" altLang="sl-SI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sl-SI" sz="2400" dirty="0" err="1">
                <a:ea typeface="ＭＳ Ｐゴシック" panose="020B0600070205080204" pitchFamily="34" charset="-128"/>
              </a:rPr>
              <a:t>Prola</a:t>
            </a:r>
            <a:r>
              <a:rPr lang="sk-SK" altLang="sl-SI" sz="2400" dirty="0">
                <a:ea typeface="ＭＳ Ｐゴシック" panose="020B0600070205080204" pitchFamily="34" charset="-128"/>
              </a:rPr>
              <a:t>k</a:t>
            </a:r>
            <a:r>
              <a:rPr lang="en-US" altLang="sl-SI" sz="2400" dirty="0">
                <a:ea typeface="ＭＳ Ｐゴシック" panose="020B0600070205080204" pitchFamily="34" charset="-128"/>
              </a:rPr>
              <a:t>tin?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l-SI" sz="2400" dirty="0"/>
              <a:t>Ponovitev analiz po </a:t>
            </a:r>
            <a:r>
              <a:rPr lang="en-US" altLang="sl-SI" sz="2400" dirty="0"/>
              <a:t>12 </a:t>
            </a:r>
            <a:r>
              <a:rPr lang="sk-SK" altLang="sl-SI" sz="2400" dirty="0"/>
              <a:t>tednih</a:t>
            </a:r>
            <a:r>
              <a:rPr lang="en-US" altLang="sl-SI" sz="2400" dirty="0"/>
              <a:t>, </a:t>
            </a:r>
            <a:r>
              <a:rPr lang="sk-SK" altLang="sl-SI" sz="2400" dirty="0"/>
              <a:t>nato vsake </a:t>
            </a:r>
            <a:r>
              <a:rPr lang="en-US" altLang="sl-SI" sz="2400" dirty="0"/>
              <a:t>3-6 </a:t>
            </a:r>
            <a:r>
              <a:rPr lang="sk-SK" altLang="sl-SI" sz="2400" dirty="0"/>
              <a:t>mesece</a:t>
            </a:r>
            <a:endParaRPr lang="en-US" altLang="sl-SI" sz="2400" dirty="0"/>
          </a:p>
          <a:p>
            <a:pPr eaLnBrk="1" hangingPunct="1">
              <a:lnSpc>
                <a:spcPct val="90000"/>
              </a:lnSpc>
            </a:pPr>
            <a:r>
              <a:rPr lang="en-US" altLang="sl-SI" sz="2400" dirty="0"/>
              <a:t>Monitor</a:t>
            </a:r>
            <a:r>
              <a:rPr lang="sk-SK" altLang="sl-SI" sz="2400" dirty="0"/>
              <a:t>ing teže / </a:t>
            </a:r>
            <a:r>
              <a:rPr lang="en-US" altLang="sl-SI" sz="2400" dirty="0"/>
              <a:t>BMI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l-SI" sz="2400" dirty="0"/>
              <a:t>Monitor</a:t>
            </a:r>
            <a:r>
              <a:rPr lang="sk-SK" altLang="sl-SI" sz="2400" dirty="0"/>
              <a:t>ing neželenih učinkov</a:t>
            </a:r>
            <a:endParaRPr lang="en-US" altLang="sl-SI" sz="2400" dirty="0"/>
          </a:p>
        </p:txBody>
      </p:sp>
      <p:sp>
        <p:nvSpPr>
          <p:cNvPr id="5325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133600" y="1066801"/>
            <a:ext cx="3886200" cy="639763"/>
          </a:xfrm>
        </p:spPr>
        <p:txBody>
          <a:bodyPr/>
          <a:lstStyle/>
          <a:p>
            <a:pPr eaLnBrk="1" hangingPunct="1"/>
            <a:r>
              <a:rPr lang="sk-SK" altLang="sl-SI" sz="2400" dirty="0"/>
              <a:t>Možni </a:t>
            </a:r>
            <a:r>
              <a:rPr lang="sk-SK" altLang="sl-SI" sz="2400" dirty="0"/>
              <a:t>neželeni </a:t>
            </a:r>
            <a:r>
              <a:rPr lang="sk-SK" altLang="sl-SI" sz="2400" dirty="0"/>
              <a:t>učinki</a:t>
            </a:r>
            <a:endParaRPr lang="en-US" altLang="sl-SI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24600" y="1066801"/>
            <a:ext cx="3886200" cy="639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k-SK" altLang="sl-SI" sz="2400" dirty="0"/>
              <a:t>Priporočljivo spremljanje</a:t>
            </a:r>
            <a:endParaRPr lang="en-US" altLang="sl-SI" sz="2400" dirty="0"/>
          </a:p>
        </p:txBody>
      </p:sp>
    </p:spTree>
    <p:extLst>
      <p:ext uri="{BB962C8B-B14F-4D97-AF65-F5344CB8AC3E}">
        <p14:creationId xmlns:p14="http://schemas.microsoft.com/office/powerpoint/2010/main" val="41334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sl-SI" sz="3600" dirty="0"/>
              <a:t>SSRI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143000"/>
            <a:ext cx="115824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l-SI" sz="3600" dirty="0" smtClean="0"/>
              <a:t>SSRI </a:t>
            </a:r>
            <a:r>
              <a:rPr lang="sk-SK" altLang="sl-SI" sz="3600" dirty="0" smtClean="0"/>
              <a:t>primarno kot antidepresiv in proti tesnobnosti</a:t>
            </a:r>
            <a:endParaRPr lang="en-US" altLang="sl-SI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sk-SK" altLang="sl-SI" sz="3600" dirty="0" smtClean="0">
                <a:solidFill>
                  <a:srgbClr val="FF33CC"/>
                </a:solidFill>
                <a:ea typeface="ＭＳ Ｐゴシック" panose="020B0600070205080204" pitchFamily="34" charset="-128"/>
              </a:rPr>
              <a:t>Podobnost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 med ponavljajočim vedenjem </a:t>
            </a:r>
            <a:r>
              <a:rPr lang="en-US" altLang="sl-SI" sz="36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ASD</a:t>
            </a:r>
            <a:r>
              <a:rPr lang="en-US" altLang="sl-SI" sz="3600" dirty="0" smtClean="0">
                <a:ea typeface="ＭＳ Ｐゴシック" panose="020B0600070205080204" pitchFamily="34" charset="-128"/>
              </a:rPr>
              <a:t> 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in simptomi </a:t>
            </a:r>
            <a:r>
              <a:rPr lang="en-US" altLang="sl-SI" sz="3600" dirty="0" smtClean="0">
                <a:solidFill>
                  <a:srgbClr val="A13B92"/>
                </a:solidFill>
                <a:ea typeface="ＭＳ Ｐゴシック" panose="020B0600070205080204" pitchFamily="34" charset="-128"/>
              </a:rPr>
              <a:t>OCD 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l-SI" sz="3600" dirty="0" smtClean="0">
                <a:ea typeface="ＭＳ Ｐゴシック" panose="020B0600070205080204" pitchFamily="34" charset="-128"/>
              </a:rPr>
              <a:t>Verjetna nepravilnost delovanja </a:t>
            </a:r>
            <a:r>
              <a:rPr lang="en-US" altLang="sl-SI" sz="3600" dirty="0" smtClean="0">
                <a:ea typeface="ＭＳ Ｐゴシック" panose="020B0600070205080204" pitchFamily="34" charset="-128"/>
              </a:rPr>
              <a:t>serotonin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a</a:t>
            </a:r>
            <a:r>
              <a:rPr lang="en-US" altLang="sl-SI" sz="3600" dirty="0" smtClean="0">
                <a:ea typeface="ＭＳ Ｐゴシック" panose="020B0600070205080204" pitchFamily="34" charset="-128"/>
              </a:rPr>
              <a:t> </a:t>
            </a:r>
            <a:r>
              <a:rPr lang="sk-SK" altLang="sl-SI" sz="3600" dirty="0" smtClean="0">
                <a:ea typeface="ＭＳ Ｐゴシック" panose="020B0600070205080204" pitchFamily="34" charset="-128"/>
              </a:rPr>
              <a:t>pri </a:t>
            </a:r>
            <a:r>
              <a:rPr lang="en-US" altLang="sl-SI" sz="3600" dirty="0" smtClean="0">
                <a:ea typeface="ＭＳ Ｐゴシック" panose="020B0600070205080204" pitchFamily="34" charset="-128"/>
              </a:rPr>
              <a:t>ASD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sl-SI" sz="3600" dirty="0" err="1" smtClean="0"/>
              <a:t>Fluo</a:t>
            </a:r>
            <a:r>
              <a:rPr lang="sk-SK" altLang="sl-SI" sz="3600" dirty="0" smtClean="0"/>
              <a:t>ks</a:t>
            </a:r>
            <a:r>
              <a:rPr lang="en-US" altLang="sl-SI" sz="3600" dirty="0" err="1" smtClean="0"/>
              <a:t>etin</a:t>
            </a:r>
            <a:r>
              <a:rPr lang="en-US" altLang="sl-SI" sz="3600" dirty="0" smtClean="0"/>
              <a:t>, </a:t>
            </a:r>
            <a:r>
              <a:rPr lang="en-US" altLang="sl-SI" sz="3600" dirty="0" err="1" smtClean="0"/>
              <a:t>sertralin</a:t>
            </a:r>
            <a:r>
              <a:rPr lang="en-US" altLang="sl-SI" sz="3600" dirty="0" smtClean="0"/>
              <a:t>, citalopram, escitalopram, </a:t>
            </a:r>
            <a:r>
              <a:rPr lang="en-US" altLang="sl-SI" sz="3600" dirty="0" err="1" smtClean="0"/>
              <a:t>paro</a:t>
            </a:r>
            <a:r>
              <a:rPr lang="sk-SK" altLang="sl-SI" sz="3600" dirty="0" smtClean="0"/>
              <a:t>ks</a:t>
            </a:r>
            <a:r>
              <a:rPr lang="en-US" altLang="sl-SI" sz="3600" dirty="0" err="1" smtClean="0"/>
              <a:t>etin</a:t>
            </a:r>
            <a:endParaRPr lang="en-US" altLang="sl-SI" sz="3600" dirty="0" smtClean="0"/>
          </a:p>
          <a:p>
            <a:pPr eaLnBrk="1" hangingPunct="1">
              <a:lnSpc>
                <a:spcPct val="90000"/>
              </a:lnSpc>
            </a:pPr>
            <a:r>
              <a:rPr lang="sk-SK" altLang="sl-SI" sz="3600" dirty="0" smtClean="0"/>
              <a:t>Sprožanje </a:t>
            </a:r>
            <a:r>
              <a:rPr lang="sk-SK" altLang="sl-SI" sz="3600" dirty="0" smtClean="0">
                <a:solidFill>
                  <a:schemeClr val="accent2">
                    <a:lumMod val="75000"/>
                  </a:schemeClr>
                </a:solidFill>
              </a:rPr>
              <a:t>nevroplastičnosti</a:t>
            </a:r>
            <a:r>
              <a:rPr lang="sk-SK" altLang="sl-SI" sz="3600" dirty="0" smtClean="0"/>
              <a:t> nekaterih SSRI</a:t>
            </a:r>
            <a:endParaRPr lang="en-US" altLang="sl-SI" sz="3600" dirty="0" smtClean="0"/>
          </a:p>
          <a:p>
            <a:pPr eaLnBrk="1" hangingPunct="1">
              <a:lnSpc>
                <a:spcPct val="90000"/>
              </a:lnSpc>
            </a:pPr>
            <a:endParaRPr lang="en-US" altLang="sl-SI" sz="3600" dirty="0" smtClean="0"/>
          </a:p>
        </p:txBody>
      </p:sp>
    </p:spTree>
    <p:extLst>
      <p:ext uri="{BB962C8B-B14F-4D97-AF65-F5344CB8AC3E}">
        <p14:creationId xmlns:p14="http://schemas.microsoft.com/office/powerpoint/2010/main" val="19586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sl-SI" smtClean="0"/>
              <a:t>WHAT IS AUTISM?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990600"/>
            <a:ext cx="10668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l-SI" dirty="0"/>
              <a:t>Zapletene</a:t>
            </a:r>
            <a:r>
              <a:rPr lang="en-US" altLang="sl-SI" dirty="0"/>
              <a:t>, </a:t>
            </a:r>
            <a:r>
              <a:rPr lang="sk-SK" altLang="sl-SI" dirty="0"/>
              <a:t>pogosto </a:t>
            </a:r>
            <a:r>
              <a:rPr lang="sk-SK" altLang="sl-SI" u="sng" dirty="0"/>
              <a:t>zmotno</a:t>
            </a:r>
            <a:r>
              <a:rPr lang="sk-SK" altLang="sl-SI" dirty="0"/>
              <a:t> opredeljene razvojne motnje</a:t>
            </a:r>
            <a:endParaRPr lang="en-US" altLang="sl-SI" dirty="0"/>
          </a:p>
          <a:p>
            <a:pPr eaLnBrk="1" hangingPunct="1">
              <a:lnSpc>
                <a:spcPct val="90000"/>
              </a:lnSpc>
            </a:pPr>
            <a:r>
              <a:rPr lang="en-US" altLang="sl-SI" dirty="0"/>
              <a:t>Leo </a:t>
            </a:r>
            <a:r>
              <a:rPr lang="en-US" altLang="sl-SI" dirty="0" err="1"/>
              <a:t>Kanner</a:t>
            </a:r>
            <a:r>
              <a:rPr lang="en-US" altLang="sl-SI" dirty="0"/>
              <a:t> </a:t>
            </a:r>
            <a:r>
              <a:rPr lang="sk-SK" altLang="sl-SI" dirty="0"/>
              <a:t>l.</a:t>
            </a:r>
            <a:r>
              <a:rPr lang="en-US" altLang="sl-SI" dirty="0"/>
              <a:t>1943 </a:t>
            </a:r>
            <a:r>
              <a:rPr lang="sk-SK" altLang="sl-SI" dirty="0"/>
              <a:t>prvič opisal kot „zgodnji otroški avtizem“</a:t>
            </a:r>
            <a:endParaRPr lang="en-US" altLang="sl-SI" dirty="0"/>
          </a:p>
          <a:p>
            <a:pPr eaLnBrk="1" hangingPunct="1">
              <a:lnSpc>
                <a:spcPct val="90000"/>
              </a:lnSpc>
            </a:pPr>
            <a:r>
              <a:rPr lang="en-US" altLang="sl-SI" dirty="0"/>
              <a:t>“</a:t>
            </a:r>
            <a:r>
              <a:rPr lang="en-US" altLang="sl-SI" dirty="0">
                <a:solidFill>
                  <a:schemeClr val="accent2">
                    <a:lumMod val="75000"/>
                  </a:schemeClr>
                </a:solidFill>
              </a:rPr>
              <a:t>Auto</a:t>
            </a:r>
            <a:r>
              <a:rPr lang="en-US" altLang="sl-SI" dirty="0"/>
              <a:t>” – </a:t>
            </a:r>
            <a:r>
              <a:rPr lang="sk-SK" altLang="sl-SI" dirty="0"/>
              <a:t>otroci so </a:t>
            </a:r>
            <a:r>
              <a:rPr lang="en-US" altLang="sl-SI" dirty="0"/>
              <a:t>“</a:t>
            </a:r>
            <a:r>
              <a:rPr lang="sk-SK" altLang="sl-SI" dirty="0">
                <a:solidFill>
                  <a:srgbClr val="00B0F0"/>
                </a:solidFill>
              </a:rPr>
              <a:t>zaklenjeni vase</a:t>
            </a:r>
            <a:r>
              <a:rPr lang="en-US" altLang="sl-SI" dirty="0"/>
              <a:t>.”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l-SI" dirty="0"/>
              <a:t>Sedaj veljavna opredelitev avtističnih motenj so „</a:t>
            </a:r>
            <a:r>
              <a:rPr lang="sk-SK" altLang="sl-SI" b="1" dirty="0">
                <a:solidFill>
                  <a:srgbClr val="7030A0"/>
                </a:solidFill>
              </a:rPr>
              <a:t>motnje čustvovanja</a:t>
            </a:r>
            <a:r>
              <a:rPr lang="sk-SK" altLang="sl-SI" dirty="0"/>
              <a:t>“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l-SI" dirty="0"/>
              <a:t>Nepravilnost odziva pri </a:t>
            </a:r>
            <a:r>
              <a:rPr lang="en-US" altLang="sl-SI" u="sng" dirty="0">
                <a:solidFill>
                  <a:schemeClr val="accent2">
                    <a:lumMod val="75000"/>
                  </a:schemeClr>
                </a:solidFill>
              </a:rPr>
              <a:t>social</a:t>
            </a:r>
            <a:r>
              <a:rPr lang="sk-SK" altLang="sl-SI" u="sng" dirty="0">
                <a:solidFill>
                  <a:schemeClr val="accent2">
                    <a:lumMod val="75000"/>
                  </a:schemeClr>
                </a:solidFill>
              </a:rPr>
              <a:t>nih stikih </a:t>
            </a:r>
            <a:r>
              <a:rPr lang="sk-SK" altLang="sl-SI" dirty="0"/>
              <a:t>in v </a:t>
            </a:r>
            <a:r>
              <a:rPr lang="sk-SK" altLang="sl-SI" u="sng" dirty="0"/>
              <a:t>sporazumevanju</a:t>
            </a:r>
            <a:r>
              <a:rPr lang="sk-SK" altLang="sl-SI" dirty="0"/>
              <a:t>; 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l-SI" dirty="0"/>
              <a:t>Omejen in ponavljajoč vedenjski vzorec ter interesi</a:t>
            </a:r>
          </a:p>
        </p:txBody>
      </p:sp>
      <p:pic>
        <p:nvPicPr>
          <p:cNvPr id="5124" name="Picture 6" descr="h-autism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2675" y="4273550"/>
            <a:ext cx="2066925" cy="258445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76201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sl-SI" altLang="sl-SI" sz="2800" kern="0" dirty="0"/>
              <a:t>Motnje avtističnega spektra</a:t>
            </a:r>
            <a:endParaRPr lang="en-US" altLang="sl-SI" sz="2800" kern="0" dirty="0"/>
          </a:p>
        </p:txBody>
      </p:sp>
    </p:spTree>
    <p:extLst>
      <p:ext uri="{BB962C8B-B14F-4D97-AF65-F5344CB8AC3E}">
        <p14:creationId xmlns:p14="http://schemas.microsoft.com/office/powerpoint/2010/main" val="28466263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153400" cy="457200"/>
          </a:xfrm>
        </p:spPr>
        <p:txBody>
          <a:bodyPr/>
          <a:lstStyle/>
          <a:p>
            <a:pPr eaLnBrk="1" hangingPunct="1"/>
            <a:r>
              <a:rPr lang="en-US" altLang="sl-SI" sz="2800" dirty="0"/>
              <a:t>SSRI: </a:t>
            </a:r>
            <a:r>
              <a:rPr lang="sk-SK" altLang="sl-SI" sz="2800" dirty="0"/>
              <a:t>fluoksetin</a:t>
            </a:r>
            <a:endParaRPr lang="en-US" altLang="sl-SI" sz="2800" dirty="0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0" y="990600"/>
            <a:ext cx="109728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l-SI" sz="4000" dirty="0" err="1" smtClean="0">
                <a:solidFill>
                  <a:srgbClr val="A13B92"/>
                </a:solidFill>
              </a:rPr>
              <a:t>Fluo</a:t>
            </a:r>
            <a:r>
              <a:rPr lang="sk-SK" altLang="sl-SI" sz="4000" dirty="0" smtClean="0">
                <a:solidFill>
                  <a:srgbClr val="A13B92"/>
                </a:solidFill>
              </a:rPr>
              <a:t>ks</a:t>
            </a:r>
            <a:r>
              <a:rPr lang="en-US" altLang="sl-SI" sz="4000" dirty="0" err="1" smtClean="0">
                <a:solidFill>
                  <a:srgbClr val="A13B92"/>
                </a:solidFill>
              </a:rPr>
              <a:t>etin</a:t>
            </a:r>
            <a:r>
              <a:rPr lang="en-US" altLang="sl-SI" sz="4000" dirty="0" smtClean="0">
                <a:solidFill>
                  <a:srgbClr val="A13B92"/>
                </a:solidFill>
              </a:rPr>
              <a:t> </a:t>
            </a:r>
            <a:r>
              <a:rPr lang="en-US" altLang="sl-SI" sz="3600" dirty="0"/>
              <a:t>(Hollander, 2005)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l-SI" sz="3600" dirty="0">
                <a:ea typeface="ＭＳ Ｐゴシック" panose="020B0600070205080204" pitchFamily="34" charset="-128"/>
              </a:rPr>
              <a:t>44 </a:t>
            </a:r>
            <a:r>
              <a:rPr lang="sk-SK" altLang="sl-SI" sz="3600" dirty="0">
                <a:ea typeface="ＭＳ Ｐゴシック" panose="020B0600070205080204" pitchFamily="34" charset="-128"/>
              </a:rPr>
              <a:t>otrok z </a:t>
            </a:r>
            <a:r>
              <a:rPr lang="en-US" altLang="sl-SI" sz="3600" dirty="0">
                <a:ea typeface="ＭＳ Ｐゴシック" panose="020B0600070205080204" pitchFamily="34" charset="-128"/>
              </a:rPr>
              <a:t>ASD </a:t>
            </a:r>
            <a:r>
              <a:rPr lang="sk-SK" altLang="sl-SI" sz="3600" dirty="0">
                <a:ea typeface="ＭＳ Ｐゴシック" panose="020B0600070205080204" pitchFamily="34" charset="-128"/>
              </a:rPr>
              <a:t>od </a:t>
            </a:r>
            <a:r>
              <a:rPr lang="en-US" altLang="sl-SI" sz="3600" b="1" dirty="0">
                <a:ea typeface="ＭＳ Ｐゴシック" panose="020B0600070205080204" pitchFamily="34" charset="-128"/>
              </a:rPr>
              <a:t>5-17</a:t>
            </a:r>
            <a:r>
              <a:rPr lang="sk-SK" altLang="sl-SI" sz="3600" dirty="0">
                <a:ea typeface="ＭＳ Ｐゴシック" panose="020B0600070205080204" pitchFamily="34" charset="-128"/>
              </a:rPr>
              <a:t> l</a:t>
            </a:r>
            <a:r>
              <a:rPr lang="en-US" altLang="sl-SI" sz="3600" dirty="0">
                <a:ea typeface="ＭＳ Ｐゴシック" panose="020B0600070205080204" pitchFamily="34" charset="-128"/>
              </a:rPr>
              <a:t>, 16 </a:t>
            </a:r>
            <a:r>
              <a:rPr lang="sk-SK" altLang="sl-SI" sz="3600" dirty="0">
                <a:ea typeface="ＭＳ Ｐゴシック" panose="020B0600070205080204" pitchFamily="34" charset="-128"/>
              </a:rPr>
              <a:t>tednov</a:t>
            </a:r>
            <a:endParaRPr lang="en-US" altLang="sl-SI" sz="3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sk-SK" altLang="sl-SI" sz="3600" dirty="0">
                <a:ea typeface="ＭＳ Ｐゴシック" panose="020B0600070205080204" pitchFamily="34" charset="-128"/>
              </a:rPr>
              <a:t>Fluoksetin odpravil ponavljajoče vedenje</a:t>
            </a:r>
            <a:endParaRPr lang="en-US" altLang="sl-SI" sz="3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sk-SK" altLang="sl-SI" sz="3600" dirty="0">
                <a:ea typeface="ＭＳ Ｐゴシック" panose="020B0600070205080204" pitchFamily="34" charset="-128"/>
              </a:rPr>
              <a:t>Brez neželenih učinkov, edini med SSRI</a:t>
            </a:r>
          </a:p>
          <a:p>
            <a:pPr lvl="1" eaLnBrk="1" hangingPunct="1">
              <a:lnSpc>
                <a:spcPct val="80000"/>
              </a:lnSpc>
            </a:pPr>
            <a:endParaRPr lang="en-US" altLang="sl-SI" sz="3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sk-SK" altLang="sl-SI" dirty="0"/>
              <a:t>Številni </a:t>
            </a:r>
            <a:r>
              <a:rPr lang="en-US" altLang="sl-SI" dirty="0"/>
              <a:t>SSRI</a:t>
            </a:r>
            <a:r>
              <a:rPr lang="sk-SK" altLang="sl-SI" dirty="0"/>
              <a:t> pokazali ugodne učinke</a:t>
            </a:r>
            <a:endParaRPr lang="en-US" altLang="sl-SI" dirty="0"/>
          </a:p>
          <a:p>
            <a:pPr eaLnBrk="1" hangingPunct="1">
              <a:lnSpc>
                <a:spcPct val="80000"/>
              </a:lnSpc>
            </a:pPr>
            <a:r>
              <a:rPr lang="sk-SK" altLang="sl-SI" dirty="0"/>
              <a:t>Dvojno slepi poskusi niso pokazali enako dobrih učinkov</a:t>
            </a:r>
            <a:endParaRPr lang="en-US" altLang="sl-SI" dirty="0"/>
          </a:p>
          <a:p>
            <a:pPr eaLnBrk="1" hangingPunct="1">
              <a:lnSpc>
                <a:spcPct val="80000"/>
              </a:lnSpc>
            </a:pPr>
            <a:r>
              <a:rPr lang="sk-SK" altLang="sl-SI" dirty="0"/>
              <a:t>Ponavljajočega vedenja </a:t>
            </a:r>
            <a:r>
              <a:rPr lang="en-US" altLang="sl-SI" dirty="0"/>
              <a:t>citalopram</a:t>
            </a:r>
            <a:r>
              <a:rPr lang="sk-SK" altLang="sl-SI" dirty="0"/>
              <a:t> ni odpravil</a:t>
            </a:r>
            <a:endParaRPr lang="en-US" altLang="sl-SI" dirty="0"/>
          </a:p>
          <a:p>
            <a:pPr eaLnBrk="1" hangingPunct="1">
              <a:lnSpc>
                <a:spcPct val="80000"/>
              </a:lnSpc>
            </a:pPr>
            <a:r>
              <a:rPr lang="sk-SK" altLang="sl-SI" dirty="0"/>
              <a:t>Neželeni učinki pogosti pri večini.</a:t>
            </a:r>
            <a:endParaRPr lang="en-US" altLang="sl-SI" dirty="0"/>
          </a:p>
          <a:p>
            <a:pPr eaLnBrk="1" hangingPunct="1">
              <a:lnSpc>
                <a:spcPct val="80000"/>
              </a:lnSpc>
            </a:pP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3679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2057400" y="273050"/>
            <a:ext cx="8153400" cy="412750"/>
          </a:xfrm>
        </p:spPr>
        <p:txBody>
          <a:bodyPr/>
          <a:lstStyle/>
          <a:p>
            <a:pPr eaLnBrk="1" hangingPunct="1"/>
            <a:r>
              <a:rPr lang="en-US" altLang="sl-SI" dirty="0" smtClean="0"/>
              <a:t>SSRI: </a:t>
            </a:r>
            <a:r>
              <a:rPr lang="sk-SK" altLang="sl-SI" dirty="0"/>
              <a:t>neželeni učinki</a:t>
            </a:r>
            <a:endParaRPr lang="en-US" altLang="sl-SI" dirty="0" smtClean="0"/>
          </a:p>
        </p:txBody>
      </p:sp>
      <p:sp>
        <p:nvSpPr>
          <p:cNvPr id="58371" name="Content Placeholder 4"/>
          <p:cNvSpPr>
            <a:spLocks noGrp="1"/>
          </p:cNvSpPr>
          <p:nvPr>
            <p:ph sz="quarter" idx="2"/>
          </p:nvPr>
        </p:nvSpPr>
        <p:spPr>
          <a:xfrm>
            <a:off x="1752600" y="1981200"/>
            <a:ext cx="4267200" cy="3581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Slabost in bruhanje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Pomirjanje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Pridobitev teže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Suha usta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Vedenjska aktivacija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Proženje manije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Nespečnost</a:t>
            </a:r>
            <a:endParaRPr lang="en-US" altLang="sl-SI" sz="2800" dirty="0"/>
          </a:p>
          <a:p>
            <a:pPr eaLnBrk="1" hangingPunct="1">
              <a:lnSpc>
                <a:spcPct val="80000"/>
              </a:lnSpc>
            </a:pPr>
            <a:r>
              <a:rPr lang="sk-SK" altLang="sl-SI" sz="2800" dirty="0"/>
              <a:t>Misel na samomor</a:t>
            </a:r>
            <a:endParaRPr lang="en-US" altLang="sl-SI" sz="2800" dirty="0"/>
          </a:p>
        </p:txBody>
      </p:sp>
      <p:sp>
        <p:nvSpPr>
          <p:cNvPr id="58372" name="Content Placeholder 6"/>
          <p:cNvSpPr>
            <a:spLocks noGrp="1"/>
          </p:cNvSpPr>
          <p:nvPr>
            <p:ph sz="quarter" idx="4"/>
          </p:nvPr>
        </p:nvSpPr>
        <p:spPr>
          <a:xfrm>
            <a:off x="6324600" y="1981200"/>
            <a:ext cx="4495800" cy="35814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Spremljanje osnovnih parametrov</a:t>
            </a:r>
            <a:endParaRPr lang="en-US" altLang="sl-SI" sz="2800" dirty="0"/>
          </a:p>
          <a:p>
            <a:pPr eaLnBrk="1" hangingPunct="1"/>
            <a:r>
              <a:rPr lang="sk-SK" altLang="sl-SI" sz="2800" dirty="0"/>
              <a:t>Ni rutinskih laboratorijskih podatkov </a:t>
            </a:r>
            <a:r>
              <a:rPr lang="en-US" altLang="sl-SI" sz="2400" dirty="0"/>
              <a:t>/</a:t>
            </a:r>
            <a:r>
              <a:rPr lang="sk-SK" altLang="sl-SI" sz="2400" dirty="0"/>
              <a:t> študije potrebne</a:t>
            </a:r>
            <a:endParaRPr lang="en-US" altLang="sl-SI" sz="2400" dirty="0"/>
          </a:p>
          <a:p>
            <a:pPr eaLnBrk="1" hangingPunct="1"/>
            <a:r>
              <a:rPr lang="sk-SK" altLang="sl-SI" sz="2800" dirty="0"/>
              <a:t>Previdno spremljanje posebej potencialnih neželenih stranskih učinkov</a:t>
            </a:r>
            <a:endParaRPr lang="en-US" altLang="sl-SI" sz="2800" dirty="0"/>
          </a:p>
        </p:txBody>
      </p:sp>
      <p:sp>
        <p:nvSpPr>
          <p:cNvPr id="58373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133600" y="1295401"/>
            <a:ext cx="3886200" cy="639763"/>
          </a:xfrm>
        </p:spPr>
        <p:txBody>
          <a:bodyPr/>
          <a:lstStyle/>
          <a:p>
            <a:pPr eaLnBrk="1" hangingPunct="1"/>
            <a:r>
              <a:rPr lang="sk-SK" altLang="sl-SI" sz="2400" dirty="0"/>
              <a:t>Možni </a:t>
            </a:r>
            <a:r>
              <a:rPr lang="sk-SK" altLang="sl-SI" sz="2400" dirty="0"/>
              <a:t>neželeni </a:t>
            </a:r>
            <a:r>
              <a:rPr lang="sk-SK" altLang="sl-SI" sz="2400" dirty="0"/>
              <a:t>učinki</a:t>
            </a:r>
            <a:endParaRPr lang="en-US" altLang="sl-SI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24600" y="1295401"/>
            <a:ext cx="3886200" cy="639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k-SK" altLang="sl-SI" sz="2400" dirty="0"/>
              <a:t>Priporočljivo spremljanje</a:t>
            </a:r>
            <a:endParaRPr lang="en-US" altLang="sl-SI" sz="2400" dirty="0"/>
          </a:p>
        </p:txBody>
      </p:sp>
    </p:spTree>
    <p:extLst>
      <p:ext uri="{BB962C8B-B14F-4D97-AF65-F5344CB8AC3E}">
        <p14:creationId xmlns:p14="http://schemas.microsoft.com/office/powerpoint/2010/main" val="24730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4572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Druga zdravila pri </a:t>
            </a:r>
            <a:r>
              <a:rPr lang="en-US" altLang="sl-SI" sz="2800" dirty="0"/>
              <a:t>ASD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87487" y="990600"/>
            <a:ext cx="9451975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l-GR" altLang="sl-SI" b="1" dirty="0" smtClean="0"/>
              <a:t>α</a:t>
            </a:r>
            <a:r>
              <a:rPr lang="en-US" altLang="sl-SI" b="1" baseline="-25000" dirty="0" smtClean="0"/>
              <a:t>2</a:t>
            </a:r>
            <a:r>
              <a:rPr lang="en-US" altLang="sl-SI" b="1" dirty="0" smtClean="0"/>
              <a:t> </a:t>
            </a:r>
            <a:r>
              <a:rPr lang="en-US" altLang="sl-SI" b="1" dirty="0" err="1" smtClean="0">
                <a:solidFill>
                  <a:srgbClr val="FF0000"/>
                </a:solidFill>
              </a:rPr>
              <a:t>adrenergi</a:t>
            </a:r>
            <a:r>
              <a:rPr lang="sk-SK" altLang="sl-SI" b="1" dirty="0" smtClean="0">
                <a:solidFill>
                  <a:srgbClr val="FF0000"/>
                </a:solidFill>
              </a:rPr>
              <a:t>čni</a:t>
            </a:r>
            <a:r>
              <a:rPr lang="sk-SK" altLang="sl-SI" b="1" dirty="0" smtClean="0"/>
              <a:t> </a:t>
            </a:r>
            <a:r>
              <a:rPr lang="en-US" altLang="sl-SI" b="1" dirty="0" smtClean="0"/>
              <a:t>agonist</a:t>
            </a:r>
            <a:r>
              <a:rPr lang="sk-SK" altLang="sl-SI" b="1" dirty="0" smtClean="0"/>
              <a:t>i</a:t>
            </a:r>
            <a:r>
              <a:rPr lang="en-US" altLang="sl-SI" b="1" dirty="0" smtClean="0"/>
              <a:t> </a:t>
            </a:r>
            <a:r>
              <a:rPr lang="en-US" altLang="sl-SI" dirty="0" smtClean="0"/>
              <a:t>(</a:t>
            </a:r>
            <a:r>
              <a:rPr lang="sk-SK" altLang="sl-SI" dirty="0" smtClean="0"/>
              <a:t>k</a:t>
            </a:r>
            <a:r>
              <a:rPr lang="en-US" altLang="sl-SI" dirty="0" err="1" smtClean="0"/>
              <a:t>lonidin</a:t>
            </a:r>
            <a:r>
              <a:rPr lang="en-US" altLang="sl-SI" dirty="0" smtClean="0"/>
              <a:t>, g</a:t>
            </a:r>
            <a:r>
              <a:rPr lang="sk-SK" altLang="sl-SI" dirty="0" smtClean="0"/>
              <a:t>v</a:t>
            </a:r>
            <a:r>
              <a:rPr lang="en-US" altLang="sl-SI" dirty="0" err="1" smtClean="0"/>
              <a:t>anfacin</a:t>
            </a:r>
            <a:r>
              <a:rPr lang="en-US" altLang="sl-SI" dirty="0" smtClean="0"/>
              <a:t>) </a:t>
            </a:r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Hiperaktivnost</a:t>
            </a:r>
            <a:r>
              <a:rPr lang="en-US" altLang="sl-SI" dirty="0" smtClean="0">
                <a:ea typeface="ＭＳ Ｐゴシック" panose="020B0600070205080204" pitchFamily="34" charset="-128"/>
              </a:rPr>
              <a:t>, </a:t>
            </a:r>
            <a:r>
              <a:rPr lang="sk-SK" altLang="sl-SI" dirty="0" smtClean="0">
                <a:ea typeface="ＭＳ Ｐゴシック" panose="020B0600070205080204" pitchFamily="34" charset="-128"/>
              </a:rPr>
              <a:t>nepozornost</a:t>
            </a:r>
            <a:endParaRPr lang="en-US" altLang="sl-SI" dirty="0" smtClean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dirty="0" smtClean="0">
                <a:ea typeface="ＭＳ Ｐゴシック" panose="020B0600070205080204" pitchFamily="34" charset="-128"/>
              </a:rPr>
              <a:t>Pomirjanje</a:t>
            </a:r>
            <a:r>
              <a:rPr lang="en-US" altLang="sl-SI" dirty="0" smtClean="0">
                <a:ea typeface="ＭＳ Ｐゴシック" panose="020B0600070205080204" pitchFamily="34" charset="-128"/>
              </a:rPr>
              <a:t>, </a:t>
            </a:r>
            <a:r>
              <a:rPr lang="sk-SK" altLang="sl-SI" dirty="0" smtClean="0">
                <a:ea typeface="ＭＳ Ｐゴシック" panose="020B0600070205080204" pitchFamily="34" charset="-128"/>
              </a:rPr>
              <a:t>suha usta</a:t>
            </a:r>
            <a:r>
              <a:rPr lang="en-US" altLang="sl-SI" dirty="0" smtClean="0">
                <a:ea typeface="ＭＳ Ｐゴシック" panose="020B0600070205080204" pitchFamily="34" charset="-128"/>
              </a:rPr>
              <a:t>, </a:t>
            </a:r>
            <a:r>
              <a:rPr lang="sk-SK" altLang="sl-SI" dirty="0" smtClean="0">
                <a:ea typeface="ＭＳ Ｐゴシック" panose="020B0600070205080204" pitchFamily="34" charset="-128"/>
              </a:rPr>
              <a:t>upad </a:t>
            </a:r>
            <a:r>
              <a:rPr lang="en-US" altLang="sl-SI" dirty="0" smtClean="0">
                <a:ea typeface="ＭＳ Ｐゴシック" panose="020B0600070205080204" pitchFamily="34" charset="-128"/>
              </a:rPr>
              <a:t>BP, </a:t>
            </a:r>
            <a:r>
              <a:rPr lang="sk-SK" altLang="sl-SI" dirty="0" smtClean="0">
                <a:ea typeface="ＭＳ Ｐゴシック" panose="020B0600070205080204" pitchFamily="34" charset="-128"/>
              </a:rPr>
              <a:t>omotičnost</a:t>
            </a:r>
            <a:r>
              <a:rPr lang="en-US" altLang="sl-SI" dirty="0" smtClean="0">
                <a:ea typeface="ＭＳ Ｐゴシック" panose="020B0600070205080204" pitchFamily="34" charset="-128"/>
              </a:rPr>
              <a:t>, </a:t>
            </a:r>
            <a:r>
              <a:rPr lang="sk-SK" altLang="sl-SI" dirty="0" smtClean="0">
                <a:ea typeface="ＭＳ Ｐゴシック" panose="020B0600070205080204" pitchFamily="34" charset="-128"/>
              </a:rPr>
              <a:t>zaprtost</a:t>
            </a:r>
            <a:r>
              <a:rPr lang="en-US" altLang="sl-SI" dirty="0" smtClean="0">
                <a:ea typeface="ＭＳ Ｐゴシック" panose="020B0600070205080204" pitchFamily="34" charset="-128"/>
              </a:rPr>
              <a:t>, </a:t>
            </a:r>
            <a:r>
              <a:rPr lang="sk-SK" altLang="sl-SI" dirty="0" smtClean="0">
                <a:ea typeface="ＭＳ Ｐゴシック" panose="020B0600070205080204" pitchFamily="34" charset="-128"/>
              </a:rPr>
              <a:t>razdražljivost</a:t>
            </a:r>
            <a:endParaRPr lang="en-US" altLang="sl-SI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sl-SI" b="1" dirty="0" err="1" smtClean="0"/>
              <a:t>Atomo</a:t>
            </a:r>
            <a:r>
              <a:rPr lang="sk-SK" altLang="sl-SI" b="1" dirty="0" smtClean="0"/>
              <a:t>ks</a:t>
            </a:r>
            <a:r>
              <a:rPr lang="en-US" altLang="sl-SI" b="1" dirty="0" err="1" smtClean="0"/>
              <a:t>etin</a:t>
            </a:r>
            <a:r>
              <a:rPr lang="en-US" altLang="sl-SI" b="1" dirty="0" smtClean="0"/>
              <a:t> </a:t>
            </a:r>
          </a:p>
          <a:p>
            <a:pPr eaLnBrk="1" hangingPunct="1"/>
            <a:r>
              <a:rPr lang="en-US" altLang="sl-SI" dirty="0" smtClean="0"/>
              <a:t>Anti-</a:t>
            </a:r>
            <a:r>
              <a:rPr lang="en-US" altLang="sl-SI" dirty="0" err="1" smtClean="0"/>
              <a:t>epilepti</a:t>
            </a:r>
            <a:r>
              <a:rPr lang="sk-SK" altLang="sl-SI" dirty="0" smtClean="0"/>
              <a:t>ki</a:t>
            </a:r>
            <a:r>
              <a:rPr lang="en-US" altLang="sl-SI" dirty="0" smtClean="0"/>
              <a:t> (</a:t>
            </a:r>
            <a:r>
              <a:rPr lang="en-US" altLang="sl-SI" dirty="0" err="1" smtClean="0"/>
              <a:t>topiramat</a:t>
            </a:r>
            <a:r>
              <a:rPr lang="en-US" altLang="sl-SI" dirty="0" smtClean="0"/>
              <a:t>, </a:t>
            </a:r>
            <a:r>
              <a:rPr lang="en-US" altLang="sl-SI" dirty="0" err="1" smtClean="0"/>
              <a:t>valproat</a:t>
            </a:r>
            <a:r>
              <a:rPr lang="en-US" altLang="sl-SI" dirty="0" smtClean="0"/>
              <a:t>)</a:t>
            </a:r>
          </a:p>
          <a:p>
            <a:pPr eaLnBrk="1" hangingPunct="1"/>
            <a:r>
              <a:rPr lang="en-US" altLang="sl-SI" dirty="0" smtClean="0"/>
              <a:t>Donepezil</a:t>
            </a:r>
          </a:p>
          <a:p>
            <a:pPr eaLnBrk="1" hangingPunct="1"/>
            <a:r>
              <a:rPr lang="en-US" altLang="sl-SI" dirty="0" err="1" smtClean="0"/>
              <a:t>Memantine</a:t>
            </a:r>
            <a:endParaRPr lang="en-US" altLang="sl-SI" dirty="0" smtClean="0"/>
          </a:p>
          <a:p>
            <a:pPr eaLnBrk="1" hangingPunct="1"/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20336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6248400" cy="533400"/>
          </a:xfrm>
        </p:spPr>
        <p:txBody>
          <a:bodyPr/>
          <a:lstStyle/>
          <a:p>
            <a:r>
              <a:rPr lang="sl-SI" sz="2800" dirty="0" err="1"/>
              <a:t>Memantin</a:t>
            </a:r>
            <a:endParaRPr lang="sl-SI" sz="2800" dirty="0"/>
          </a:p>
        </p:txBody>
      </p:sp>
      <p:sp>
        <p:nvSpPr>
          <p:cNvPr id="4" name="Pravokotnik 3"/>
          <p:cNvSpPr/>
          <p:nvPr/>
        </p:nvSpPr>
        <p:spPr>
          <a:xfrm>
            <a:off x="533400" y="914400"/>
            <a:ext cx="11353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Neobičajno delovanje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NMDA receptor</a:t>
            </a: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</a:rPr>
              <a:t>jev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in/ali spremenjen </a:t>
            </a:r>
            <a:r>
              <a:rPr lang="sl-SI" sz="3200" dirty="0" err="1">
                <a:solidFill>
                  <a:srgbClr val="C82E3D"/>
                </a:solidFill>
                <a:latin typeface="Arial" panose="020B0604020202020204" pitchFamily="34" charset="0"/>
              </a:rPr>
              <a:t>glutamatni</a:t>
            </a:r>
            <a:r>
              <a:rPr lang="sl-SI" sz="3200" dirty="0">
                <a:solidFill>
                  <a:srgbClr val="C82E3D"/>
                </a:solidFill>
                <a:latin typeface="Arial" panose="020B0604020202020204" pitchFamily="34" charset="0"/>
              </a:rPr>
              <a:t> prenos 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kot pomembna vloga pri avtizmu.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Izboljšanje </a:t>
            </a:r>
            <a:r>
              <a:rPr lang="sl-SI" sz="3200" dirty="0">
                <a:solidFill>
                  <a:srgbClr val="00B050"/>
                </a:solidFill>
                <a:latin typeface="Arial" panose="020B0604020202020204" pitchFamily="34" charset="0"/>
              </a:rPr>
              <a:t>govora in socializacije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Dober odziv pri otrocih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Nekateri čutijo utrujenost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l-SI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Pri placebo študijah razlike manjše.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420"/>
            <a:r>
              <a:rPr lang="sl-SI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Chez</a:t>
            </a:r>
            <a:r>
              <a:rPr lang="sl-SI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MG, et </a:t>
            </a:r>
            <a:r>
              <a:rPr lang="sl-SI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800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J </a:t>
            </a:r>
            <a:r>
              <a:rPr lang="sl-SI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Child</a:t>
            </a:r>
            <a:r>
              <a:rPr lang="sl-SI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Neurol</a:t>
            </a:r>
            <a:r>
              <a:rPr lang="sl-SI" sz="1800" b="1" dirty="0">
                <a:solidFill>
                  <a:srgbClr val="000000"/>
                </a:solidFill>
                <a:latin typeface="Arial" panose="020B0604020202020204" pitchFamily="34" charset="0"/>
              </a:rPr>
              <a:t>. 2007;22(5):574-579. </a:t>
            </a:r>
            <a:r>
              <a:rPr lang="sl-SI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GhaleihaA</a:t>
            </a:r>
            <a:r>
              <a:rPr lang="sl-SI" sz="1800" b="1" dirty="0">
                <a:solidFill>
                  <a:srgbClr val="000000"/>
                </a:solidFill>
                <a:latin typeface="Arial" panose="020B0604020202020204" pitchFamily="34" charset="0"/>
              </a:rPr>
              <a:t>, et </a:t>
            </a:r>
            <a:r>
              <a:rPr lang="sl-SI" sz="1800" b="1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800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IntJ</a:t>
            </a:r>
            <a:r>
              <a:rPr lang="sl-SI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800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Neuropsychopharmacol</a:t>
            </a:r>
            <a:r>
              <a:rPr lang="sl-SI" sz="1800" b="1" dirty="0">
                <a:solidFill>
                  <a:srgbClr val="000000"/>
                </a:solidFill>
                <a:latin typeface="Arial" panose="020B0604020202020204" pitchFamily="34" charset="0"/>
              </a:rPr>
              <a:t>. 2013;16(4):783-789.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3011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6705600" cy="533400"/>
          </a:xfrm>
        </p:spPr>
        <p:txBody>
          <a:bodyPr/>
          <a:lstStyle/>
          <a:p>
            <a:r>
              <a:rPr lang="sk-SK" sz="2800" dirty="0"/>
              <a:t>Hormoni - oksitocin</a:t>
            </a:r>
            <a:endParaRPr lang="sl-SI" sz="2800" dirty="0"/>
          </a:p>
        </p:txBody>
      </p:sp>
      <p:sp>
        <p:nvSpPr>
          <p:cNvPr id="4" name="Pravokotnik 3"/>
          <p:cNvSpPr/>
          <p:nvPr/>
        </p:nvSpPr>
        <p:spPr>
          <a:xfrm>
            <a:off x="381000" y="990600"/>
            <a:ext cx="11582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 err="1">
                <a:solidFill>
                  <a:srgbClr val="FF33CC"/>
                </a:solidFill>
                <a:latin typeface="+mn-lt"/>
              </a:rPr>
              <a:t>Oksitocin</a:t>
            </a:r>
            <a:r>
              <a:rPr lang="sl-SI" sz="2800" dirty="0">
                <a:solidFill>
                  <a:srgbClr val="FF33CC"/>
                </a:solidFill>
                <a:latin typeface="+mn-lt"/>
              </a:rPr>
              <a:t> </a:t>
            </a:r>
            <a:r>
              <a:rPr lang="sl-SI" sz="2800" dirty="0">
                <a:latin typeface="+mn-lt"/>
              </a:rPr>
              <a:t>– genetske študije pri avtizmu kažejo zmanjšano izražanje </a:t>
            </a:r>
            <a:r>
              <a:rPr lang="sl-SI" sz="2800" dirty="0" err="1">
                <a:latin typeface="+mn-lt"/>
              </a:rPr>
              <a:t>oksitocinskega</a:t>
            </a:r>
            <a:r>
              <a:rPr lang="sl-SI" sz="2800" dirty="0">
                <a:latin typeface="+mn-lt"/>
              </a:rPr>
              <a:t> receptorja.</a:t>
            </a:r>
            <a:endParaRPr lang="sl-SI" sz="2800" dirty="0">
              <a:latin typeface="+mn-lt"/>
            </a:endParaRPr>
          </a:p>
          <a:p>
            <a:endParaRPr lang="sl-SI" sz="2800" dirty="0">
              <a:latin typeface="+mn-lt"/>
            </a:endParaRPr>
          </a:p>
          <a:p>
            <a:r>
              <a:rPr lang="sl-SI" sz="2800" dirty="0" err="1">
                <a:latin typeface="+mn-lt"/>
              </a:rPr>
              <a:t>Intranazalni</a:t>
            </a:r>
            <a:r>
              <a:rPr lang="sl-SI" sz="2800" dirty="0">
                <a:latin typeface="+mn-lt"/>
              </a:rPr>
              <a:t> </a:t>
            </a:r>
            <a:r>
              <a:rPr lang="sl-SI" sz="2800" dirty="0" err="1">
                <a:latin typeface="+mn-lt"/>
              </a:rPr>
              <a:t>oksitocin</a:t>
            </a:r>
            <a:r>
              <a:rPr lang="sl-SI" sz="2800" dirty="0">
                <a:latin typeface="+mn-lt"/>
              </a:rPr>
              <a:t> (12 IU) pri 31 otrocih z avtizmom kaže znake izboljšanja v socialnem, vedenjskem in čustvenem odzivu s strani skrbnikov.</a:t>
            </a:r>
            <a:endParaRPr lang="sl-SI" sz="2800" dirty="0">
              <a:latin typeface="+mn-lt"/>
            </a:endParaRPr>
          </a:p>
          <a:p>
            <a:endParaRPr lang="sl-SI" sz="2800" dirty="0">
              <a:latin typeface="+mn-lt"/>
            </a:endParaRPr>
          </a:p>
          <a:p>
            <a:r>
              <a:rPr lang="sl-SI" sz="2800" dirty="0">
                <a:latin typeface="+mn-lt"/>
              </a:rPr>
              <a:t>Oksitocin poviša stopnjo pravilne ocene pri </a:t>
            </a:r>
            <a:r>
              <a:rPr lang="sl-SI" sz="2800" dirty="0">
                <a:solidFill>
                  <a:srgbClr val="00B0F0"/>
                </a:solidFill>
                <a:latin typeface="+mn-lt"/>
              </a:rPr>
              <a:t>sklepanju o čustvih drugih oseb</a:t>
            </a:r>
            <a:r>
              <a:rPr lang="sl-SI" sz="2800" dirty="0">
                <a:latin typeface="+mn-lt"/>
              </a:rPr>
              <a:t>. Na nevronski ravni peptid izboljša zmanjšano možgansko aktivnost v </a:t>
            </a:r>
            <a:r>
              <a:rPr lang="sl-SI" sz="2800" u="sng" dirty="0">
                <a:latin typeface="+mn-lt"/>
              </a:rPr>
              <a:t>desni prednji insuli </a:t>
            </a:r>
            <a:r>
              <a:rPr lang="sl-SI" sz="2800" dirty="0">
                <a:latin typeface="+mn-lt"/>
              </a:rPr>
              <a:t>med sklepanjem o čustvih drugih oseb (</a:t>
            </a:r>
            <a:r>
              <a:rPr lang="sl-SI" sz="2800" dirty="0">
                <a:latin typeface="+mn-lt"/>
              </a:rPr>
              <a:t>P= .004</a:t>
            </a:r>
            <a:r>
              <a:rPr lang="sl-SI" sz="2800" dirty="0">
                <a:latin typeface="+mn-lt"/>
              </a:rPr>
              <a:t>).</a:t>
            </a:r>
          </a:p>
          <a:p>
            <a:endParaRPr lang="sl-SI" sz="2800" dirty="0">
              <a:latin typeface="+mn-lt"/>
            </a:endParaRPr>
          </a:p>
          <a:p>
            <a:r>
              <a:rPr lang="sl-SI" sz="1600" dirty="0" err="1">
                <a:latin typeface="+mn-lt"/>
              </a:rPr>
              <a:t>Gregory</a:t>
            </a:r>
            <a:r>
              <a:rPr lang="sl-SI" sz="1600" dirty="0">
                <a:latin typeface="+mn-lt"/>
              </a:rPr>
              <a:t> SG, et </a:t>
            </a:r>
            <a:r>
              <a:rPr lang="sl-SI" sz="1600" dirty="0" err="1">
                <a:latin typeface="+mn-lt"/>
              </a:rPr>
              <a:t>al</a:t>
            </a:r>
            <a:r>
              <a:rPr lang="sl-SI" sz="1600" dirty="0">
                <a:latin typeface="+mn-lt"/>
              </a:rPr>
              <a:t>. BMC Med. 2009;7:62. </a:t>
            </a:r>
            <a:r>
              <a:rPr lang="sl-SI" sz="1600" dirty="0" err="1">
                <a:latin typeface="+mn-lt"/>
              </a:rPr>
              <a:t>Yatawara</a:t>
            </a:r>
            <a:r>
              <a:rPr lang="sl-SI" sz="1600" dirty="0">
                <a:latin typeface="+mn-lt"/>
              </a:rPr>
              <a:t>…</a:t>
            </a:r>
            <a:r>
              <a:rPr lang="sl-SI" sz="1600" dirty="0" err="1">
                <a:latin typeface="+mn-lt"/>
              </a:rPr>
              <a:t>Guastella</a:t>
            </a:r>
            <a:r>
              <a:rPr lang="sl-SI" sz="1600" dirty="0">
                <a:latin typeface="+mn-lt"/>
              </a:rPr>
              <a:t>, </a:t>
            </a:r>
            <a:r>
              <a:rPr lang="sl-SI" sz="1600" dirty="0" err="1">
                <a:latin typeface="+mn-lt"/>
              </a:rPr>
              <a:t>MolPsychiatry</a:t>
            </a:r>
            <a:r>
              <a:rPr lang="sl-SI" sz="1600" dirty="0">
                <a:latin typeface="+mn-lt"/>
              </a:rPr>
              <a:t>, 2015; </a:t>
            </a:r>
            <a:r>
              <a:rPr lang="sl-SI" sz="1600" dirty="0" err="1">
                <a:latin typeface="+mn-lt"/>
              </a:rPr>
              <a:t>Tachibana</a:t>
            </a:r>
            <a:r>
              <a:rPr lang="sl-SI" sz="1600" dirty="0">
                <a:latin typeface="+mn-lt"/>
              </a:rPr>
              <a:t> M, et </a:t>
            </a:r>
            <a:r>
              <a:rPr lang="sl-SI" sz="1600" dirty="0" err="1">
                <a:latin typeface="+mn-lt"/>
              </a:rPr>
              <a:t>al</a:t>
            </a:r>
            <a:r>
              <a:rPr lang="sl-SI" sz="1600" dirty="0">
                <a:latin typeface="+mn-lt"/>
              </a:rPr>
              <a:t>. J </a:t>
            </a:r>
            <a:r>
              <a:rPr lang="sl-SI" sz="1600" dirty="0" err="1">
                <a:latin typeface="+mn-lt"/>
              </a:rPr>
              <a:t>Child</a:t>
            </a:r>
            <a:r>
              <a:rPr lang="sl-SI" sz="1600" dirty="0">
                <a:latin typeface="+mn-lt"/>
              </a:rPr>
              <a:t> </a:t>
            </a:r>
            <a:r>
              <a:rPr lang="sl-SI" sz="1600" dirty="0" err="1">
                <a:latin typeface="+mn-lt"/>
              </a:rPr>
              <a:t>AdolPsychopharm</a:t>
            </a:r>
            <a:r>
              <a:rPr lang="sl-SI" sz="1600" dirty="0">
                <a:latin typeface="+mn-lt"/>
              </a:rPr>
              <a:t>. 2013;23(2):123-127. </a:t>
            </a:r>
            <a:r>
              <a:rPr lang="sl-SI" sz="1600" dirty="0" err="1">
                <a:latin typeface="+mn-lt"/>
              </a:rPr>
              <a:t>AnagnostouE</a:t>
            </a:r>
            <a:r>
              <a:rPr lang="sl-SI" sz="1600" dirty="0">
                <a:latin typeface="+mn-lt"/>
              </a:rPr>
              <a:t>, et </a:t>
            </a:r>
            <a:r>
              <a:rPr lang="sl-SI" sz="1600" dirty="0" err="1">
                <a:latin typeface="+mn-lt"/>
              </a:rPr>
              <a:t>al</a:t>
            </a:r>
            <a:r>
              <a:rPr lang="sl-SI" sz="1600" dirty="0">
                <a:latin typeface="+mn-lt"/>
              </a:rPr>
              <a:t>. </a:t>
            </a:r>
            <a:r>
              <a:rPr lang="sl-SI" sz="1600" dirty="0" err="1">
                <a:latin typeface="+mn-lt"/>
              </a:rPr>
              <a:t>Brain</a:t>
            </a:r>
            <a:r>
              <a:rPr lang="sl-SI" sz="1600" dirty="0">
                <a:latin typeface="+mn-lt"/>
              </a:rPr>
              <a:t> Res. </a:t>
            </a:r>
            <a:r>
              <a:rPr lang="sl-SI" sz="1600" dirty="0">
                <a:latin typeface="+mn-lt"/>
              </a:rPr>
              <a:t>2014; </a:t>
            </a:r>
            <a:r>
              <a:rPr lang="sl-SI" sz="1600" dirty="0" err="1">
                <a:latin typeface="+mn-lt"/>
              </a:rPr>
              <a:t>Aoki</a:t>
            </a:r>
            <a:r>
              <a:rPr lang="sl-SI" sz="1600" dirty="0">
                <a:latin typeface="+mn-lt"/>
              </a:rPr>
              <a:t> </a:t>
            </a:r>
            <a:r>
              <a:rPr lang="sl-SI" sz="1600" dirty="0">
                <a:latin typeface="+mn-lt"/>
              </a:rPr>
              <a:t>Y, et </a:t>
            </a:r>
            <a:r>
              <a:rPr lang="sl-SI" sz="1600" dirty="0" err="1">
                <a:latin typeface="+mn-lt"/>
              </a:rPr>
              <a:t>al</a:t>
            </a:r>
            <a:r>
              <a:rPr lang="sl-SI" sz="1600" dirty="0">
                <a:latin typeface="+mn-lt"/>
              </a:rPr>
              <a:t>. </a:t>
            </a:r>
            <a:r>
              <a:rPr lang="sl-SI" sz="1600" dirty="0" err="1">
                <a:latin typeface="+mn-lt"/>
              </a:rPr>
              <a:t>Brain</a:t>
            </a:r>
            <a:r>
              <a:rPr lang="sl-SI" sz="1600" dirty="0">
                <a:latin typeface="+mn-lt"/>
              </a:rPr>
              <a:t>. 2014;137(Pt11):3073-3086.</a:t>
            </a:r>
          </a:p>
        </p:txBody>
      </p:sp>
    </p:spTree>
    <p:extLst>
      <p:ext uri="{BB962C8B-B14F-4D97-AF65-F5344CB8AC3E}">
        <p14:creationId xmlns:p14="http://schemas.microsoft.com/office/powerpoint/2010/main" val="6554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en-US" sz="2800" dirty="0" err="1"/>
              <a:t>Tx</a:t>
            </a:r>
            <a:r>
              <a:rPr lang="en-US" sz="2800" dirty="0"/>
              <a:t> </a:t>
            </a:r>
            <a:r>
              <a:rPr lang="sl-SI" sz="2800" dirty="0"/>
              <a:t>študija pri odraslih osebah z avtizmom 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609600" y="1143000"/>
            <a:ext cx="11201400" cy="5486400"/>
          </a:xfrm>
        </p:spPr>
        <p:txBody>
          <a:bodyPr/>
          <a:lstStyle/>
          <a:p>
            <a:r>
              <a:rPr lang="sl-SI" b="1" dirty="0"/>
              <a:t>VANILLA </a:t>
            </a:r>
            <a:r>
              <a:rPr lang="sl-SI" dirty="0"/>
              <a:t>(</a:t>
            </a:r>
            <a:r>
              <a:rPr lang="sl-SI" i="1" dirty="0" err="1"/>
              <a:t>Vasopressin</a:t>
            </a:r>
            <a:r>
              <a:rPr lang="sl-SI" i="1" dirty="0"/>
              <a:t> </a:t>
            </a:r>
            <a:r>
              <a:rPr lang="sl-SI" i="1" dirty="0"/>
              <a:t>Antagonist to </a:t>
            </a:r>
            <a:r>
              <a:rPr lang="sl-SI" i="1" dirty="0" err="1"/>
              <a:t>Improve</a:t>
            </a:r>
            <a:r>
              <a:rPr lang="sl-SI" i="1" dirty="0"/>
              <a:t> Social </a:t>
            </a:r>
            <a:r>
              <a:rPr lang="sl-SI" i="1" dirty="0" err="1"/>
              <a:t>Communication</a:t>
            </a:r>
            <a:r>
              <a:rPr lang="sl-SI" i="1" dirty="0"/>
              <a:t> in </a:t>
            </a:r>
            <a:r>
              <a:rPr lang="sl-SI" i="1" dirty="0" err="1"/>
              <a:t>Autism</a:t>
            </a:r>
            <a:r>
              <a:rPr lang="sl-SI" dirty="0"/>
              <a:t>) </a:t>
            </a:r>
            <a:r>
              <a:rPr lang="sl-SI" dirty="0"/>
              <a:t>študija (raven 3</a:t>
            </a:r>
            <a:r>
              <a:rPr lang="sl-SI" dirty="0"/>
              <a:t>)</a:t>
            </a:r>
          </a:p>
          <a:p>
            <a:r>
              <a:rPr lang="sl-SI" dirty="0"/>
              <a:t>Deluje z zaviranjem možganskih receptorjev za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</a:rPr>
              <a:t>vazopresin</a:t>
            </a:r>
            <a:r>
              <a:rPr lang="sl-SI" dirty="0"/>
              <a:t>, ki je povezan s kontrolo 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stresa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tesnobnosti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</a:t>
            </a: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afektov in agresivnosti</a:t>
            </a:r>
            <a:r>
              <a:rPr lang="sl-SI" dirty="0"/>
              <a:t>.</a:t>
            </a:r>
            <a:endParaRPr lang="en-US" dirty="0"/>
          </a:p>
          <a:p>
            <a:r>
              <a:rPr lang="sl-SI" dirty="0"/>
              <a:t>Vključenih </a:t>
            </a:r>
            <a:r>
              <a:rPr lang="en-US" dirty="0"/>
              <a:t>154 </a:t>
            </a:r>
            <a:r>
              <a:rPr lang="sl-SI" dirty="0"/>
              <a:t>relativno samostojnih </a:t>
            </a:r>
            <a:r>
              <a:rPr lang="en-US" dirty="0"/>
              <a:t>ASD </a:t>
            </a:r>
            <a:r>
              <a:rPr lang="sl-SI" dirty="0"/>
              <a:t>moških med </a:t>
            </a:r>
            <a:r>
              <a:rPr lang="en-US" dirty="0"/>
              <a:t>18 </a:t>
            </a:r>
            <a:r>
              <a:rPr lang="sl-SI" dirty="0"/>
              <a:t>in </a:t>
            </a:r>
            <a:r>
              <a:rPr lang="en-US" dirty="0"/>
              <a:t>45 </a:t>
            </a:r>
            <a:r>
              <a:rPr lang="sl-SI" dirty="0"/>
              <a:t>leti</a:t>
            </a:r>
            <a:r>
              <a:rPr lang="en-US" dirty="0"/>
              <a:t>. </a:t>
            </a:r>
            <a:r>
              <a:rPr lang="sl-SI" dirty="0"/>
              <a:t>Sodelujoči so vnesli </a:t>
            </a:r>
            <a:r>
              <a:rPr lang="en-US" b="1" dirty="0"/>
              <a:t>1.5 </a:t>
            </a:r>
            <a:r>
              <a:rPr lang="en-US" b="1" dirty="0"/>
              <a:t>mg </a:t>
            </a:r>
            <a:r>
              <a:rPr lang="sl-SI" dirty="0"/>
              <a:t>ali </a:t>
            </a:r>
            <a:r>
              <a:rPr lang="en-US" b="1" dirty="0"/>
              <a:t>4 </a:t>
            </a:r>
            <a:r>
              <a:rPr lang="en-US" b="1" dirty="0"/>
              <a:t>mg</a:t>
            </a:r>
            <a:r>
              <a:rPr lang="en-US" dirty="0"/>
              <a:t> </a:t>
            </a:r>
            <a:r>
              <a:rPr lang="sl-SI" dirty="0"/>
              <a:t>ali </a:t>
            </a:r>
            <a:r>
              <a:rPr lang="en-US" b="1" dirty="0"/>
              <a:t>10 </a:t>
            </a:r>
            <a:r>
              <a:rPr lang="en-US" b="1" dirty="0"/>
              <a:t>mg </a:t>
            </a:r>
            <a:r>
              <a:rPr lang="sl-SI" dirty="0"/>
              <a:t>ali </a:t>
            </a:r>
            <a:r>
              <a:rPr lang="en-US" dirty="0"/>
              <a:t>placebo 12 </a:t>
            </a:r>
            <a:r>
              <a:rPr lang="sl-SI" dirty="0"/>
              <a:t>tednov, vsak dan.</a:t>
            </a:r>
            <a:endParaRPr lang="en-US" dirty="0"/>
          </a:p>
          <a:p>
            <a:r>
              <a:rPr lang="sl-SI" dirty="0"/>
              <a:t>Zaključek s </a:t>
            </a:r>
            <a:r>
              <a:rPr lang="en-US" dirty="0"/>
              <a:t>87 </a:t>
            </a:r>
            <a:r>
              <a:rPr lang="sl-SI" dirty="0"/>
              <a:t>udeleženci na </a:t>
            </a:r>
            <a:r>
              <a:rPr lang="en-US" dirty="0"/>
              <a:t>30 </a:t>
            </a:r>
            <a:r>
              <a:rPr lang="sl-SI" dirty="0"/>
              <a:t>lokacijah.</a:t>
            </a: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15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752601" y="152400"/>
            <a:ext cx="8537575" cy="4572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Komplementarne in alternativne terapije (CAM)</a:t>
            </a:r>
            <a:endParaRPr lang="en-US" altLang="sl-SI" sz="2800" dirty="0"/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52600" y="762000"/>
            <a:ext cx="81534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l-SI" altLang="sl-SI" sz="2800" dirty="0"/>
              <a:t>„</a:t>
            </a:r>
            <a:r>
              <a:rPr lang="en-US" altLang="sl-SI" sz="2800" i="1" dirty="0">
                <a:solidFill>
                  <a:srgbClr val="00B0F0"/>
                </a:solidFill>
              </a:rPr>
              <a:t>CAM </a:t>
            </a:r>
            <a:r>
              <a:rPr lang="sk-SK" altLang="sl-SI" sz="2800" i="1" dirty="0">
                <a:solidFill>
                  <a:srgbClr val="00B0F0"/>
                </a:solidFill>
              </a:rPr>
              <a:t>je skupina različnih zdravstvenih in terapevtskih pristopov</a:t>
            </a:r>
            <a:r>
              <a:rPr lang="en-US" altLang="sl-SI" sz="2800" i="1" dirty="0">
                <a:solidFill>
                  <a:srgbClr val="00B0F0"/>
                </a:solidFill>
              </a:rPr>
              <a:t>, </a:t>
            </a:r>
            <a:r>
              <a:rPr lang="sk-SK" altLang="sl-SI" sz="2800" i="1" dirty="0">
                <a:solidFill>
                  <a:srgbClr val="00B0F0"/>
                </a:solidFill>
              </a:rPr>
              <a:t>praks in produktov, ki niso del konvencionalne medicine</a:t>
            </a:r>
            <a:r>
              <a:rPr lang="en-US" altLang="sl-SI" sz="2800" dirty="0"/>
              <a:t>.”   </a:t>
            </a:r>
            <a:endParaRPr lang="sk-SK" altLang="sl-SI" sz="2800" dirty="0"/>
          </a:p>
          <a:p>
            <a:pPr eaLnBrk="1" hangingPunct="1"/>
            <a:r>
              <a:rPr lang="en-US" altLang="sl-SI" sz="2700" dirty="0"/>
              <a:t>CAM </a:t>
            </a:r>
            <a:r>
              <a:rPr lang="sk-SK" altLang="sl-SI" sz="2700" dirty="0"/>
              <a:t>pri </a:t>
            </a:r>
            <a:r>
              <a:rPr lang="en-US" altLang="sl-SI" sz="2700" dirty="0"/>
              <a:t>ASD</a:t>
            </a:r>
            <a:r>
              <a:rPr lang="sk-SK" altLang="sl-SI" sz="2700" dirty="0"/>
              <a:t>:</a:t>
            </a:r>
            <a:endParaRPr lang="en-US" altLang="sl-SI" sz="2700" dirty="0"/>
          </a:p>
          <a:p>
            <a:pPr lvl="1" eaLnBrk="1" hangingPunct="1"/>
            <a:r>
              <a:rPr lang="en-US" altLang="sl-SI" sz="28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50-75</a:t>
            </a:r>
            <a:r>
              <a:rPr lang="en-US" altLang="sl-SI" sz="28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% </a:t>
            </a:r>
            <a:r>
              <a:rPr lang="sk-SK" altLang="sl-SI" sz="2800" dirty="0">
                <a:ea typeface="ＭＳ Ｐゴシック" panose="020B0600070205080204" pitchFamily="34" charset="-128"/>
              </a:rPr>
              <a:t>otrok z </a:t>
            </a:r>
            <a:r>
              <a:rPr lang="en-US" altLang="sl-SI" sz="2800" dirty="0">
                <a:ea typeface="ＭＳ Ｐゴシック" panose="020B0600070205080204" pitchFamily="34" charset="-128"/>
              </a:rPr>
              <a:t>ASD </a:t>
            </a:r>
            <a:r>
              <a:rPr lang="sk-SK" altLang="sl-SI" sz="2800" dirty="0">
                <a:ea typeface="ＭＳ Ｐゴシック" panose="020B0600070205080204" pitchFamily="34" charset="-128"/>
              </a:rPr>
              <a:t>obravnavajo s </a:t>
            </a:r>
            <a:r>
              <a:rPr lang="en-US" altLang="sl-SI" sz="2800" dirty="0">
                <a:ea typeface="ＭＳ Ｐゴシック" panose="020B0600070205080204" pitchFamily="34" charset="-128"/>
              </a:rPr>
              <a:t>CAM </a:t>
            </a:r>
            <a:endParaRPr lang="sl-SI" altLang="sl-SI" sz="2800" dirty="0">
              <a:ea typeface="ＭＳ Ｐゴシック" panose="020B0600070205080204" pitchFamily="34" charset="-128"/>
            </a:endParaRPr>
          </a:p>
          <a:p>
            <a:pPr marL="454025" lvl="1" indent="0" eaLnBrk="1" hangingPunct="1">
              <a:buNone/>
            </a:pPr>
            <a:r>
              <a:rPr lang="en-US" altLang="sl-SI" sz="1800" dirty="0">
                <a:ea typeface="ＭＳ Ｐゴシック" panose="020B0600070205080204" pitchFamily="34" charset="-128"/>
              </a:rPr>
              <a:t>(</a:t>
            </a:r>
            <a:r>
              <a:rPr lang="en-US" altLang="sl-SI" sz="1800" dirty="0">
                <a:ea typeface="ＭＳ Ｐゴシック" panose="020B0600070205080204" pitchFamily="34" charset="-128"/>
              </a:rPr>
              <a:t>Wong et al, 2006, Hanson et al, 2007)</a:t>
            </a: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Skoraj </a:t>
            </a:r>
            <a:r>
              <a:rPr lang="en-US" altLang="sl-SI" sz="28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1/3 </a:t>
            </a:r>
            <a:r>
              <a:rPr lang="sk-SK" altLang="sl-SI" sz="2800" dirty="0">
                <a:ea typeface="ＭＳ Ｐゴシック" panose="020B0600070205080204" pitchFamily="34" charset="-128"/>
              </a:rPr>
              <a:t>otrok z </a:t>
            </a:r>
            <a:r>
              <a:rPr lang="en-US" altLang="sl-SI" sz="2800" dirty="0">
                <a:ea typeface="ＭＳ Ｐゴシック" panose="020B0600070205080204" pitchFamily="34" charset="-128"/>
              </a:rPr>
              <a:t>ASD </a:t>
            </a:r>
            <a:r>
              <a:rPr lang="sk-SK" altLang="sl-SI" sz="2800" dirty="0">
                <a:ea typeface="ＭＳ Ｐゴシック" panose="020B0600070205080204" pitchFamily="34" charset="-128"/>
              </a:rPr>
              <a:t>ima </a:t>
            </a:r>
            <a:r>
              <a:rPr lang="sk-SK" altLang="sl-SI" sz="28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dieto</a:t>
            </a:r>
            <a:r>
              <a:rPr lang="sk-SK" altLang="sl-SI" sz="2800" dirty="0">
                <a:ea typeface="ＭＳ Ｐゴシック" panose="020B0600070205080204" pitchFamily="34" charset="-128"/>
              </a:rPr>
              <a:t> </a:t>
            </a:r>
            <a:r>
              <a:rPr lang="en-US" altLang="sl-SI" sz="1800" dirty="0">
                <a:ea typeface="ＭＳ Ｐゴシック" panose="020B0600070205080204" pitchFamily="34" charset="-128"/>
              </a:rPr>
              <a:t>(Levy </a:t>
            </a:r>
            <a:r>
              <a:rPr lang="en-US" altLang="sl-SI" sz="1800" dirty="0">
                <a:ea typeface="ＭＳ Ｐゴシック" panose="020B0600070205080204" pitchFamily="34" charset="-128"/>
              </a:rPr>
              <a:t>et al, 2003)</a:t>
            </a: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Starši </a:t>
            </a:r>
            <a:r>
              <a:rPr lang="sk-SK" altLang="sl-SI" sz="2800" u="sng" dirty="0">
                <a:ea typeface="ＭＳ Ｐゴシック" panose="020B0600070205080204" pitchFamily="34" charset="-128"/>
              </a:rPr>
              <a:t>ne delijo informacij glede uporabe </a:t>
            </a:r>
            <a:r>
              <a:rPr lang="en-US" altLang="sl-SI" sz="2800" u="sng" dirty="0">
                <a:ea typeface="ＭＳ Ｐゴシック" panose="020B0600070205080204" pitchFamily="34" charset="-128"/>
              </a:rPr>
              <a:t>CAM </a:t>
            </a:r>
            <a:r>
              <a:rPr lang="sk-SK" altLang="sl-SI" sz="2800" dirty="0">
                <a:ea typeface="ＭＳ Ｐゴシック" panose="020B0600070205080204" pitchFamily="34" charset="-128"/>
              </a:rPr>
              <a:t>z otrokovim zdravnikom </a:t>
            </a:r>
            <a:r>
              <a:rPr lang="en-US" altLang="sl-SI" sz="2000" dirty="0">
                <a:ea typeface="ＭＳ Ｐゴシック" panose="020B0600070205080204" pitchFamily="34" charset="-128"/>
              </a:rPr>
              <a:t>(Wong </a:t>
            </a:r>
            <a:r>
              <a:rPr lang="en-US" altLang="sl-SI" sz="2000" dirty="0">
                <a:ea typeface="ＭＳ Ｐゴシック" panose="020B0600070205080204" pitchFamily="34" charset="-128"/>
              </a:rPr>
              <a:t>et al, 2006</a:t>
            </a:r>
            <a:r>
              <a:rPr lang="en-US" altLang="sl-SI" sz="2000" dirty="0">
                <a:ea typeface="ＭＳ Ｐゴシック" panose="020B0600070205080204" pitchFamily="34" charset="-128"/>
              </a:rPr>
              <a:t>)</a:t>
            </a:r>
            <a:r>
              <a:rPr lang="sk-SK" altLang="sl-SI" sz="2000" dirty="0">
                <a:ea typeface="ＭＳ Ｐゴシック" panose="020B0600070205080204" pitchFamily="34" charset="-128"/>
              </a:rPr>
              <a:t>:</a:t>
            </a:r>
            <a:endParaRPr lang="en-US" altLang="sl-SI" sz="20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sz="2400" dirty="0">
                <a:ea typeface="ＭＳ Ｐゴシック" panose="020B0600070205080204" pitchFamily="34" charset="-128"/>
              </a:rPr>
              <a:t>Zaskrbljenost zaradi zdravnikovega </a:t>
            </a:r>
            <a:r>
              <a:rPr lang="sk-SK" altLang="sl-SI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nestrinjanja</a:t>
            </a:r>
            <a:endParaRPr lang="en-US" altLang="sl-SI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Ni potrebe </a:t>
            </a:r>
            <a:r>
              <a:rPr lang="sk-SK" altLang="sl-SI" sz="2400" dirty="0">
                <a:ea typeface="ＭＳ Ｐゴシック" panose="020B0600070205080204" pitchFamily="34" charset="-128"/>
              </a:rPr>
              <a:t>za razkritje</a:t>
            </a:r>
            <a:endParaRPr lang="en-US" altLang="sl-SI" sz="24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sz="2400" dirty="0">
                <a:ea typeface="ＭＳ Ｐゴシック" panose="020B0600070205080204" pitchFamily="34" charset="-128"/>
              </a:rPr>
              <a:t>Zdravnik </a:t>
            </a:r>
            <a:r>
              <a:rPr lang="sk-SK" altLang="sl-SI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ni vprašal</a:t>
            </a:r>
            <a:endParaRPr lang="en-US" altLang="sl-SI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sz="2400" dirty="0">
                <a:ea typeface="ＭＳ Ｐゴシック" panose="020B0600070205080204" pitchFamily="34" charset="-128"/>
              </a:rPr>
              <a:t>Zdravnik </a:t>
            </a:r>
            <a:r>
              <a:rPr lang="sk-SK" altLang="sl-SI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 pozna metod </a:t>
            </a:r>
            <a:r>
              <a:rPr lang="en-US" altLang="sl-SI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CAM</a:t>
            </a:r>
            <a:endParaRPr lang="en-US" altLang="sl-SI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sl-SI" dirty="0" smtClean="0"/>
          </a:p>
        </p:txBody>
      </p:sp>
    </p:spTree>
    <p:extLst>
      <p:ext uri="{BB962C8B-B14F-4D97-AF65-F5344CB8AC3E}">
        <p14:creationId xmlns:p14="http://schemas.microsoft.com/office/powerpoint/2010/main" val="107827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943100" y="76200"/>
            <a:ext cx="8153400" cy="6096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CAM terapije</a:t>
            </a:r>
            <a:endParaRPr lang="en-US" altLang="sl-SI" sz="2800" dirty="0"/>
          </a:p>
        </p:txBody>
      </p:sp>
      <p:sp>
        <p:nvSpPr>
          <p:cNvPr id="62467" name="Content Placeholder 4"/>
          <p:cNvSpPr>
            <a:spLocks noGrp="1"/>
          </p:cNvSpPr>
          <p:nvPr>
            <p:ph sz="quarter" idx="2"/>
          </p:nvPr>
        </p:nvSpPr>
        <p:spPr>
          <a:xfrm>
            <a:off x="2057400" y="1981200"/>
            <a:ext cx="3886200" cy="3581400"/>
          </a:xfrm>
        </p:spPr>
        <p:txBody>
          <a:bodyPr/>
          <a:lstStyle/>
          <a:p>
            <a:pPr eaLnBrk="1" hangingPunct="1"/>
            <a:r>
              <a:rPr lang="sk-SK" altLang="sl-SI" sz="2400" dirty="0"/>
              <a:t>Modifikacije diet</a:t>
            </a:r>
            <a:endParaRPr lang="en-US" altLang="sl-SI" sz="2400" dirty="0"/>
          </a:p>
          <a:p>
            <a:pPr eaLnBrk="1" hangingPunct="1"/>
            <a:r>
              <a:rPr lang="en-US" altLang="sl-SI" sz="2400" dirty="0">
                <a:solidFill>
                  <a:schemeClr val="accent2">
                    <a:lumMod val="75000"/>
                  </a:schemeClr>
                </a:solidFill>
              </a:rPr>
              <a:t>Vitamin</a:t>
            </a:r>
            <a:r>
              <a:rPr lang="sk-SK" altLang="sl-SI" sz="2400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altLang="sl-SI" sz="2400" dirty="0"/>
              <a:t>/</a:t>
            </a:r>
            <a:r>
              <a:rPr lang="sk-SK" altLang="sl-SI" sz="2400" dirty="0"/>
              <a:t>dodatki</a:t>
            </a:r>
            <a:endParaRPr lang="en-US" altLang="sl-SI" sz="2400" dirty="0"/>
          </a:p>
          <a:p>
            <a:pPr eaLnBrk="1" hangingPunct="1"/>
            <a:r>
              <a:rPr lang="sk-SK" altLang="sl-SI" sz="2400" dirty="0"/>
              <a:t>Kelatorji </a:t>
            </a:r>
            <a:endParaRPr lang="en-US" altLang="sl-SI" sz="2400" dirty="0"/>
          </a:p>
          <a:p>
            <a:pPr eaLnBrk="1" hangingPunct="1"/>
            <a:r>
              <a:rPr lang="en-US" altLang="sl-SI" sz="2400" dirty="0"/>
              <a:t>Melatonin</a:t>
            </a:r>
          </a:p>
          <a:p>
            <a:pPr eaLnBrk="1" hangingPunct="1"/>
            <a:r>
              <a:rPr lang="en-US" altLang="sl-SI" sz="2400" dirty="0" err="1"/>
              <a:t>Antibioti</a:t>
            </a:r>
            <a:r>
              <a:rPr lang="sk-SK" altLang="sl-SI" sz="2400" dirty="0"/>
              <a:t>ki</a:t>
            </a:r>
            <a:r>
              <a:rPr lang="en-US" altLang="sl-SI" sz="2400" dirty="0"/>
              <a:t>/Anti</a:t>
            </a:r>
            <a:r>
              <a:rPr lang="sk-SK" altLang="sl-SI" sz="2400" dirty="0"/>
              <a:t>mikotiki</a:t>
            </a:r>
            <a:endParaRPr lang="en-US" altLang="sl-SI" sz="2400" dirty="0"/>
          </a:p>
          <a:p>
            <a:pPr eaLnBrk="1" hangingPunct="1"/>
            <a:r>
              <a:rPr lang="en-US" altLang="sl-SI" sz="2400" dirty="0" err="1"/>
              <a:t>Imunoglobulin</a:t>
            </a:r>
            <a:r>
              <a:rPr lang="sk-SK" altLang="sl-SI" sz="2400" dirty="0"/>
              <a:t>i</a:t>
            </a:r>
            <a:endParaRPr lang="en-US" altLang="sl-SI" sz="2400" dirty="0"/>
          </a:p>
          <a:p>
            <a:pPr eaLnBrk="1" hangingPunct="1"/>
            <a:r>
              <a:rPr lang="sk-SK" altLang="sl-SI" sz="2400" dirty="0"/>
              <a:t>Hiperbarična komora</a:t>
            </a:r>
            <a:endParaRPr lang="en-US" altLang="sl-SI" sz="24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sl-SI" sz="2400" dirty="0"/>
          </a:p>
          <a:p>
            <a:pPr eaLnBrk="1" hangingPunct="1"/>
            <a:endParaRPr lang="en-US" altLang="sl-SI" sz="2400" dirty="0"/>
          </a:p>
        </p:txBody>
      </p:sp>
      <p:sp>
        <p:nvSpPr>
          <p:cNvPr id="62468" name="Content Placeholder 6"/>
          <p:cNvSpPr>
            <a:spLocks noGrp="1"/>
          </p:cNvSpPr>
          <p:nvPr>
            <p:ph sz="quarter" idx="4"/>
          </p:nvPr>
        </p:nvSpPr>
        <p:spPr>
          <a:xfrm>
            <a:off x="6248400" y="1981200"/>
            <a:ext cx="4419600" cy="3581400"/>
          </a:xfrm>
        </p:spPr>
        <p:txBody>
          <a:bodyPr/>
          <a:lstStyle/>
          <a:p>
            <a:pPr eaLnBrk="1" hangingPunct="1"/>
            <a:r>
              <a:rPr lang="sk-SK" altLang="sl-SI" sz="2400" dirty="0"/>
              <a:t>Slušno-integracijska terapija</a:t>
            </a:r>
            <a:endParaRPr lang="en-US" altLang="sl-SI" sz="2400" dirty="0"/>
          </a:p>
          <a:p>
            <a:pPr eaLnBrk="1" hangingPunct="1"/>
            <a:r>
              <a:rPr lang="sk-SK" altLang="sl-SI" sz="2400" dirty="0"/>
              <a:t>Vedenjska optometrija</a:t>
            </a:r>
            <a:endParaRPr lang="en-US" altLang="sl-SI" sz="2400" dirty="0"/>
          </a:p>
          <a:p>
            <a:pPr eaLnBrk="1" hangingPunct="1"/>
            <a:r>
              <a:rPr lang="sk-SK" altLang="sl-SI" sz="2400" dirty="0"/>
              <a:t>Kraniosakralna obravnava</a:t>
            </a:r>
            <a:endParaRPr lang="en-US" altLang="sl-SI" sz="2400" dirty="0"/>
          </a:p>
          <a:p>
            <a:pPr eaLnBrk="1" hangingPunct="1"/>
            <a:r>
              <a:rPr lang="sk-SK" altLang="sl-SI" sz="2400" dirty="0"/>
              <a:t>Terapija z glasbo</a:t>
            </a:r>
            <a:endParaRPr lang="en-US" altLang="sl-SI" sz="2400" dirty="0"/>
          </a:p>
          <a:p>
            <a:pPr eaLnBrk="1" hangingPunct="1"/>
            <a:r>
              <a:rPr lang="sk-SK" altLang="sl-SI" sz="2400" dirty="0"/>
              <a:t>J</a:t>
            </a:r>
            <a:r>
              <a:rPr lang="en-US" altLang="sl-SI" sz="2400" dirty="0" err="1"/>
              <a:t>oga</a:t>
            </a:r>
            <a:endParaRPr lang="en-US" altLang="sl-SI" sz="2400" dirty="0"/>
          </a:p>
        </p:txBody>
      </p:sp>
      <p:sp>
        <p:nvSpPr>
          <p:cNvPr id="62469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2057400" y="1295401"/>
            <a:ext cx="3886200" cy="639763"/>
          </a:xfrm>
        </p:spPr>
        <p:txBody>
          <a:bodyPr/>
          <a:lstStyle/>
          <a:p>
            <a:pPr eaLnBrk="1" hangingPunct="1"/>
            <a:r>
              <a:rPr lang="sk-SK" altLang="sl-SI" sz="2400" dirty="0"/>
              <a:t>Biološke terapije</a:t>
            </a:r>
            <a:endParaRPr lang="en-US" altLang="sl-SI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48400" y="1295401"/>
            <a:ext cx="3886200" cy="6397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k-SK" altLang="sl-SI" sz="2400" dirty="0"/>
              <a:t>Ne-biološke terapije</a:t>
            </a:r>
            <a:endParaRPr lang="en-US" altLang="sl-SI" sz="2400" dirty="0"/>
          </a:p>
        </p:txBody>
      </p:sp>
    </p:spTree>
    <p:extLst>
      <p:ext uri="{BB962C8B-B14F-4D97-AF65-F5344CB8AC3E}">
        <p14:creationId xmlns:p14="http://schemas.microsoft.com/office/powerpoint/2010/main" val="15275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k-SK" sz="2800" dirty="0"/>
              <a:t>Lahko avtizem preprečimo?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1676400" y="685800"/>
            <a:ext cx="8915400" cy="5486400"/>
          </a:xfrm>
        </p:spPr>
        <p:txBody>
          <a:bodyPr/>
          <a:lstStyle/>
          <a:p>
            <a:r>
              <a:rPr lang="sl-SI" sz="2400" dirty="0"/>
              <a:t>Prehranski dodatki folatov in folne kisline</a:t>
            </a:r>
            <a:endParaRPr lang="sl-SI" sz="2400" dirty="0"/>
          </a:p>
          <a:p>
            <a:r>
              <a:rPr lang="sl-SI" sz="2400" dirty="0"/>
              <a:t>Omega-3 </a:t>
            </a:r>
            <a:r>
              <a:rPr lang="sl-SI" sz="2400" dirty="0" err="1"/>
              <a:t>polinenasičene</a:t>
            </a:r>
            <a:r>
              <a:rPr lang="sl-SI" sz="2400" dirty="0"/>
              <a:t> maščobne kisline</a:t>
            </a:r>
            <a:endParaRPr lang="sl-SI" sz="2400" dirty="0"/>
          </a:p>
          <a:p>
            <a:r>
              <a:rPr lang="sl-SI" sz="2400" dirty="0"/>
              <a:t>Vitamin </a:t>
            </a:r>
            <a:r>
              <a:rPr lang="sl-SI" sz="2400" dirty="0"/>
              <a:t>D</a:t>
            </a:r>
          </a:p>
          <a:p>
            <a:r>
              <a:rPr lang="sl-SI" sz="2400" dirty="0"/>
              <a:t>Antioksidanti</a:t>
            </a:r>
            <a:endParaRPr lang="sl-SI" sz="2400" dirty="0"/>
          </a:p>
          <a:p>
            <a:r>
              <a:rPr lang="sl-SI" sz="2400" dirty="0"/>
              <a:t>Železo</a:t>
            </a:r>
            <a:endParaRPr lang="sl-SI" sz="2400" dirty="0"/>
          </a:p>
          <a:p>
            <a:r>
              <a:rPr lang="sl-SI" sz="2400" dirty="0"/>
              <a:t>Holin / </a:t>
            </a:r>
            <a:r>
              <a:rPr lang="sl-SI" sz="2400" dirty="0" err="1"/>
              <a:t>fosfatidilholin</a:t>
            </a:r>
            <a:endParaRPr lang="sl-SI" sz="2400" dirty="0"/>
          </a:p>
          <a:p>
            <a:r>
              <a:rPr lang="sl-SI" sz="2400" dirty="0"/>
              <a:t>Ukrepi:</a:t>
            </a:r>
            <a:endParaRPr lang="sl-SI" sz="2400" dirty="0"/>
          </a:p>
          <a:p>
            <a:r>
              <a:rPr lang="sl-SI" sz="2400" dirty="0"/>
              <a:t>Zmanjšanje izpostavljenost </a:t>
            </a:r>
            <a:r>
              <a:rPr lang="sl-SI" sz="2400" dirty="0" err="1"/>
              <a:t>toksikom</a:t>
            </a:r>
            <a:r>
              <a:rPr lang="sl-SI" sz="2400" dirty="0"/>
              <a:t>; podaljšanje dojenja; </a:t>
            </a:r>
            <a:r>
              <a:rPr lang="sl-SI" sz="2400" dirty="0" err="1"/>
              <a:t>probiotiki</a:t>
            </a:r>
            <a:r>
              <a:rPr lang="sl-SI" sz="2400" dirty="0"/>
              <a:t>, </a:t>
            </a:r>
            <a:r>
              <a:rPr lang="sl-SI" sz="2400" dirty="0" err="1"/>
              <a:t>dietetni</a:t>
            </a:r>
            <a:r>
              <a:rPr lang="sl-SI" sz="2400" dirty="0"/>
              <a:t> nasveti; omejitev antibiotikov; zmanjšanje </a:t>
            </a:r>
            <a:r>
              <a:rPr lang="sl-SI" sz="2400" dirty="0" err="1"/>
              <a:t>acetaminofenu</a:t>
            </a:r>
            <a:endParaRPr lang="sl-SI" sz="2400" dirty="0"/>
          </a:p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Pri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294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pediatričnih bolnikih od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2005 </a:t>
            </a:r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brez novih primerov avtizma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871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l-SI" sz="2800" dirty="0"/>
              <a:t>Potencialne biomedicinske / </a:t>
            </a:r>
            <a:r>
              <a:rPr lang="sl-SI" sz="2800" dirty="0">
                <a:solidFill>
                  <a:srgbClr val="FFFF00"/>
                </a:solidFill>
              </a:rPr>
              <a:t>CAM obravnave</a:t>
            </a:r>
            <a:endParaRPr lang="sl-SI" sz="2800" dirty="0">
              <a:solidFill>
                <a:srgbClr val="FFFF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1600200" y="990600"/>
            <a:ext cx="48768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sz="2400" dirty="0" err="1"/>
              <a:t>Actos</a:t>
            </a:r>
            <a:r>
              <a:rPr lang="sl-SI" sz="2400" dirty="0"/>
              <a:t> (</a:t>
            </a:r>
            <a:r>
              <a:rPr lang="sl-SI" sz="2400" dirty="0" err="1"/>
              <a:t>pioglitazon</a:t>
            </a:r>
            <a:r>
              <a:rPr lang="sl-SI" sz="2400" dirty="0"/>
              <a:t>-diabetes)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Acupuncture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Animal</a:t>
            </a:r>
            <a:r>
              <a:rPr lang="sl-SI" sz="2400" dirty="0"/>
              <a:t> </a:t>
            </a:r>
            <a:r>
              <a:rPr lang="sl-SI" sz="2400" dirty="0" err="1"/>
              <a:t>Assisted</a:t>
            </a:r>
            <a:r>
              <a:rPr lang="sl-SI" sz="2400" dirty="0"/>
              <a:t> </a:t>
            </a:r>
            <a:r>
              <a:rPr lang="sl-SI" sz="2400" dirty="0" err="1"/>
              <a:t>Therapy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Antibiotics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Antifungals</a:t>
            </a:r>
            <a:r>
              <a:rPr lang="sl-SI" sz="2400" dirty="0"/>
              <a:t> (</a:t>
            </a:r>
            <a:r>
              <a:rPr lang="sl-SI" sz="2400" dirty="0" err="1"/>
              <a:t>Diflucan</a:t>
            </a:r>
            <a:r>
              <a:rPr lang="sl-SI" sz="2400" dirty="0"/>
              <a:t>, </a:t>
            </a:r>
            <a:r>
              <a:rPr lang="sl-SI" sz="2400" dirty="0" err="1"/>
              <a:t>Nystatin</a:t>
            </a:r>
            <a:r>
              <a:rPr lang="sl-SI" sz="2400" dirty="0"/>
              <a:t>)</a:t>
            </a:r>
          </a:p>
          <a:p>
            <a:pPr>
              <a:spcBef>
                <a:spcPts val="0"/>
              </a:spcBef>
            </a:pPr>
            <a:r>
              <a:rPr lang="sl-SI" sz="2400" dirty="0" err="1"/>
              <a:t>Antiviral</a:t>
            </a:r>
            <a:r>
              <a:rPr lang="sl-SI" sz="2400" dirty="0"/>
              <a:t> (</a:t>
            </a:r>
            <a:r>
              <a:rPr lang="sl-SI" sz="2400" dirty="0" err="1"/>
              <a:t>Valtrex</a:t>
            </a:r>
            <a:r>
              <a:rPr lang="sl-SI" sz="2400" dirty="0"/>
              <a:t>)</a:t>
            </a:r>
          </a:p>
          <a:p>
            <a:pPr>
              <a:spcBef>
                <a:spcPts val="0"/>
              </a:spcBef>
            </a:pPr>
            <a:r>
              <a:rPr lang="sl-SI" sz="2400" dirty="0" err="1"/>
              <a:t>Amino</a:t>
            </a:r>
            <a:r>
              <a:rPr lang="sl-SI" sz="2400" dirty="0"/>
              <a:t> </a:t>
            </a:r>
            <a:r>
              <a:rPr lang="sl-SI" sz="2400" dirty="0" err="1"/>
              <a:t>Acids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en-US" sz="2400" dirty="0"/>
              <a:t>Auditory Integration Therapy (Music Therapy)</a:t>
            </a:r>
          </a:p>
          <a:p>
            <a:pPr>
              <a:spcBef>
                <a:spcPts val="0"/>
              </a:spcBef>
            </a:pPr>
            <a:r>
              <a:rPr lang="sl-SI" sz="2400" dirty="0" err="1"/>
              <a:t>Chelation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Chiropractic</a:t>
            </a:r>
            <a:endParaRPr lang="sl-SI" sz="2400" dirty="0"/>
          </a:p>
          <a:p>
            <a:pPr>
              <a:spcBef>
                <a:spcPts val="0"/>
              </a:spcBef>
            </a:pPr>
            <a:endParaRPr lang="sl-SI" sz="2000" dirty="0"/>
          </a:p>
          <a:p>
            <a:pPr>
              <a:spcBef>
                <a:spcPts val="0"/>
              </a:spcBef>
            </a:pPr>
            <a:r>
              <a:rPr lang="en-US" sz="2000" dirty="0" err="1"/>
              <a:t>Lofthouse</a:t>
            </a:r>
            <a:r>
              <a:rPr lang="en-US" sz="2000" dirty="0"/>
              <a:t>, N. et al Autism Research &amp; Treatment, 2012</a:t>
            </a:r>
            <a:r>
              <a:rPr lang="en-US" sz="2000" dirty="0"/>
              <a:t>;</a:t>
            </a:r>
            <a:endParaRPr lang="sl-SI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sl-SI" sz="2000" b="1" dirty="0">
                <a:solidFill>
                  <a:srgbClr val="FF0000"/>
                </a:solidFill>
              </a:rPr>
              <a:t>https://nccih.nih.gov/health/atoz.htm</a:t>
            </a:r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 bwMode="auto">
          <a:xfrm>
            <a:off x="6477000" y="990600"/>
            <a:ext cx="3886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3200">
                <a:solidFill>
                  <a:schemeClr val="bg2"/>
                </a:solidFill>
                <a:latin typeface="+mn-lt"/>
                <a:ea typeface="Geneva" charset="0"/>
                <a:cs typeface="+mn-cs"/>
              </a:defRPr>
            </a:lvl1pPr>
            <a:lvl2pPr marL="6810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bg2"/>
                </a:solidFill>
                <a:latin typeface="+mn-lt"/>
                <a:ea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3200">
                <a:solidFill>
                  <a:schemeClr val="bg2"/>
                </a:solidFill>
                <a:latin typeface="+mn-lt"/>
                <a:ea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bg2"/>
                </a:solidFill>
                <a:latin typeface="+mn-lt"/>
                <a:ea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3200">
                <a:solidFill>
                  <a:schemeClr val="bg2"/>
                </a:solidFill>
                <a:latin typeface="+mn-lt"/>
                <a:ea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v"/>
              <a:defRPr sz="32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v"/>
              <a:defRPr sz="32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v"/>
              <a:defRPr sz="32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v"/>
              <a:defRPr sz="32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sl-SI" sz="2400" kern="0" dirty="0"/>
              <a:t>CraniosacralTherapy</a:t>
            </a:r>
          </a:p>
          <a:p>
            <a:pPr>
              <a:spcBef>
                <a:spcPts val="0"/>
              </a:spcBef>
            </a:pPr>
            <a:r>
              <a:rPr lang="sl-SI" sz="2400" kern="0" dirty="0" err="1"/>
              <a:t>Curcumin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 err="1"/>
              <a:t>Cyproheptadine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/>
              <a:t>DHEA</a:t>
            </a:r>
          </a:p>
          <a:p>
            <a:pPr>
              <a:spcBef>
                <a:spcPts val="0"/>
              </a:spcBef>
            </a:pPr>
            <a:r>
              <a:rPr lang="sl-SI" sz="2400" kern="0" dirty="0"/>
              <a:t>Digestive </a:t>
            </a:r>
            <a:r>
              <a:rPr lang="sl-SI" sz="2400" kern="0" dirty="0" err="1"/>
              <a:t>Enzymes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 err="1"/>
              <a:t>Dimethylglycine</a:t>
            </a:r>
            <a:r>
              <a:rPr lang="sl-SI" sz="2400" kern="0" dirty="0"/>
              <a:t>(DMG, TMG)</a:t>
            </a:r>
          </a:p>
          <a:p>
            <a:pPr>
              <a:spcBef>
                <a:spcPts val="0"/>
              </a:spcBef>
            </a:pPr>
            <a:r>
              <a:rPr lang="sl-SI" sz="2400" kern="0" dirty="0" err="1"/>
              <a:t>Fatty</a:t>
            </a:r>
            <a:r>
              <a:rPr lang="sl-SI" sz="2400" kern="0" dirty="0"/>
              <a:t> </a:t>
            </a:r>
            <a:r>
              <a:rPr lang="sl-SI" sz="2400" kern="0" dirty="0" err="1"/>
              <a:t>Acids</a:t>
            </a:r>
            <a:r>
              <a:rPr lang="sl-SI" sz="2400" kern="0" dirty="0"/>
              <a:t> (Omega 3)</a:t>
            </a:r>
          </a:p>
          <a:p>
            <a:pPr>
              <a:spcBef>
                <a:spcPts val="0"/>
              </a:spcBef>
            </a:pPr>
            <a:r>
              <a:rPr lang="sl-SI" sz="2400" kern="0" dirty="0"/>
              <a:t>5 HTP</a:t>
            </a:r>
          </a:p>
          <a:p>
            <a:pPr>
              <a:spcBef>
                <a:spcPts val="0"/>
              </a:spcBef>
            </a:pPr>
            <a:r>
              <a:rPr lang="sl-SI" sz="2400" kern="0" dirty="0" err="1"/>
              <a:t>Folic</a:t>
            </a:r>
            <a:r>
              <a:rPr lang="sl-SI" sz="2400" kern="0" dirty="0"/>
              <a:t>/</a:t>
            </a:r>
            <a:r>
              <a:rPr lang="sl-SI" sz="2400" kern="0" dirty="0" err="1"/>
              <a:t>folinicAcid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 err="1"/>
              <a:t>Glutathione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/>
              <a:t>Gluten/</a:t>
            </a:r>
            <a:r>
              <a:rPr lang="sl-SI" sz="2400" kern="0" dirty="0" err="1"/>
              <a:t>Casein</a:t>
            </a:r>
            <a:r>
              <a:rPr lang="sl-SI" sz="2400" kern="0" dirty="0"/>
              <a:t> </a:t>
            </a:r>
            <a:r>
              <a:rPr lang="sl-SI" sz="2400" kern="0" dirty="0" err="1"/>
              <a:t>Free</a:t>
            </a:r>
            <a:r>
              <a:rPr lang="sl-SI" sz="2400" kern="0" dirty="0"/>
              <a:t> Diet</a:t>
            </a:r>
          </a:p>
          <a:p>
            <a:pPr>
              <a:spcBef>
                <a:spcPts val="0"/>
              </a:spcBef>
            </a:pPr>
            <a:r>
              <a:rPr lang="sl-SI" sz="2400" kern="0" dirty="0" err="1"/>
              <a:t>Food</a:t>
            </a:r>
            <a:r>
              <a:rPr lang="sl-SI" sz="2400" kern="0" dirty="0"/>
              <a:t> </a:t>
            </a:r>
            <a:r>
              <a:rPr lang="sl-SI" sz="2400" kern="0" dirty="0" err="1"/>
              <a:t>Allergy</a:t>
            </a:r>
            <a:r>
              <a:rPr lang="sl-SI" sz="2400" kern="0" dirty="0"/>
              <a:t> </a:t>
            </a:r>
            <a:r>
              <a:rPr lang="sl-SI" sz="2400" kern="0" dirty="0" err="1"/>
              <a:t>Treatment</a:t>
            </a:r>
            <a:endParaRPr lang="sl-SI" sz="2400" kern="0" dirty="0"/>
          </a:p>
        </p:txBody>
      </p:sp>
    </p:spTree>
    <p:extLst>
      <p:ext uri="{BB962C8B-B14F-4D97-AF65-F5344CB8AC3E}">
        <p14:creationId xmlns:p14="http://schemas.microsoft.com/office/powerpoint/2010/main" val="15204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l-SI" sz="2800" dirty="0"/>
              <a:t>Koliko je vrst motenj avtističnega spektra</a:t>
            </a:r>
            <a:r>
              <a:rPr lang="en-US" altLang="sl-SI" sz="2800" dirty="0"/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1"/>
            <a:ext cx="11658600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l-SI" dirty="0"/>
              <a:t>Nevrološka motnja, ki prizadane področja možganov, ki uravnavajo socialne stike in sporazumevanje.</a:t>
            </a:r>
          </a:p>
          <a:p>
            <a:pPr eaLnBrk="1" hangingPunct="1"/>
            <a:r>
              <a:rPr lang="sk-SK" altLang="sl-SI" dirty="0"/>
              <a:t>Veljavno ime skupine je </a:t>
            </a:r>
            <a:r>
              <a:rPr lang="en-US" altLang="sl-SI" b="1" dirty="0" err="1">
                <a:solidFill>
                  <a:schemeClr val="accent2">
                    <a:lumMod val="75000"/>
                  </a:schemeClr>
                </a:solidFill>
              </a:rPr>
              <a:t>Perva</a:t>
            </a:r>
            <a:r>
              <a:rPr lang="sk-SK" altLang="sl-SI" b="1" dirty="0">
                <a:solidFill>
                  <a:schemeClr val="accent2">
                    <a:lumMod val="75000"/>
                  </a:schemeClr>
                </a:solidFill>
              </a:rPr>
              <a:t>z</a:t>
            </a:r>
            <a:r>
              <a:rPr lang="en-US" altLang="sl-SI" b="1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sk-SK" altLang="sl-SI" b="1" dirty="0">
                <a:solidFill>
                  <a:schemeClr val="accent2">
                    <a:lumMod val="75000"/>
                  </a:schemeClr>
                </a:solidFill>
              </a:rPr>
              <a:t>vna razvojna motnja</a:t>
            </a:r>
            <a:r>
              <a:rPr lang="sk-SK" altLang="sl-SI" b="1" dirty="0"/>
              <a:t> </a:t>
            </a:r>
            <a:r>
              <a:rPr lang="en-US" altLang="sl-SI" b="1" dirty="0"/>
              <a:t>(PDD).</a:t>
            </a:r>
          </a:p>
          <a:p>
            <a:pPr eaLnBrk="1" hangingPunct="1"/>
            <a:r>
              <a:rPr lang="sk-SK" altLang="sl-SI" b="1" dirty="0"/>
              <a:t>Avtizem </a:t>
            </a:r>
            <a:r>
              <a:rPr lang="sk-SK" altLang="sl-SI" dirty="0"/>
              <a:t>je ena od </a:t>
            </a:r>
            <a:r>
              <a:rPr lang="en-US" altLang="sl-SI" dirty="0"/>
              <a:t>5 PDD.</a:t>
            </a:r>
          </a:p>
          <a:p>
            <a:pPr eaLnBrk="1" hangingPunct="1"/>
            <a:r>
              <a:rPr lang="sk-SK" altLang="sl-SI" dirty="0"/>
              <a:t>Razlikujejo se glede na stopnjo simptomov </a:t>
            </a:r>
            <a:endParaRPr lang="en-US" altLang="sl-SI" dirty="0"/>
          </a:p>
        </p:txBody>
      </p:sp>
      <p:pic>
        <p:nvPicPr>
          <p:cNvPr id="1026" name="Picture 2" descr="Image result for pervasive developmental dis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8021053" cy="2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9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2600" y="76201"/>
            <a:ext cx="7620000" cy="533400"/>
          </a:xfrm>
        </p:spPr>
        <p:txBody>
          <a:bodyPr/>
          <a:lstStyle/>
          <a:p>
            <a:r>
              <a:rPr lang="sl-SI" sz="2800" dirty="0"/>
              <a:t>Potencialne biomedicinske / </a:t>
            </a:r>
            <a:r>
              <a:rPr lang="sl-SI" sz="2800" dirty="0">
                <a:solidFill>
                  <a:srgbClr val="FFFF00"/>
                </a:solidFill>
              </a:rPr>
              <a:t>CAM obravnave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1828800" y="990600"/>
            <a:ext cx="3505200" cy="5486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sz="2400" dirty="0"/>
              <a:t>Hyperbaric </a:t>
            </a:r>
            <a:r>
              <a:rPr lang="sl-SI" sz="2400" dirty="0" err="1"/>
              <a:t>Oxygen</a:t>
            </a:r>
            <a:r>
              <a:rPr lang="sl-SI" sz="2400" dirty="0"/>
              <a:t> (HBOT</a:t>
            </a:r>
            <a:r>
              <a:rPr lang="sl-SI" sz="2400" dirty="0"/>
              <a:t>)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Iron</a:t>
            </a:r>
            <a:r>
              <a:rPr lang="sl-SI" sz="2400" dirty="0"/>
              <a:t> </a:t>
            </a:r>
            <a:r>
              <a:rPr lang="sl-SI" sz="2400" dirty="0" err="1"/>
              <a:t>Supplement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Inflixmab</a:t>
            </a:r>
            <a:r>
              <a:rPr lang="sl-SI" sz="2400" dirty="0"/>
              <a:t> (</a:t>
            </a:r>
            <a:r>
              <a:rPr lang="sl-SI" sz="2400" dirty="0" err="1"/>
              <a:t>Remicade</a:t>
            </a:r>
            <a:r>
              <a:rPr lang="sl-SI" sz="2400" dirty="0"/>
              <a:t>)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Immune</a:t>
            </a:r>
            <a:r>
              <a:rPr lang="sl-SI" sz="2400" dirty="0"/>
              <a:t> </a:t>
            </a:r>
            <a:r>
              <a:rPr lang="sl-SI" sz="2400" dirty="0" err="1"/>
              <a:t>Therapies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Intravenous</a:t>
            </a:r>
            <a:r>
              <a:rPr lang="sl-SI" sz="2400" dirty="0"/>
              <a:t> </a:t>
            </a:r>
            <a:r>
              <a:rPr lang="sl-SI" sz="2400" dirty="0" err="1"/>
              <a:t>immunoglobulin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/>
              <a:t>L-</a:t>
            </a:r>
            <a:r>
              <a:rPr lang="sl-SI" sz="2400" dirty="0" err="1"/>
              <a:t>Carnosine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Magnesium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/>
              <a:t>Melatonin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Methyl</a:t>
            </a:r>
            <a:r>
              <a:rPr lang="sl-SI" sz="2400" dirty="0"/>
              <a:t> </a:t>
            </a:r>
            <a:r>
              <a:rPr lang="sl-SI" sz="2400" dirty="0"/>
              <a:t>B12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/>
              <a:t>N-</a:t>
            </a:r>
            <a:r>
              <a:rPr lang="sl-SI" sz="2400" dirty="0" err="1"/>
              <a:t>acetyl</a:t>
            </a:r>
            <a:r>
              <a:rPr lang="sl-SI" sz="2400" dirty="0"/>
              <a:t> </a:t>
            </a:r>
            <a:r>
              <a:rPr lang="sl-SI" sz="2400" dirty="0" err="1"/>
              <a:t>cysteine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Naltrexone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err="1"/>
              <a:t>Neurofeedback</a:t>
            </a:r>
            <a:endParaRPr lang="sl-SI" sz="2400" dirty="0"/>
          </a:p>
        </p:txBody>
      </p:sp>
      <p:sp>
        <p:nvSpPr>
          <p:cNvPr id="4" name="Označba mesta vsebine 2"/>
          <p:cNvSpPr txBox="1">
            <a:spLocks/>
          </p:cNvSpPr>
          <p:nvPr/>
        </p:nvSpPr>
        <p:spPr bwMode="auto">
          <a:xfrm>
            <a:off x="6019800" y="990600"/>
            <a:ext cx="4343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 sz="3200">
                <a:solidFill>
                  <a:schemeClr val="bg2"/>
                </a:solidFill>
                <a:latin typeface="+mn-lt"/>
                <a:ea typeface="Geneva" charset="0"/>
                <a:cs typeface="+mn-cs"/>
              </a:defRPr>
            </a:lvl1pPr>
            <a:lvl2pPr marL="6810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bg2"/>
                </a:solidFill>
                <a:latin typeface="+mn-lt"/>
                <a:ea typeface="Genev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3200">
                <a:solidFill>
                  <a:schemeClr val="bg2"/>
                </a:solidFill>
                <a:latin typeface="+mn-lt"/>
                <a:ea typeface="Genev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3200">
                <a:solidFill>
                  <a:schemeClr val="bg2"/>
                </a:solidFill>
                <a:latin typeface="+mn-lt"/>
                <a:ea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3200">
                <a:solidFill>
                  <a:schemeClr val="bg2"/>
                </a:solidFill>
                <a:latin typeface="+mn-lt"/>
                <a:ea typeface="Geneva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v"/>
              <a:defRPr sz="32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v"/>
              <a:defRPr sz="32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v"/>
              <a:defRPr sz="32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0000"/>
              <a:buFont typeface="Wingdings" pitchFamily="2" charset="2"/>
              <a:buChar char="v"/>
              <a:defRPr sz="32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sl-SI" sz="2400" kern="0" dirty="0"/>
              <a:t>Oxalate (</a:t>
            </a:r>
            <a:r>
              <a:rPr lang="sl-SI" sz="2400" kern="0" dirty="0" err="1"/>
              <a:t>low</a:t>
            </a:r>
            <a:r>
              <a:rPr lang="sl-SI" sz="2400" kern="0" dirty="0"/>
              <a:t>) Diet</a:t>
            </a:r>
          </a:p>
          <a:p>
            <a:pPr>
              <a:spcBef>
                <a:spcPts val="0"/>
              </a:spcBef>
            </a:pPr>
            <a:r>
              <a:rPr lang="sl-SI" sz="2400" kern="0" dirty="0" err="1"/>
              <a:t>Oxytocin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/>
              <a:t>P5P- </a:t>
            </a:r>
            <a:r>
              <a:rPr lang="en-US" sz="2000" kern="0" dirty="0"/>
              <a:t>Pyridoxal-5-Phosphate</a:t>
            </a:r>
            <a:r>
              <a:rPr lang="sl-SI" sz="2000" kern="0" dirty="0"/>
              <a:t> (B6)</a:t>
            </a:r>
          </a:p>
          <a:p>
            <a:pPr>
              <a:spcBef>
                <a:spcPts val="0"/>
              </a:spcBef>
            </a:pPr>
            <a:r>
              <a:rPr lang="sl-SI" sz="2400" kern="0" dirty="0" err="1"/>
              <a:t>Probiotics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 err="1"/>
              <a:t>Ribose</a:t>
            </a:r>
            <a:r>
              <a:rPr lang="sl-SI" sz="2400" kern="0" dirty="0"/>
              <a:t> and NADH</a:t>
            </a:r>
          </a:p>
          <a:p>
            <a:pPr>
              <a:spcBef>
                <a:spcPts val="0"/>
              </a:spcBef>
            </a:pPr>
            <a:r>
              <a:rPr lang="sl-SI" sz="2400" kern="0" dirty="0"/>
              <a:t>SAMe - </a:t>
            </a:r>
            <a:r>
              <a:rPr lang="sl-SI" sz="2400" kern="0" dirty="0" err="1"/>
              <a:t>Adenosylmethionine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 err="1"/>
              <a:t>Secretin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 err="1"/>
              <a:t>Sensory</a:t>
            </a:r>
            <a:r>
              <a:rPr lang="sl-SI" sz="2400" kern="0" dirty="0"/>
              <a:t> </a:t>
            </a:r>
            <a:r>
              <a:rPr lang="sl-SI" sz="2400" kern="0" dirty="0" err="1"/>
              <a:t>Integration</a:t>
            </a:r>
            <a:r>
              <a:rPr lang="sl-SI" sz="2400" kern="0" dirty="0"/>
              <a:t> </a:t>
            </a:r>
            <a:r>
              <a:rPr lang="sl-SI" sz="2400" kern="0" dirty="0" err="1"/>
              <a:t>Therapy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 err="1"/>
              <a:t>Specific</a:t>
            </a:r>
            <a:r>
              <a:rPr lang="sl-SI" sz="2400" kern="0" dirty="0"/>
              <a:t> </a:t>
            </a:r>
            <a:r>
              <a:rPr lang="sl-SI" sz="2400" kern="0" dirty="0" err="1"/>
              <a:t>Carbohydrate</a:t>
            </a:r>
            <a:r>
              <a:rPr lang="sl-SI" sz="2400" kern="0" dirty="0"/>
              <a:t> Diet</a:t>
            </a:r>
          </a:p>
          <a:p>
            <a:pPr>
              <a:spcBef>
                <a:spcPts val="0"/>
              </a:spcBef>
            </a:pPr>
            <a:r>
              <a:rPr lang="sl-SI" sz="2400" kern="0" dirty="0"/>
              <a:t>St. John’s </a:t>
            </a:r>
            <a:r>
              <a:rPr lang="sl-SI" sz="2400" kern="0" dirty="0" err="1"/>
              <a:t>Wort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 err="1"/>
              <a:t>Steroids</a:t>
            </a:r>
            <a:endParaRPr lang="sl-SI" sz="2400" kern="0" dirty="0"/>
          </a:p>
          <a:p>
            <a:pPr>
              <a:spcBef>
                <a:spcPts val="0"/>
              </a:spcBef>
            </a:pPr>
            <a:r>
              <a:rPr lang="sl-SI" sz="2400" kern="0" dirty="0"/>
              <a:t>Transfer </a:t>
            </a:r>
            <a:r>
              <a:rPr lang="sl-SI" sz="2400" kern="0" dirty="0" err="1"/>
              <a:t>Factor</a:t>
            </a:r>
            <a:endParaRPr lang="sl-SI" sz="2400" kern="0" dirty="0"/>
          </a:p>
        </p:txBody>
      </p:sp>
    </p:spTree>
    <p:extLst>
      <p:ext uri="{BB962C8B-B14F-4D97-AF65-F5344CB8AC3E}">
        <p14:creationId xmlns:p14="http://schemas.microsoft.com/office/powerpoint/2010/main" val="40061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k-SK" sz="2800" dirty="0"/>
              <a:t>Os prebavila-možgani</a:t>
            </a:r>
            <a:endParaRPr lang="sl-SI" sz="2800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07550"/>
            <a:ext cx="7886700" cy="61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6"/>
          <p:cNvSpPr>
            <a:spLocks noGrp="1"/>
          </p:cNvSpPr>
          <p:nvPr>
            <p:ph type="title"/>
          </p:nvPr>
        </p:nvSpPr>
        <p:spPr>
          <a:xfrm>
            <a:off x="2136775" y="152400"/>
            <a:ext cx="8153400" cy="5334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Diete brez glutena </a:t>
            </a:r>
            <a:r>
              <a:rPr lang="en-US" altLang="sl-SI" sz="2800" dirty="0"/>
              <a:t>/</a:t>
            </a:r>
            <a:r>
              <a:rPr lang="sk-SK" altLang="sl-SI" sz="2800" dirty="0"/>
              <a:t> kazeina</a:t>
            </a:r>
            <a:endParaRPr lang="en-US" altLang="sl-SI" sz="2800" dirty="0"/>
          </a:p>
        </p:txBody>
      </p:sp>
      <p:sp>
        <p:nvSpPr>
          <p:cNvPr id="63491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228600" y="914400"/>
            <a:ext cx="117348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l-SI" dirty="0"/>
              <a:t>Ozadje</a:t>
            </a:r>
            <a:endParaRPr lang="en-US" altLang="sl-SI" dirty="0"/>
          </a:p>
          <a:p>
            <a:pPr lvl="1" eaLnBrk="1" hangingPunct="1"/>
            <a:r>
              <a:rPr lang="en-US" altLang="sl-SI" b="1" i="1" dirty="0">
                <a:ea typeface="ＭＳ Ｐゴシック" panose="020B0600070205080204" pitchFamily="34" charset="-128"/>
              </a:rPr>
              <a:t>Gluten</a:t>
            </a:r>
            <a:r>
              <a:rPr lang="en-US" altLang="sl-SI" dirty="0">
                <a:ea typeface="ＭＳ Ｐゴシック" panose="020B0600070205080204" pitchFamily="34" charset="-128"/>
              </a:rPr>
              <a:t> - protein </a:t>
            </a:r>
            <a:r>
              <a:rPr lang="sk-SK" altLang="sl-SI" dirty="0">
                <a:ea typeface="ＭＳ Ｐゴシック" panose="020B0600070205080204" pitchFamily="34" charset="-128"/>
              </a:rPr>
              <a:t>iz pšenice, rži, ječmena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b="1" i="1" dirty="0">
                <a:ea typeface="ＭＳ Ｐゴシック" panose="020B0600070205080204" pitchFamily="34" charset="-128"/>
              </a:rPr>
              <a:t>Kazein </a:t>
            </a:r>
            <a:r>
              <a:rPr lang="en-US" altLang="sl-SI" dirty="0">
                <a:ea typeface="ＭＳ Ｐゴシック" panose="020B0600070205080204" pitchFamily="34" charset="-128"/>
              </a:rPr>
              <a:t>- protein </a:t>
            </a:r>
            <a:r>
              <a:rPr lang="sk-SK" altLang="sl-SI" dirty="0">
                <a:ea typeface="ＭＳ Ｐゴシック" panose="020B0600070205080204" pitchFamily="34" charset="-128"/>
              </a:rPr>
              <a:t>iz mlečnih izdelkov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l-SI" altLang="sl-SI" dirty="0">
                <a:ea typeface="ＭＳ Ｐゴシック" panose="020B0600070205080204" pitchFamily="34" charset="-128"/>
              </a:rPr>
              <a:t>Izhodišče za dieto je</a:t>
            </a:r>
            <a:r>
              <a:rPr lang="en-US" altLang="sl-SI" dirty="0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/>
            <a:r>
              <a:rPr lang="en-US" altLang="sl-SI" dirty="0">
                <a:ea typeface="ＭＳ Ｐゴシック" panose="020B0600070205080204" pitchFamily="34" charset="-128"/>
              </a:rPr>
              <a:t>Gluten </a:t>
            </a:r>
            <a:r>
              <a:rPr lang="sk-SK" altLang="sl-SI" dirty="0">
                <a:ea typeface="ＭＳ Ｐゴシック" panose="020B0600070205080204" pitchFamily="34" charset="-128"/>
              </a:rPr>
              <a:t>in kazein se razgradita v </a:t>
            </a:r>
            <a:r>
              <a:rPr lang="sk-SK" altLang="sl-SI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opioidom podobne </a:t>
            </a:r>
            <a:r>
              <a:rPr lang="en-US" altLang="sl-SI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peptide</a:t>
            </a:r>
          </a:p>
          <a:p>
            <a:pPr lvl="2" eaLnBrk="1" hangingPunct="1"/>
            <a:r>
              <a:rPr lang="sk-SK" altLang="sl-SI" dirty="0">
                <a:ea typeface="ＭＳ Ｐゴシック" panose="020B0600070205080204" pitchFamily="34" charset="-128"/>
              </a:rPr>
              <a:t>Prehajajo preko nenormalno prehodnega </a:t>
            </a:r>
            <a:r>
              <a:rPr lang="en-US" altLang="sl-SI" dirty="0">
                <a:ea typeface="ＭＳ Ｐゴシック" panose="020B0600070205080204" pitchFamily="34" charset="-128"/>
              </a:rPr>
              <a:t>GI </a:t>
            </a:r>
            <a:r>
              <a:rPr lang="sk-SK" altLang="sl-SI" dirty="0">
                <a:ea typeface="ＭＳ Ｐゴシック" panose="020B0600070205080204" pitchFamily="34" charset="-128"/>
              </a:rPr>
              <a:t>trakta </a:t>
            </a:r>
            <a:r>
              <a:rPr lang="en-US" altLang="sl-SI" sz="2800" dirty="0">
                <a:ea typeface="ＭＳ Ｐゴシック" panose="020B0600070205080204" pitchFamily="34" charset="-128"/>
              </a:rPr>
              <a:t>(“</a:t>
            </a:r>
            <a:r>
              <a:rPr lang="sk-SK" altLang="sl-SI" sz="2800" dirty="0">
                <a:ea typeface="ＭＳ Ｐゴシック" panose="020B0600070205080204" pitchFamily="34" charset="-128"/>
              </a:rPr>
              <a:t>teorija </a:t>
            </a:r>
            <a:r>
              <a:rPr lang="sk-SK" altLang="sl-SI" sz="2800" u="sng" dirty="0">
                <a:ea typeface="ＭＳ Ｐゴシック" panose="020B0600070205080204" pitchFamily="34" charset="-128"/>
              </a:rPr>
              <a:t>uhajanja preko črevesja</a:t>
            </a:r>
            <a:r>
              <a:rPr lang="en-US" altLang="sl-SI" sz="2800" dirty="0">
                <a:ea typeface="ＭＳ Ｐゴシック" panose="020B0600070205080204" pitchFamily="34" charset="-128"/>
              </a:rPr>
              <a:t>”)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dirty="0">
                <a:ea typeface="ＭＳ Ｐゴシック" panose="020B0600070205080204" pitchFamily="34" charset="-128"/>
              </a:rPr>
              <a:t>Prekomerna opioidna aktivnost v </a:t>
            </a:r>
            <a:r>
              <a:rPr lang="en-US" altLang="sl-SI" dirty="0">
                <a:ea typeface="ＭＳ Ｐゴシック" panose="020B0600070205080204" pitchFamily="34" charset="-128"/>
              </a:rPr>
              <a:t>CNS </a:t>
            </a:r>
            <a:r>
              <a:rPr lang="sk-SK" altLang="sl-SI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sproži avtistične simptome</a:t>
            </a:r>
            <a:endParaRPr lang="en-US" altLang="sl-SI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22477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8153400" cy="3048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Diete brez glutena </a:t>
            </a:r>
            <a:r>
              <a:rPr lang="en-US" altLang="sl-SI" sz="2800" dirty="0"/>
              <a:t>/</a:t>
            </a:r>
            <a:r>
              <a:rPr lang="sk-SK" altLang="sl-SI" sz="2800" dirty="0"/>
              <a:t> kazeina</a:t>
            </a:r>
            <a:endParaRPr lang="en-US" altLang="sl-SI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066800"/>
            <a:ext cx="105918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sk-SK" altLang="sl-SI" sz="2800" dirty="0"/>
              <a:t>Klinični zaključki</a:t>
            </a:r>
            <a:endParaRPr lang="en-US" altLang="sl-SI" sz="2800" dirty="0"/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Izvedljivost </a:t>
            </a:r>
            <a:r>
              <a:rPr lang="en-US" altLang="sl-SI" sz="2800" dirty="0">
                <a:ea typeface="ＭＳ Ｐゴシック" panose="020B0600070205080204" pitchFamily="34" charset="-128"/>
              </a:rPr>
              <a:t>diet</a:t>
            </a:r>
          </a:p>
          <a:p>
            <a:pPr lvl="2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Otrokove </a:t>
            </a:r>
            <a:r>
              <a:rPr lang="sk-SK" altLang="sl-SI" sz="28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prehranske navade</a:t>
            </a:r>
            <a:endParaRPr lang="en-US" altLang="sl-SI" sz="2800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Dodaten čas, trud </a:t>
            </a:r>
            <a:r>
              <a:rPr lang="sk-SK" altLang="sl-SI" sz="2800" dirty="0">
                <a:ea typeface="ＭＳ Ｐゴシック" panose="020B0600070205080204" pitchFamily="34" charset="-128"/>
              </a:rPr>
              <a:t>in stroški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Zagotavljanje </a:t>
            </a:r>
            <a:r>
              <a:rPr lang="sk-SK" altLang="sl-SI" sz="28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prehrane zunaj doma</a:t>
            </a:r>
            <a:endParaRPr lang="en-US" altLang="sl-SI" sz="28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Prehransko spremljanje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Spremljanje teže, 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sz="2800" b="1" u="sng" dirty="0">
                <a:ea typeface="ＭＳ Ｐゴシック" panose="020B0600070205080204" pitchFamily="34" charset="-128"/>
              </a:rPr>
              <a:t>Ustrezen</a:t>
            </a:r>
            <a:r>
              <a:rPr lang="sk-SK" altLang="sl-SI" sz="2800" dirty="0">
                <a:ea typeface="ＭＳ Ｐゴシック" panose="020B0600070205080204" pitchFamily="34" charset="-128"/>
              </a:rPr>
              <a:t> vnos hranil, vitaminov, kalcija, </a:t>
            </a:r>
          </a:p>
          <a:p>
            <a:pPr lvl="2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Posvet z dietetikom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Načrt vrednotenja odgovorov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2" eaLnBrk="1" hangingPunct="1"/>
            <a:endParaRPr lang="en-US" altLang="sl-SI" sz="28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13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k-SK" sz="2800" dirty="0"/>
              <a:t>Patologija GI trakta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0" y="914400"/>
            <a:ext cx="12115800" cy="5486400"/>
          </a:xfrm>
        </p:spPr>
        <p:txBody>
          <a:bodyPr/>
          <a:lstStyle/>
          <a:p>
            <a:r>
              <a:rPr lang="sl-SI" sz="2800" dirty="0"/>
              <a:t>Črevesno vnetje pri ljudeh z ASD, ki kažejo znake </a:t>
            </a:r>
            <a:r>
              <a:rPr lang="sl-SI" sz="2800" u="sng" dirty="0"/>
              <a:t>diareje, zaprtje, izmenjave zaprtja in diareje, motnje spanja, vedenjske izbruhe, ali nepravilno držo</a:t>
            </a:r>
            <a:r>
              <a:rPr lang="sl-SI" sz="2800" dirty="0"/>
              <a:t>.</a:t>
            </a:r>
            <a:endParaRPr lang="sl-SI" sz="2800" dirty="0"/>
          </a:p>
          <a:p>
            <a:r>
              <a:rPr lang="sl-SI" sz="2800" dirty="0"/>
              <a:t>Morebiten indikator psihične bolečine je </a:t>
            </a:r>
            <a:r>
              <a:rPr lang="sl-SI" sz="2800" dirty="0" err="1"/>
              <a:t>samopoškodbeno</a:t>
            </a:r>
            <a:r>
              <a:rPr lang="sl-SI" sz="2800" dirty="0"/>
              <a:t> vedenje</a:t>
            </a:r>
            <a:r>
              <a:rPr lang="en-US" sz="2800" dirty="0"/>
              <a:t>, </a:t>
            </a:r>
            <a:r>
              <a:rPr lang="sl-SI" sz="2800" dirty="0">
                <a:solidFill>
                  <a:srgbClr val="00B050"/>
                </a:solidFill>
              </a:rPr>
              <a:t>težave pri odvajanju </a:t>
            </a:r>
            <a:r>
              <a:rPr lang="sl-SI" sz="2800" dirty="0"/>
              <a:t>kot znak črevesne patologije</a:t>
            </a:r>
            <a:r>
              <a:rPr lang="en-US" sz="2800" dirty="0"/>
              <a:t>, </a:t>
            </a:r>
            <a:r>
              <a:rPr lang="sl-SI" sz="2800" dirty="0"/>
              <a:t>težavno spanje kot znak </a:t>
            </a:r>
            <a:r>
              <a:rPr lang="en-US" sz="2800" dirty="0">
                <a:solidFill>
                  <a:srgbClr val="C00000"/>
                </a:solidFill>
              </a:rPr>
              <a:t>GI </a:t>
            </a:r>
            <a:r>
              <a:rPr lang="sl-SI" sz="2800" dirty="0" err="1">
                <a:solidFill>
                  <a:srgbClr val="C00000"/>
                </a:solidFill>
              </a:rPr>
              <a:t>refluksa</a:t>
            </a:r>
            <a:r>
              <a:rPr lang="sl-SI" sz="2800" dirty="0">
                <a:solidFill>
                  <a:srgbClr val="C00000"/>
                </a:solidFill>
              </a:rPr>
              <a:t> ali </a:t>
            </a:r>
            <a:r>
              <a:rPr lang="en-US" sz="2800" dirty="0">
                <a:solidFill>
                  <a:srgbClr val="C00000"/>
                </a:solidFill>
              </a:rPr>
              <a:t>abdominal</a:t>
            </a:r>
            <a:r>
              <a:rPr lang="sl-SI" sz="2800" dirty="0">
                <a:solidFill>
                  <a:srgbClr val="C00000"/>
                </a:solidFill>
              </a:rPr>
              <a:t>ne bolečine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sl-SI" sz="2800" dirty="0"/>
              <a:t>Diareja povezana s slabo absorpcijo zaradi pomanjkanja prebavnih encimov ali vnetja</a:t>
            </a:r>
            <a:endParaRPr lang="en-US" sz="2800" dirty="0"/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Probioti</a:t>
            </a:r>
            <a:r>
              <a:rPr lang="sl-SI" sz="2800" b="1" dirty="0">
                <a:solidFill>
                  <a:schemeClr val="accent2">
                    <a:lumMod val="75000"/>
                  </a:schemeClr>
                </a:solidFill>
              </a:rPr>
              <a:t>ki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l-SI" sz="2800" dirty="0"/>
              <a:t>za proizvodnjo </a:t>
            </a:r>
            <a:r>
              <a:rPr lang="en-US" sz="2800" dirty="0" err="1"/>
              <a:t>antimi</a:t>
            </a:r>
            <a:r>
              <a:rPr lang="sl-SI" sz="2800" dirty="0"/>
              <a:t>k</a:t>
            </a:r>
            <a:r>
              <a:rPr lang="en-US" sz="2800" dirty="0"/>
              <a:t>rob</a:t>
            </a:r>
            <a:r>
              <a:rPr lang="sl-SI" sz="2800" dirty="0" err="1"/>
              <a:t>nih</a:t>
            </a:r>
            <a:r>
              <a:rPr lang="sl-SI" sz="2800" dirty="0"/>
              <a:t> snovi</a:t>
            </a:r>
            <a:r>
              <a:rPr lang="en-US" sz="2800" dirty="0"/>
              <a:t>, </a:t>
            </a:r>
            <a:r>
              <a:rPr lang="sl-SI" sz="2800" dirty="0"/>
              <a:t>pospešijo aktivnost </a:t>
            </a:r>
            <a:r>
              <a:rPr lang="sl-SI" sz="2800" dirty="0">
                <a:solidFill>
                  <a:srgbClr val="FF0000"/>
                </a:solidFill>
              </a:rPr>
              <a:t>fagocitov</a:t>
            </a:r>
            <a:r>
              <a:rPr lang="sl-SI" sz="2800" dirty="0"/>
              <a:t> in </a:t>
            </a:r>
            <a:r>
              <a:rPr lang="sl-SI" sz="2800" dirty="0">
                <a:solidFill>
                  <a:srgbClr val="FF0000"/>
                </a:solidFill>
              </a:rPr>
              <a:t>NK</a:t>
            </a:r>
            <a:r>
              <a:rPr lang="sl-SI" sz="2800" dirty="0"/>
              <a:t> celic</a:t>
            </a:r>
            <a:r>
              <a:rPr lang="en-US" sz="2800" dirty="0"/>
              <a:t>, </a:t>
            </a:r>
            <a:r>
              <a:rPr lang="sl-SI" sz="2800" dirty="0"/>
              <a:t>pospešijo </a:t>
            </a:r>
            <a:r>
              <a:rPr lang="sl-SI" sz="2800" dirty="0">
                <a:solidFill>
                  <a:srgbClr val="7030A0"/>
                </a:solidFill>
              </a:rPr>
              <a:t>sproščanje </a:t>
            </a:r>
            <a:r>
              <a:rPr lang="en-US" sz="2800" dirty="0">
                <a:solidFill>
                  <a:srgbClr val="7030A0"/>
                </a:solidFill>
              </a:rPr>
              <a:t>IgA</a:t>
            </a:r>
            <a:r>
              <a:rPr lang="en-US" sz="2800" dirty="0"/>
              <a:t>, </a:t>
            </a:r>
            <a:r>
              <a:rPr lang="sl-SI" sz="2800" dirty="0"/>
              <a:t>in </a:t>
            </a:r>
            <a:r>
              <a:rPr lang="sl-SI" sz="2800" dirty="0">
                <a:solidFill>
                  <a:srgbClr val="92D050"/>
                </a:solidFill>
              </a:rPr>
              <a:t>zavirajo adhezijo patogenov in toksinov </a:t>
            </a:r>
            <a:r>
              <a:rPr lang="sl-SI" sz="2800" dirty="0"/>
              <a:t>na črevesje</a:t>
            </a:r>
            <a:endParaRPr lang="en-US" sz="2800" dirty="0"/>
          </a:p>
          <a:p>
            <a:endParaRPr lang="sl-SI" sz="2800" dirty="0"/>
          </a:p>
        </p:txBody>
      </p:sp>
      <p:sp>
        <p:nvSpPr>
          <p:cNvPr id="4" name="Pravokotnik 3"/>
          <p:cNvSpPr/>
          <p:nvPr/>
        </p:nvSpPr>
        <p:spPr>
          <a:xfrm>
            <a:off x="1752600" y="6472184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MumperE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North American Journal of Medicine and Science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. 2012;5(3):180-184.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5679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3810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Vitamini in prehranski dodatki</a:t>
            </a:r>
            <a:endParaRPr lang="en-US" altLang="sl-SI" sz="2800" dirty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762000"/>
            <a:ext cx="10744200" cy="44958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sl-SI" sz="2800" dirty="0"/>
              <a:t>Vitamin </a:t>
            </a:r>
            <a:r>
              <a:rPr lang="en-US" altLang="sl-SI" sz="2800" b="1" dirty="0"/>
              <a:t>B6</a:t>
            </a:r>
            <a:r>
              <a:rPr lang="en-US" altLang="sl-SI" sz="2800" dirty="0"/>
              <a:t> </a:t>
            </a:r>
            <a:r>
              <a:rPr lang="sk-SK" altLang="sl-SI" sz="2800" dirty="0"/>
              <a:t>in </a:t>
            </a:r>
            <a:r>
              <a:rPr lang="sk-SK" altLang="sl-SI" sz="2800" b="1" dirty="0">
                <a:solidFill>
                  <a:schemeClr val="accent2"/>
                </a:solidFill>
              </a:rPr>
              <a:t>magnezij</a:t>
            </a:r>
            <a:endParaRPr lang="en-US" altLang="sl-SI" sz="2800" b="1" dirty="0">
              <a:solidFill>
                <a:schemeClr val="accent2"/>
              </a:solidFill>
            </a:endParaRPr>
          </a:p>
          <a:p>
            <a:pPr lvl="1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Načeloma varna</a:t>
            </a:r>
            <a:r>
              <a:rPr lang="en-US" altLang="sl-SI" sz="2800" dirty="0">
                <a:ea typeface="ＭＳ Ｐゴシック" panose="020B0600070205080204" pitchFamily="34" charset="-128"/>
              </a:rPr>
              <a:t>, </a:t>
            </a:r>
            <a:r>
              <a:rPr lang="sk-SK" altLang="sl-SI" sz="2800" dirty="0">
                <a:ea typeface="ＭＳ Ｐゴシック" panose="020B0600070205080204" pitchFamily="34" charset="-128"/>
              </a:rPr>
              <a:t>pojav toksičnosti ob prekomernem vnosu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2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Mejne toksične vrednosti pri </a:t>
            </a:r>
            <a:r>
              <a:rPr lang="sk-SK" altLang="sl-SI" sz="2800" u="sng" dirty="0">
                <a:ea typeface="ＭＳ Ｐゴシック" panose="020B0600070205080204" pitchFamily="34" charset="-128"/>
              </a:rPr>
              <a:t>otrocih</a:t>
            </a:r>
            <a:r>
              <a:rPr lang="en-US" altLang="sl-SI" sz="2800" dirty="0">
                <a:ea typeface="ＭＳ Ｐゴシック" panose="020B0600070205080204" pitchFamily="34" charset="-128"/>
              </a:rPr>
              <a:t>:</a:t>
            </a:r>
          </a:p>
          <a:p>
            <a:pPr lvl="3" eaLnBrk="1" hangingPunct="1"/>
            <a:r>
              <a:rPr lang="en-US" altLang="sl-SI" sz="2800" dirty="0">
                <a:ea typeface="ＭＳ Ｐゴシック" panose="020B0600070205080204" pitchFamily="34" charset="-128"/>
              </a:rPr>
              <a:t>Vitamin B6 (30-80 mg/d)</a:t>
            </a:r>
          </a:p>
          <a:p>
            <a:pPr lvl="3" eaLnBrk="1" hangingPunct="1"/>
            <a:r>
              <a:rPr lang="sk-SK" altLang="sl-SI" sz="2800" dirty="0">
                <a:ea typeface="ＭＳ Ｐゴシック" panose="020B0600070205080204" pitchFamily="34" charset="-128"/>
              </a:rPr>
              <a:t>Magnezij </a:t>
            </a:r>
            <a:r>
              <a:rPr lang="en-US" altLang="sl-SI" sz="2800" dirty="0">
                <a:ea typeface="ＭＳ Ｐゴシック" panose="020B0600070205080204" pitchFamily="34" charset="-128"/>
              </a:rPr>
              <a:t>(65-350 mg/d)</a:t>
            </a:r>
          </a:p>
          <a:p>
            <a:pPr>
              <a:spcBef>
                <a:spcPts val="0"/>
              </a:spcBef>
            </a:pPr>
            <a:r>
              <a:rPr lang="sl-SI" sz="2800" dirty="0"/>
              <a:t>Vitamin </a:t>
            </a:r>
            <a:r>
              <a:rPr lang="sl-SI" sz="2800" dirty="0"/>
              <a:t>A</a:t>
            </a:r>
          </a:p>
          <a:p>
            <a:pPr>
              <a:spcBef>
                <a:spcPts val="0"/>
              </a:spcBef>
            </a:pPr>
            <a:r>
              <a:rPr lang="sl-SI" sz="2800" dirty="0"/>
              <a:t>Vitamin </a:t>
            </a:r>
            <a:r>
              <a:rPr lang="sl-SI" sz="2800" dirty="0"/>
              <a:t>B3</a:t>
            </a:r>
          </a:p>
          <a:p>
            <a:pPr>
              <a:spcBef>
                <a:spcPts val="0"/>
              </a:spcBef>
            </a:pPr>
            <a:r>
              <a:rPr lang="sl-SI" sz="2800" dirty="0"/>
              <a:t>Vitamin B6/Mg</a:t>
            </a:r>
            <a:endParaRPr lang="sl-SI" sz="2800" dirty="0"/>
          </a:p>
          <a:p>
            <a:pPr>
              <a:spcBef>
                <a:spcPts val="0"/>
              </a:spcBef>
            </a:pPr>
            <a:r>
              <a:rPr lang="sl-SI" sz="2800" dirty="0"/>
              <a:t>Vitamin </a:t>
            </a:r>
            <a:r>
              <a:rPr lang="sl-SI" sz="2800" dirty="0"/>
              <a:t>C</a:t>
            </a:r>
          </a:p>
          <a:p>
            <a:pPr>
              <a:spcBef>
                <a:spcPts val="0"/>
              </a:spcBef>
            </a:pPr>
            <a:r>
              <a:rPr lang="sl-SI" sz="2800" dirty="0" smtClean="0"/>
              <a:t>Cink</a:t>
            </a:r>
            <a:endParaRPr lang="sk-SK" sz="280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endParaRPr lang="sk-SK" altLang="sl-SI" sz="2800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sl-SI" sz="24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NIH</a:t>
            </a:r>
            <a:r>
              <a:rPr lang="en-US" altLang="sl-SI" sz="2400" dirty="0">
                <a:ea typeface="ＭＳ Ｐゴシック" panose="020B0600070205080204" pitchFamily="34" charset="-128"/>
              </a:rPr>
              <a:t> Office of Dietary Supplements: </a:t>
            </a:r>
            <a:r>
              <a:rPr lang="en-US" altLang="sl-SI" sz="2400" dirty="0">
                <a:ea typeface="ＭＳ Ｐゴシック" panose="020B0600070205080204" pitchFamily="34" charset="-128"/>
                <a:hlinkClick r:id="rId2"/>
              </a:rPr>
              <a:t>http://ods.od.nih.gov</a:t>
            </a:r>
            <a:endParaRPr lang="en-US" altLang="sl-SI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81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382000" cy="533400"/>
          </a:xfrm>
        </p:spPr>
        <p:txBody>
          <a:bodyPr/>
          <a:lstStyle/>
          <a:p>
            <a:r>
              <a:rPr lang="sk-SK" sz="2800" dirty="0"/>
              <a:t>Mitohondrijska disfunkcija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381000" y="762000"/>
            <a:ext cx="11506200" cy="5486400"/>
          </a:xfrm>
        </p:spPr>
        <p:txBody>
          <a:bodyPr/>
          <a:lstStyle/>
          <a:p>
            <a:r>
              <a:rPr lang="sl-SI" sz="3600" dirty="0"/>
              <a:t>Nekateri ljudje z avtistično motnjo imajo </a:t>
            </a:r>
            <a:r>
              <a:rPr lang="sl-SI" sz="3600" dirty="0">
                <a:solidFill>
                  <a:srgbClr val="92D050"/>
                </a:solidFill>
              </a:rPr>
              <a:t>pridobljeno ali podedovano </a:t>
            </a:r>
            <a:r>
              <a:rPr lang="sl-SI" sz="3600" dirty="0">
                <a:solidFill>
                  <a:srgbClr val="FF0000"/>
                </a:solidFill>
              </a:rPr>
              <a:t>mitohondrijsko disfunkcijo</a:t>
            </a:r>
            <a:endParaRPr lang="en-US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00" dirty="0"/>
              <a:t>•</a:t>
            </a:r>
            <a:r>
              <a:rPr lang="sl-SI" sz="3600" dirty="0"/>
              <a:t>Povezava </a:t>
            </a:r>
            <a:r>
              <a:rPr lang="sl-SI" sz="3600" dirty="0">
                <a:solidFill>
                  <a:srgbClr val="00B0F0"/>
                </a:solidFill>
              </a:rPr>
              <a:t>oksidativnega stresa</a:t>
            </a:r>
            <a:r>
              <a:rPr lang="sl-SI" sz="3600" dirty="0">
                <a:solidFill>
                  <a:srgbClr val="00B0F0"/>
                </a:solidFill>
              </a:rPr>
              <a:t>, </a:t>
            </a:r>
            <a:r>
              <a:rPr lang="sl-SI" sz="3600" dirty="0">
                <a:solidFill>
                  <a:srgbClr val="00B0F0"/>
                </a:solidFill>
              </a:rPr>
              <a:t>mitohondrijske disfunkcije in imunskega vnetja </a:t>
            </a:r>
            <a:r>
              <a:rPr lang="sl-SI" sz="3600" dirty="0"/>
              <a:t>v možganskih predelih, odgovornih za </a:t>
            </a:r>
            <a:r>
              <a:rPr lang="sl-SI" sz="3600" dirty="0">
                <a:solidFill>
                  <a:srgbClr val="FF0000"/>
                </a:solidFill>
              </a:rPr>
              <a:t>govor in slušno </a:t>
            </a:r>
            <a:r>
              <a:rPr lang="sl-SI" sz="3600" dirty="0"/>
              <a:t>procesiranje ter socialno vedenje</a:t>
            </a:r>
          </a:p>
          <a:p>
            <a:pPr marL="0" indent="0">
              <a:buNone/>
            </a:pPr>
            <a:r>
              <a:rPr lang="sl-SI" sz="2800" dirty="0" smtClean="0"/>
              <a:t>•“</a:t>
            </a:r>
            <a:r>
              <a:rPr lang="sl-SI" sz="2800" dirty="0"/>
              <a:t>Zdravljenje“ te motnje (lahko) poteka z L-</a:t>
            </a:r>
            <a:r>
              <a:rPr lang="sl-SI" sz="2800" dirty="0" err="1"/>
              <a:t>karnitinom</a:t>
            </a:r>
            <a:r>
              <a:rPr lang="sl-SI" sz="2800" dirty="0"/>
              <a:t>, </a:t>
            </a:r>
            <a:r>
              <a:rPr lang="sl-SI" sz="2800" dirty="0" err="1"/>
              <a:t>multivitamini</a:t>
            </a:r>
            <a:r>
              <a:rPr lang="sl-SI" sz="2800" dirty="0"/>
              <a:t>,</a:t>
            </a:r>
            <a:r>
              <a:rPr lang="sl-SI" sz="2800" dirty="0"/>
              <a:t> B vitamini, antioksidanti, vitaminom </a:t>
            </a:r>
            <a:r>
              <a:rPr lang="sl-SI" sz="2800" dirty="0"/>
              <a:t>E, </a:t>
            </a:r>
            <a:r>
              <a:rPr lang="sl-SI" sz="2800" dirty="0"/>
              <a:t>koencimom Q10</a:t>
            </a:r>
            <a:r>
              <a:rPr lang="sl-SI" sz="2800" dirty="0"/>
              <a:t>, </a:t>
            </a:r>
            <a:r>
              <a:rPr lang="sl-SI" sz="2800" dirty="0"/>
              <a:t>vitaminom </a:t>
            </a:r>
            <a:r>
              <a:rPr lang="sl-SI" sz="2800" dirty="0"/>
              <a:t>C, </a:t>
            </a:r>
            <a:r>
              <a:rPr lang="sl-SI" sz="2800" dirty="0"/>
              <a:t>metil-B12</a:t>
            </a:r>
            <a:r>
              <a:rPr lang="sl-SI" sz="2800" dirty="0"/>
              <a:t>, </a:t>
            </a:r>
            <a:r>
              <a:rPr lang="sl-SI" sz="2800" dirty="0"/>
              <a:t>N acetil </a:t>
            </a:r>
            <a:r>
              <a:rPr lang="sl-SI" sz="2800" dirty="0" err="1"/>
              <a:t>cisteinom</a:t>
            </a:r>
            <a:r>
              <a:rPr lang="sl-SI" sz="2800" dirty="0"/>
              <a:t>, </a:t>
            </a:r>
            <a:r>
              <a:rPr lang="sl-SI" sz="2800" dirty="0" err="1"/>
              <a:t>ubikinolom</a:t>
            </a:r>
            <a:r>
              <a:rPr lang="sl-SI" sz="2800" dirty="0"/>
              <a:t> in </a:t>
            </a:r>
            <a:r>
              <a:rPr lang="sl-SI" sz="2800" dirty="0" err="1"/>
              <a:t>karnozinom</a:t>
            </a:r>
            <a:r>
              <a:rPr lang="sl-SI" sz="2800" dirty="0"/>
              <a:t>, ki izboljšajo znake ASD.</a:t>
            </a:r>
            <a:endParaRPr lang="sl-SI" sz="2800" dirty="0"/>
          </a:p>
          <a:p>
            <a:endParaRPr lang="sl-SI" sz="3600" dirty="0"/>
          </a:p>
        </p:txBody>
      </p:sp>
      <p:sp>
        <p:nvSpPr>
          <p:cNvPr id="4" name="Pravokotnik 3"/>
          <p:cNvSpPr/>
          <p:nvPr/>
        </p:nvSpPr>
        <p:spPr>
          <a:xfrm>
            <a:off x="1600200" y="6400800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320"/>
            <a:r>
              <a:rPr lang="sl-S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Rossignol</a:t>
            </a: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</a:rPr>
              <a:t>DA, et </a:t>
            </a:r>
            <a:r>
              <a:rPr lang="sl-S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600" i="1" dirty="0">
                <a:solidFill>
                  <a:srgbClr val="000000"/>
                </a:solidFill>
                <a:latin typeface="Arial" panose="020B0604020202020204" pitchFamily="34" charset="0"/>
              </a:rPr>
              <a:t>Front </a:t>
            </a:r>
            <a:r>
              <a:rPr lang="sl-SI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Physiol</a:t>
            </a: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</a:rPr>
              <a:t>. 2014;5:150. Frye RE, et </a:t>
            </a:r>
            <a:r>
              <a:rPr lang="sl-SI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Transl</a:t>
            </a:r>
            <a:r>
              <a:rPr lang="sl-SI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Psychiatry</a:t>
            </a:r>
            <a:r>
              <a:rPr lang="sl-SI" sz="1600" dirty="0">
                <a:solidFill>
                  <a:srgbClr val="000000"/>
                </a:solidFill>
                <a:latin typeface="Arial" panose="020B0604020202020204" pitchFamily="34" charset="0"/>
              </a:rPr>
              <a:t>. 2013;18:e273.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25703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8581" y="626167"/>
            <a:ext cx="9144000" cy="228600"/>
          </a:xfrm>
        </p:spPr>
        <p:txBody>
          <a:bodyPr/>
          <a:lstStyle/>
          <a:p>
            <a:r>
              <a:rPr lang="sl-SI" dirty="0" smtClean="0">
                <a:latin typeface="Arial" panose="020B0604020202020204" pitchFamily="34" charset="0"/>
              </a:rPr>
              <a:t>Izboljšanje mitohondrijskih funkcij</a:t>
            </a:r>
            <a:r>
              <a:rPr lang="sl-SI" dirty="0">
                <a:latin typeface="Arial" panose="020B0604020202020204" pitchFamily="34" charset="0"/>
              </a:rPr>
              <a:t/>
            </a:r>
            <a:br>
              <a:rPr lang="sl-SI" dirty="0">
                <a:latin typeface="Arial" panose="020B0604020202020204" pitchFamily="34" charset="0"/>
              </a:rPr>
            </a:b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58" y="730840"/>
            <a:ext cx="7277143" cy="578765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038600" y="6457890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0370"/>
            <a: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</a:rPr>
              <a:t>ManjiH</a:t>
            </a:r>
            <a: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</a:rPr>
              <a:t>, et al. </a:t>
            </a:r>
            <a:r>
              <a:rPr lang="da-DK" sz="2000" i="1" dirty="0">
                <a:solidFill>
                  <a:srgbClr val="000000"/>
                </a:solidFill>
                <a:latin typeface="Arial" panose="020B0604020202020204" pitchFamily="34" charset="0"/>
              </a:rPr>
              <a:t>Nat Rev Neurosci</a:t>
            </a:r>
            <a:r>
              <a:rPr lang="da-DK" sz="2000" dirty="0">
                <a:solidFill>
                  <a:srgbClr val="000000"/>
                </a:solidFill>
                <a:latin typeface="Arial" panose="020B0604020202020204" pitchFamily="34" charset="0"/>
              </a:rPr>
              <a:t>. 2012;13(5):293-307.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639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l-SI" sz="2800" dirty="0"/>
              <a:t>Biomedicinski terapevtski pristopi</a:t>
            </a:r>
            <a:endParaRPr lang="sl-SI" sz="2800" dirty="0"/>
          </a:p>
        </p:txBody>
      </p:sp>
      <p:sp>
        <p:nvSpPr>
          <p:cNvPr id="4" name="Pravokotnik 3"/>
          <p:cNvSpPr/>
          <p:nvPr/>
        </p:nvSpPr>
        <p:spPr>
          <a:xfrm>
            <a:off x="304800" y="914401"/>
            <a:ext cx="117348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4720"/>
            <a:r>
              <a:rPr lang="sl-SI" sz="2200" i="1" u="sng" dirty="0">
                <a:solidFill>
                  <a:srgbClr val="000000"/>
                </a:solidFill>
                <a:latin typeface="Arial" panose="020B0604020202020204" pitchFamily="34" charset="0"/>
              </a:rPr>
              <a:t>Oksidativni stres: </a:t>
            </a:r>
          </a:p>
          <a:p>
            <a:pPr marR="104720"/>
            <a:r>
              <a:rPr lang="sl-SI" sz="2000" dirty="0" err="1">
                <a:solidFill>
                  <a:srgbClr val="00B050"/>
                </a:solidFill>
                <a:latin typeface="Arial" panose="020B0604020202020204" pitchFamily="34" charset="0"/>
              </a:rPr>
              <a:t>Glutation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, metil-B12, kurkumin – protivnetno in 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antioksidativno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delovanje</a:t>
            </a:r>
            <a:endParaRPr lang="sl-S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1670"/>
            <a:r>
              <a:rPr lang="sl-SI" sz="2200" i="1" u="sng" dirty="0">
                <a:solidFill>
                  <a:srgbClr val="000000"/>
                </a:solidFill>
                <a:latin typeface="Arial" panose="020B0604020202020204" pitchFamily="34" charset="0"/>
              </a:rPr>
              <a:t>Sinteza živčnih prenašalcev:</a:t>
            </a:r>
            <a:endParaRPr lang="sl-SI" sz="22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	-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Tetrahidrobiopterin</a:t>
            </a:r>
            <a:endParaRPr lang="sl-S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	-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Rivastigmin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parasimpatomimetični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holinergik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sl-S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	-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Galantamin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acetllholinesterazni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zaviralec)</a:t>
            </a:r>
            <a:endParaRPr lang="sl-S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8570" lvl="1"/>
            <a:r>
              <a:rPr lang="sl-SI" sz="2200" i="1" u="sng" dirty="0">
                <a:solidFill>
                  <a:srgbClr val="000000"/>
                </a:solidFill>
                <a:latin typeface="Arial" panose="020B0604020202020204" pitchFamily="34" charset="0"/>
              </a:rPr>
              <a:t>GABA:</a:t>
            </a:r>
            <a:endParaRPr lang="sl-SI" sz="22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Arbaklofen</a:t>
            </a:r>
            <a:endParaRPr lang="sl-S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Bumetanid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(diuretik)</a:t>
            </a:r>
            <a:endParaRPr lang="sl-S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50450" lvl="1"/>
            <a:r>
              <a:rPr lang="sl-SI" sz="2200" i="1" u="sng" dirty="0">
                <a:solidFill>
                  <a:srgbClr val="000000"/>
                </a:solidFill>
                <a:latin typeface="Arial" panose="020B0604020202020204" pitchFamily="34" charset="0"/>
              </a:rPr>
              <a:t>Glutamat:</a:t>
            </a:r>
            <a:endParaRPr lang="sl-SI" sz="22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Riluzol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(za ALS)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/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D-c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ik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loserin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(delni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agonist </a:t>
            </a:r>
            <a:r>
              <a:rPr lang="sl-SI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nevronalnih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NMDA receptor</a:t>
            </a:r>
            <a:r>
              <a:rPr lang="sl-SI" sz="2000" dirty="0">
                <a:solidFill>
                  <a:srgbClr val="000000"/>
                </a:solidFill>
                <a:latin typeface="Arial" panose="020B0604020202020204" pitchFamily="34" charset="0"/>
              </a:rPr>
              <a:t>jev)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000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720"/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Kern 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JK, et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Med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SciMonit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2011;17(12):CR677-CR682.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BertoglioK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, et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J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AlternComplement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 Med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2010;16(5):555-560.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DarveshAS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, et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Expert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OpinInvestigDrugs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2012;21:1123-1140. Frye RE, et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TranslPsychiatry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2013:e237.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Chez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MG, et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J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Child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Neurol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2004;19(3):165-169.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Nicolson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R, et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J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Child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Adolesc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Psychopharmacol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2006;16(5):621-629.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Wang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P, et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Presented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at: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International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Society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for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Autism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Research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May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14, 2011; San Diego, CA.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Abstract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8281.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HadjikhaniN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, et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Autism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2013;Epub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ahead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of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print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Wink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LK, et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J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Child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AdolescPsychopharmacol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2011;21(4):375-379.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Posey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 DJ, et </a:t>
            </a:r>
            <a:r>
              <a:rPr lang="sl-SI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al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sl-SI" sz="1100" i="1" dirty="0">
                <a:solidFill>
                  <a:srgbClr val="000000"/>
                </a:solidFill>
                <a:latin typeface="Arial" panose="020B0604020202020204" pitchFamily="34" charset="0"/>
              </a:rPr>
              <a:t>Am J </a:t>
            </a:r>
            <a:r>
              <a:rPr lang="sl-SI" sz="11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Psychiatry</a:t>
            </a:r>
            <a:r>
              <a:rPr lang="sl-SI" sz="1100" dirty="0">
                <a:solidFill>
                  <a:srgbClr val="000000"/>
                </a:solidFill>
                <a:latin typeface="Arial" panose="020B0604020202020204" pitchFamily="34" charset="0"/>
              </a:rPr>
              <a:t>. 2004;161(11):2115-2117.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6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4572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Vitamini in prehranski dodatki</a:t>
            </a:r>
            <a:endParaRPr lang="en-US" altLang="sl-SI" sz="2800" dirty="0"/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844960"/>
            <a:ext cx="11658599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sl-SI" sz="2800" b="1" dirty="0">
                <a:solidFill>
                  <a:schemeClr val="accent2">
                    <a:lumMod val="75000"/>
                  </a:schemeClr>
                </a:solidFill>
              </a:rPr>
              <a:t>Omega 3 </a:t>
            </a:r>
            <a:r>
              <a:rPr lang="sk-SK" altLang="sl-SI" sz="2800" b="1" dirty="0">
                <a:solidFill>
                  <a:schemeClr val="accent2">
                    <a:lumMod val="75000"/>
                  </a:schemeClr>
                </a:solidFill>
              </a:rPr>
              <a:t>maščobne kisline</a:t>
            </a:r>
            <a:endParaRPr lang="en-US" altLang="sl-SI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l-SI" sz="2800" dirty="0">
                <a:ea typeface="ＭＳ Ｐゴシック" panose="020B0600070205080204" pitchFamily="34" charset="-128"/>
              </a:rPr>
              <a:t>Polinenasičene maščobne kisline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sl-SI" sz="2400" dirty="0">
                <a:ea typeface="ＭＳ Ｐゴシック" panose="020B0600070205080204" pitchFamily="34" charset="-128"/>
              </a:rPr>
              <a:t>ALA </a:t>
            </a:r>
            <a:r>
              <a:rPr lang="sk-SK" altLang="sl-SI" sz="2400" dirty="0">
                <a:ea typeface="ＭＳ Ｐゴシック" panose="020B0600070205080204" pitchFamily="34" charset="-128"/>
              </a:rPr>
              <a:t>iz </a:t>
            </a:r>
            <a:r>
              <a:rPr lang="sk-SK" altLang="sl-SI" sz="24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jedrc</a:t>
            </a:r>
            <a:r>
              <a:rPr lang="en-US" altLang="sl-SI" sz="24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, </a:t>
            </a:r>
            <a:r>
              <a:rPr lang="sk-SK" altLang="sl-SI" sz="24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semen</a:t>
            </a:r>
            <a:r>
              <a:rPr lang="en-US" altLang="sl-SI" sz="2400" dirty="0">
                <a:ea typeface="ＭＳ Ｐゴシック" panose="020B0600070205080204" pitchFamily="34" charset="-128"/>
              </a:rPr>
              <a:t>; EPA </a:t>
            </a:r>
            <a:r>
              <a:rPr lang="sk-SK" altLang="sl-SI" sz="2400" dirty="0">
                <a:ea typeface="ＭＳ Ｐゴシック" panose="020B0600070205080204" pitchFamily="34" charset="-128"/>
              </a:rPr>
              <a:t>in </a:t>
            </a:r>
            <a:r>
              <a:rPr lang="en-US" altLang="sl-SI" sz="2400" dirty="0">
                <a:ea typeface="ＭＳ Ｐゴシック" panose="020B0600070205080204" pitchFamily="34" charset="-128"/>
              </a:rPr>
              <a:t>DHA </a:t>
            </a:r>
            <a:r>
              <a:rPr lang="sk-SK" altLang="sl-SI" sz="2400" dirty="0">
                <a:ea typeface="ＭＳ Ｐゴシック" panose="020B0600070205080204" pitchFamily="34" charset="-128"/>
              </a:rPr>
              <a:t>iz rib</a:t>
            </a:r>
            <a:endParaRPr lang="en-US" altLang="sl-SI" sz="24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altLang="sl-SI" sz="2400" dirty="0">
                <a:ea typeface="ＭＳ Ｐゴシック" panose="020B0600070205080204" pitchFamily="34" charset="-128"/>
              </a:rPr>
              <a:t>Visoka konc. </a:t>
            </a:r>
            <a:r>
              <a:rPr lang="en-US" altLang="sl-SI" sz="2400" dirty="0">
                <a:ea typeface="ＭＳ Ｐゴシック" panose="020B0600070205080204" pitchFamily="34" charset="-128"/>
              </a:rPr>
              <a:t>DHA </a:t>
            </a:r>
            <a:r>
              <a:rPr lang="sk-SK" altLang="sl-SI" sz="2400" dirty="0">
                <a:ea typeface="ＭＳ Ｐゴシック" panose="020B0600070205080204" pitchFamily="34" charset="-128"/>
              </a:rPr>
              <a:t>v živčnih tkivih</a:t>
            </a:r>
            <a:endParaRPr lang="en-US" altLang="sl-SI" sz="24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altLang="sl-SI" sz="2400" dirty="0">
                <a:ea typeface="ＭＳ Ｐゴシック" panose="020B0600070205080204" pitchFamily="34" charset="-128"/>
              </a:rPr>
              <a:t>Nekatere študije kažejo upad </a:t>
            </a:r>
            <a:r>
              <a:rPr lang="en-US" altLang="sl-SI" sz="2400" dirty="0">
                <a:ea typeface="ＭＳ Ｐゴシック" panose="020B0600070205080204" pitchFamily="34" charset="-128"/>
              </a:rPr>
              <a:t>omega 3 </a:t>
            </a:r>
            <a:r>
              <a:rPr lang="sk-SK" altLang="sl-SI" sz="2400" dirty="0">
                <a:ea typeface="ＭＳ Ｐゴシック" panose="020B0600070205080204" pitchFamily="34" charset="-128"/>
              </a:rPr>
              <a:t>pri </a:t>
            </a:r>
            <a:r>
              <a:rPr lang="en-US" altLang="sl-SI" sz="2400" dirty="0">
                <a:ea typeface="ＭＳ Ｐゴシック" panose="020B0600070205080204" pitchFamily="34" charset="-128"/>
              </a:rPr>
              <a:t>ASD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l-SI" sz="2800" dirty="0">
                <a:ea typeface="ＭＳ Ｐゴシック" panose="020B0600070205080204" pitchFamily="34" charset="-128"/>
              </a:rPr>
              <a:t>Dvojno slepa študija </a:t>
            </a:r>
            <a:r>
              <a:rPr lang="en-US" altLang="sl-SI" sz="1800" dirty="0">
                <a:ea typeface="ＭＳ Ｐゴシック" panose="020B0600070205080204" pitchFamily="34" charset="-128"/>
              </a:rPr>
              <a:t>(</a:t>
            </a:r>
            <a:r>
              <a:rPr lang="en-US" altLang="sl-SI" sz="1800" dirty="0" err="1">
                <a:ea typeface="ＭＳ Ｐゴシック" panose="020B0600070205080204" pitchFamily="34" charset="-128"/>
              </a:rPr>
              <a:t>Amminger</a:t>
            </a:r>
            <a:r>
              <a:rPr lang="en-US" altLang="sl-SI" sz="1800" dirty="0">
                <a:ea typeface="ＭＳ Ｐゴシック" panose="020B0600070205080204" pitchFamily="34" charset="-128"/>
              </a:rPr>
              <a:t> et al, 2007)</a:t>
            </a:r>
          </a:p>
          <a:p>
            <a:pPr lvl="2" eaLnBrk="1" hangingPunct="1">
              <a:lnSpc>
                <a:spcPct val="90000"/>
              </a:lnSpc>
            </a:pPr>
            <a:r>
              <a:rPr lang="sk-SK" altLang="sl-SI" sz="2400" dirty="0">
                <a:ea typeface="ＭＳ Ｐゴシック" panose="020B0600070205080204" pitchFamily="34" charset="-128"/>
              </a:rPr>
              <a:t>Hiperaktivnost in stereotipno odzivanje</a:t>
            </a:r>
            <a:endParaRPr lang="en-US" altLang="sl-SI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l-SI" sz="2800" dirty="0">
                <a:ea typeface="ＭＳ Ｐゴシック" panose="020B0600070205080204" pitchFamily="34" charset="-128"/>
              </a:rPr>
              <a:t>Nekatere druge študije kažejo pozitivne rezultate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altLang="sl-SI" sz="2800" dirty="0">
                <a:ea typeface="ＭＳ Ｐゴシック" panose="020B0600070205080204" pitchFamily="34" charset="-128"/>
              </a:rPr>
              <a:t>Glavni neželeni učinki vzdraženje </a:t>
            </a:r>
            <a:r>
              <a:rPr lang="en-US" altLang="sl-SI" sz="2800" dirty="0">
                <a:ea typeface="ＭＳ Ｐゴシック" panose="020B0600070205080204" pitchFamily="34" charset="-128"/>
              </a:rPr>
              <a:t>GI </a:t>
            </a:r>
            <a:r>
              <a:rPr lang="sk-SK" altLang="sl-SI" sz="2800" dirty="0">
                <a:ea typeface="ＭＳ Ｐゴシック" panose="020B0600070205080204" pitchFamily="34" charset="-128"/>
              </a:rPr>
              <a:t>trakta</a:t>
            </a:r>
            <a:endParaRPr lang="en-US" altLang="sl-SI" sz="2800" dirty="0">
              <a:ea typeface="ＭＳ Ｐゴシック" panose="020B0600070205080204" pitchFamily="34" charset="-128"/>
            </a:endParaRPr>
          </a:p>
        </p:txBody>
      </p:sp>
      <p:pic>
        <p:nvPicPr>
          <p:cNvPr id="3074" name="Picture 2" descr="Rezultat iskanja slik za omega 3 fatty 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628952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990600"/>
            <a:ext cx="11277600" cy="5410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sl-SI" sz="4400" dirty="0"/>
              <a:t>DSM-IV </a:t>
            </a:r>
            <a:r>
              <a:rPr lang="sk-SK" altLang="sl-SI" sz="4400" dirty="0"/>
              <a:t>prepoznava naslednje skupine </a:t>
            </a:r>
            <a:r>
              <a:rPr lang="en-US" altLang="sl-SI" sz="4400" dirty="0"/>
              <a:t>“</a:t>
            </a:r>
            <a:r>
              <a:rPr lang="sk-SK" altLang="sl-SI" sz="4400" dirty="0" err="1"/>
              <a:t>p</a:t>
            </a:r>
            <a:r>
              <a:rPr lang="en-US" altLang="sl-SI" sz="4400" dirty="0" err="1"/>
              <a:t>erva</a:t>
            </a:r>
            <a:r>
              <a:rPr lang="sk-SK" altLang="sl-SI" sz="4400" dirty="0"/>
              <a:t>zivnih razvojnih motenj</a:t>
            </a:r>
            <a:r>
              <a:rPr lang="en-US" altLang="sl-SI" sz="4400" dirty="0"/>
              <a:t>”:</a:t>
            </a:r>
          </a:p>
          <a:p>
            <a:pPr lvl="1" eaLnBrk="1" hangingPunct="1"/>
            <a:r>
              <a:rPr lang="sk-SK" altLang="sl-SI" sz="44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Avtistična motnja</a:t>
            </a:r>
            <a:endParaRPr lang="en-US" altLang="sl-SI" sz="4400" dirty="0">
              <a:solidFill>
                <a:schemeClr val="accent2">
                  <a:lumMod val="75000"/>
                </a:schemeClr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sl-SI" sz="4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Asperger</a:t>
            </a:r>
            <a:r>
              <a:rPr lang="sk-SK" altLang="sl-SI" sz="4400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jev sindrom</a:t>
            </a:r>
            <a:endParaRPr lang="en-US" altLang="sl-SI" sz="4400" dirty="0">
              <a:solidFill>
                <a:srgbClr val="00B050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sl-SI" sz="44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PDD-NOS</a:t>
            </a:r>
          </a:p>
          <a:p>
            <a:pPr lvl="1" eaLnBrk="1" hangingPunct="1"/>
            <a:r>
              <a:rPr lang="en-US" altLang="sl-SI" sz="4400" dirty="0" err="1">
                <a:solidFill>
                  <a:srgbClr val="7F7F7F"/>
                </a:solidFill>
                <a:ea typeface="ＭＳ Ｐゴシック" panose="020B0600070205080204" pitchFamily="34" charset="-128"/>
              </a:rPr>
              <a:t>Rett</a:t>
            </a:r>
            <a:r>
              <a:rPr lang="sk-SK" altLang="sl-SI" sz="44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-ov sindrom</a:t>
            </a:r>
          </a:p>
          <a:p>
            <a:pPr lvl="1" eaLnBrk="1" hangingPunct="1"/>
            <a:r>
              <a:rPr lang="sk-SK" altLang="sl-SI" sz="44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Mladostna dezintegrativna motnja</a:t>
            </a:r>
            <a:endParaRPr lang="en-US" altLang="sl-SI" sz="4400" dirty="0">
              <a:solidFill>
                <a:srgbClr val="7F7F7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76400" y="1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l-SI" sz="2800" kern="0" dirty="0"/>
              <a:t>Koliko je vrst motenj avtističnega spektra</a:t>
            </a:r>
            <a:r>
              <a:rPr lang="en-US" altLang="sl-SI" sz="2800" kern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24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l-SI" sz="2800" dirty="0"/>
              <a:t>Vitamin D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457200" y="1066800"/>
            <a:ext cx="11125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600" dirty="0">
              <a:solidFill>
                <a:srgbClr val="000000"/>
              </a:solidFill>
              <a:latin typeface="MS PGothic" panose="020B0600070205080204" pitchFamily="34" charset="-128"/>
            </a:endParaRPr>
          </a:p>
          <a:p>
            <a:r>
              <a:rPr lang="en-US" sz="3200" dirty="0">
                <a:solidFill>
                  <a:srgbClr val="000000"/>
                </a:solidFill>
                <a:latin typeface="MS PGothic" panose="020B0600070205080204" pitchFamily="34" charset="-128"/>
              </a:rPr>
              <a:t>“</a:t>
            </a:r>
            <a:r>
              <a:rPr lang="sl-SI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Okoljski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 dejavniki</a:t>
            </a:r>
            <a:r>
              <a:rPr lang="en-US" sz="3200" dirty="0">
                <a:solidFill>
                  <a:srgbClr val="000000"/>
                </a:solidFill>
                <a:latin typeface="MS PGothic" panose="020B0600070205080204" pitchFamily="34" charset="-128"/>
              </a:rPr>
              <a:t>”</a:t>
            </a:r>
            <a:r>
              <a:rPr lang="sl-SI" sz="3200" dirty="0">
                <a:solidFill>
                  <a:srgbClr val="000000"/>
                </a:solidFill>
                <a:latin typeface="MS PGothic" panose="020B0600070205080204" pitchFamily="34" charset="-128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 severna zemljepisna širina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deževje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pigment kože –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nizke ravni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vitamin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 </a:t>
            </a:r>
            <a:endParaRPr lang="sl-SI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3200" dirty="0">
                <a:solidFill>
                  <a:srgbClr val="000000"/>
                </a:solidFill>
                <a:latin typeface="Arial" panose="020B0604020202020204" pitchFamily="34" charset="0"/>
              </a:rPr>
              <a:t>•Vitamin D 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aktivira izražanje </a:t>
            </a:r>
            <a:r>
              <a:rPr lang="fi-FI" sz="3200" dirty="0">
                <a:solidFill>
                  <a:srgbClr val="000000"/>
                </a:solidFill>
                <a:latin typeface="Arial" panose="020B0604020202020204" pitchFamily="34" charset="0"/>
              </a:rPr>
              <a:t>serotonin-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sintetizirajočega </a:t>
            </a:r>
            <a:r>
              <a:rPr lang="fi-FI" sz="3200" dirty="0">
                <a:solidFill>
                  <a:srgbClr val="000000"/>
                </a:solidFill>
                <a:latin typeface="Arial" panose="020B0604020202020204" pitchFamily="34" charset="0"/>
              </a:rPr>
              <a:t>gen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fi-FI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•Vitamin D </a:t>
            </a:r>
            <a:r>
              <a:rPr lang="sl-SI" sz="3200" dirty="0">
                <a:solidFill>
                  <a:srgbClr val="000000"/>
                </a:solidFill>
                <a:latin typeface="Arial" panose="020B0604020202020204" pitchFamily="34" charset="0"/>
              </a:rPr>
              <a:t>je </a:t>
            </a:r>
            <a:r>
              <a:rPr lang="sl-SI" sz="3200" dirty="0">
                <a:solidFill>
                  <a:srgbClr val="000000"/>
                </a:solidFill>
                <a:latin typeface="MS PGothic" panose="020B0600070205080204" pitchFamily="34" charset="-128"/>
              </a:rPr>
              <a:t>“</a:t>
            </a:r>
            <a:r>
              <a:rPr lang="sl-SI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učinkovit </a:t>
            </a:r>
            <a:r>
              <a:rPr lang="sl-SI" sz="32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nevrosteroid</a:t>
            </a:r>
            <a:r>
              <a:rPr lang="sl-SI" sz="3200" dirty="0">
                <a:solidFill>
                  <a:srgbClr val="000000"/>
                </a:solidFill>
                <a:latin typeface="MS PGothic" panose="020B0600070205080204" pitchFamily="34" charset="-128"/>
              </a:rPr>
              <a:t>”</a:t>
            </a:r>
          </a:p>
          <a:p>
            <a:endParaRPr lang="sl-SI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Začetno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10,000 IU, 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nato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300/IU/kg vitamin D3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; ciljno 90 </a:t>
            </a:r>
            <a:r>
              <a:rPr lang="sl-SI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ng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r>
              <a:rPr lang="sl-SI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mL</a:t>
            </a:r>
            <a:endParaRPr lang="sl-SI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l-SI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650"/>
            <a:r>
              <a:rPr lang="da-DK" sz="1800" b="1" dirty="0">
                <a:solidFill>
                  <a:srgbClr val="000000"/>
                </a:solidFill>
                <a:latin typeface="Arial" panose="020B0604020202020204" pitchFamily="34" charset="0"/>
              </a:rPr>
              <a:t>Jiaet al. Pediatrics, 2014; Patrick RP, et al. </a:t>
            </a:r>
            <a:r>
              <a:rPr lang="da-DK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FASEB J</a:t>
            </a:r>
            <a:r>
              <a:rPr lang="da-DK" sz="1800" b="1" dirty="0">
                <a:solidFill>
                  <a:srgbClr val="000000"/>
                </a:solidFill>
                <a:latin typeface="Arial" panose="020B0604020202020204" pitchFamily="34" charset="0"/>
              </a:rPr>
              <a:t>. 2014;28(6):2398-2413. McGrath J, et al. </a:t>
            </a:r>
            <a:r>
              <a:rPr lang="da-DK" sz="1800" b="1" i="1" dirty="0">
                <a:solidFill>
                  <a:srgbClr val="000000"/>
                </a:solidFill>
                <a:latin typeface="Arial" panose="020B0604020202020204" pitchFamily="34" charset="0"/>
              </a:rPr>
              <a:t>Trends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2553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6201"/>
            <a:ext cx="9144000" cy="533400"/>
          </a:xfrm>
        </p:spPr>
        <p:txBody>
          <a:bodyPr/>
          <a:lstStyle/>
          <a:p>
            <a:r>
              <a:rPr lang="sk-SK" sz="2800" dirty="0"/>
              <a:t>Vitamini in dodatki pri ASD</a:t>
            </a:r>
            <a:endParaRPr lang="sl-SI" sz="2800" dirty="0"/>
          </a:p>
        </p:txBody>
      </p:sp>
      <p:pic>
        <p:nvPicPr>
          <p:cNvPr id="61442" name="Picture 2" descr="Image by: www.spectracell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59516"/>
            <a:ext cx="8001000" cy="61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2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2136775" y="-304800"/>
            <a:ext cx="8153400" cy="990600"/>
          </a:xfrm>
        </p:spPr>
        <p:txBody>
          <a:bodyPr/>
          <a:lstStyle/>
          <a:p>
            <a:pPr eaLnBrk="1" hangingPunct="1"/>
            <a:r>
              <a:rPr lang="sk-SK" altLang="sl-SI" sz="2800" dirty="0"/>
              <a:t>Kelacijska </a:t>
            </a:r>
            <a:r>
              <a:rPr lang="sk-SK" altLang="sl-SI" sz="2800" dirty="0" smtClean="0"/>
              <a:t>terapija (oz. teorija)</a:t>
            </a:r>
            <a:endParaRPr lang="en-US" altLang="sl-SI" sz="2800" dirty="0"/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800" y="1066800"/>
            <a:ext cx="115062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altLang="sl-SI" dirty="0"/>
              <a:t>Snovi, ki se </a:t>
            </a:r>
            <a:r>
              <a:rPr lang="sk-SK" altLang="sl-SI" dirty="0">
                <a:solidFill>
                  <a:schemeClr val="accent2">
                    <a:lumMod val="75000"/>
                  </a:schemeClr>
                </a:solidFill>
              </a:rPr>
              <a:t>vežejo in odstranijo težke kovine </a:t>
            </a:r>
            <a:r>
              <a:rPr lang="en-US" altLang="sl-SI" dirty="0"/>
              <a:t>(</a:t>
            </a:r>
            <a:r>
              <a:rPr lang="sk-SK" altLang="sl-SI" dirty="0"/>
              <a:t>npr. zastrupitve s svincem</a:t>
            </a:r>
            <a:r>
              <a:rPr lang="en-US" altLang="sl-SI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l-SI" dirty="0">
                <a:ea typeface="ＭＳ Ｐゴシック" panose="020B0600070205080204" pitchFamily="34" charset="-128"/>
              </a:rPr>
              <a:t>Hipoteza, da imajo otroci z </a:t>
            </a:r>
            <a:r>
              <a:rPr lang="en-US" altLang="sl-SI" dirty="0">
                <a:ea typeface="ＭＳ Ｐゴシック" panose="020B0600070205080204" pitchFamily="34" charset="-128"/>
              </a:rPr>
              <a:t>ASD </a:t>
            </a:r>
            <a:r>
              <a:rPr lang="sk-SK" altLang="sl-SI" dirty="0">
                <a:ea typeface="ＭＳ Ｐゴシック" panose="020B0600070205080204" pitchFamily="34" charset="-128"/>
              </a:rPr>
              <a:t>zastrupitev s Hg</a:t>
            </a: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sk-SK" altLang="sl-SI" dirty="0">
                <a:ea typeface="ＭＳ Ｐゴシック" panose="020B0600070205080204" pitchFamily="34" charset="-128"/>
              </a:rPr>
              <a:t>Ni povezave s timerozalom in </a:t>
            </a:r>
            <a:r>
              <a:rPr lang="en-US" altLang="sl-SI" dirty="0">
                <a:ea typeface="ＭＳ Ｐゴシック" panose="020B0600070205080204" pitchFamily="34" charset="-128"/>
              </a:rPr>
              <a:t>ASD</a:t>
            </a:r>
          </a:p>
          <a:p>
            <a:pPr eaLnBrk="1" hangingPunct="1">
              <a:lnSpc>
                <a:spcPct val="80000"/>
              </a:lnSpc>
            </a:pPr>
            <a:r>
              <a:rPr lang="sk-SK" altLang="sl-SI" dirty="0"/>
              <a:t>Ni kontroliranih študij</a:t>
            </a:r>
            <a:endParaRPr lang="en-US" altLang="sl-SI" dirty="0"/>
          </a:p>
          <a:p>
            <a:pPr eaLnBrk="1" hangingPunct="1">
              <a:lnSpc>
                <a:spcPct val="80000"/>
              </a:lnSpc>
            </a:pPr>
            <a:r>
              <a:rPr lang="sk-SK" altLang="sl-SI" dirty="0"/>
              <a:t>Številni neželeni učinki</a:t>
            </a:r>
            <a:endParaRPr lang="en-US" altLang="sl-SI" dirty="0"/>
          </a:p>
          <a:p>
            <a:pPr lvl="1" eaLnBrk="1" hangingPunct="1">
              <a:lnSpc>
                <a:spcPct val="80000"/>
              </a:lnSpc>
            </a:pPr>
            <a:r>
              <a:rPr lang="sk-SK" altLang="sl-SI" dirty="0">
                <a:ea typeface="ＭＳ Ｐゴシック" panose="020B0600070205080204" pitchFamily="34" charset="-128"/>
              </a:rPr>
              <a:t>Aritmije, odpovedi ledvic, zaviranje kostnega mozga</a:t>
            </a:r>
            <a:r>
              <a:rPr lang="en-US" altLang="sl-SI" dirty="0">
                <a:ea typeface="ＭＳ Ｐゴシック" panose="020B0600070205080204" pitchFamily="34" charset="-128"/>
              </a:rPr>
              <a:t>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sl-SI" dirty="0">
                <a:ea typeface="ＭＳ Ｐゴシック" panose="020B0600070205080204" pitchFamily="34" charset="-128"/>
              </a:rPr>
              <a:t>2005: 5 </a:t>
            </a:r>
            <a:r>
              <a:rPr lang="sk-SK" altLang="sl-SI" dirty="0">
                <a:ea typeface="ＭＳ Ｐゴシック" panose="020B0600070205080204" pitchFamily="34" charset="-128"/>
              </a:rPr>
              <a:t>l. Star deček z </a:t>
            </a:r>
            <a:r>
              <a:rPr lang="en-US" altLang="sl-SI" dirty="0">
                <a:ea typeface="ＭＳ Ｐゴシック" panose="020B0600070205080204" pitchFamily="34" charset="-128"/>
              </a:rPr>
              <a:t>ASD </a:t>
            </a:r>
            <a:r>
              <a:rPr lang="sk-SK" altLang="sl-SI" dirty="0">
                <a:ea typeface="ＭＳ Ｐゴシック" panose="020B0600070205080204" pitchFamily="34" charset="-128"/>
              </a:rPr>
              <a:t>umrl zaradi hipokalcemije zaradi uporabe </a:t>
            </a:r>
            <a:r>
              <a:rPr lang="en-US" altLang="sl-SI" dirty="0">
                <a:ea typeface="ＭＳ Ｐゴシック" panose="020B0600070205080204" pitchFamily="34" charset="-128"/>
              </a:rPr>
              <a:t>EDTA</a:t>
            </a:r>
          </a:p>
          <a:p>
            <a:pPr lvl="1" eaLnBrk="1" hangingPunct="1">
              <a:lnSpc>
                <a:spcPct val="80000"/>
              </a:lnSpc>
            </a:pPr>
            <a:r>
              <a:rPr lang="sk-SK" altLang="sl-SI" dirty="0">
                <a:ea typeface="ＭＳ Ｐゴシック" panose="020B0600070205080204" pitchFamily="34" charset="-128"/>
              </a:rPr>
              <a:t>Številni pripravki na voljo brez recepta. </a:t>
            </a:r>
          </a:p>
          <a:p>
            <a:pPr lvl="1" eaLnBrk="1" hangingPunct="1">
              <a:lnSpc>
                <a:spcPct val="80000"/>
              </a:lnSpc>
            </a:pPr>
            <a:endParaRPr lang="en-US" altLang="sl-SI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sl-SI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6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381000"/>
          </a:xfrm>
        </p:spPr>
        <p:txBody>
          <a:bodyPr/>
          <a:lstStyle/>
          <a:p>
            <a:pPr eaLnBrk="1" hangingPunct="1"/>
            <a:r>
              <a:rPr lang="en-US" altLang="sl-SI" dirty="0" smtClean="0"/>
              <a:t>Melatonin</a:t>
            </a:r>
            <a:r>
              <a:rPr lang="sk-SK" altLang="sl-SI" dirty="0" smtClean="0"/>
              <a:t> in oreksin</a:t>
            </a:r>
            <a:endParaRPr lang="en-US" altLang="sl-SI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990600"/>
            <a:ext cx="111252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altLang="sl-SI" dirty="0">
                <a:solidFill>
                  <a:schemeClr val="accent2">
                    <a:lumMod val="50000"/>
                  </a:schemeClr>
                </a:solidFill>
              </a:rPr>
              <a:t>Melatonin</a:t>
            </a:r>
            <a:r>
              <a:rPr lang="sk-SK" altLang="sl-SI" dirty="0"/>
              <a:t> je h</a:t>
            </a:r>
            <a:r>
              <a:rPr lang="en-US" altLang="sl-SI" dirty="0" err="1"/>
              <a:t>ormon</a:t>
            </a:r>
            <a:r>
              <a:rPr lang="sk-SK" altLang="sl-SI" dirty="0"/>
              <a:t>, ki ga sprošča</a:t>
            </a:r>
            <a:r>
              <a:rPr lang="en-US" altLang="sl-SI" dirty="0"/>
              <a:t> </a:t>
            </a:r>
            <a:r>
              <a:rPr lang="sk-SK" altLang="sl-SI" dirty="0"/>
              <a:t>češerika (epifiza), uravnava (tudi) spanje</a:t>
            </a:r>
            <a:endParaRPr lang="en-US" altLang="sl-SI" dirty="0"/>
          </a:p>
          <a:p>
            <a:pPr lvl="1" eaLnBrk="1" hangingPunct="1">
              <a:lnSpc>
                <a:spcPct val="90000"/>
              </a:lnSpc>
            </a:pPr>
            <a:r>
              <a:rPr lang="sk-SK" altLang="sl-SI" sz="2800" dirty="0">
                <a:ea typeface="ＭＳ Ｐゴシック" panose="020B0600070205080204" pitchFamily="34" charset="-128"/>
              </a:rPr>
              <a:t>Številni pripravki na voljo kot prehranski dodatki</a:t>
            </a:r>
            <a:endParaRPr lang="en-US" altLang="sl-SI" sz="28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sk-SK" altLang="sl-SI" dirty="0"/>
              <a:t>Težave s spanjem so ena osrednjih težav pri </a:t>
            </a:r>
            <a:r>
              <a:rPr lang="en-US" altLang="sl-SI" dirty="0"/>
              <a:t>ASD (44-83%)</a:t>
            </a:r>
          </a:p>
          <a:p>
            <a:pPr lvl="1" eaLnBrk="1" hangingPunct="1">
              <a:lnSpc>
                <a:spcPct val="90000"/>
              </a:lnSpc>
            </a:pPr>
            <a:r>
              <a:rPr lang="sk-SK" altLang="sl-SI" sz="2800" dirty="0">
                <a:ea typeface="ＭＳ Ｐゴシック" panose="020B0600070205080204" pitchFamily="34" charset="-128"/>
              </a:rPr>
              <a:t>Nepravilno sproščanje </a:t>
            </a:r>
            <a:r>
              <a:rPr lang="en-US" altLang="sl-SI" sz="2800" dirty="0">
                <a:ea typeface="ＭＳ Ｐゴシック" panose="020B0600070205080204" pitchFamily="34" charset="-128"/>
              </a:rPr>
              <a:t>melatonin</a:t>
            </a:r>
            <a:r>
              <a:rPr lang="sk-SK" altLang="sl-SI" sz="2800" dirty="0">
                <a:ea typeface="ＭＳ Ｐゴシック" panose="020B0600070205080204" pitchFamily="34" charset="-128"/>
              </a:rPr>
              <a:t>a</a:t>
            </a:r>
            <a:r>
              <a:rPr lang="en-US" altLang="sl-SI" sz="2800" dirty="0">
                <a:ea typeface="ＭＳ Ｐゴシック" panose="020B0600070205080204" pitchFamily="34" charset="-128"/>
              </a:rPr>
              <a:t> </a:t>
            </a:r>
            <a:r>
              <a:rPr lang="sk-SK" altLang="sl-SI" sz="2800" dirty="0">
                <a:ea typeface="ＭＳ Ｐゴシック" panose="020B0600070205080204" pitchFamily="34" charset="-128"/>
              </a:rPr>
              <a:t>pri </a:t>
            </a:r>
            <a:r>
              <a:rPr lang="en-US" altLang="sl-SI" sz="2800" dirty="0">
                <a:ea typeface="ＭＳ Ｐゴシック" panose="020B0600070205080204" pitchFamily="34" charset="-128"/>
              </a:rPr>
              <a:t>ASD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l-SI" dirty="0"/>
              <a:t>Priporočilo </a:t>
            </a:r>
            <a:r>
              <a:rPr lang="en-US" altLang="sl-SI" dirty="0"/>
              <a:t>1-3 mg 30 min </a:t>
            </a:r>
            <a:r>
              <a:rPr lang="sk-SK" altLang="sl-SI" dirty="0"/>
              <a:t>pred spanjem</a:t>
            </a:r>
          </a:p>
          <a:p>
            <a:pPr eaLnBrk="1" hangingPunct="1">
              <a:lnSpc>
                <a:spcPct val="90000"/>
              </a:lnSpc>
            </a:pPr>
            <a:r>
              <a:rPr lang="sk-SK" altLang="sl-SI" dirty="0">
                <a:solidFill>
                  <a:srgbClr val="A13B92"/>
                </a:solidFill>
              </a:rPr>
              <a:t>Oreksinski</a:t>
            </a:r>
            <a:r>
              <a:rPr lang="sk-SK" altLang="sl-SI" dirty="0"/>
              <a:t> antagonisti (</a:t>
            </a:r>
            <a:r>
              <a:rPr lang="sk-SK" altLang="sl-SI" dirty="0">
                <a:solidFill>
                  <a:srgbClr val="FF0000"/>
                </a:solidFill>
              </a:rPr>
              <a:t>suvoreksant</a:t>
            </a:r>
            <a:r>
              <a:rPr lang="sk-SK" altLang="sl-SI" dirty="0"/>
              <a:t>) uradno še nepreskušeni pri ASD. Potencialno ustreznejša terapija kot melatonin.</a:t>
            </a: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9019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6400" y="1"/>
            <a:ext cx="9144000" cy="644525"/>
          </a:xfrm>
        </p:spPr>
        <p:txBody>
          <a:bodyPr/>
          <a:lstStyle/>
          <a:p>
            <a:r>
              <a:rPr lang="sk-SK" sz="2800" dirty="0"/>
              <a:t>Imunska disregulacija</a:t>
            </a:r>
            <a:endParaRPr lang="sl-SI" sz="2800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228600" y="838200"/>
            <a:ext cx="11734800" cy="5486400"/>
          </a:xfrm>
        </p:spPr>
        <p:txBody>
          <a:bodyPr/>
          <a:lstStyle/>
          <a:p>
            <a:r>
              <a:rPr lang="sl-SI" sz="2800" dirty="0">
                <a:solidFill>
                  <a:srgbClr val="FF0000"/>
                </a:solidFill>
              </a:rPr>
              <a:t>Vnetje</a:t>
            </a:r>
            <a:r>
              <a:rPr lang="sl-SI" sz="2800" dirty="0"/>
              <a:t> povezano s številnimi </a:t>
            </a:r>
            <a:r>
              <a:rPr lang="sl-SI" sz="2800" dirty="0">
                <a:solidFill>
                  <a:srgbClr val="FF0000"/>
                </a:solidFill>
              </a:rPr>
              <a:t>duševnimi motnjami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sl-SI" sz="2800" dirty="0"/>
              <a:t>Simptomi vključujejo alergijske odzive, </a:t>
            </a:r>
            <a:r>
              <a:rPr lang="en-US" sz="2800" dirty="0" err="1"/>
              <a:t>atopi</a:t>
            </a:r>
            <a:r>
              <a:rPr lang="sl-SI" sz="2800" dirty="0" err="1"/>
              <a:t>čni</a:t>
            </a:r>
            <a:r>
              <a:rPr lang="en-US" sz="2800" dirty="0"/>
              <a:t> </a:t>
            </a:r>
            <a:r>
              <a:rPr lang="en-US" sz="2800" dirty="0"/>
              <a:t>dermatitis, </a:t>
            </a:r>
            <a:r>
              <a:rPr lang="sl-SI" sz="2800" dirty="0"/>
              <a:t>mikotične okužbe kože</a:t>
            </a:r>
            <a:r>
              <a:rPr lang="en-US" sz="2800" dirty="0"/>
              <a:t>, </a:t>
            </a:r>
            <a:r>
              <a:rPr lang="sl-SI" sz="2800" dirty="0"/>
              <a:t>ustne odrgnine</a:t>
            </a:r>
            <a:r>
              <a:rPr lang="en-US" sz="2800" dirty="0"/>
              <a:t>, </a:t>
            </a:r>
            <a:r>
              <a:rPr lang="sl-SI" sz="2800" dirty="0"/>
              <a:t>bradavice.</a:t>
            </a:r>
            <a:endParaRPr lang="en-US" sz="2800" dirty="0"/>
          </a:p>
          <a:p>
            <a:r>
              <a:rPr lang="sl-SI" sz="2800" dirty="0"/>
              <a:t>Imunska </a:t>
            </a:r>
            <a:r>
              <a:rPr lang="sl-SI" sz="2800" dirty="0" err="1"/>
              <a:t>disregulacija</a:t>
            </a:r>
            <a:r>
              <a:rPr lang="sl-SI" sz="2800" dirty="0"/>
              <a:t> vključuje povišan </a:t>
            </a:r>
            <a:r>
              <a:rPr lang="en-US" sz="2800" dirty="0" err="1">
                <a:solidFill>
                  <a:srgbClr val="FF0000"/>
                </a:solidFill>
              </a:rPr>
              <a:t>IgE</a:t>
            </a:r>
            <a:r>
              <a:rPr lang="en-US" sz="2800" dirty="0"/>
              <a:t>, </a:t>
            </a:r>
            <a:r>
              <a:rPr lang="sl-SI" sz="2800" dirty="0"/>
              <a:t>pomanjkanje </a:t>
            </a:r>
            <a:r>
              <a:rPr lang="en-US" sz="2800" dirty="0"/>
              <a:t>IgA, </a:t>
            </a:r>
            <a:r>
              <a:rPr lang="sl-SI" sz="2800" dirty="0" err="1"/>
              <a:t>limfopenijo</a:t>
            </a:r>
            <a:r>
              <a:rPr lang="en-US" sz="2800" dirty="0"/>
              <a:t>, </a:t>
            </a:r>
            <a:r>
              <a:rPr lang="sl-SI" sz="2800" dirty="0"/>
              <a:t>pojav </a:t>
            </a:r>
            <a:r>
              <a:rPr lang="sl-SI" sz="2800" dirty="0">
                <a:solidFill>
                  <a:srgbClr val="FF0000"/>
                </a:solidFill>
              </a:rPr>
              <a:t>avtoimunskih reakcij </a:t>
            </a:r>
            <a:r>
              <a:rPr lang="sl-SI" sz="2800" dirty="0"/>
              <a:t>in nenormalno delovanje NK celic.</a:t>
            </a:r>
            <a:endParaRPr lang="en-US" sz="2800" dirty="0"/>
          </a:p>
          <a:p>
            <a:r>
              <a:rPr lang="sl-SI" sz="2800" dirty="0"/>
              <a:t>Vedenjski simptomi ASD in izguba osredotočanja pri </a:t>
            </a:r>
            <a:r>
              <a:rPr lang="en-US" sz="2800" dirty="0"/>
              <a:t>ADHD </a:t>
            </a:r>
            <a:r>
              <a:rPr lang="sl-SI" sz="2800" dirty="0"/>
              <a:t>osebah lahko korelira s pelodnim prahom in je lahko povezana z alergijskimi reakcijami in zdravili.</a:t>
            </a:r>
            <a:endParaRPr lang="en-US" sz="2800" dirty="0"/>
          </a:p>
          <a:p>
            <a:endParaRPr lang="sl-SI" sz="2800" dirty="0"/>
          </a:p>
        </p:txBody>
      </p:sp>
      <p:sp>
        <p:nvSpPr>
          <p:cNvPr id="4" name="Pravokotnik 3"/>
          <p:cNvSpPr/>
          <p:nvPr/>
        </p:nvSpPr>
        <p:spPr>
          <a:xfrm>
            <a:off x="3657600" y="5791200"/>
            <a:ext cx="662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Mitchell RH, et al. </a:t>
            </a: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J Am </a:t>
            </a:r>
            <a:r>
              <a:rPr lang="en-U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AcadChild</a:t>
            </a: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Arial" panose="020B0604020202020204" pitchFamily="34" charset="0"/>
              </a:rPr>
              <a:t>AdolescPsychiatry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. 2014;53(3):274-296.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MumperE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North American Journal of Medicine and Science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. 2012;5(3):180-184.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6132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 err="1"/>
              <a:t>Mikrobiota</a:t>
            </a:r>
            <a:endParaRPr lang="sl-SI" sz="2800" dirty="0"/>
          </a:p>
        </p:txBody>
      </p:sp>
      <p:sp>
        <p:nvSpPr>
          <p:cNvPr id="4" name="Pravokotnik 3"/>
          <p:cNvSpPr/>
          <p:nvPr/>
        </p:nvSpPr>
        <p:spPr>
          <a:xfrm>
            <a:off x="152400" y="914400"/>
            <a:ext cx="11887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>
                <a:solidFill>
                  <a:srgbClr val="00B050"/>
                </a:solidFill>
                <a:latin typeface="+mn-lt"/>
              </a:rPr>
              <a:t>Modulira vedenjske in fiziološke posebnosti</a:t>
            </a:r>
            <a:r>
              <a:rPr lang="sl-SI" sz="2800" dirty="0">
                <a:latin typeface="+mn-lt"/>
              </a:rPr>
              <a:t>, povezane z </a:t>
            </a:r>
            <a:r>
              <a:rPr lang="sl-SI" sz="2800" dirty="0" err="1">
                <a:latin typeface="+mn-lt"/>
              </a:rPr>
              <a:t>nevrorazvojnimi</a:t>
            </a:r>
            <a:r>
              <a:rPr lang="sl-SI" sz="2800" dirty="0">
                <a:latin typeface="+mn-lt"/>
              </a:rPr>
              <a:t> motnjami</a:t>
            </a:r>
            <a:endParaRPr lang="sk-SK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k-SK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l-SI" sz="2800" u="sng" dirty="0">
                <a:solidFill>
                  <a:srgbClr val="000000"/>
                </a:solidFill>
                <a:latin typeface="Arial" panose="020B0604020202020204" pitchFamily="34" charset="0"/>
              </a:rPr>
              <a:t>Poškodba </a:t>
            </a:r>
            <a:r>
              <a:rPr lang="sl-SI" sz="2800" u="sng" dirty="0" err="1">
                <a:solidFill>
                  <a:srgbClr val="000000"/>
                </a:solidFill>
                <a:latin typeface="Arial" panose="020B0604020202020204" pitchFamily="34" charset="0"/>
              </a:rPr>
              <a:t>bariere</a:t>
            </a:r>
            <a:r>
              <a:rPr lang="sl-SI" sz="2800" u="sng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</a:rPr>
              <a:t>GI </a:t>
            </a:r>
            <a:r>
              <a:rPr lang="sl-SI" sz="2800" u="sng" dirty="0">
                <a:solidFill>
                  <a:srgbClr val="000000"/>
                </a:solidFill>
                <a:latin typeface="Arial" panose="020B0604020202020204" pitchFamily="34" charset="0"/>
              </a:rPr>
              <a:t>traktu 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in spremembe </a:t>
            </a:r>
            <a:r>
              <a:rPr lang="sl-SI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mikrobiote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 v živalskem modelu kažejo simptome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ASD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•Oralen vnos humanih </a:t>
            </a:r>
            <a:r>
              <a:rPr lang="sl-SI" dirty="0" err="1">
                <a:solidFill>
                  <a:srgbClr val="000000"/>
                </a:solidFill>
                <a:latin typeface="Arial" panose="020B0604020202020204" pitchFamily="34" charset="0"/>
              </a:rPr>
              <a:t>komenzalnih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i="1" dirty="0" err="1">
                <a:solidFill>
                  <a:srgbClr val="000000"/>
                </a:solidFill>
                <a:latin typeface="Arial" panose="020B0604020202020204" pitchFamily="34" charset="0"/>
              </a:rPr>
              <a:t>Bacteroides</a:t>
            </a:r>
            <a:r>
              <a:rPr lang="sl-SI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i="1" dirty="0" err="1">
                <a:solidFill>
                  <a:srgbClr val="000000"/>
                </a:solidFill>
                <a:latin typeface="Arial" panose="020B0604020202020204" pitchFamily="34" charset="0"/>
              </a:rPr>
              <a:t>fragilis</a:t>
            </a:r>
            <a:r>
              <a:rPr lang="sl-SI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mladičem 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miši </a:t>
            </a:r>
            <a:r>
              <a:rPr lang="sl-SI" i="1" dirty="0">
                <a:solidFill>
                  <a:srgbClr val="000000"/>
                </a:solidFill>
                <a:latin typeface="Arial" panose="020B0604020202020204" pitchFamily="34" charset="0"/>
              </a:rPr>
              <a:t>popravijo permeabilnost črevesja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, spremenijo mikrobno sestavo in odpravijo okvare v komunikaciji, </a:t>
            </a:r>
            <a:r>
              <a:rPr lang="sl-SI" dirty="0" err="1">
                <a:solidFill>
                  <a:srgbClr val="000000"/>
                </a:solidFill>
                <a:latin typeface="Arial" panose="020B0604020202020204" pitchFamily="34" charset="0"/>
              </a:rPr>
              <a:t>stereotipičnem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dirty="0" err="1">
                <a:solidFill>
                  <a:srgbClr val="000000"/>
                </a:solidFill>
                <a:latin typeface="Arial" panose="020B0604020202020204" pitchFamily="34" charset="0"/>
              </a:rPr>
              <a:t>tesnobnostnem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 in </a:t>
            </a:r>
            <a:r>
              <a:rPr lang="sl-SI" dirty="0" err="1">
                <a:solidFill>
                  <a:srgbClr val="000000"/>
                </a:solidFill>
                <a:latin typeface="Arial" panose="020B0604020202020204" pitchFamily="34" charset="0"/>
              </a:rPr>
              <a:t>senzorimotoričnem</a:t>
            </a: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</a:rPr>
              <a:t> vedenju</a:t>
            </a:r>
          </a:p>
          <a:p>
            <a:endParaRPr lang="sl-SI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Rezultati podpirajo </a:t>
            </a:r>
            <a:r>
              <a:rPr lang="sl-SI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„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gut-microbiome-brain</a:t>
            </a:r>
            <a:r>
              <a:rPr lang="sl-SI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“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povezavo pri mišjih modelih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ASD 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in kažejo na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probioti</a:t>
            </a:r>
            <a:r>
              <a:rPr lang="sl-SI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čno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 terapijo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</a:rPr>
              <a:t>GI </a:t>
            </a:r>
            <a:r>
              <a:rPr lang="sl-SI" sz="2800" dirty="0">
                <a:solidFill>
                  <a:srgbClr val="000000"/>
                </a:solidFill>
                <a:latin typeface="Arial" panose="020B0604020202020204" pitchFamily="34" charset="0"/>
              </a:rPr>
              <a:t>in vedenjskih simptomov</a:t>
            </a:r>
            <a:endParaRPr lang="sk-SK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81420"/>
            <a:r>
              <a:rPr lang="fr-FR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Hsiao</a:t>
            </a: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EY, et al. </a:t>
            </a:r>
            <a:r>
              <a:rPr lang="fr-FR" sz="1600" b="1" i="1" dirty="0">
                <a:solidFill>
                  <a:srgbClr val="000000"/>
                </a:solidFill>
                <a:latin typeface="Arial" panose="020B0604020202020204" pitchFamily="34" charset="0"/>
              </a:rPr>
              <a:t>Cell</a:t>
            </a: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</a:rPr>
              <a:t>. 2013;155(7):1451-1463.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5257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/>
              <a:t>Vnetje GI trakt - možgani</a:t>
            </a:r>
            <a:endParaRPr lang="sl-SI" sz="2800" dirty="0"/>
          </a:p>
        </p:txBody>
      </p:sp>
      <p:pic>
        <p:nvPicPr>
          <p:cNvPr id="1026" name="Picture 2" descr="Rezultat iskanja slik za gut brain a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66" y="720726"/>
            <a:ext cx="8792633" cy="65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</a:t>
            </a:r>
            <a:r>
              <a:rPr lang="sl-SI" dirty="0" err="1" smtClean="0"/>
              <a:t>tivni</a:t>
            </a:r>
            <a:r>
              <a:rPr lang="sl-SI" dirty="0" smtClean="0"/>
              <a:t> (celostni) pristop</a:t>
            </a:r>
            <a:r>
              <a:rPr lang="en-US" dirty="0" smtClean="0"/>
              <a:t> </a:t>
            </a:r>
            <a:r>
              <a:rPr lang="sl-SI" dirty="0" smtClean="0"/>
              <a:t>pri obravnavi ASD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0"/>
          </p:nvPr>
        </p:nvSpPr>
        <p:spPr>
          <a:xfrm>
            <a:off x="228600" y="914400"/>
            <a:ext cx="11430000" cy="5486400"/>
          </a:xfrm>
        </p:spPr>
        <p:txBody>
          <a:bodyPr/>
          <a:lstStyle/>
          <a:p>
            <a:r>
              <a:rPr lang="sl-SI" dirty="0"/>
              <a:t>Biomedicinski; genetski</a:t>
            </a:r>
            <a:r>
              <a:rPr lang="en-US" dirty="0"/>
              <a:t>, </a:t>
            </a:r>
            <a:r>
              <a:rPr lang="sl-SI" dirty="0"/>
              <a:t>nevrološki</a:t>
            </a:r>
            <a:r>
              <a:rPr lang="en-US" dirty="0"/>
              <a:t>, </a:t>
            </a:r>
            <a:r>
              <a:rPr lang="en-US" dirty="0"/>
              <a:t>GI, </a:t>
            </a:r>
            <a:r>
              <a:rPr lang="sl-SI" dirty="0"/>
              <a:t>drugi simptomi</a:t>
            </a:r>
            <a:endParaRPr lang="en-US" dirty="0"/>
          </a:p>
          <a:p>
            <a:r>
              <a:rPr lang="sl-SI" dirty="0"/>
              <a:t>Govor</a:t>
            </a:r>
            <a:endParaRPr lang="sl-SI" dirty="0"/>
          </a:p>
          <a:p>
            <a:r>
              <a:rPr lang="sl-SI" dirty="0"/>
              <a:t>Vedenjska terapija</a:t>
            </a:r>
            <a:endParaRPr lang="sl-SI" dirty="0"/>
          </a:p>
          <a:p>
            <a:r>
              <a:rPr lang="sl-SI" dirty="0"/>
              <a:t>Zdravljenje povezanih simptomov – farmakologija</a:t>
            </a:r>
            <a:endParaRPr lang="sl-SI" dirty="0"/>
          </a:p>
          <a:p>
            <a:r>
              <a:rPr lang="sl-SI" dirty="0"/>
              <a:t>Biomedicinska obravnava z melatoninom, </a:t>
            </a:r>
            <a:r>
              <a:rPr lang="sl-SI" dirty="0"/>
              <a:t>omega-3, vitamin D3, </a:t>
            </a:r>
            <a:r>
              <a:rPr lang="sl-SI" dirty="0" err="1"/>
              <a:t>probiotiki</a:t>
            </a:r>
            <a:r>
              <a:rPr lang="sl-SI" dirty="0"/>
              <a:t>, prebavnimi encimi</a:t>
            </a:r>
            <a:endParaRPr lang="sl-SI" dirty="0"/>
          </a:p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118123" y="59234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 err="1"/>
              <a:t>HendrenRL</a:t>
            </a:r>
            <a:r>
              <a:rPr lang="sl-SI" sz="2000" dirty="0"/>
              <a:t>. </a:t>
            </a:r>
            <a:r>
              <a:rPr lang="sl-SI" sz="2000" dirty="0" err="1"/>
              <a:t>Child</a:t>
            </a:r>
            <a:r>
              <a:rPr lang="sl-SI" sz="2000" dirty="0"/>
              <a:t> </a:t>
            </a:r>
            <a:r>
              <a:rPr lang="sl-SI" sz="2000" dirty="0" err="1"/>
              <a:t>AdolescPsychiatrClinN</a:t>
            </a:r>
            <a:r>
              <a:rPr lang="sl-SI" sz="2000" dirty="0"/>
              <a:t> Am. 2013;22(3):443-456.</a:t>
            </a:r>
          </a:p>
        </p:txBody>
      </p:sp>
    </p:spTree>
    <p:extLst>
      <p:ext uri="{BB962C8B-B14F-4D97-AF65-F5344CB8AC3E}">
        <p14:creationId xmlns:p14="http://schemas.microsoft.com/office/powerpoint/2010/main" val="15702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23914"/>
            <a:ext cx="10210800" cy="53889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tx2">
                  <a:lumMod val="75000"/>
                </a:schemeClr>
              </a:buClr>
              <a:buNone/>
            </a:pPr>
            <a:r>
              <a:rPr lang="sk-SK" sz="2800" b="1" dirty="0"/>
              <a:t>Doživljenske terapije?</a:t>
            </a:r>
            <a:endParaRPr lang="en-US" sz="2800" dirty="0"/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 err="1" smtClean="0">
                <a:solidFill>
                  <a:srgbClr val="00B050"/>
                </a:solidFill>
              </a:rPr>
              <a:t>Biomedic</a:t>
            </a:r>
            <a:r>
              <a:rPr lang="sl-SI" sz="2800" b="1" dirty="0">
                <a:solidFill>
                  <a:srgbClr val="00B050"/>
                </a:solidFill>
              </a:rPr>
              <a:t>inske</a:t>
            </a:r>
            <a:endParaRPr lang="en-US" sz="2800" b="1" dirty="0">
              <a:solidFill>
                <a:srgbClr val="00B050"/>
              </a:solidFill>
            </a:endParaRPr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sk-SK" sz="2400" dirty="0"/>
              <a:t>Zdravljenje </a:t>
            </a:r>
            <a:endParaRPr lang="en-US" sz="2400" dirty="0"/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/>
              <a:t>Diet</a:t>
            </a:r>
            <a:r>
              <a:rPr lang="sk-SK" sz="2400" dirty="0"/>
              <a:t>e</a:t>
            </a:r>
            <a:endParaRPr lang="en-US" sz="2400" dirty="0"/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rgbClr val="00B050"/>
                </a:solidFill>
              </a:rPr>
              <a:t>Vedenjski pristopi</a:t>
            </a:r>
            <a:endParaRPr lang="en-US" sz="2800" b="1" dirty="0">
              <a:solidFill>
                <a:srgbClr val="00B050"/>
              </a:solidFill>
            </a:endParaRPr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sk-SK" sz="2400" dirty="0"/>
              <a:t>Vedenjske analize </a:t>
            </a:r>
            <a:r>
              <a:rPr lang="en-US" sz="2400" dirty="0"/>
              <a:t>(ABA</a:t>
            </a:r>
            <a:r>
              <a:rPr lang="en-US" sz="2400" dirty="0"/>
              <a:t>)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rgbClr val="00B050"/>
                </a:solidFill>
              </a:rPr>
              <a:t>Komunikacijske</a:t>
            </a:r>
            <a:endParaRPr lang="en-US" sz="2800" b="1" dirty="0">
              <a:solidFill>
                <a:srgbClr val="00B050"/>
              </a:solidFill>
            </a:endParaRPr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sk-SK" sz="2400" dirty="0"/>
              <a:t>Znakovni jezik</a:t>
            </a:r>
            <a:endParaRPr lang="en-US" sz="2400" dirty="0"/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sk-SK" sz="2400" dirty="0"/>
              <a:t>Vzpodbujana komunikacija </a:t>
            </a:r>
            <a:r>
              <a:rPr lang="en-US" sz="2400" dirty="0"/>
              <a:t>(FC</a:t>
            </a:r>
            <a:r>
              <a:rPr lang="en-US" sz="2400" dirty="0"/>
              <a:t>)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sl-SI" sz="2800" b="1" dirty="0">
                <a:solidFill>
                  <a:srgbClr val="00B050"/>
                </a:solidFill>
              </a:rPr>
              <a:t>Druge terapije</a:t>
            </a:r>
            <a:endParaRPr lang="en-US" sz="2800" b="1" dirty="0">
              <a:solidFill>
                <a:srgbClr val="00B050"/>
              </a:solidFill>
            </a:endParaRPr>
          </a:p>
          <a:p>
            <a:pPr lvl="1"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</a:pPr>
            <a:r>
              <a:rPr lang="sk-SK" sz="2400" dirty="0"/>
              <a:t>Terapija z </a:t>
            </a:r>
            <a:r>
              <a:rPr lang="sk-SK" sz="2400" dirty="0" smtClean="0"/>
              <a:t>glasbo, terapija </a:t>
            </a:r>
            <a:r>
              <a:rPr lang="sk-SK" sz="2400" dirty="0"/>
              <a:t>s </a:t>
            </a:r>
            <a:r>
              <a:rPr lang="sk-SK" sz="2400" dirty="0" smtClean="0"/>
              <a:t>psi, ....</a:t>
            </a:r>
            <a:endParaRPr lang="en-US" sz="2400" dirty="0"/>
          </a:p>
          <a:p>
            <a:endParaRPr lang="en-US" sz="900" dirty="0"/>
          </a:p>
        </p:txBody>
      </p:sp>
      <p:pic>
        <p:nvPicPr>
          <p:cNvPr id="4" name="Picture 3" descr="ABA meth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3771" y="1181100"/>
            <a:ext cx="2422827" cy="1717515"/>
          </a:xfrm>
          <a:prstGeom prst="rect">
            <a:avLst/>
          </a:prstGeom>
        </p:spPr>
      </p:pic>
      <p:pic>
        <p:nvPicPr>
          <p:cNvPr id="5" name="Picture 4" descr="sign langu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6400" y="4857759"/>
            <a:ext cx="2362200" cy="1905507"/>
          </a:xfrm>
          <a:prstGeom prst="rect">
            <a:avLst/>
          </a:prstGeom>
        </p:spPr>
      </p:pic>
      <p:pic>
        <p:nvPicPr>
          <p:cNvPr id="6" name="Picture 5" descr="service do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6" y="3112929"/>
            <a:ext cx="2700334" cy="174483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36775" y="228600"/>
            <a:ext cx="815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l-SI" sz="2800" kern="0" dirty="0"/>
              <a:t>Terapije in drugi ukrepi</a:t>
            </a:r>
            <a:endParaRPr lang="en-US" altLang="sl-SI" sz="2800" kern="0" dirty="0"/>
          </a:p>
        </p:txBody>
      </p:sp>
    </p:spTree>
    <p:extLst>
      <p:ext uri="{BB962C8B-B14F-4D97-AF65-F5344CB8AC3E}">
        <p14:creationId xmlns:p14="http://schemas.microsoft.com/office/powerpoint/2010/main" val="25572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005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3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10175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76400" y="1"/>
            <a:ext cx="91440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BEB72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Geneva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sk-SK" altLang="sl-SI" sz="2800" kern="0" dirty="0" smtClean="0"/>
              <a:t>Intenziteta </a:t>
            </a:r>
            <a:r>
              <a:rPr lang="sk-SK" altLang="sl-SI" sz="2800" kern="0" dirty="0"/>
              <a:t>simptomov pri motnjah avtističnega spektra</a:t>
            </a:r>
            <a:endParaRPr lang="en-US" altLang="sl-SI" sz="2800" kern="0" dirty="0"/>
          </a:p>
        </p:txBody>
      </p:sp>
    </p:spTree>
    <p:extLst>
      <p:ext uri="{BB962C8B-B14F-4D97-AF65-F5344CB8AC3E}">
        <p14:creationId xmlns:p14="http://schemas.microsoft.com/office/powerpoint/2010/main" val="18141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644525"/>
          </a:xfrm>
        </p:spPr>
        <p:txBody>
          <a:bodyPr/>
          <a:lstStyle/>
          <a:p>
            <a:r>
              <a:rPr lang="sk-SK" sz="2800" dirty="0"/>
              <a:t>Področja prekrivanja pri motnjah avtističnega spektra</a:t>
            </a:r>
            <a:endParaRPr lang="sl-SI" sz="2800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40" y="818787"/>
            <a:ext cx="8244460" cy="603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9067800" y="4876800"/>
            <a:ext cx="1828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800000"/>
                </a:solidFill>
                <a:latin typeface="times" panose="02020603050405020304" pitchFamily="18" charset="0"/>
              </a:rPr>
              <a:t>Rev. Bras. Psiquiatr. vol.28  suppl.1 São Paulo May 2006</a:t>
            </a:r>
          </a:p>
        </p:txBody>
      </p:sp>
    </p:spTree>
    <p:extLst>
      <p:ext uri="{BB962C8B-B14F-4D97-AF65-F5344CB8AC3E}">
        <p14:creationId xmlns:p14="http://schemas.microsoft.com/office/powerpoint/2010/main" val="22586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7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FFFF"/>
      </a:accent1>
      <a:accent2>
        <a:srgbClr val="6666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C5CE7"/>
      </a:accent6>
      <a:hlink>
        <a:srgbClr val="3333CC"/>
      </a:hlink>
      <a:folHlink>
        <a:srgbClr val="3333CC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4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5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6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00CCC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E2E2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7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FF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C5CE7"/>
        </a:accent6>
        <a:hlink>
          <a:srgbClr val="3333CC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15809</TotalTime>
  <Words>3125</Words>
  <Application>Microsoft Office PowerPoint</Application>
  <PresentationFormat>Širokozaslonsko</PresentationFormat>
  <Paragraphs>547</Paragraphs>
  <Slides>68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68</vt:i4>
      </vt:variant>
    </vt:vector>
  </HeadingPairs>
  <TitlesOfParts>
    <vt:vector size="79" baseType="lpstr">
      <vt:lpstr>MS PGothic</vt:lpstr>
      <vt:lpstr>MS PGothic</vt:lpstr>
      <vt:lpstr>Arial</vt:lpstr>
      <vt:lpstr>Arial</vt:lpstr>
      <vt:lpstr>Calibri</vt:lpstr>
      <vt:lpstr>Geneva</vt:lpstr>
      <vt:lpstr>times</vt:lpstr>
      <vt:lpstr>Times New Roman</vt:lpstr>
      <vt:lpstr>Wingdings</vt:lpstr>
      <vt:lpstr>Azure</vt:lpstr>
      <vt:lpstr>Custom Design</vt:lpstr>
      <vt:lpstr>Psihofarmakologija duševnih motenj  Motnje avtističnega spektra  Gorazd Drevenšek 2025/26</vt:lpstr>
      <vt:lpstr>PowerPointova predstavitev</vt:lpstr>
      <vt:lpstr>Motnje avtističnega spektra</vt:lpstr>
      <vt:lpstr>WHAT IS AUTISM?</vt:lpstr>
      <vt:lpstr>Koliko je vrst motenj avtističnega spektra?</vt:lpstr>
      <vt:lpstr>PowerPointova predstavitev</vt:lpstr>
      <vt:lpstr>PowerPointova predstavitev</vt:lpstr>
      <vt:lpstr>PowerPointova predstavitev</vt:lpstr>
      <vt:lpstr>Področja prekrivanja pri motnjah avtističnega spektra</vt:lpstr>
      <vt:lpstr>Pogostost pojavljanja motenj (ZDA)</vt:lpstr>
      <vt:lpstr>Potek razvoja do nastanka simptomov</vt:lpstr>
      <vt:lpstr>Translacija učinkov – ravni delovanja zdravil / terapij</vt:lpstr>
      <vt:lpstr>DSM Criteria: Social Impairment</vt:lpstr>
      <vt:lpstr>DSM kriterij: neustrezna komunikacija</vt:lpstr>
      <vt:lpstr>1.  Avtistična motnja – glavne značilnosti</vt:lpstr>
      <vt:lpstr>2.  Aspergerjev sindrom</vt:lpstr>
      <vt:lpstr>Možganska aktivnost</vt:lpstr>
      <vt:lpstr>3.  PDD – nespecificirana (PDD-NOS)</vt:lpstr>
      <vt:lpstr>4.  Rett-ova motnja in   5. Otroška dezintegrativna motnja</vt:lpstr>
      <vt:lpstr>PowerPointova predstavitev</vt:lpstr>
      <vt:lpstr>Etiologija ASD</vt:lpstr>
      <vt:lpstr>Vzroki za nastanek ASD</vt:lpstr>
      <vt:lpstr>Prenatalna tveganja</vt:lpstr>
      <vt:lpstr>Prenatalna tveganja</vt:lpstr>
      <vt:lpstr>Značilnosti avtističnih motenj</vt:lpstr>
      <vt:lpstr>Pristopi k obravnavi</vt:lpstr>
      <vt:lpstr>Pristopi k obravnavi</vt:lpstr>
      <vt:lpstr>Možganska aktivnost EEG pri AS</vt:lpstr>
      <vt:lpstr>Možganska aktivnost pred in po vedenjski terapiji</vt:lpstr>
      <vt:lpstr>Druge oblike pristopov: TMS</vt:lpstr>
      <vt:lpstr>Tvegani vedenjski pojavi </vt:lpstr>
      <vt:lpstr>Veščine</vt:lpstr>
      <vt:lpstr>Psihofarmakologija ASD</vt:lpstr>
      <vt:lpstr>Stimulanti: klinična uporaba</vt:lpstr>
      <vt:lpstr>Stimulanti: neželeni učinki</vt:lpstr>
      <vt:lpstr>Antipsihotiki: klinična uporaba</vt:lpstr>
      <vt:lpstr>Antipsihotiki pri otrocih</vt:lpstr>
      <vt:lpstr>Antipsihotiki: neželeni učinki</vt:lpstr>
      <vt:lpstr>SSRI</vt:lpstr>
      <vt:lpstr>SSRI: fluoksetin</vt:lpstr>
      <vt:lpstr>SSRI: neželeni učinki</vt:lpstr>
      <vt:lpstr>Druga zdravila pri ASD</vt:lpstr>
      <vt:lpstr>Memantin</vt:lpstr>
      <vt:lpstr>Hormoni - oksitocin</vt:lpstr>
      <vt:lpstr>Tx študija pri odraslih osebah z avtizmom </vt:lpstr>
      <vt:lpstr>Komplementarne in alternativne terapije (CAM)</vt:lpstr>
      <vt:lpstr>CAM terapije</vt:lpstr>
      <vt:lpstr>Lahko avtizem preprečimo?</vt:lpstr>
      <vt:lpstr>Potencialne biomedicinske / CAM obravnave</vt:lpstr>
      <vt:lpstr>Potencialne biomedicinske / CAM obravnave</vt:lpstr>
      <vt:lpstr>Os prebavila-možgani</vt:lpstr>
      <vt:lpstr>Diete brez glutena / kazeina</vt:lpstr>
      <vt:lpstr>Diete brez glutena / kazeina</vt:lpstr>
      <vt:lpstr>Patologija GI trakta</vt:lpstr>
      <vt:lpstr>Vitamini in prehranski dodatki</vt:lpstr>
      <vt:lpstr>Mitohondrijska disfunkcija</vt:lpstr>
      <vt:lpstr>Izboljšanje mitohondrijskih funkcij </vt:lpstr>
      <vt:lpstr>Biomedicinski terapevtski pristopi</vt:lpstr>
      <vt:lpstr>Vitamini in prehranski dodatki</vt:lpstr>
      <vt:lpstr>Vitamin D </vt:lpstr>
      <vt:lpstr>Vitamini in dodatki pri ASD</vt:lpstr>
      <vt:lpstr>Kelacijska terapija (oz. teorija)</vt:lpstr>
      <vt:lpstr>Melatonin in oreksin</vt:lpstr>
      <vt:lpstr>Imunska disregulacija</vt:lpstr>
      <vt:lpstr>Mikrobiota</vt:lpstr>
      <vt:lpstr>Vnetje GI trakt - možgani</vt:lpstr>
      <vt:lpstr>Integrativni (celostni) pristop pri obravnavi ASD</vt:lpstr>
      <vt:lpstr>PowerPointova predstavitev</vt:lpstr>
    </vt:vector>
  </TitlesOfParts>
  <Company>Sinauer Associates,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Psychopharmacology, 2e</dc:title>
  <dc:creator>Sinauer Associates;Inc.</dc:creator>
  <cp:lastModifiedBy>Drevenšek, Gorazd</cp:lastModifiedBy>
  <cp:revision>1089</cp:revision>
  <cp:lastPrinted>1601-01-01T00:00:00Z</cp:lastPrinted>
  <dcterms:created xsi:type="dcterms:W3CDTF">2000-10-16T19:08:56Z</dcterms:created>
  <dcterms:modified xsi:type="dcterms:W3CDTF">2025-11-04T11:41:27Z</dcterms:modified>
</cp:coreProperties>
</file>