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195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9855-2B29-C940-9DCA-AA14369A87A1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1379-B69C-494B-9A19-144668B37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61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9855-2B29-C940-9DCA-AA14369A87A1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1379-B69C-494B-9A19-144668B37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03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9855-2B29-C940-9DCA-AA14369A87A1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1379-B69C-494B-9A19-144668B37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68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9855-2B29-C940-9DCA-AA14369A87A1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1379-B69C-494B-9A19-144668B37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58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9855-2B29-C940-9DCA-AA14369A87A1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1379-B69C-494B-9A19-144668B37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94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9855-2B29-C940-9DCA-AA14369A87A1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1379-B69C-494B-9A19-144668B37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00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9855-2B29-C940-9DCA-AA14369A87A1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1379-B69C-494B-9A19-144668B37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95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9855-2B29-C940-9DCA-AA14369A87A1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1379-B69C-494B-9A19-144668B37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75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9855-2B29-C940-9DCA-AA14369A87A1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1379-B69C-494B-9A19-144668B37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32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9855-2B29-C940-9DCA-AA14369A87A1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1379-B69C-494B-9A19-144668B37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9855-2B29-C940-9DCA-AA14369A87A1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1379-B69C-494B-9A19-144668B37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71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C9855-2B29-C940-9DCA-AA14369A87A1}" type="datetimeFigureOut">
              <a:rPr lang="en-US" smtClean="0"/>
              <a:t>23/03/20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41379-B69C-494B-9A19-144668B37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5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1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1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1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1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1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1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1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1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9.wav"/><Relationship Id="rId2" Type="http://schemas.openxmlformats.org/officeDocument/2006/relationships/audio" Target="../media/media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1.png"/><Relationship Id="rId1" Type="http://schemas.microsoft.com/office/2007/relationships/media" Target="../media/media20.wav"/><Relationship Id="rId2" Type="http://schemas.openxmlformats.org/officeDocument/2006/relationships/audio" Target="../media/media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21.wav"/><Relationship Id="rId2" Type="http://schemas.openxmlformats.org/officeDocument/2006/relationships/audio" Target="../media/media2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4" Type="http://schemas.openxmlformats.org/officeDocument/2006/relationships/slideLayout" Target="../slideLayouts/slideLayout8.xml"/><Relationship Id="rId5" Type="http://schemas.openxmlformats.org/officeDocument/2006/relationships/image" Target="../media/image1.png"/><Relationship Id="rId1" Type="http://schemas.openxmlformats.org/officeDocument/2006/relationships/tags" Target="../tags/tag1.xml"/><Relationship Id="rId2" Type="http://schemas.microsoft.com/office/2007/relationships/media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1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1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1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1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1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1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Communication Theory </a:t>
            </a:r>
            <a:r>
              <a:rPr lang="mr-IN" sz="4000" dirty="0" smtClean="0"/>
              <a:t>–</a:t>
            </a:r>
            <a:r>
              <a:rPr lang="en-US" sz="4000" dirty="0" smtClean="0"/>
              <a:t> My Way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</a:t>
            </a:r>
            <a:r>
              <a:rPr lang="en-US" dirty="0" smtClean="0"/>
              <a:t>.  Modes of Communication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4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14602">
        <p14:flash/>
      </p:transition>
    </mc:Choice>
    <mc:Fallback xmlns="">
      <p:transition xmlns:p14="http://schemas.microsoft.com/office/powerpoint/2010/main" advClick="0" advTm="14602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Communication Many-Many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419475" cy="46910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typical example of a Many-Many communication is a chat in a group of people.</a:t>
            </a:r>
          </a:p>
          <a:p>
            <a:r>
              <a:rPr lang="en-US" sz="2800" b="1" dirty="0" smtClean="0"/>
              <a:t>Homework:</a:t>
            </a:r>
            <a:r>
              <a:rPr lang="en-US" sz="2800" dirty="0" smtClean="0"/>
              <a:t> Give at least three examples of such mode of direct </a:t>
            </a:r>
            <a:r>
              <a:rPr lang="en-US" sz="2800" dirty="0" err="1" smtClean="0"/>
              <a:t>communciation</a:t>
            </a:r>
            <a:r>
              <a:rPr lang="en-US" sz="2800" dirty="0" smtClean="0"/>
              <a:t>. </a:t>
            </a:r>
          </a:p>
        </p:txBody>
      </p:sp>
      <p:sp>
        <p:nvSpPr>
          <p:cNvPr id="17" name="Oval 16"/>
          <p:cNvSpPr/>
          <p:nvPr/>
        </p:nvSpPr>
        <p:spPr>
          <a:xfrm>
            <a:off x="4708525" y="4224337"/>
            <a:ext cx="523875" cy="5556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494593" y="4224337"/>
            <a:ext cx="523875" cy="5556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439025" y="2498725"/>
            <a:ext cx="523875" cy="5556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94593" y="858255"/>
            <a:ext cx="523875" cy="5556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708525" y="879475"/>
            <a:ext cx="523875" cy="5556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876675" y="2498725"/>
            <a:ext cx="523875" cy="5556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-Right Arrow 30"/>
          <p:cNvSpPr/>
          <p:nvPr/>
        </p:nvSpPr>
        <p:spPr>
          <a:xfrm>
            <a:off x="4368800" y="2571750"/>
            <a:ext cx="3155949" cy="396240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Left-Right Arrow 31"/>
          <p:cNvSpPr/>
          <p:nvPr/>
        </p:nvSpPr>
        <p:spPr>
          <a:xfrm rot="3886684">
            <a:off x="4251325" y="2597150"/>
            <a:ext cx="3155949" cy="396240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Left-Right Arrow 32"/>
          <p:cNvSpPr/>
          <p:nvPr/>
        </p:nvSpPr>
        <p:spPr>
          <a:xfrm rot="17713316" flipV="1">
            <a:off x="4276725" y="2641256"/>
            <a:ext cx="3155949" cy="396240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Left-Right Arrow 33"/>
          <p:cNvSpPr/>
          <p:nvPr/>
        </p:nvSpPr>
        <p:spPr>
          <a:xfrm rot="19629543" flipV="1">
            <a:off x="5121767" y="3428449"/>
            <a:ext cx="2466149" cy="396240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Left-Right Arrow 34"/>
          <p:cNvSpPr/>
          <p:nvPr/>
        </p:nvSpPr>
        <p:spPr>
          <a:xfrm rot="19629543" flipV="1">
            <a:off x="4118072" y="1695479"/>
            <a:ext cx="2466149" cy="396240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Left-Right Arrow 35"/>
          <p:cNvSpPr/>
          <p:nvPr/>
        </p:nvSpPr>
        <p:spPr>
          <a:xfrm rot="16200000" flipV="1">
            <a:off x="5547318" y="2677135"/>
            <a:ext cx="2466149" cy="396240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Left-Right Arrow 36"/>
          <p:cNvSpPr/>
          <p:nvPr/>
        </p:nvSpPr>
        <p:spPr>
          <a:xfrm rot="16200000" flipV="1">
            <a:off x="3738064" y="2642791"/>
            <a:ext cx="2466149" cy="396240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Left-Right Arrow 37"/>
          <p:cNvSpPr/>
          <p:nvPr/>
        </p:nvSpPr>
        <p:spPr>
          <a:xfrm rot="12569047" flipV="1">
            <a:off x="5190448" y="1709452"/>
            <a:ext cx="2466149" cy="396240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Left-Right Arrow 38"/>
          <p:cNvSpPr/>
          <p:nvPr/>
        </p:nvSpPr>
        <p:spPr>
          <a:xfrm rot="12569047" flipV="1">
            <a:off x="4178305" y="3373857"/>
            <a:ext cx="2466149" cy="396240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Left-Right Arrow 39"/>
          <p:cNvSpPr/>
          <p:nvPr/>
        </p:nvSpPr>
        <p:spPr>
          <a:xfrm>
            <a:off x="5254624" y="910110"/>
            <a:ext cx="1331073" cy="396240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Left-Right Arrow 40"/>
          <p:cNvSpPr/>
          <p:nvPr/>
        </p:nvSpPr>
        <p:spPr>
          <a:xfrm>
            <a:off x="5211395" y="4307231"/>
            <a:ext cx="1331073" cy="396240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" name="Left-Right Arrow 41"/>
          <p:cNvSpPr/>
          <p:nvPr/>
        </p:nvSpPr>
        <p:spPr>
          <a:xfrm rot="17980273">
            <a:off x="6631309" y="3476871"/>
            <a:ext cx="1331073" cy="396240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" name="Left-Right Arrow 42"/>
          <p:cNvSpPr/>
          <p:nvPr/>
        </p:nvSpPr>
        <p:spPr>
          <a:xfrm rot="17980273">
            <a:off x="3835918" y="1697286"/>
            <a:ext cx="1331073" cy="396240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" name="Left-Right Arrow 43"/>
          <p:cNvSpPr/>
          <p:nvPr/>
        </p:nvSpPr>
        <p:spPr>
          <a:xfrm rot="3619727" flipH="1">
            <a:off x="3810518" y="3359858"/>
            <a:ext cx="1331073" cy="396240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" name="Left-Right Arrow 44"/>
          <p:cNvSpPr/>
          <p:nvPr/>
        </p:nvSpPr>
        <p:spPr>
          <a:xfrm rot="3619727" flipH="1">
            <a:off x="6602730" y="1606437"/>
            <a:ext cx="1331073" cy="396240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9066">
        <p14:flash/>
      </p:transition>
    </mc:Choice>
    <mc:Fallback xmlns="">
      <p:transition xmlns:p14="http://schemas.microsoft.com/office/powerpoint/2010/main" advClick="0" advTm="39066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Modes of Communication </a:t>
            </a:r>
            <a:r>
              <a:rPr lang="mr-IN" dirty="0" smtClean="0"/>
              <a:t>–</a:t>
            </a:r>
            <a:r>
              <a:rPr lang="en-US" dirty="0" smtClean="0"/>
              <a:t> Part 2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One-step vs. multistep communication.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Parallel communication via several channels  (video, sound, ...)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Personal communication  (using body,  voice, ears, sight, touch, ...) vs. communication using communication means (e-mail, zoom, </a:t>
            </a:r>
            <a:r>
              <a:rPr lang="en-US" dirty="0" err="1" smtClean="0"/>
              <a:t>moodle</a:t>
            </a:r>
            <a:r>
              <a:rPr lang="en-US" dirty="0" smtClean="0"/>
              <a:t>,  ...)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Digital vs.  analogue communication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9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2680">
        <p14:flash/>
      </p:transition>
    </mc:Choice>
    <mc:Fallback xmlns="">
      <p:transition xmlns:p14="http://schemas.microsoft.com/office/powerpoint/2010/main" advClick="0" advTm="3268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100137"/>
            <a:ext cx="5312542" cy="148661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/>
              <a:t>b) Two-way communication </a:t>
            </a:r>
            <a:r>
              <a:rPr lang="mr-IN" sz="3100" dirty="0"/>
              <a:t>–</a:t>
            </a:r>
            <a:r>
              <a:rPr lang="sl-SI" sz="3100" dirty="0"/>
              <a:t> interactive communication, communication with feeedback</a:t>
            </a:r>
            <a:r>
              <a:rPr lang="en-US" sz="3100" dirty="0"/>
              <a:t>.</a:t>
            </a:r>
            <a:r>
              <a:rPr lang="en-US" sz="2800" dirty="0"/>
              <a:t/>
            </a:r>
            <a:br>
              <a:rPr lang="en-US" sz="2800" dirty="0"/>
            </a:br>
            <a:endParaRPr lang="en-US" sz="31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35500" y="273050"/>
            <a:ext cx="4051300" cy="58531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2166937"/>
            <a:ext cx="4178300" cy="46910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Two-way communication is extremely important since it allows for feedback. </a:t>
            </a:r>
          </a:p>
          <a:p>
            <a:r>
              <a:rPr lang="en-US" sz="2800" dirty="0" smtClean="0"/>
              <a:t>Sender A sends message to receiver B. From the response  A can </a:t>
            </a:r>
            <a:r>
              <a:rPr lang="en-US" sz="2800" dirty="0" err="1" smtClean="0"/>
              <a:t>chack</a:t>
            </a:r>
            <a:r>
              <a:rPr lang="en-US" sz="2800" dirty="0" smtClean="0"/>
              <a:t> whether B received the message intact.</a:t>
            </a:r>
          </a:p>
          <a:p>
            <a:endParaRPr lang="en-US" sz="2800" dirty="0"/>
          </a:p>
        </p:txBody>
      </p:sp>
      <p:sp>
        <p:nvSpPr>
          <p:cNvPr id="7" name="Oval 6"/>
          <p:cNvSpPr/>
          <p:nvPr/>
        </p:nvSpPr>
        <p:spPr>
          <a:xfrm>
            <a:off x="5016500" y="4184650"/>
            <a:ext cx="698501" cy="6889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7629525" y="4159251"/>
            <a:ext cx="704850" cy="723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3" name="Left-Right Arrow 2"/>
          <p:cNvSpPr/>
          <p:nvPr/>
        </p:nvSpPr>
        <p:spPr>
          <a:xfrm>
            <a:off x="6729730" y="4365625"/>
            <a:ext cx="45719" cy="4571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041900" y="2908300"/>
            <a:ext cx="698501" cy="6889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7654925" y="2882901"/>
            <a:ext cx="704850" cy="723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067300" y="1139825"/>
            <a:ext cx="698501" cy="6889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7680325" y="1114426"/>
            <a:ext cx="704850" cy="723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5" name="Left-Right Arrow 14"/>
          <p:cNvSpPr/>
          <p:nvPr/>
        </p:nvSpPr>
        <p:spPr>
          <a:xfrm>
            <a:off x="5830569" y="1125854"/>
            <a:ext cx="1849755" cy="766445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5842001" y="2898775"/>
            <a:ext cx="1778000" cy="6889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flipH="1">
            <a:off x="5794376" y="4184650"/>
            <a:ext cx="1778000" cy="6889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3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0692">
        <p14:flash/>
      </p:transition>
    </mc:Choice>
    <mc:Fallback xmlns="">
      <p:transition xmlns:p14="http://schemas.microsoft.com/office/powerpoint/2010/main" advClick="0" advTm="30692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4003675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 smtClean="0"/>
              <a:t>a) One-way, two-step or multi-step communication</a:t>
            </a:r>
            <a:endParaRPr lang="en-US" sz="31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35500" y="273050"/>
            <a:ext cx="4051300" cy="58531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003675" cy="46910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This is a </a:t>
            </a:r>
            <a:r>
              <a:rPr lang="en-US" sz="2800" b="1" dirty="0" smtClean="0"/>
              <a:t>composite mode </a:t>
            </a:r>
            <a:r>
              <a:rPr lang="en-US" sz="2800" dirty="0" smtClean="0"/>
              <a:t>of communication. </a:t>
            </a:r>
          </a:p>
          <a:p>
            <a:r>
              <a:rPr lang="en-US" sz="2800" dirty="0" smtClean="0"/>
              <a:t>A sends a message to B via C, e.g. if A does not have direct access to B.</a:t>
            </a:r>
          </a:p>
        </p:txBody>
      </p:sp>
      <p:sp>
        <p:nvSpPr>
          <p:cNvPr id="7" name="Oval 6"/>
          <p:cNvSpPr/>
          <p:nvPr/>
        </p:nvSpPr>
        <p:spPr>
          <a:xfrm rot="2448578">
            <a:off x="5042985" y="1102714"/>
            <a:ext cx="750771" cy="6889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2448578">
            <a:off x="5495976" y="2185606"/>
            <a:ext cx="2353023" cy="6889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994275" y="4887760"/>
            <a:ext cx="698501" cy="6889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B</a:t>
            </a:r>
          </a:p>
          <a:p>
            <a:pPr algn="ctr"/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 rot="19703914" flipH="1">
            <a:off x="5424014" y="3986933"/>
            <a:ext cx="2274382" cy="6889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469925" y="3128399"/>
            <a:ext cx="698501" cy="6889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</a:t>
            </a:r>
            <a:endParaRPr lang="en-US" sz="2800" dirty="0" smtClean="0"/>
          </a:p>
          <a:p>
            <a:pPr algn="ctr"/>
            <a:endParaRPr lang="en-US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9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121593">
        <p14:flash/>
      </p:transition>
    </mc:Choice>
    <mc:Fallback xmlns="">
      <p:transition xmlns:p14="http://schemas.microsoft.com/office/powerpoint/2010/main" advClick="0" advTm="121593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4003675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 smtClean="0"/>
              <a:t>a) One-way two-step communication via an archive</a:t>
            </a:r>
            <a:endParaRPr lang="en-US" sz="31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35500" y="273050"/>
            <a:ext cx="4051300" cy="58531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003675" cy="469106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This is a two-step communication where A first stores the message in the archive, and B later reads it.</a:t>
            </a:r>
          </a:p>
          <a:p>
            <a:r>
              <a:rPr lang="en-US" sz="2800" dirty="0" smtClean="0"/>
              <a:t>Examples: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writing or reading a paper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written exam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...</a:t>
            </a:r>
            <a:endParaRPr lang="en-US" sz="2800" dirty="0"/>
          </a:p>
        </p:txBody>
      </p:sp>
      <p:grpSp>
        <p:nvGrpSpPr>
          <p:cNvPr id="3" name="Group 2"/>
          <p:cNvGrpSpPr/>
          <p:nvPr/>
        </p:nvGrpSpPr>
        <p:grpSpPr>
          <a:xfrm>
            <a:off x="5016500" y="2524125"/>
            <a:ext cx="3549650" cy="914400"/>
            <a:chOff x="5016500" y="2524125"/>
            <a:chExt cx="3549650" cy="914400"/>
          </a:xfrm>
        </p:grpSpPr>
        <p:sp>
          <p:nvSpPr>
            <p:cNvPr id="7" name="Oval 6"/>
            <p:cNvSpPr/>
            <p:nvPr/>
          </p:nvSpPr>
          <p:spPr>
            <a:xfrm>
              <a:off x="5016500" y="2644775"/>
              <a:ext cx="698501" cy="68897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5794376" y="2644775"/>
              <a:ext cx="1778000" cy="68897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7651750" y="2524125"/>
              <a:ext cx="914400" cy="914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archive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994275" y="3930650"/>
            <a:ext cx="3549650" cy="914400"/>
            <a:chOff x="5016500" y="2524125"/>
            <a:chExt cx="3549650" cy="914400"/>
          </a:xfrm>
        </p:grpSpPr>
        <p:sp>
          <p:nvSpPr>
            <p:cNvPr id="11" name="Oval 10"/>
            <p:cNvSpPr/>
            <p:nvPr/>
          </p:nvSpPr>
          <p:spPr>
            <a:xfrm>
              <a:off x="5016500" y="2644775"/>
              <a:ext cx="698501" cy="68897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B</a:t>
              </a:r>
            </a:p>
            <a:p>
              <a:pPr algn="ctr"/>
              <a:endParaRPr lang="en-US" dirty="0"/>
            </a:p>
          </p:txBody>
        </p:sp>
        <p:sp>
          <p:nvSpPr>
            <p:cNvPr id="12" name="Right Arrow 11"/>
            <p:cNvSpPr/>
            <p:nvPr/>
          </p:nvSpPr>
          <p:spPr>
            <a:xfrm flipH="1">
              <a:off x="5794376" y="2644775"/>
              <a:ext cx="1778000" cy="68897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651750" y="2524125"/>
              <a:ext cx="914400" cy="914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archive</a:t>
              </a:r>
              <a:endParaRPr lang="en-US" dirty="0"/>
            </a:p>
          </p:txBody>
        </p:sp>
      </p:grpSp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5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49163">
        <p14:flash/>
      </p:transition>
    </mc:Choice>
    <mc:Fallback xmlns="">
      <p:transition xmlns:p14="http://schemas.microsoft.com/office/powerpoint/2010/main" advClick="0" advTm="49163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5175"/>
            <a:ext cx="4003675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/>
              <a:t>c</a:t>
            </a:r>
            <a:r>
              <a:rPr lang="en-US" sz="3100" dirty="0" smtClean="0"/>
              <a:t>) Communication 1-1. Two-step mode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Communication with oneself</a:t>
            </a:r>
            <a:endParaRPr lang="en-US" sz="31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003675" cy="4691063"/>
          </a:xfrm>
        </p:spPr>
        <p:txBody>
          <a:bodyPr>
            <a:normAutofit fontScale="77500" lnSpcReduction="20000"/>
          </a:bodyPr>
          <a:lstStyle/>
          <a:p>
            <a:endParaRPr lang="en-US" sz="2800" b="1" dirty="0" smtClean="0"/>
          </a:p>
          <a:p>
            <a:endParaRPr lang="en-US" sz="2800" dirty="0" smtClean="0"/>
          </a:p>
          <a:p>
            <a:r>
              <a:rPr lang="en-US" sz="2800" dirty="0" smtClean="0"/>
              <a:t>Suppose you learn an information while being busy. You ask your partner to memorize it </a:t>
            </a:r>
          </a:p>
          <a:p>
            <a:r>
              <a:rPr lang="en-US" sz="2800" dirty="0" smtClean="0"/>
              <a:t>(A =&gt; B) </a:t>
            </a:r>
          </a:p>
          <a:p>
            <a:r>
              <a:rPr lang="en-US" sz="2800" dirty="0" smtClean="0"/>
              <a:t>an then ask him/her to convey it back to you at some latter time  </a:t>
            </a:r>
          </a:p>
          <a:p>
            <a:r>
              <a:rPr lang="en-US" sz="2800" dirty="0" smtClean="0"/>
              <a:t>(B =&gt; A). </a:t>
            </a:r>
          </a:p>
          <a:p>
            <a:r>
              <a:rPr lang="en-US" sz="2800" dirty="0" smtClean="0"/>
              <a:t>More realistic, you write the info on a piece of paper (archive) and later read it back.</a:t>
            </a:r>
          </a:p>
          <a:p>
            <a:endParaRPr lang="en-US" sz="2800" dirty="0"/>
          </a:p>
        </p:txBody>
      </p:sp>
      <p:sp>
        <p:nvSpPr>
          <p:cNvPr id="3" name="Left-Right Arrow 2"/>
          <p:cNvSpPr/>
          <p:nvPr/>
        </p:nvSpPr>
        <p:spPr>
          <a:xfrm>
            <a:off x="6729730" y="4365625"/>
            <a:ext cx="45719" cy="4571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067300" y="511075"/>
            <a:ext cx="698501" cy="6889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7680325" y="485676"/>
            <a:ext cx="704850" cy="723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5" name="Left-Right Arrow 14"/>
          <p:cNvSpPr/>
          <p:nvPr/>
        </p:nvSpPr>
        <p:spPr>
          <a:xfrm>
            <a:off x="5830569" y="497104"/>
            <a:ext cx="1849755" cy="766445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994275" y="3984625"/>
            <a:ext cx="3571875" cy="2320925"/>
            <a:chOff x="4994275" y="3984625"/>
            <a:chExt cx="3571875" cy="2320925"/>
          </a:xfrm>
          <a:solidFill>
            <a:schemeClr val="accent5"/>
          </a:solidFill>
        </p:grpSpPr>
        <p:grpSp>
          <p:nvGrpSpPr>
            <p:cNvPr id="18" name="Group 17"/>
            <p:cNvGrpSpPr/>
            <p:nvPr/>
          </p:nvGrpSpPr>
          <p:grpSpPr>
            <a:xfrm>
              <a:off x="5016500" y="3984625"/>
              <a:ext cx="3549650" cy="914400"/>
              <a:chOff x="5016500" y="2524125"/>
              <a:chExt cx="3549650" cy="914400"/>
            </a:xfrm>
            <a:grpFill/>
          </p:grpSpPr>
          <p:sp>
            <p:nvSpPr>
              <p:cNvPr id="19" name="Oval 18"/>
              <p:cNvSpPr/>
              <p:nvPr/>
            </p:nvSpPr>
            <p:spPr>
              <a:xfrm>
                <a:off x="5016500" y="2644775"/>
                <a:ext cx="698501" cy="688975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/>
                  <a:t>A</a:t>
                </a:r>
                <a:endParaRPr lang="en-US" sz="2400" dirty="0"/>
              </a:p>
            </p:txBody>
          </p:sp>
          <p:sp>
            <p:nvSpPr>
              <p:cNvPr id="20" name="Right Arrow 19"/>
              <p:cNvSpPr/>
              <p:nvPr/>
            </p:nvSpPr>
            <p:spPr>
              <a:xfrm>
                <a:off x="5794376" y="2644775"/>
                <a:ext cx="1778000" cy="688975"/>
              </a:xfrm>
              <a:prstGeom prst="rightArrow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651750" y="2524125"/>
                <a:ext cx="914400" cy="914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archive</a:t>
                </a:r>
                <a:endParaRPr lang="en-US" dirty="0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4994275" y="5391150"/>
              <a:ext cx="3549650" cy="914400"/>
              <a:chOff x="5016500" y="2524125"/>
              <a:chExt cx="3549650" cy="914400"/>
            </a:xfrm>
            <a:grpFill/>
          </p:grpSpPr>
          <p:sp>
            <p:nvSpPr>
              <p:cNvPr id="23" name="Oval 22"/>
              <p:cNvSpPr/>
              <p:nvPr/>
            </p:nvSpPr>
            <p:spPr>
              <a:xfrm>
                <a:off x="5016500" y="2644775"/>
                <a:ext cx="698501" cy="688975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A</a:t>
                </a:r>
                <a:endParaRPr lang="en-US" sz="2400" dirty="0" smtClean="0"/>
              </a:p>
            </p:txBody>
          </p:sp>
          <p:sp>
            <p:nvSpPr>
              <p:cNvPr id="24" name="Right Arrow 23"/>
              <p:cNvSpPr/>
              <p:nvPr/>
            </p:nvSpPr>
            <p:spPr>
              <a:xfrm flipH="1">
                <a:off x="5794376" y="2644775"/>
                <a:ext cx="1778000" cy="688975"/>
              </a:xfrm>
              <a:prstGeom prst="rightArrow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651750" y="2524125"/>
                <a:ext cx="914400" cy="914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archive</a:t>
                </a:r>
                <a:endParaRPr lang="en-US" dirty="0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5117338" y="1461926"/>
            <a:ext cx="3331972" cy="1743975"/>
            <a:chOff x="5117338" y="1461926"/>
            <a:chExt cx="3331972" cy="1743975"/>
          </a:xfrm>
          <a:solidFill>
            <a:srgbClr val="FF6600"/>
          </a:solidFill>
        </p:grpSpPr>
        <p:grpSp>
          <p:nvGrpSpPr>
            <p:cNvPr id="7" name="Group 6"/>
            <p:cNvGrpSpPr/>
            <p:nvPr/>
          </p:nvGrpSpPr>
          <p:grpSpPr>
            <a:xfrm>
              <a:off x="5117338" y="1461926"/>
              <a:ext cx="3317875" cy="723900"/>
              <a:chOff x="5041900" y="2882901"/>
              <a:chExt cx="3317875" cy="723900"/>
            </a:xfrm>
            <a:grpFill/>
          </p:grpSpPr>
          <p:sp>
            <p:nvSpPr>
              <p:cNvPr id="9" name="Oval 8"/>
              <p:cNvSpPr/>
              <p:nvPr/>
            </p:nvSpPr>
            <p:spPr>
              <a:xfrm>
                <a:off x="5041900" y="2908300"/>
                <a:ext cx="698501" cy="688975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A</a:t>
                </a:r>
                <a:endParaRPr lang="en-US" dirty="0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7654925" y="2882901"/>
                <a:ext cx="704850" cy="7239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B</a:t>
                </a:r>
                <a:endParaRPr lang="en-US" dirty="0"/>
              </a:p>
            </p:txBody>
          </p:sp>
          <p:sp>
            <p:nvSpPr>
              <p:cNvPr id="16" name="Right Arrow 15"/>
              <p:cNvSpPr/>
              <p:nvPr/>
            </p:nvSpPr>
            <p:spPr>
              <a:xfrm>
                <a:off x="5842001" y="2898775"/>
                <a:ext cx="1778000" cy="688975"/>
              </a:xfrm>
              <a:prstGeom prst="rightArrow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5131435" y="2482001"/>
              <a:ext cx="3317875" cy="723900"/>
              <a:chOff x="5041900" y="2882901"/>
              <a:chExt cx="3317875" cy="723900"/>
            </a:xfrm>
            <a:grpFill/>
          </p:grpSpPr>
          <p:sp>
            <p:nvSpPr>
              <p:cNvPr id="27" name="Oval 26"/>
              <p:cNvSpPr/>
              <p:nvPr/>
            </p:nvSpPr>
            <p:spPr>
              <a:xfrm>
                <a:off x="5041900" y="2908300"/>
                <a:ext cx="698501" cy="688975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CCFFCC"/>
                    </a:solidFill>
                  </a:rPr>
                  <a:t>A</a:t>
                </a:r>
                <a:endParaRPr lang="en-US" dirty="0">
                  <a:solidFill>
                    <a:srgbClr val="CCFFCC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7654925" y="2882901"/>
                <a:ext cx="704850" cy="723900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CCFFCC"/>
                    </a:solidFill>
                  </a:rPr>
                  <a:t>B</a:t>
                </a:r>
                <a:endParaRPr lang="en-US" dirty="0">
                  <a:solidFill>
                    <a:srgbClr val="CCFFCC"/>
                  </a:solidFill>
                </a:endParaRPr>
              </a:p>
            </p:txBody>
          </p:sp>
          <p:sp>
            <p:nvSpPr>
              <p:cNvPr id="29" name="Right Arrow 28"/>
              <p:cNvSpPr/>
              <p:nvPr/>
            </p:nvSpPr>
            <p:spPr>
              <a:xfrm flipH="1">
                <a:off x="5842001" y="2898775"/>
                <a:ext cx="1778000" cy="688975"/>
              </a:xfrm>
              <a:prstGeom prst="rightArrow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CCFFCC"/>
                  </a:solidFill>
                </a:endParaRPr>
              </a:p>
            </p:txBody>
          </p:sp>
        </p:grpSp>
      </p:grpSp>
      <p:pic>
        <p:nvPicPr>
          <p:cNvPr id="12" name="Sound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7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76227">
        <p14:flash/>
      </p:transition>
    </mc:Choice>
    <mc:Fallback xmlns="">
      <p:transition xmlns:p14="http://schemas.microsoft.com/office/powerpoint/2010/main" advClick="0" advTm="76227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a) One-way, two-step, 1-Many communication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264524" cy="46910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This mode has been known for a long time.</a:t>
            </a:r>
          </a:p>
          <a:p>
            <a:r>
              <a:rPr lang="en-US" sz="2800" b="1" dirty="0" smtClean="0"/>
              <a:t>Example</a:t>
            </a:r>
            <a:r>
              <a:rPr lang="en-US" sz="2800" dirty="0" smtClean="0"/>
              <a:t>: Writing and reading a book.</a:t>
            </a:r>
          </a:p>
          <a:p>
            <a:r>
              <a:rPr lang="en-US" sz="2800" b="1" dirty="0" smtClean="0"/>
              <a:t>Homework:</a:t>
            </a:r>
            <a:r>
              <a:rPr lang="en-US" sz="2800" dirty="0" smtClean="0"/>
              <a:t>  List at least three examples of such communication mode.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486150" y="717550"/>
            <a:ext cx="5238750" cy="4340225"/>
            <a:chOff x="3486150" y="717550"/>
            <a:chExt cx="5238750" cy="4340225"/>
          </a:xfrm>
        </p:grpSpPr>
        <p:sp>
          <p:nvSpPr>
            <p:cNvPr id="6" name="Oval 5"/>
            <p:cNvSpPr/>
            <p:nvPr/>
          </p:nvSpPr>
          <p:spPr>
            <a:xfrm>
              <a:off x="8201025" y="4502150"/>
              <a:ext cx="523875" cy="55562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8201025" y="3556000"/>
              <a:ext cx="523875" cy="55562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8201025" y="2609850"/>
              <a:ext cx="523875" cy="55562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201025" y="1663700"/>
              <a:ext cx="523875" cy="55562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8201025" y="717550"/>
              <a:ext cx="523875" cy="55562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6810375" y="2682875"/>
              <a:ext cx="1254125" cy="34925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1331233">
              <a:off x="6848939" y="3389346"/>
              <a:ext cx="1254125" cy="34925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 rot="2663502">
              <a:off x="6765925" y="4019550"/>
              <a:ext cx="1254125" cy="34925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Arrow 13"/>
            <p:cNvSpPr/>
            <p:nvPr/>
          </p:nvSpPr>
          <p:spPr>
            <a:xfrm rot="20242415">
              <a:off x="6775450" y="2028825"/>
              <a:ext cx="1254125" cy="34925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Arrow 14"/>
            <p:cNvSpPr/>
            <p:nvPr/>
          </p:nvSpPr>
          <p:spPr>
            <a:xfrm rot="19504001">
              <a:off x="6718300" y="1463675"/>
              <a:ext cx="1254125" cy="34925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3486150" y="2525601"/>
              <a:ext cx="3270380" cy="809625"/>
              <a:chOff x="5016500" y="2524125"/>
              <a:chExt cx="3612930" cy="91440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5016500" y="2644775"/>
                <a:ext cx="698501" cy="688975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A</a:t>
                </a:r>
                <a:endParaRPr lang="en-US" dirty="0"/>
              </a:p>
            </p:txBody>
          </p:sp>
          <p:sp>
            <p:nvSpPr>
              <p:cNvPr id="18" name="Right Arrow 17"/>
              <p:cNvSpPr/>
              <p:nvPr/>
            </p:nvSpPr>
            <p:spPr>
              <a:xfrm>
                <a:off x="5794376" y="2644775"/>
                <a:ext cx="1778000" cy="688975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7651749" y="2524125"/>
                <a:ext cx="977681" cy="9144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archive</a:t>
                </a:r>
                <a:endParaRPr lang="en-US" dirty="0"/>
              </a:p>
            </p:txBody>
          </p:sp>
        </p:grpSp>
      </p:grp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7801">
        <p14:flash/>
      </p:transition>
    </mc:Choice>
    <mc:Fallback xmlns="">
      <p:transition xmlns:p14="http://schemas.microsoft.com/office/powerpoint/2010/main" advClick="0" advTm="27801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Two-step communication Many-one.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Homework:</a:t>
            </a:r>
            <a:r>
              <a:rPr lang="en-US" sz="2800" dirty="0" smtClean="0"/>
              <a:t> List some </a:t>
            </a:r>
            <a:r>
              <a:rPr lang="en-US" sz="2800" dirty="0" err="1" smtClean="0"/>
              <a:t>exampless</a:t>
            </a:r>
            <a:r>
              <a:rPr lang="en-US" sz="2800" dirty="0" smtClean="0"/>
              <a:t> of such mode of communication. </a:t>
            </a:r>
          </a:p>
        </p:txBody>
      </p:sp>
      <p:sp>
        <p:nvSpPr>
          <p:cNvPr id="17" name="Oval 16"/>
          <p:cNvSpPr/>
          <p:nvPr/>
        </p:nvSpPr>
        <p:spPr>
          <a:xfrm>
            <a:off x="8201025" y="4502150"/>
            <a:ext cx="523875" cy="5556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201025" y="3556000"/>
            <a:ext cx="523875" cy="5556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201025" y="2609850"/>
            <a:ext cx="523875" cy="5556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201025" y="1663700"/>
            <a:ext cx="523875" cy="5556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201025" y="717550"/>
            <a:ext cx="523875" cy="5556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flipH="1" flipV="1">
            <a:off x="6810375" y="2682875"/>
            <a:ext cx="1254125" cy="3492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331233" flipH="1" flipV="1">
            <a:off x="6848939" y="3389346"/>
            <a:ext cx="1254125" cy="3492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2663502" flipH="1" flipV="1">
            <a:off x="6765925" y="4019550"/>
            <a:ext cx="1254125" cy="3492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20242415" flipH="1" flipV="1">
            <a:off x="6775450" y="2028825"/>
            <a:ext cx="1254125" cy="3492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19504001" flipH="1" flipV="1">
            <a:off x="6718300" y="1463675"/>
            <a:ext cx="1254125" cy="3492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486150" y="2632427"/>
            <a:ext cx="632275" cy="61003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9" name="Right Arrow 28"/>
          <p:cNvSpPr/>
          <p:nvPr/>
        </p:nvSpPr>
        <p:spPr>
          <a:xfrm flipH="1">
            <a:off x="4190274" y="2632427"/>
            <a:ext cx="1609424" cy="61003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871546" y="2525601"/>
            <a:ext cx="827704" cy="8096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arhiv</a:t>
            </a:r>
            <a:endParaRPr lang="en-US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8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7817">
        <p14:flash/>
      </p:transition>
    </mc:Choice>
    <mc:Fallback xmlns="">
      <p:transition xmlns:p14="http://schemas.microsoft.com/office/powerpoint/2010/main" advClick="0" advTm="7817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b) Two-step Communication Many-Many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419475" cy="469106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A typical example of a Many-Many communication is a chat in a group of people.</a:t>
            </a:r>
          </a:p>
          <a:p>
            <a:r>
              <a:rPr lang="en-US" sz="2800" b="1" dirty="0" smtClean="0"/>
              <a:t>Homework:</a:t>
            </a:r>
            <a:r>
              <a:rPr lang="en-US" sz="2800" dirty="0" smtClean="0"/>
              <a:t>  Sketch a model of such communication mode that would use an </a:t>
            </a:r>
            <a:r>
              <a:rPr lang="en-US" sz="2800" dirty="0" err="1" smtClean="0"/>
              <a:t>arcive</a:t>
            </a:r>
            <a:r>
              <a:rPr lang="en-US" sz="2800" dirty="0" smtClean="0"/>
              <a:t> (information </a:t>
            </a:r>
            <a:r>
              <a:rPr lang="en-US" sz="2800" dirty="0" err="1" smtClean="0"/>
              <a:t>stroage</a:t>
            </a:r>
            <a:r>
              <a:rPr lang="en-US" sz="2800" dirty="0" smtClean="0"/>
              <a:t>).  Give some specific examples.</a:t>
            </a:r>
          </a:p>
        </p:txBody>
      </p:sp>
      <p:sp>
        <p:nvSpPr>
          <p:cNvPr id="17" name="Oval 16"/>
          <p:cNvSpPr/>
          <p:nvPr/>
        </p:nvSpPr>
        <p:spPr>
          <a:xfrm>
            <a:off x="4708525" y="4224337"/>
            <a:ext cx="523875" cy="5556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494593" y="4224337"/>
            <a:ext cx="523875" cy="5556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439025" y="2498725"/>
            <a:ext cx="523875" cy="5556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94593" y="858255"/>
            <a:ext cx="523875" cy="5556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708525" y="879475"/>
            <a:ext cx="523875" cy="5556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876675" y="2498725"/>
            <a:ext cx="523875" cy="5556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-Right Arrow 30"/>
          <p:cNvSpPr/>
          <p:nvPr/>
        </p:nvSpPr>
        <p:spPr>
          <a:xfrm>
            <a:off x="4368800" y="2571750"/>
            <a:ext cx="3155949" cy="396240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Left-Right Arrow 31"/>
          <p:cNvSpPr/>
          <p:nvPr/>
        </p:nvSpPr>
        <p:spPr>
          <a:xfrm rot="3886684">
            <a:off x="4251325" y="2597150"/>
            <a:ext cx="3155949" cy="396240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Left-Right Arrow 32"/>
          <p:cNvSpPr/>
          <p:nvPr/>
        </p:nvSpPr>
        <p:spPr>
          <a:xfrm rot="17713316" flipV="1">
            <a:off x="4276725" y="2641256"/>
            <a:ext cx="3155949" cy="396240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Left-Right Arrow 33"/>
          <p:cNvSpPr/>
          <p:nvPr/>
        </p:nvSpPr>
        <p:spPr>
          <a:xfrm rot="19629543" flipV="1">
            <a:off x="5121767" y="3428449"/>
            <a:ext cx="2466149" cy="396240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Left-Right Arrow 34"/>
          <p:cNvSpPr/>
          <p:nvPr/>
        </p:nvSpPr>
        <p:spPr>
          <a:xfrm rot="19629543" flipV="1">
            <a:off x="4118072" y="1695479"/>
            <a:ext cx="2466149" cy="396240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Left-Right Arrow 35"/>
          <p:cNvSpPr/>
          <p:nvPr/>
        </p:nvSpPr>
        <p:spPr>
          <a:xfrm rot="16200000" flipV="1">
            <a:off x="5547318" y="2677135"/>
            <a:ext cx="2466149" cy="396240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Left-Right Arrow 36"/>
          <p:cNvSpPr/>
          <p:nvPr/>
        </p:nvSpPr>
        <p:spPr>
          <a:xfrm rot="16200000" flipV="1">
            <a:off x="3738064" y="2642791"/>
            <a:ext cx="2466149" cy="396240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Left-Right Arrow 37"/>
          <p:cNvSpPr/>
          <p:nvPr/>
        </p:nvSpPr>
        <p:spPr>
          <a:xfrm rot="12569047" flipV="1">
            <a:off x="5190448" y="1709452"/>
            <a:ext cx="2466149" cy="396240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Left-Right Arrow 38"/>
          <p:cNvSpPr/>
          <p:nvPr/>
        </p:nvSpPr>
        <p:spPr>
          <a:xfrm rot="12569047" flipV="1">
            <a:off x="4178305" y="3373857"/>
            <a:ext cx="2466149" cy="396240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Left-Right Arrow 39"/>
          <p:cNvSpPr/>
          <p:nvPr/>
        </p:nvSpPr>
        <p:spPr>
          <a:xfrm>
            <a:off x="5254624" y="910110"/>
            <a:ext cx="1331073" cy="396240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Left-Right Arrow 40"/>
          <p:cNvSpPr/>
          <p:nvPr/>
        </p:nvSpPr>
        <p:spPr>
          <a:xfrm>
            <a:off x="5211395" y="4307231"/>
            <a:ext cx="1331073" cy="396240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" name="Left-Right Arrow 41"/>
          <p:cNvSpPr/>
          <p:nvPr/>
        </p:nvSpPr>
        <p:spPr>
          <a:xfrm rot="17980273">
            <a:off x="6631309" y="3476871"/>
            <a:ext cx="1331073" cy="396240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" name="Left-Right Arrow 42"/>
          <p:cNvSpPr/>
          <p:nvPr/>
        </p:nvSpPr>
        <p:spPr>
          <a:xfrm rot="17980273">
            <a:off x="3835918" y="1697286"/>
            <a:ext cx="1331073" cy="396240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" name="Left-Right Arrow 43"/>
          <p:cNvSpPr/>
          <p:nvPr/>
        </p:nvSpPr>
        <p:spPr>
          <a:xfrm rot="3619727" flipH="1">
            <a:off x="3810518" y="3359858"/>
            <a:ext cx="1331073" cy="396240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" name="Left-Right Arrow 44"/>
          <p:cNvSpPr/>
          <p:nvPr/>
        </p:nvSpPr>
        <p:spPr>
          <a:xfrm rot="3619727" flipH="1">
            <a:off x="6602730" y="1606437"/>
            <a:ext cx="1331073" cy="396240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4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2482">
        <p14:flash/>
      </p:transition>
    </mc:Choice>
    <mc:Fallback xmlns="">
      <p:transition xmlns:p14="http://schemas.microsoft.com/office/powerpoint/2010/main" advClick="0" advTm="22482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Multistep Communication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C0504D"/>
                </a:solidFill>
              </a:rPr>
              <a:t>WARNING!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C0504D"/>
                </a:solidFill>
              </a:rPr>
              <a:t>Long chains in communication may introduce error.</a:t>
            </a:r>
            <a:endParaRPr lang="en-US" dirty="0">
              <a:solidFill>
                <a:srgbClr val="C0504D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6067" y="4693750"/>
            <a:ext cx="3327401" cy="727075"/>
            <a:chOff x="4551299" y="2606675"/>
            <a:chExt cx="3327401" cy="727075"/>
          </a:xfrm>
        </p:grpSpPr>
        <p:sp>
          <p:nvSpPr>
            <p:cNvPr id="7" name="Oval 6"/>
            <p:cNvSpPr/>
            <p:nvPr/>
          </p:nvSpPr>
          <p:spPr>
            <a:xfrm>
              <a:off x="4551299" y="2644775"/>
              <a:ext cx="698501" cy="68897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8" name="Right Arrow 7"/>
            <p:cNvSpPr/>
            <p:nvPr/>
          </p:nvSpPr>
          <p:spPr>
            <a:xfrm>
              <a:off x="5360925" y="2771775"/>
              <a:ext cx="1778000" cy="37147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180199" y="2606675"/>
              <a:ext cx="698501" cy="68897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889131" y="4647712"/>
            <a:ext cx="3327401" cy="727075"/>
            <a:chOff x="4551299" y="2606675"/>
            <a:chExt cx="3327401" cy="727075"/>
          </a:xfrm>
        </p:grpSpPr>
        <p:sp>
          <p:nvSpPr>
            <p:cNvPr id="12" name="Oval 11"/>
            <p:cNvSpPr/>
            <p:nvPr/>
          </p:nvSpPr>
          <p:spPr>
            <a:xfrm>
              <a:off x="4551299" y="2644775"/>
              <a:ext cx="698501" cy="68897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5360925" y="2771775"/>
              <a:ext cx="1778000" cy="37147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180199" y="2606675"/>
              <a:ext cx="698501" cy="68897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552195" y="4601674"/>
            <a:ext cx="3327401" cy="727075"/>
            <a:chOff x="4551299" y="2606675"/>
            <a:chExt cx="3327401" cy="727075"/>
          </a:xfrm>
        </p:grpSpPr>
        <p:sp>
          <p:nvSpPr>
            <p:cNvPr id="16" name="Oval 15"/>
            <p:cNvSpPr/>
            <p:nvPr/>
          </p:nvSpPr>
          <p:spPr>
            <a:xfrm>
              <a:off x="4551299" y="2644775"/>
              <a:ext cx="698501" cy="68897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5360925" y="2771775"/>
              <a:ext cx="1778000" cy="37147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180199" y="2606675"/>
              <a:ext cx="698501" cy="68897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</a:p>
          </p:txBody>
        </p:sp>
      </p:grp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7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1418">
        <p14:flash/>
      </p:transition>
    </mc:Choice>
    <mc:Fallback xmlns="">
      <p:transition xmlns:p14="http://schemas.microsoft.com/office/powerpoint/2010/main" advClick="0" advTm="21418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Modes of Communication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One way communication (messaging)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Two way communication (with feedback)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Communication 1-1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Communication 1-Many (e.g. lecture)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Communication Many-1 (e.g. applause)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Communication Many-Many(e.g. meeting)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4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64870">
        <p14:flash/>
      </p:transition>
    </mc:Choice>
    <mc:Fallback xmlns="">
      <p:transition xmlns:p14="http://schemas.microsoft.com/office/powerpoint/2010/main" advClick="0" advTm="6487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4003675" cy="1162050"/>
          </a:xfrm>
        </p:spPr>
        <p:txBody>
          <a:bodyPr>
            <a:normAutofit/>
          </a:bodyPr>
          <a:lstStyle/>
          <a:p>
            <a:pPr algn="ctr"/>
            <a:r>
              <a:rPr lang="en-US" sz="3100" dirty="0" smtClean="0"/>
              <a:t>c) Parallel Communication</a:t>
            </a:r>
            <a:endParaRPr lang="en-US" sz="31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003675" cy="4691063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Coordinated communication via several channels improves quality of communication.</a:t>
            </a:r>
          </a:p>
          <a:p>
            <a:r>
              <a:rPr lang="en-US" sz="2800" b="1" dirty="0" smtClean="0"/>
              <a:t>Example:</a:t>
            </a:r>
            <a:r>
              <a:rPr lang="en-US" sz="2800" dirty="0" smtClean="0"/>
              <a:t> In personal communication one uses several </a:t>
            </a:r>
            <a:r>
              <a:rPr lang="en-US" sz="2800" dirty="0" err="1" smtClean="0"/>
              <a:t>chanels</a:t>
            </a:r>
            <a:r>
              <a:rPr lang="en-US" sz="2800" dirty="0" smtClean="0"/>
              <a:t> in parallel: voice, sight, ...</a:t>
            </a:r>
          </a:p>
          <a:p>
            <a:r>
              <a:rPr lang="en-US" sz="2800" b="1" dirty="0" smtClean="0"/>
              <a:t>Homework</a:t>
            </a:r>
            <a:r>
              <a:rPr lang="en-US" sz="2800" dirty="0" smtClean="0"/>
              <a:t>: List some cases of such communication.</a:t>
            </a:r>
          </a:p>
          <a:p>
            <a:pPr algn="ctr"/>
            <a:r>
              <a:rPr lang="en-US" sz="2800" dirty="0" smtClean="0">
                <a:solidFill>
                  <a:srgbClr val="C0504D"/>
                </a:solidFill>
              </a:rPr>
              <a:t>WARNING: </a:t>
            </a:r>
          </a:p>
          <a:p>
            <a:pPr algn="ctr"/>
            <a:r>
              <a:rPr lang="en-US" sz="2800" dirty="0" smtClean="0">
                <a:solidFill>
                  <a:srgbClr val="C0504D"/>
                </a:solidFill>
              </a:rPr>
              <a:t>If possible, use several channels of communication.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16500" y="2266950"/>
            <a:ext cx="3327401" cy="1377950"/>
            <a:chOff x="5016500" y="2266950"/>
            <a:chExt cx="3327401" cy="1377950"/>
          </a:xfrm>
        </p:grpSpPr>
        <p:sp>
          <p:nvSpPr>
            <p:cNvPr id="7" name="Oval 6"/>
            <p:cNvSpPr/>
            <p:nvPr/>
          </p:nvSpPr>
          <p:spPr>
            <a:xfrm>
              <a:off x="5016500" y="2644775"/>
              <a:ext cx="698501" cy="68897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5826126" y="2771775"/>
              <a:ext cx="1778000" cy="37147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645400" y="2606675"/>
              <a:ext cx="698501" cy="68897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</a:t>
              </a:r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5819776" y="3273425"/>
              <a:ext cx="1778000" cy="37147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5813426" y="2266950"/>
              <a:ext cx="1778000" cy="37147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2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74302">
        <p14:flash/>
      </p:transition>
    </mc:Choice>
    <mc:Fallback xmlns="">
      <p:transition xmlns:p14="http://schemas.microsoft.com/office/powerpoint/2010/main" advClick="0" advTm="74302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 vs. Digital Communication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Both types of communication have been known for a long time.</a:t>
            </a:r>
          </a:p>
          <a:p>
            <a:r>
              <a:rPr lang="en-US" dirty="0" smtClean="0"/>
              <a:t>However, information theory assumes digital communication. </a:t>
            </a:r>
          </a:p>
          <a:p>
            <a:r>
              <a:rPr lang="en-US" dirty="0" smtClean="0"/>
              <a:t>Also, in modern time even analog mode is represented in a digital form (e.g. photo).</a:t>
            </a:r>
            <a:endParaRPr lang="en-US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9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76739">
        <p14:flash/>
      </p:transition>
    </mc:Choice>
    <mc:Fallback xmlns="">
      <p:transition xmlns:p14="http://schemas.microsoft.com/office/powerpoint/2010/main" advClick="0" advTm="76739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4003675" cy="1162050"/>
          </a:xfrm>
        </p:spPr>
        <p:txBody>
          <a:bodyPr>
            <a:normAutofit/>
          </a:bodyPr>
          <a:lstStyle/>
          <a:p>
            <a:pPr algn="ctr"/>
            <a:r>
              <a:rPr lang="en-US" sz="3100" dirty="0" smtClean="0"/>
              <a:t>a) One way communication</a:t>
            </a:r>
            <a:endParaRPr lang="en-US" sz="31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35500" y="273050"/>
            <a:ext cx="4051300" cy="58531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003675" cy="372292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Basic mode (1-1) where A sends a message to B.</a:t>
            </a:r>
          </a:p>
          <a:p>
            <a:r>
              <a:rPr lang="en-US" sz="2800" dirty="0" smtClean="0"/>
              <a:t>Example: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Letter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Text message (SMS)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E-mail (one recipient)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...</a:t>
            </a:r>
            <a:endParaRPr lang="en-US" sz="2800" dirty="0"/>
          </a:p>
        </p:txBody>
      </p:sp>
      <p:sp>
        <p:nvSpPr>
          <p:cNvPr id="7" name="Oval 6"/>
          <p:cNvSpPr/>
          <p:nvPr/>
        </p:nvSpPr>
        <p:spPr>
          <a:xfrm>
            <a:off x="5016500" y="2644775"/>
            <a:ext cx="698501" cy="6889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7629525" y="2619376"/>
            <a:ext cx="704850" cy="723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5794376" y="2644775"/>
            <a:ext cx="1778000" cy="6889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7200" y="5576239"/>
            <a:ext cx="4003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504D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WARNING!</a:t>
            </a:r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504D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pPr algn="ctr"/>
            <a:r>
              <a:rPr lang="en-US" sz="2800" dirty="0" smtClean="0">
                <a:solidFill>
                  <a:srgbClr val="C0504D"/>
                </a:solidFill>
              </a:rPr>
              <a:t>There is no feedback!!!</a:t>
            </a:r>
            <a:endParaRPr lang="en-US" sz="2800" dirty="0">
              <a:solidFill>
                <a:srgbClr val="C0504D"/>
              </a:solidFill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742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97357">
        <p14:flash/>
      </p:transition>
    </mc:Choice>
    <mc:Fallback xmlns="">
      <p:transition xmlns:p14="http://schemas.microsoft.com/office/powerpoint/2010/main" advClick="0" advTm="97357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4003675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 smtClean="0"/>
              <a:t>a) A to archive (information storage)  One Way.</a:t>
            </a:r>
            <a:endParaRPr lang="en-US" sz="31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35500" y="273050"/>
            <a:ext cx="4051300" cy="58531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003675" cy="4691063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Another basic mode of communication (1-1).</a:t>
            </a:r>
          </a:p>
          <a:p>
            <a:r>
              <a:rPr lang="en-US" sz="2800" dirty="0" smtClean="0"/>
              <a:t>Examples: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manuscript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photo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voice recording (podcast)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video recording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preparing written exam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...</a:t>
            </a:r>
            <a:endParaRPr lang="en-US" sz="2800" dirty="0"/>
          </a:p>
        </p:txBody>
      </p:sp>
      <p:grpSp>
        <p:nvGrpSpPr>
          <p:cNvPr id="3" name="Group 2"/>
          <p:cNvGrpSpPr/>
          <p:nvPr/>
        </p:nvGrpSpPr>
        <p:grpSpPr>
          <a:xfrm>
            <a:off x="5016500" y="2524125"/>
            <a:ext cx="3549650" cy="914400"/>
            <a:chOff x="5016500" y="2524125"/>
            <a:chExt cx="3549650" cy="914400"/>
          </a:xfrm>
        </p:grpSpPr>
        <p:sp>
          <p:nvSpPr>
            <p:cNvPr id="7" name="Oval 6"/>
            <p:cNvSpPr/>
            <p:nvPr/>
          </p:nvSpPr>
          <p:spPr>
            <a:xfrm>
              <a:off x="5016500" y="2644775"/>
              <a:ext cx="698501" cy="68897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5794376" y="2644775"/>
              <a:ext cx="1778000" cy="68897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7651750" y="2524125"/>
              <a:ext cx="914400" cy="914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archive</a:t>
              </a:r>
              <a:endParaRPr lang="en-US" dirty="0"/>
            </a:p>
          </p:txBody>
        </p:sp>
      </p:grpSp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1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116994">
        <p14:flash/>
      </p:transition>
    </mc:Choice>
    <mc:Fallback xmlns="">
      <p:transition xmlns:p14="http://schemas.microsoft.com/office/powerpoint/2010/main" advClick="0" advTm="116994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4003675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 smtClean="0"/>
              <a:t>a) Reading from archive (1-1) One - Way</a:t>
            </a:r>
            <a:endParaRPr lang="en-US" sz="31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35500" y="273050"/>
            <a:ext cx="4051300" cy="58531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003675" cy="4691063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 smtClean="0"/>
              <a:t>Yet another basic mode, where A reads an archived message.</a:t>
            </a:r>
          </a:p>
          <a:p>
            <a:r>
              <a:rPr lang="en-US" sz="2800" dirty="0" smtClean="0"/>
              <a:t>Example: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reading (books, letter, newspapers,...)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watching photos, pictures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listening to sound recording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watching video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solving  written exam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...</a:t>
            </a:r>
            <a:endParaRPr lang="en-US" sz="2800" dirty="0"/>
          </a:p>
        </p:txBody>
      </p:sp>
      <p:grpSp>
        <p:nvGrpSpPr>
          <p:cNvPr id="3" name="Group 2"/>
          <p:cNvGrpSpPr/>
          <p:nvPr/>
        </p:nvGrpSpPr>
        <p:grpSpPr>
          <a:xfrm>
            <a:off x="5016500" y="2524125"/>
            <a:ext cx="3549650" cy="914400"/>
            <a:chOff x="5016500" y="2524125"/>
            <a:chExt cx="3549650" cy="914400"/>
          </a:xfrm>
        </p:grpSpPr>
        <p:sp>
          <p:nvSpPr>
            <p:cNvPr id="7" name="Oval 6"/>
            <p:cNvSpPr/>
            <p:nvPr/>
          </p:nvSpPr>
          <p:spPr>
            <a:xfrm>
              <a:off x="5016500" y="2644775"/>
              <a:ext cx="698501" cy="68897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9" name="Right Arrow 8"/>
            <p:cNvSpPr/>
            <p:nvPr/>
          </p:nvSpPr>
          <p:spPr>
            <a:xfrm flipH="1">
              <a:off x="5794376" y="2644775"/>
              <a:ext cx="1778000" cy="68897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7651750" y="2524125"/>
              <a:ext cx="914400" cy="914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archive</a:t>
              </a:r>
              <a:endParaRPr lang="en-US" dirty="0"/>
            </a:p>
          </p:txBody>
        </p:sp>
      </p:grpSp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0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8618">
        <p14:flash/>
      </p:transition>
    </mc:Choice>
    <mc:Fallback xmlns="">
      <p:transition xmlns:p14="http://schemas.microsoft.com/office/powerpoint/2010/main" advClick="0" advTm="38618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4003675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/>
              <a:t>b</a:t>
            </a:r>
            <a:r>
              <a:rPr lang="en-US" sz="3100" dirty="0" smtClean="0"/>
              <a:t>) Two-way  (1-1) communication - conversation</a:t>
            </a:r>
            <a:endParaRPr lang="en-US" sz="31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35500" y="273050"/>
            <a:ext cx="4051300" cy="5853113"/>
          </a:xfrm>
        </p:spPr>
        <p:txBody>
          <a:bodyPr/>
          <a:lstStyle/>
          <a:p>
            <a:r>
              <a:rPr lang="en-US" b="1" dirty="0" smtClean="0"/>
              <a:t>Note:</a:t>
            </a:r>
            <a:r>
              <a:rPr lang="en-US" dirty="0" smtClean="0"/>
              <a:t> Two-way communication is usually a </a:t>
            </a:r>
            <a:r>
              <a:rPr lang="en-US" dirty="0" smtClean="0">
                <a:solidFill>
                  <a:srgbClr val="FF0000"/>
                </a:solidFill>
              </a:rPr>
              <a:t>multi-step process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763486"/>
            <a:ext cx="4003675" cy="4362677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 smtClean="0"/>
              <a:t>This is well-known mode of communication where A sends a message to B, and B sends back an answer.</a:t>
            </a:r>
          </a:p>
          <a:p>
            <a:r>
              <a:rPr lang="en-US" sz="2800" dirty="0" smtClean="0"/>
              <a:t>Examples: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Conversation (between two subjects)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Phone call (between two)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Chat (private)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Skype (between two)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...</a:t>
            </a:r>
          </a:p>
          <a:p>
            <a:endParaRPr lang="en-US" sz="2800" dirty="0"/>
          </a:p>
          <a:p>
            <a:r>
              <a:rPr lang="en-US" sz="2800" dirty="0" smtClean="0"/>
              <a:t>This is also known as </a:t>
            </a:r>
            <a:r>
              <a:rPr lang="en-US" sz="2800" b="1" dirty="0" smtClean="0"/>
              <a:t>interactive communication (</a:t>
            </a:r>
            <a:r>
              <a:rPr lang="en-US" sz="2800" dirty="0" smtClean="0"/>
              <a:t>with feedback)!.</a:t>
            </a:r>
            <a:endParaRPr lang="en-US" sz="2800" dirty="0"/>
          </a:p>
        </p:txBody>
      </p:sp>
      <p:sp>
        <p:nvSpPr>
          <p:cNvPr id="7" name="Oval 6"/>
          <p:cNvSpPr/>
          <p:nvPr/>
        </p:nvSpPr>
        <p:spPr>
          <a:xfrm>
            <a:off x="5016500" y="2644775"/>
            <a:ext cx="698501" cy="6889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7629525" y="2619376"/>
            <a:ext cx="704850" cy="723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1" name="Left-Right Arrow 10"/>
          <p:cNvSpPr/>
          <p:nvPr/>
        </p:nvSpPr>
        <p:spPr>
          <a:xfrm>
            <a:off x="5779769" y="2630804"/>
            <a:ext cx="1849755" cy="766445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Left-Right Arrow 2"/>
          <p:cNvSpPr/>
          <p:nvPr/>
        </p:nvSpPr>
        <p:spPr>
          <a:xfrm>
            <a:off x="6729730" y="4365625"/>
            <a:ext cx="45719" cy="4571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0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71730">
        <p14:flash/>
      </p:transition>
    </mc:Choice>
    <mc:Fallback xmlns="">
      <p:transition xmlns:p14="http://schemas.microsoft.com/office/powerpoint/2010/main" advClick="0" advTm="7173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5175"/>
            <a:ext cx="4003675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/>
              <a:t>c</a:t>
            </a:r>
            <a:r>
              <a:rPr lang="en-US" sz="3100" dirty="0" smtClean="0"/>
              <a:t>) Communications 1-1.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31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003675" cy="4691063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/>
              <a:t>WARNING! </a:t>
            </a:r>
            <a:r>
              <a:rPr lang="en-US" sz="2800" dirty="0"/>
              <a:t>1</a:t>
            </a:r>
            <a:r>
              <a:rPr lang="en-US" sz="2800" baseline="30000" dirty="0"/>
              <a:t>st</a:t>
            </a:r>
            <a:r>
              <a:rPr lang="en-US" sz="2800" dirty="0"/>
              <a:t> (top) mode is a single step only if A and B are singing in duet (or shouting at each other). Otherwise it is </a:t>
            </a:r>
            <a:r>
              <a:rPr lang="en-US" sz="2800" dirty="0" smtClean="0"/>
              <a:t>at </a:t>
            </a:r>
            <a:r>
              <a:rPr lang="en-US" sz="2800" dirty="0" err="1" smtClean="0"/>
              <a:t>leasr</a:t>
            </a:r>
            <a:r>
              <a:rPr lang="en-US" sz="2800" dirty="0" smtClean="0"/>
              <a:t> a two-step </a:t>
            </a:r>
            <a:r>
              <a:rPr lang="en-US" sz="2800" dirty="0"/>
              <a:t>communication.</a:t>
            </a:r>
          </a:p>
          <a:p>
            <a:r>
              <a:rPr lang="en-US" sz="2800" dirty="0" smtClean="0"/>
              <a:t>If only two individuals are involved in communication, that communication is 1-1. (See four examples on the right).</a:t>
            </a:r>
          </a:p>
          <a:p>
            <a:r>
              <a:rPr lang="en-US" sz="2800" b="1" dirty="0" smtClean="0"/>
              <a:t>WARNING! </a:t>
            </a:r>
            <a:r>
              <a:rPr lang="en-US" sz="2800" dirty="0" smtClean="0"/>
              <a:t>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and 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modes are essentially the same.</a:t>
            </a:r>
          </a:p>
          <a:p>
            <a:endParaRPr lang="en-US" sz="2800" dirty="0"/>
          </a:p>
        </p:txBody>
      </p:sp>
      <p:sp>
        <p:nvSpPr>
          <p:cNvPr id="3" name="Left-Right Arrow 2"/>
          <p:cNvSpPr/>
          <p:nvPr/>
        </p:nvSpPr>
        <p:spPr>
          <a:xfrm>
            <a:off x="6729730" y="4365625"/>
            <a:ext cx="45719" cy="4571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067300" y="511075"/>
            <a:ext cx="698501" cy="6889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7680325" y="485676"/>
            <a:ext cx="704850" cy="723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5" name="Left-Right Arrow 14"/>
          <p:cNvSpPr/>
          <p:nvPr/>
        </p:nvSpPr>
        <p:spPr>
          <a:xfrm>
            <a:off x="5830569" y="497104"/>
            <a:ext cx="1849755" cy="766445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994275" y="3984625"/>
            <a:ext cx="3571875" cy="2320925"/>
            <a:chOff x="4994275" y="3984625"/>
            <a:chExt cx="3571875" cy="2320925"/>
          </a:xfrm>
          <a:solidFill>
            <a:schemeClr val="accent5"/>
          </a:solidFill>
        </p:grpSpPr>
        <p:grpSp>
          <p:nvGrpSpPr>
            <p:cNvPr id="18" name="Group 17"/>
            <p:cNvGrpSpPr/>
            <p:nvPr/>
          </p:nvGrpSpPr>
          <p:grpSpPr>
            <a:xfrm>
              <a:off x="5016500" y="3984625"/>
              <a:ext cx="3549650" cy="914400"/>
              <a:chOff x="5016500" y="2524125"/>
              <a:chExt cx="3549650" cy="914400"/>
            </a:xfrm>
            <a:grpFill/>
          </p:grpSpPr>
          <p:sp>
            <p:nvSpPr>
              <p:cNvPr id="19" name="Oval 18"/>
              <p:cNvSpPr/>
              <p:nvPr/>
            </p:nvSpPr>
            <p:spPr>
              <a:xfrm>
                <a:off x="5016500" y="2644775"/>
                <a:ext cx="698501" cy="688975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/>
                  <a:t>A</a:t>
                </a:r>
                <a:endParaRPr lang="en-US" sz="2400" dirty="0"/>
              </a:p>
            </p:txBody>
          </p:sp>
          <p:sp>
            <p:nvSpPr>
              <p:cNvPr id="20" name="Right Arrow 19"/>
              <p:cNvSpPr/>
              <p:nvPr/>
            </p:nvSpPr>
            <p:spPr>
              <a:xfrm>
                <a:off x="5794376" y="2644775"/>
                <a:ext cx="1778000" cy="688975"/>
              </a:xfrm>
              <a:prstGeom prst="rightArrow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651750" y="2524125"/>
                <a:ext cx="914400" cy="914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archive</a:t>
                </a:r>
                <a:endParaRPr lang="en-US" dirty="0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4994275" y="5391150"/>
              <a:ext cx="3549650" cy="914400"/>
              <a:chOff x="5016500" y="2524125"/>
              <a:chExt cx="3549650" cy="914400"/>
            </a:xfrm>
            <a:grpFill/>
          </p:grpSpPr>
          <p:sp>
            <p:nvSpPr>
              <p:cNvPr id="23" name="Oval 22"/>
              <p:cNvSpPr/>
              <p:nvPr/>
            </p:nvSpPr>
            <p:spPr>
              <a:xfrm>
                <a:off x="5016500" y="2644775"/>
                <a:ext cx="698501" cy="688975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A</a:t>
                </a:r>
                <a:endParaRPr lang="en-US" sz="2400" dirty="0" smtClean="0"/>
              </a:p>
            </p:txBody>
          </p:sp>
          <p:sp>
            <p:nvSpPr>
              <p:cNvPr id="24" name="Right Arrow 23"/>
              <p:cNvSpPr/>
              <p:nvPr/>
            </p:nvSpPr>
            <p:spPr>
              <a:xfrm flipH="1">
                <a:off x="5794376" y="2644775"/>
                <a:ext cx="1778000" cy="688975"/>
              </a:xfrm>
              <a:prstGeom prst="rightArrow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651750" y="2524125"/>
                <a:ext cx="914400" cy="9144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archive</a:t>
                </a:r>
                <a:endParaRPr lang="en-US" dirty="0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5117338" y="1461926"/>
            <a:ext cx="3317875" cy="723900"/>
            <a:chOff x="5041900" y="2882901"/>
            <a:chExt cx="3317875" cy="723900"/>
          </a:xfrm>
          <a:solidFill>
            <a:srgbClr val="FF6600"/>
          </a:solidFill>
        </p:grpSpPr>
        <p:sp>
          <p:nvSpPr>
            <p:cNvPr id="9" name="Oval 8"/>
            <p:cNvSpPr/>
            <p:nvPr/>
          </p:nvSpPr>
          <p:spPr>
            <a:xfrm>
              <a:off x="5041900" y="2908300"/>
              <a:ext cx="698501" cy="68897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7654925" y="2882901"/>
              <a:ext cx="704850" cy="7239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5842001" y="2898775"/>
              <a:ext cx="1778000" cy="688975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131435" y="2482001"/>
            <a:ext cx="3317875" cy="723900"/>
            <a:chOff x="5041900" y="2882901"/>
            <a:chExt cx="3317875" cy="723900"/>
          </a:xfrm>
          <a:solidFill>
            <a:srgbClr val="FF6600"/>
          </a:solidFill>
        </p:grpSpPr>
        <p:sp>
          <p:nvSpPr>
            <p:cNvPr id="27" name="Oval 26"/>
            <p:cNvSpPr/>
            <p:nvPr/>
          </p:nvSpPr>
          <p:spPr>
            <a:xfrm>
              <a:off x="5041900" y="2908300"/>
              <a:ext cx="698501" cy="688975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CCFFCC"/>
                  </a:solidFill>
                </a:rPr>
                <a:t>A</a:t>
              </a:r>
              <a:endParaRPr lang="en-US" dirty="0">
                <a:solidFill>
                  <a:srgbClr val="CCFFCC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7654925" y="2882901"/>
              <a:ext cx="704850" cy="7239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CCFFCC"/>
                  </a:solidFill>
                </a:rPr>
                <a:t>B</a:t>
              </a:r>
              <a:endParaRPr lang="en-US" dirty="0">
                <a:solidFill>
                  <a:srgbClr val="CCFFCC"/>
                </a:solidFill>
              </a:endParaRPr>
            </a:p>
          </p:txBody>
        </p:sp>
        <p:sp>
          <p:nvSpPr>
            <p:cNvPr id="29" name="Right Arrow 28"/>
            <p:cNvSpPr/>
            <p:nvPr/>
          </p:nvSpPr>
          <p:spPr>
            <a:xfrm flipH="1">
              <a:off x="5842001" y="2898775"/>
              <a:ext cx="1778000" cy="688975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CFFCC"/>
                </a:solidFill>
              </a:endParaRPr>
            </a:p>
          </p:txBody>
        </p:sp>
      </p:grpSp>
      <p:pic>
        <p:nvPicPr>
          <p:cNvPr id="12" name="Sound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0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63382">
        <p14:flash/>
      </p:transition>
    </mc:Choice>
    <mc:Fallback xmlns="">
      <p:transition xmlns:p14="http://schemas.microsoft.com/office/powerpoint/2010/main" advClick="0" advTm="63382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d) Communication 1-Many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04120"/>
            <a:ext cx="4080919" cy="46910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typical communication of type 1-Many is a lecture. </a:t>
            </a:r>
          </a:p>
          <a:p>
            <a:r>
              <a:rPr lang="en-US" sz="2800" b="1" dirty="0" smtClean="0"/>
              <a:t>Homework:</a:t>
            </a:r>
            <a:r>
              <a:rPr lang="en-US" sz="2800" dirty="0" smtClean="0"/>
              <a:t> List at least three other cases of communication 1- Many.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902287" y="851955"/>
            <a:ext cx="2565400" cy="4340225"/>
            <a:chOff x="4143375" y="511175"/>
            <a:chExt cx="2565400" cy="4340225"/>
          </a:xfrm>
        </p:grpSpPr>
        <p:sp>
          <p:nvSpPr>
            <p:cNvPr id="5" name="Oval 4"/>
            <p:cNvSpPr/>
            <p:nvPr/>
          </p:nvSpPr>
          <p:spPr>
            <a:xfrm>
              <a:off x="4143375" y="2381250"/>
              <a:ext cx="523875" cy="55562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6184900" y="4295775"/>
              <a:ext cx="523875" cy="55562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184900" y="3349625"/>
              <a:ext cx="523875" cy="55562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6184900" y="2403475"/>
              <a:ext cx="523875" cy="55562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184900" y="1457325"/>
              <a:ext cx="523875" cy="55562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184900" y="511175"/>
              <a:ext cx="523875" cy="55562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4794250" y="2476500"/>
              <a:ext cx="1254125" cy="34925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1331233">
              <a:off x="4832814" y="3182971"/>
              <a:ext cx="1254125" cy="34925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 rot="2663502">
              <a:off x="4749800" y="3813175"/>
              <a:ext cx="1254125" cy="34925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Arrow 13"/>
            <p:cNvSpPr/>
            <p:nvPr/>
          </p:nvSpPr>
          <p:spPr>
            <a:xfrm rot="20242415">
              <a:off x="4759325" y="1822450"/>
              <a:ext cx="1254125" cy="34925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Arrow 14"/>
            <p:cNvSpPr/>
            <p:nvPr/>
          </p:nvSpPr>
          <p:spPr>
            <a:xfrm rot="19504001">
              <a:off x="4702175" y="1257300"/>
              <a:ext cx="1254125" cy="34925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6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3341">
        <p14:flash/>
      </p:transition>
    </mc:Choice>
    <mc:Fallback xmlns="">
      <p:transition xmlns:p14="http://schemas.microsoft.com/office/powerpoint/2010/main" advClick="0" advTm="33341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e) Communication Many-1.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972500" cy="46910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It is not unusual that after a 1-Many communication, the crowd responds, say with an applause.</a:t>
            </a:r>
          </a:p>
          <a:p>
            <a:r>
              <a:rPr lang="en-US" sz="2800" b="1" dirty="0" smtClean="0"/>
              <a:t>Homework:</a:t>
            </a:r>
            <a:r>
              <a:rPr lang="en-US" sz="2800" dirty="0" smtClean="0"/>
              <a:t> List at least three cases of Many-1 communications.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243023" y="944895"/>
            <a:ext cx="2565400" cy="4340225"/>
            <a:chOff x="4143375" y="511175"/>
            <a:chExt cx="2565400" cy="4340225"/>
          </a:xfrm>
        </p:grpSpPr>
        <p:sp>
          <p:nvSpPr>
            <p:cNvPr id="5" name="Oval 4"/>
            <p:cNvSpPr/>
            <p:nvPr/>
          </p:nvSpPr>
          <p:spPr>
            <a:xfrm>
              <a:off x="4143375" y="2381250"/>
              <a:ext cx="523875" cy="55562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6184900" y="4295775"/>
              <a:ext cx="523875" cy="55562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184900" y="3349625"/>
              <a:ext cx="523875" cy="55562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6184900" y="2403475"/>
              <a:ext cx="523875" cy="55562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184900" y="1457325"/>
              <a:ext cx="523875" cy="55562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184900" y="511175"/>
              <a:ext cx="523875" cy="55562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flipH="1">
              <a:off x="4794250" y="2476500"/>
              <a:ext cx="1254125" cy="34925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1331233" flipH="1" flipV="1">
              <a:off x="4832814" y="3182971"/>
              <a:ext cx="1254125" cy="34925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 rot="2663502" flipH="1" flipV="1">
              <a:off x="4749800" y="3813175"/>
              <a:ext cx="1254125" cy="34925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Arrow 13"/>
            <p:cNvSpPr/>
            <p:nvPr/>
          </p:nvSpPr>
          <p:spPr>
            <a:xfrm rot="20242415" flipH="1" flipV="1">
              <a:off x="4759325" y="1822450"/>
              <a:ext cx="1254125" cy="34925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Arrow 14"/>
            <p:cNvSpPr/>
            <p:nvPr/>
          </p:nvSpPr>
          <p:spPr>
            <a:xfrm rot="19504001" flipH="1" flipV="1">
              <a:off x="4702175" y="1257300"/>
              <a:ext cx="1254125" cy="34925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1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6379">
        <p14:flash/>
      </p:transition>
    </mc:Choice>
    <mc:Fallback xmlns="">
      <p:transition xmlns:p14="http://schemas.microsoft.com/office/powerpoint/2010/main" advClick="0" advTm="26379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1041</Words>
  <Application>Microsoft Macintosh PowerPoint</Application>
  <PresentationFormat>On-screen Show (4:3)</PresentationFormat>
  <Paragraphs>162</Paragraphs>
  <Slides>21</Slides>
  <Notes>0</Notes>
  <HiddenSlides>0</HiddenSlides>
  <MMClips>21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Communication Theory – My Way</vt:lpstr>
      <vt:lpstr>Modes of Communication</vt:lpstr>
      <vt:lpstr>a) One way communication</vt:lpstr>
      <vt:lpstr>a) A to archive (information storage)  One Way.</vt:lpstr>
      <vt:lpstr>a) Reading from archive (1-1) One - Way</vt:lpstr>
      <vt:lpstr>b) Two-way  (1-1) communication - conversation</vt:lpstr>
      <vt:lpstr>c) Communications 1-1. </vt:lpstr>
      <vt:lpstr>d) Communication 1-Many</vt:lpstr>
      <vt:lpstr>e) Communication Many-1.</vt:lpstr>
      <vt:lpstr>Communication Many-Many</vt:lpstr>
      <vt:lpstr>Modes of Communication – Part 2</vt:lpstr>
      <vt:lpstr>b) Two-way communication – interactive communication, communication with feeedback. </vt:lpstr>
      <vt:lpstr>a) One-way, two-step or multi-step communication</vt:lpstr>
      <vt:lpstr>a) One-way two-step communication via an archive</vt:lpstr>
      <vt:lpstr>c) Communication 1-1. Two-step mode Communication with oneself</vt:lpstr>
      <vt:lpstr>a) One-way, two-step, 1-Many communication</vt:lpstr>
      <vt:lpstr>Two-step communication Many-one.</vt:lpstr>
      <vt:lpstr>b) Two-step Communication Many-Many</vt:lpstr>
      <vt:lpstr>Multistep Communication</vt:lpstr>
      <vt:lpstr>c) Parallel Communication</vt:lpstr>
      <vt:lpstr>Analog vs. Digital Communication</vt:lpstr>
    </vt:vector>
  </TitlesOfParts>
  <Company>University of Ljubljana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 Theory – My Way</dc:title>
  <dc:creator>Tomaž Pisanski</dc:creator>
  <cp:lastModifiedBy>Tomaž Pisanski</cp:lastModifiedBy>
  <cp:revision>1</cp:revision>
  <dcterms:created xsi:type="dcterms:W3CDTF">2020-03-23T17:04:20Z</dcterms:created>
  <dcterms:modified xsi:type="dcterms:W3CDTF">2020-03-23T17:04:51Z</dcterms:modified>
</cp:coreProperties>
</file>