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tif" ContentType="image/tiff"/>
  <Override PartName="/ppt/media/image3.tif" ContentType="image/tiff"/>
  <Override PartName="/ppt/media/image4.tif" ContentType="image/tiff"/>
  <Override PartName="/ppt/media/image5.tif" ContentType="image/tiff"/>
  <Override PartName="/ppt/media/image6.tif" ContentType="image/tiff"/>
  <Override PartName="/ppt/media/image10.tif" ContentType="image/tiff"/>
  <Override PartName="/ppt/media/image7.tif" ContentType="image/tiff"/>
  <Override PartName="/ppt/media/image11.tif" ContentType="image/tiff"/>
  <Override PartName="/ppt/media/image8.tif" ContentType="image/tiff"/>
  <Override PartName="/ppt/media/image12.tif" ContentType="image/tiff"/>
  <Override PartName="/ppt/media/image9.tif" ContentType="image/tif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7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dt" idx="2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ftr" idx="3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43243FB-C9E6-4D1E-9E42-F973BB127B1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4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FA7BC2-2DB9-4AC6-A4B9-260BA9D4D35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5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CC7B72-94C4-4103-AB5A-425CD5B9754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5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91317C-7161-4206-9451-7BC3A97C76B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5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3A3409-D5DE-4C0D-98A3-85DBBC4BBA7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15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83B775-2FA4-4F99-BBB5-E5A42870E21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E8C088-AE68-4C1D-81A8-B665304E77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67AFF2-066C-43DE-A36C-AC1131A908D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2B3B2C-EF85-4EDB-B86F-C32117A3C2E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88CD1F-38FA-45C7-925B-A60406BA938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2CF497-D5E8-4B95-8C59-917E134B124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328768-4762-46BF-91C3-FA1C8C01FD8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4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19EDE9-BB5E-45E8-BC77-EE0480C093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88ADCE-F0A1-40F9-A14E-C538F1C2D20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E0B4A1-756B-405A-A36A-7BDE67EAD00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AC3139-1A09-4AF9-B24B-BFAB0620A2C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02CFCF-AA6E-4764-8433-69B0337DD5E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E18FB1-B2AF-47AD-81B3-02DD65B4ED0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F0BA28-8797-4BFF-A483-A85B4174CB4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0F409F-5654-4F4D-9810-F7C3917B548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8FC7FC-82EF-4D06-9BC1-4712BCD9291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40D378-1C82-49B0-82F2-43A8702D8C8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8D678C-BD60-4382-B384-1031C2CB9F1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4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E5ECA8-2991-459A-AF1E-6309FB25587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5E8FE3-DF3C-4C20-B22D-88D0D712BB2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2E1DEE-6F24-4096-829E-22B0D1BC95F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74BDC2-767E-48DA-9F05-57B0C44FD96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884BBF-536C-4FEF-9290-FAB7102F529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18FEB4-7F25-4FCE-89C1-7DA1DFC8D7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C9C568-CAAA-4B7C-A4D8-76563C57C06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51D07D-A644-4810-A96C-F76E0223C22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8A1101-A998-45F7-9417-EE81ADC675C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096BFD-7F17-499D-B5E7-1A1F868A59A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934397-3CC5-42B0-816C-DE955C1E6D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4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2B048F-BA6C-428A-84CC-68C96BF4037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8B4FCE-FDBA-4BBE-9AD5-97E26FDAE2B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9CBDE8-F439-4B66-A723-D0C2852BE1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FF8014-3938-400F-A52D-75359326D0A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59CF34-E377-4599-A270-DB2EA554AD7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94BC04-4B65-408F-8DAD-62C7F3A65A1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F6DE4A-198E-4D30-B07C-69212C96B39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DCCF8F2-8908-40B4-9FBE-AEEB9C31321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76350A-B779-463C-AD3B-20BC34FD00D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9BA225-24CF-475C-86B1-2B271070180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66DB00-16BF-483D-8672-203EDD3B83A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4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777E6A-85C3-44AA-B38A-0CB94033691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C9D72D-E30B-4921-B8D7-E4F5986C019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A462EE-5C9A-4343-8D9D-DBF34797F37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2C0FE4-57CE-4553-A239-3CE6B7589BB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9DA41-DB73-4575-BFD3-0489F7ED4D1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FF331D-D025-4D5C-A3D3-09263C9367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83946D-38EF-4AF5-8D8C-D3C9D0626AA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8D0BF5-E533-48B8-9F1F-74144FAFD2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4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7E8DE8-A198-4830-AF5E-37FEC188AA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4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2F06E0-70FB-41CC-831B-B7B40A96066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4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FAE970-1C44-4D9C-98AE-F8687AAD5A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5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C8089A-2A24-4B9D-805B-654E4A8ADDD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17B407-6C00-46E5-BB9B-E59D081BD48F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B447AF4-C344-4C1B-AB59-3B5F332637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B32B6B6-08DB-4753-83C4-DB3341EB24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70A3B9F-FE60-4268-953A-0DF1D97CDF6F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2C20F0-53DA-444A-983B-782B8C5116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E61456-86BF-4B33-A6AC-4D7A9F5EADA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080FAD1-C7D2-4231-A915-72345E8C48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94A7B0F-819E-4866-884E-C87DD7751B6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CCD8FF21-9A59-4AD6-B95B-F2B6467EE31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F784C94-5842-4A72-B278-1B24577FF2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BCC0976B-FA73-4A2A-AC9D-1EEE93BB27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00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4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C19E692-D425-4635-9E42-4A2F5B45527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0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3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7912BA7-DFD3-4F49-B9E6-4C6E2CDFE9A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5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9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Pravokotnik 9"/>
          <p:cNvSpPr/>
          <p:nvPr/>
        </p:nvSpPr>
        <p:spPr>
          <a:xfrm>
            <a:off x="457200" y="500040"/>
            <a:ext cx="181800" cy="685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ftr" idx="26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F2017C8-B273-4EC8-9DD8-2C2C0B31169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28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442B944-94D1-42E7-A259-4982C53A1C4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7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ftr" idx="5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403C44B-7EF5-44C9-80CA-2D94BB7A706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421FBD-4BBA-4A24-9B59-88EE3BBACA5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9" name="Pravokotnik 6"/>
          <p:cNvSpPr/>
          <p:nvPr/>
        </p:nvSpPr>
        <p:spPr>
          <a:xfrm>
            <a:off x="914400" y="281952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0" name="Pravokotnik 7"/>
          <p:cNvSpPr/>
          <p:nvPr/>
        </p:nvSpPr>
        <p:spPr>
          <a:xfrm>
            <a:off x="914400" y="281952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0"/>
          </p:nvPr>
        </p:nvSpPr>
        <p:spPr>
          <a:xfrm>
            <a:off x="2898720" y="6354720"/>
            <a:ext cx="347436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1069920" y="6354720"/>
            <a:ext cx="1520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63185B9-716B-495B-9C23-DD4F4D3841D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2"/>
          </p:nvPr>
        </p:nvSpPr>
        <p:spPr>
          <a:xfrm>
            <a:off x="6400800" y="6354720"/>
            <a:ext cx="2285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188AFF2-D64F-46C7-8D11-14531BE365B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D0C53D8-3722-4B57-9CDA-B1839F7652A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17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746DB59-A323-4923-A438-62E08150B4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9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ftr" idx="20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476F105-39F9-4A63-9A4D-1DD346F1C17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22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Player interaction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odnaslov 2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4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EAE81CE-1309-4D3C-91AD-91D1C9C856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consoles - specialized equipment, often reused by the same manufacturer,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PC - keyboard + mouse,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joypad - xbox360 was also designed for DirectX,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also all replicas work the same way.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motion detection in space - Xbox kinetik, HTC Vive, ordinary camera, multiple cameras.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4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5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BAA6FE2-D72D-44EC-B2C3-BB234F0BC9B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do not forget, HIDs are also output devices: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monitor,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glasses,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force-feedback devices (steering wheel, joypad),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LEDs.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5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5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DBA8FF8-7D05-4780-847C-A0B22457A32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Hardware register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Memory mapped I/O port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Using a higher level function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ftr" idx="5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8F0A430-DE0D-4926-A64F-F8E8F6EAC1A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Triggered by a state change in the hardware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Temporarily interrupts the CPU to run a small piece of code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Interrupt Service Routine (ISR)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ISRs typically just read the change and store the data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074472A-6C5C-4966-912F-32FC77460F2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Many of the wireless controllers use Bluetooth to communicate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Software requests HID state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Usually handled by a separate thread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Looks like polling to the application developer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wireless devices.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- polling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BF53866-865E-492B-87F5-FC450C1DA52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some devices (joystick, joypad) are periodically polled,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usually once in the game loop,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XInput API (xbox360, Windows PC):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XInputGetState() function is called in each frame,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function communicates with hardware through drivers,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returns the pointer to the XINPUT_STATE,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contains an instance of the XINPUT_GAMEPAD structure.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- interrupts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9BC6795-FA4F-40E4-A707-4728C1B75DE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some devices report the status only when the changes are made,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mouse,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most of the time there is no action,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an interrupt service routine (ISR) is started at action,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ISR reads the status of the device,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engine reads this status at an appropriate time.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– wireless devices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7DC1CC3-DD9A-441D-B8FA-F768DACB4A1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with wireless devices (wiimote, wireless joypad, sony ...) we can not just read the registers,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when the code is interrupted, it requires sending of the status or directly data,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this is usually done by a special thread,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from the point of view of the programmer, the use of such devices is not problematic,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they behave like ordinary wired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6821C54-332F-4CF7-A59D-71DF146E44C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types of input: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digital buttons,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analogue axes and buttons,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relative axes,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accelerometers,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3D orientation with Wiimote and DualShock,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cameras.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E3B1D70-795F-487A-BD73-101E8D7D37A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almost every HID has at least a few buttons,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two states: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pressed, down,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not pressed, up.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state is represented by one bit,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usually: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0 not pressed (up),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1 pressed (down),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on some devices the reverse (usually due to code errors).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ftr" idx="3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(chapters in book: 7.1–7.5)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A0BB670-8D9A-4981-AB9A-FA4ACA7B766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Intro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Device types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 (human interface devices – HID),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HID interfaces,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handling different types of inputs/outputs,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HID systems for games systems,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dead zones,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button-up/down detection,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transfer of controls.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Num" idx="6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B89D09A-7218-4EC5-9B13-7F37CFE1AAF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 terms of electrical engineering, they differ,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irrelevant for programmer,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often all digital buttons on the device are packaged in one Integer value: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ftr" idx="6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7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753BFFA-2A09-4349-987B-226B674D276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typedef struct _XINPUT_GAMEPAD{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WORD wButtons;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bLeftTrigger;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bRightTrigger;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sThumbLX;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sThumbLY;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sThumbRX;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sThumbRY;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} XINPUT_GAMEPAD;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FC8B23A-F908-4C81-BD63-DF0EFE036E3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XINPUT_GAMEPAD_DPAD_UP 0x0001 // bit 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XINPUT_GAMEPAD_DPAD_DOWN 0x0002 // bit 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XINPUT_GAMEPAD_DPAD_LEFT 0x0004 // bit 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XINPUT_GAMEPAD_DPAD_RIGHT 0x0008 // bit 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XINPUT_GAMEPAD_START 0x0010 // bit 4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XINPUT_GAMEPAD_BACK 0x0020 // bit 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XINPUT_GAMEPAD_LEFT_THUMB 0x0040 // bit 6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XINPUT_GAMEPAD_RIGHT_THUMB 0x0080 // bit 7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XINPUT_GAMEPAD_LEFT_SHOULDER 0x0100 // bit 8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XINPUT_GAMEPAD_RIGHT_SHOULDER 0x0200 //bit 9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XINPUT_GAMEPAD_A 0x1000 // bit 12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 0x2000 // bit 13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XINPUT_GAMEPAD_X 0x4000 // bit 14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XINPUT_GAMEPAD_Y 0x8000 // bit 15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ftr" idx="7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7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DAFA4F8-BD93-49A9-BA73-88678A70A31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one button is read with this function: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bool IsButtonADown(const XINPUT_GAMEPAD&amp; pad)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// mask all bits but 12. (button 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return((pad.wButtons &amp; XINPUT_GAMEPAD_A) != 0);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ftr" idx="7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Unity and HID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ldNum" idx="7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2EC0F7C-5C8E-46DE-B769-4E014947884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 Input System provides direct support for HID devices.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Two modes of operation: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200" spc="-1" strike="noStrike">
                <a:solidFill>
                  <a:schemeClr val="dk1"/>
                </a:solidFill>
                <a:latin typeface="Arial"/>
                <a:ea typeface="Courier New"/>
              </a:rPr>
              <a:t>Device layout known by the system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200" spc="-1" strike="noStrike">
                <a:solidFill>
                  <a:schemeClr val="dk1"/>
                </a:solidFill>
                <a:latin typeface="Arial"/>
                <a:ea typeface="Courier New"/>
              </a:rPr>
              <a:t>Device layout auto-generated by the system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Note: On some platforms (e.g., Linux) HID may be supported through a layer (SDL) but not via HID APIs for all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ftr" idx="7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Auto-Generated Layouts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 idx="7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04FB55D-2A55-401F-B68C-366D6F7957C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By default the Input System auto-generates layouts when HID usage is one of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GenericDesktop/Joystick, GenericDesktop/Gamepad,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or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GenericDesktop/MultiAxisController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Auto-generated devices are typically represented as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Joystick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device class.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Pros: Plug-and-play support; easy for many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Cons: Because HID descriptors can be ambiguous, auto layouts may mis-map controls (e.g., hat switches, D-pads, buttons) and naming may be generic..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 idx="7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Output Reports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Num" idx="8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B6F2057-5AA8-41A2-9FEC-068940A914F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HID devices may support outputs (vibration, lights).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Use InputDevice.ExecuteCommand with 'HIDO' command type to send output data.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Allows developers to implement vibration and feedback features.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 idx="8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Overriding HID Fallback (Custom Layouts)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8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24D68E-36D8-401A-95DF-E0F9DB4A3B0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When auto-layouts mis-map controls, define a custom layout: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1. Inspect HID descriptor via Input Debugger.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2. Define struct for HID input report format.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3. Create subclass of InputDevice (e.g., Gamepad).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4. Register layout with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InputSystem.RegisterLayout&lt;T&gt;()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Input Report Struct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41E9D26-AEB7-4DF6-ADA3-5D780CEA10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C# struct representing a DualShock 4 HID input report: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struct DualShock4HIDInputReport : IInputStateTypeInfo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public FourCC format =&gt; new FourCC('HID');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"leftStick/x")] public byte leftStickX;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"leftStick/y")] public byte leftStickY;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"rightStick/x")] public byte rightStickX;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"rightStick/y")] public byte rightStickY;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"buttonSouth")] public byte buttonSouth;</a:t>
            </a:r>
            <a:br>
              <a:rPr sz="1500"/>
            </a:br>
            <a:r>
              <a:rPr b="0" lang="sl-SI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Custom Gamepad Class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CA32E17-AF20-4E03-9447-C910097962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Subclassing Gamepad with a custom input report type: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[InputControlLayout(stateType = typeof(DualShock4HIDInputReport))]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public class DualShock4GamepadHID : Gamepad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// Custom mapping logic or extensions here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Intro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3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EEE2EE0-FB07-4230-9B8D-31BEFB830DB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HID – Human Interface Device,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device that enables collaboration between a computer and a human,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joystick, joypad, keyboard, mouse, trackball, Wii-mote,joystick, joypad, keyboard, mouse, track ball, Wii-mote,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Specialized: steering wheel, fishing rod, dance pad, electric guitar.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Layout Registration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1E4B146-5D61-43AC-8865-2A564275979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Registering custom layout for matching HID device: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InputSystem.RegisterLayout&lt;DualShock4GamepadHID&gt;(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new InputDeviceMatcher()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.WithInterface("HID")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.WithManufacturer("Sony.+Entertainment")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.WithProduct("Wireless Controller")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Unity and HID, Key Takeaways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869504B-2FC9-4205-A390-778DB948750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Auto layouts = easy setup, but limited accuracy.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Custom layouts = precise mapping, output support.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Use Input Debugger to inspect and test HID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FEE9C3E-6A3D-42FC-AD2A-AABD576E3D7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analogue input,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describes 2D position of joystick,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 inputs of analogue devices are often noisy,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rare games successfully use such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Metal Gear Solid 2: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quickly release the button - shot, and slowly - stop the shooting.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1" descr=""/>
          <p:cNvPicPr/>
          <p:nvPr/>
        </p:nvPicPr>
        <p:blipFill>
          <a:blip r:embed="rId1"/>
          <a:stretch/>
        </p:blipFill>
        <p:spPr>
          <a:xfrm>
            <a:off x="5651640" y="1252080"/>
            <a:ext cx="2748600" cy="2800800"/>
          </a:xfrm>
          <a:prstGeom prst="rect">
            <a:avLst/>
          </a:prstGeom>
          <a:ln w="0">
            <a:noFill/>
          </a:ln>
        </p:spPr>
      </p:pic>
      <p:sp>
        <p:nvSpPr>
          <p:cNvPr id="234" name="PlaceHolder 4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8D2F8E4-FE68-4415-AF6A-2571B51A8EA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strictly speaking, analog inputs are not analogue,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they are translated only into a larger array of values,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say: -32000 to +32000 (16 bit),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or 0 to 1 float,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previous structure: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SHORT sThumbLX, sThumbLY for left stick,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SHORT sThumbRX, sThumbRY for right stick.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left and right trigger (BYTE bLeftTrigger, bRightTrigger):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8 bit numbers: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from 0 to 255,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0 is not pressed, 255 is pressed all the way down.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idx="9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8885444-2226-4705-8F60-32920B376E1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some devices have relative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mouse, trackball, ...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0 means no change,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delta change from last poll or interrupt.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Accelerometers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ldNum" idx="9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41BF213-71FF-4D72-8CC4-99BF3749AB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PlayStation DualShock joypad,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Nintendo Wiimote,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most phones,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detect the acc on all three axes (x, y, z),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relative inputs (similar to a mouse),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when there is no acceleration, sensors 0,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at acceleration +- 3g,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show three quantized 8 bit integer numbers for each axis separately.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Picture 1" descr=""/>
          <p:cNvPicPr/>
          <p:nvPr/>
        </p:nvPicPr>
        <p:blipFill>
          <a:blip r:embed="rId1"/>
          <a:stretch/>
        </p:blipFill>
        <p:spPr>
          <a:xfrm>
            <a:off x="6012000" y="300240"/>
            <a:ext cx="2897280" cy="245016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4"/>
          <p:cNvSpPr>
            <a:spLocks noGrp="1"/>
          </p:cNvSpPr>
          <p:nvPr>
            <p:ph type="ftr" idx="9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3D orientation with wiimote and DualShock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10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5DF2651-F0B1-42E5-B2C7-5E9E8EA27AB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z axis is calibrated to 0 at 1g,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we simply calculate all three types of rotations,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example: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if we hold wiimote at an angle of 45 degrees: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sin (45) = cos (45) = 0,707g on y and z axes,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minor problems: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3 sensors for each axle,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the same sensors,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the y axis has a lower accuracy (1g is already at no acceleration),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some games require that you use wiimote with buttons against the player,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if the user does not hold firm wiimote, there are large short-term deviations.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manjši problemi: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3 senzorji za vsako os en,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enaki senzorji, y os ima tako manjšo natančnost (1g je že v mirovanju),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nekatere igrice zahtevajo, da se uporablja wiimote z gumbi proti igralcu,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če uporabnik ne drži trdno wiimote so velika kratkotrajna odstopanja.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Cameras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10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940C103-DAA3-4180-9C3E-CEF1AFE0CB4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wiimote - IR sensor (low res IR camera),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distingushes up to 4 IR LEDs,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we can calculate the distance from the object,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we know the distance between the diode (original equipment),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Eye for PS3: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camera - vidoconferencing,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can also determine the position in space, gestures,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camera PS4: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together with DualShock - precise determination of gestures,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Microsoft kinect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ftr" idx="10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10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3EFEC34-E30B-4792-A077-F8342721328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Input types: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2D image,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3D image,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rumble,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force-feedback,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sound,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other.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inputs- rumble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10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F05CA03-B302-4131-9B8C-284E2AD4B2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rumble,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interface has one or more motors,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unbalanced load,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engines rotate at different speeds,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different vibrations.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904EA1E-B675-4826-A0C7-68207A4BEB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899640" y="1700640"/>
            <a:ext cx="7010280" cy="2591640"/>
          </a:xfrm>
          <a:prstGeom prst="rect">
            <a:avLst/>
          </a:prstGeom>
          <a:ln w="0">
            <a:noFill/>
          </a:ln>
        </p:spPr>
      </p:pic>
      <p:sp>
        <p:nvSpPr>
          <p:cNvPr id="115" name="TextBox 3"/>
          <p:cNvSpPr/>
          <p:nvPr/>
        </p:nvSpPr>
        <p:spPr>
          <a:xfrm>
            <a:off x="2267640" y="4509000"/>
            <a:ext cx="44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joypad: xbox 360, playstation 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force-feedback,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Num" idx="10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44119A-69A0-451E-BD28-0106509BE05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game controls the motors,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force the opposite to the player force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stiffer wheel,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simulates the irregularities on the road.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 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audio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ldNum" idx="11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8040E29-3A30-4E1E-96C4-1B319B679F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there is a special subsystem for sound in engines,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some HIDs have their own functionality for sound effects,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wiimote - a small, low quality speaker,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separate voip communication between multiple players.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ldNum" idx="11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FAA338-EC1D-4313-958F-BF597496E5E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lenses on controllers,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special devices have their own interfaces - guitar hero, steering wheels, 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interfaces with gestures,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interfaces that we use with thoughts.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ldNum" idx="1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A88F82C-6EAD-4E66-A2B6-2D05535E2FA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most engines do not use raw data,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inputs are ”corrected",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smoother movement,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interpolation in sudden jumps,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 abstraction level, which allows you to remap buttons.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ftr" idx="1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Num" idx="1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4D77BE1-DFC7-401A-8E1D-46B1F5723E3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typical requirements: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dead zones,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analogue signal filtering,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event detection (e.g., button up, button down),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detection of button sequences and multibutton combinations (chords).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 idx="11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ldNum" idx="1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6959C68-7333-4190-819A-5AB6C9C9A98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gesture detection,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management of multiple HIDs for multiple players,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multiplatform HID support,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controller input remapping,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context-sensitive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ability to temporarily disable certain inputs.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 idx="11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12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6CCECE1-DF75-4C4A-9705-7BA814682EC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dead zones: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HID devices are still analogue,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joystick's values change slightly in standstill,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 dead zone (I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0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 + lambda) is introduced around the standstill value,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whole zone has a value of 0.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ftr" idx="12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Num" idx="12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17CA82A-5BD8-465E-9FEA-CEABA89F87B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analogue signal filtering: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noise (out of dead zones) can also lead sudden peaks,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noise is usually high frequencies (at least the one that disturbs the user),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use a low-pass filter, filter out high frequencies,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unfiltered a(t) value is compared with the previous filtered f(t), RC is the filtering constant.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" descr=""/>
          <p:cNvPicPr/>
          <p:nvPr/>
        </p:nvPicPr>
        <p:blipFill>
          <a:blip r:embed="rId1"/>
          <a:stretch/>
        </p:blipFill>
        <p:spPr>
          <a:xfrm>
            <a:off x="2771640" y="4641120"/>
            <a:ext cx="5048640" cy="359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"/>
          <p:cNvPicPr/>
          <p:nvPr/>
        </p:nvPicPr>
        <p:blipFill>
          <a:blip r:embed="rId2"/>
          <a:stretch/>
        </p:blipFill>
        <p:spPr>
          <a:xfrm>
            <a:off x="1672200" y="5268960"/>
            <a:ext cx="1842840" cy="91044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4"/>
          <p:cNvSpPr>
            <a:spLocks noGrp="1"/>
          </p:cNvSpPr>
          <p:nvPr>
            <p:ph type="ftr" idx="12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Num" idx="1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B203389-74C2-4C9D-B9BB-44D927E4CA4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analogue signal filtering: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lowPassFilter(F32 unfilteredInput,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lastFramesFilteredInput,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rc, F32 dt){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a = dt / (rc + dt);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(1 - a) * lastFramesFilteredInput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+ a * unfilteredInput;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ftr" idx="12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sldNum" idx="12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1D5AC72-800E-4937-A76E-799EF34C05A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event detection: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Button Up and Button Down,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determine whether or not one or the other event occurred in the last time frame,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have: 32-bit word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buttonStates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these are the current button states,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we want to generate two new 32 bit words: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buttonDowns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have changed you in the last period, </a:t>
            </a: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buttonUps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- vice versa,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prevButtonStates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previous states.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ftr" idx="12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A6CC6E3-92A2-428D-AD09-AF469AC2E9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TextBox 3"/>
          <p:cNvSpPr/>
          <p:nvPr/>
        </p:nvSpPr>
        <p:spPr>
          <a:xfrm>
            <a:off x="2267640" y="4509000"/>
            <a:ext cx="44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dualshock 4 joypad playstation 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1" descr=""/>
          <p:cNvPicPr/>
          <p:nvPr/>
        </p:nvPicPr>
        <p:blipFill>
          <a:blip r:embed="rId1"/>
          <a:stretch/>
        </p:blipFill>
        <p:spPr>
          <a:xfrm>
            <a:off x="1835640" y="1730880"/>
            <a:ext cx="4370400" cy="259992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3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Num" idx="12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2DC44A3-A1D3-4150-A690-187941E841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Content Placeholder 3" descr=""/>
          <p:cNvPicPr/>
          <p:nvPr/>
        </p:nvPicPr>
        <p:blipFill>
          <a:blip r:embed="rId1"/>
          <a:stretch/>
        </p:blipFill>
        <p:spPr>
          <a:xfrm>
            <a:off x="1259640" y="212760"/>
            <a:ext cx="5976000" cy="626940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2"/>
          <p:cNvSpPr>
            <a:spLocks noGrp="1"/>
          </p:cNvSpPr>
          <p:nvPr>
            <p:ph type="ftr" idx="12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Num" idx="13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ABD2D34-1831-4294-AF28-70CC33521AB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chord – a group of buttons that together pressed have a new meaning,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Super Mario Galaxy's,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you first press the A and B button for a new game,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basically trivial,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but we need to keep the button from the chord sequence not even triggering any action,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players do not press all the buttons at the same time,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we need to observe several frames.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ftr" idx="13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ldNum" idx="13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31312A8-33DA-4548-99E2-E10276A728F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equencing and gesture detection,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gesture - the sequence of actions performed by the player via HID,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 fighting games A-B-A sequence, possibly left/right,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gesture is regular, if the sequence is performed at the max specified time,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usually gesture detection is enabled with a short history of commands,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when a part of the sequence describing the gesture is fulfilled,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write it in the temporary buffer together with the timestamp,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in case of new actions check if the time – timestamp iz less than max.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ftr" idx="13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Num" idx="13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DCDFF34-AD5E-4377-A283-CD5A9EF1D8E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Rectangle 2"/>
          <p:cNvSpPr/>
          <p:nvPr/>
        </p:nvSpPr>
        <p:spPr>
          <a:xfrm>
            <a:off x="467640" y="474480"/>
            <a:ext cx="8207280" cy="63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class ButtonSequenceDetector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U32* m_aButtonIds; // sequence of buttons to watch for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m_buttonCount; // number of buttons in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m_dtMax; // max time for entire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m_iButton; // next button to watch for in seq.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m_tStart; // start time of sequence, 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// seconds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public: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ButtonSequenceDetector(U32* aButtonIds,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U32 buttonCount,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F32 dtMax,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EventId eventIdToSend) 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m_aButtonIds(aButtonIds),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m_buttonCount(buttonCount),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m_dtMax(dtMax),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m_eventId(eventIdToSend), // event to send when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// complete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m_iButton(0), // start of sequence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m_tStart(0) // initial value irrelevant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ftr" idx="1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Num" idx="1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515C407-18C8-447E-B221-5892B3ACD01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support for cross-platform HID,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conditional compile commands can be used in a million places in the code: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#if TARGET_XBOX360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(ButtonsJustWentDown(XB360_BUTTONMASK_A))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TARGET_PS3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(ButtonsJustWentDown(PS3_BUTTONMASK_TRIANGLE))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TARGET_WII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(ButtonsJustWentDown(WII_BUTTONMASK_A))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#endif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do something...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0FD22B5-B3C7-4811-93CC-FD5E02E4E55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4474080" cy="120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or …: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hardware abstraction layer,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1"/>
          <p:cNvSpPr/>
          <p:nvPr/>
        </p:nvSpPr>
        <p:spPr>
          <a:xfrm>
            <a:off x="4644000" y="459000"/>
            <a:ext cx="460764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enum AbstractControlIndex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Start and back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AINDEX_START, // Xbox 360 Start, PS3 Start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AINDEX_BACK_SELECT, // Xbox 360 Back, PS3 Select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D-pad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AINDEX_LPAD_DOWN,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AINDEX_LPAD_UP,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AINDEX_LPAD_LEFT,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AINDEX_LPAD_RIGHT,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"pad" of four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AINDEX_RPAD_DOWN, // Xbox 360 A, PS3 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AINDEX_RPAD_UP, // Xbox 360 Y, PS3 Triangle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AINDEX_RPAD_LEFT, // Xbox 360 X, PS3 Square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AINDEX_RPAD_RIGHT, // Xbox 360 B, PS3 Circle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thumb stick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AINDEX_LSTICK_BUTTON, // Xbox 360 LThumb, PS3 L3,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white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AINDEX_RSTICK_BUTTON, // Xbox 360 RThumb, PS3 R3,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black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shoulder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AINDEX_LSHOULDER, // Xbox 360 L shoulder, PS3 L1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AINDEX_RSHOULDER, // Xbox 360 R shoulder, PS3 R1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ftr" idx="13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in practice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ldNum" idx="14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88ABCC0-C118-4385-8F15-A331BDCA746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conceptually HID is very simple,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differences between physical devices,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correct implementation of low-pass filtering,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conversion of control mapping without errors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these errors are a show stopper,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achieving "just the right feel" of the joypad rumble,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restrictions induced by console manufacturers through technical requirements (technical requirements checklists - TRC).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ftr" idx="14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4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B8A9592-CEA3-406D-9CDF-C43675FCCFB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2267640" y="4509000"/>
            <a:ext cx="44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remote - wiimote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1" descr=""/>
          <p:cNvPicPr/>
          <p:nvPr/>
        </p:nvPicPr>
        <p:blipFill>
          <a:blip r:embed="rId1"/>
          <a:stretch/>
        </p:blipFill>
        <p:spPr>
          <a:xfrm>
            <a:off x="1907640" y="1400760"/>
            <a:ext cx="4344120" cy="29131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3"/>
          <p:cNvSpPr>
            <a:spLocks noGrp="1"/>
          </p:cNvSpPr>
          <p:nvPr>
            <p:ph type="ftr" idx="4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4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F914F36-E4DD-4512-B1DD-77EA003BF6B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extBox 3"/>
          <p:cNvSpPr/>
          <p:nvPr/>
        </p:nvSpPr>
        <p:spPr>
          <a:xfrm>
            <a:off x="3708000" y="4581000"/>
            <a:ext cx="44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1" descr=""/>
          <p:cNvPicPr/>
          <p:nvPr/>
        </p:nvPicPr>
        <p:blipFill>
          <a:blip r:embed="rId1"/>
          <a:stretch/>
        </p:blipFill>
        <p:spPr>
          <a:xfrm>
            <a:off x="1568520" y="1412640"/>
            <a:ext cx="5137560" cy="277956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ftr" idx="4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4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E61D81B-2206-46F5-B4DF-DAFEE1B2642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2267640" y="4509000"/>
            <a:ext cx="4463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frying pan</a:t>
            </a:r>
            <a:r>
              <a:rPr b="0" lang="en-US" sz="1800" spc="-1" strike="noStrike">
                <a:solidFill>
                  <a:schemeClr val="dk1"/>
                </a:solidFill>
                <a:latin typeface="Wingdings"/>
              </a:rPr>
              <a:t>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7" descr=""/>
          <p:cNvPicPr/>
          <p:nvPr/>
        </p:nvPicPr>
        <p:blipFill>
          <a:blip r:embed="rId1"/>
          <a:stretch/>
        </p:blipFill>
        <p:spPr>
          <a:xfrm>
            <a:off x="1403640" y="1314000"/>
            <a:ext cx="5843160" cy="302364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ftr" idx="4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ldNum" idx="4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7DFD3CB-2A9E-4CBC-A0D2-0E2A25A4A8D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TextBox 3"/>
          <p:cNvSpPr/>
          <p:nvPr/>
        </p:nvSpPr>
        <p:spPr>
          <a:xfrm>
            <a:off x="2483640" y="4518720"/>
            <a:ext cx="4463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wiimote used in a new device – steering wheel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8" descr=""/>
          <p:cNvPicPr/>
          <p:nvPr/>
        </p:nvPicPr>
        <p:blipFill>
          <a:blip r:embed="rId1"/>
          <a:stretch/>
        </p:blipFill>
        <p:spPr>
          <a:xfrm>
            <a:off x="1362240" y="1417320"/>
            <a:ext cx="6275160" cy="282636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ftr" idx="4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18381</TotalTime>
  <Application>LibreOffice/24.2.7.2$Linux_X86_64 LibreOffice_project/420$Build-2</Application>
  <AppVersion>15.0000</AppVersion>
  <Words>2622</Words>
  <Paragraphs>504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2025-10-19T18:54:40Z</dcterms:modified>
  <cp:revision>730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46</vt:i4>
  </property>
  <property fmtid="{D5CDD505-2E9C-101B-9397-08002B2CF9AE}" pid="3" name="PresentationFormat">
    <vt:lpwstr>On-screen Show (4:3)</vt:lpwstr>
  </property>
  <property fmtid="{D5CDD505-2E9C-101B-9397-08002B2CF9AE}" pid="4" name="Slides">
    <vt:i4>46</vt:i4>
  </property>
</Properties>
</file>