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10" r:id="rId11"/>
    <p:sldId id="304" r:id="rId12"/>
    <p:sldId id="305" r:id="rId13"/>
    <p:sldId id="306" r:id="rId14"/>
    <p:sldId id="307" r:id="rId15"/>
    <p:sldId id="309" r:id="rId16"/>
    <p:sldId id="308" r:id="rId17"/>
  </p:sldIdLst>
  <p:sldSz cx="9144000" cy="6858000" type="screen4x3"/>
  <p:notesSz cx="7099300" cy="10234613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Svetel slog 2 – poudarek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1" autoAdjust="0"/>
    <p:restoredTop sz="93692" autoAdjust="0"/>
  </p:normalViewPr>
  <p:slideViewPr>
    <p:cSldViewPr>
      <p:cViewPr varScale="1">
        <p:scale>
          <a:sx n="212" d="100"/>
          <a:sy n="212" d="100"/>
        </p:scale>
        <p:origin x="2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83CA3F-FC03-9141-9061-5BC68532E235}" type="datetimeFigureOut">
              <a:rPr lang="sl-SI"/>
              <a:pPr>
                <a:defRPr/>
              </a:pPr>
              <a:t>17. 10. 18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EB6BC0-C870-B040-8291-959B2FE0E160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31136813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56363A7-5357-0C4D-8702-FE36514BEF07}" type="datetimeFigureOut">
              <a:rPr lang="sl-SI"/>
              <a:pPr>
                <a:defRPr/>
              </a:pPr>
              <a:t>17. 10. 18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375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charset="0"/>
              </a:defRPr>
            </a:lvl1pPr>
          </a:lstStyle>
          <a:p>
            <a:pPr>
              <a:defRPr/>
            </a:pPr>
            <a:fld id="{484A9C38-AD74-244A-8008-5919B7D95984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3228238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x-none"/>
          </a:p>
        </p:txBody>
      </p:sp>
      <p:sp>
        <p:nvSpPr>
          <p:cNvPr id="16387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81E7E078-0728-834A-96F9-650ABD35BF76}" type="slidenum">
              <a:rPr lang="sl-SI" altLang="x-none" sz="1300"/>
              <a:pPr>
                <a:spcBef>
                  <a:spcPct val="0"/>
                </a:spcBef>
              </a:pPr>
              <a:t>1</a:t>
            </a:fld>
            <a:endParaRPr lang="sl-SI" altLang="x-non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dirty="0" smtClean="0"/>
              <a:t>Kliknite, če želite urediti slog podnaslova matrice</a:t>
            </a:r>
            <a:endParaRPr lang="en-US" dirty="0"/>
          </a:p>
        </p:txBody>
      </p:sp>
      <p:sp>
        <p:nvSpPr>
          <p:cNvPr id="10" name="Ograda noge 16"/>
          <p:cNvSpPr>
            <a:spLocks noGrp="1"/>
          </p:cNvSpPr>
          <p:nvPr>
            <p:ph type="ftr" sz="quarter" idx="10"/>
          </p:nvPr>
        </p:nvSpPr>
        <p:spPr>
          <a:xfrm>
            <a:off x="2124075" y="6381750"/>
            <a:ext cx="5184775" cy="366713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 err="1" smtClean="0"/>
              <a:t>Jezikovne</a:t>
            </a:r>
            <a:r>
              <a:rPr lang="en-US" dirty="0" smtClean="0"/>
              <a:t> </a:t>
            </a:r>
            <a:r>
              <a:rPr lang="en-US" dirty="0" err="1" smtClean="0"/>
              <a:t>tehnolgije</a:t>
            </a:r>
            <a:r>
              <a:rPr lang="en-US" dirty="0" smtClean="0"/>
              <a:t>, </a:t>
            </a:r>
            <a:r>
              <a:rPr lang="en-US" dirty="0" err="1"/>
              <a:t>Jernej</a:t>
            </a:r>
            <a:r>
              <a:rPr lang="en-US" dirty="0"/>
              <a:t> </a:t>
            </a:r>
            <a:r>
              <a:rPr lang="en-US" dirty="0" err="1"/>
              <a:t>Vičič</a:t>
            </a:r>
            <a:endParaRPr lang="sl-SI" dirty="0"/>
          </a:p>
        </p:txBody>
      </p:sp>
      <p:sp>
        <p:nvSpPr>
          <p:cNvPr id="11" name="Ograda številke diapozitiva 28"/>
          <p:cNvSpPr>
            <a:spLocks noGrp="1"/>
          </p:cNvSpPr>
          <p:nvPr>
            <p:ph type="sldNum" sz="quarter" idx="11"/>
          </p:nvPr>
        </p:nvSpPr>
        <p:spPr>
          <a:xfrm>
            <a:off x="1216025" y="6354763"/>
            <a:ext cx="8350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DA412-AC57-6B44-9F31-FB6BDE394505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147500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no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5" name="Ograda številke diapozitiva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1099-B36F-B945-B354-9F33ACC05B8D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2091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Enakokraki trikotnik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aven konek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C058-3AC5-914F-893B-256CBF9CD779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136146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no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 err="1" smtClean="0"/>
              <a:t>Jezikovne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, </a:t>
            </a:r>
            <a:r>
              <a:rPr lang="en-US" dirty="0" err="1"/>
              <a:t>Jernej</a:t>
            </a:r>
            <a:r>
              <a:rPr lang="en-US" dirty="0"/>
              <a:t> </a:t>
            </a:r>
            <a:r>
              <a:rPr lang="en-US" dirty="0" err="1"/>
              <a:t>Vičič</a:t>
            </a:r>
            <a:endParaRPr lang="sl-SI" dirty="0"/>
          </a:p>
        </p:txBody>
      </p:sp>
      <p:sp>
        <p:nvSpPr>
          <p:cNvPr id="5" name="Ograda številke diapozitiva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5E26-9510-0A42-92E1-E7DFC9744131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204655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 err="1" smtClean="0"/>
              <a:t>Jezikovne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, </a:t>
            </a:r>
            <a:r>
              <a:rPr lang="en-US" dirty="0" err="1"/>
              <a:t>Jernej</a:t>
            </a:r>
            <a:r>
              <a:rPr lang="en-US" dirty="0"/>
              <a:t> </a:t>
            </a:r>
            <a:r>
              <a:rPr lang="en-US" dirty="0" err="1"/>
              <a:t>Vičič</a:t>
            </a:r>
            <a:endParaRPr lang="sl-SI" dirty="0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A1DEC-EA76-0649-8D28-27992C815F1F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269253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92B9-3CC7-2343-8795-737AE4BF331D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198097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no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8" name="Ograda številke diapozitiva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AF46-D28A-2647-9CEC-F42AE9DCE741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181399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nakokraki trikotni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4" name="Ograda datuma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3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6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CEDB-5E17-A14F-A474-896E26130B5C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59131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aven konek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Enakokraki trikotni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datuma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6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E0F1F-27E8-7246-8FC9-7B3687CAE6B1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176914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aven konek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Enakokraki trikotnik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2" name="Ograda vsebine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Ograda datuma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92623-38E6-AC44-A17B-760E9DFDB806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206739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Enakokraki trikotnik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8" name="Ograda datuma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AD74-EB9E-B44C-9240-8C2FCD61BDDF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375095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x-none"/>
              <a:t>Kliknite, če želite urediti slog naslova matrice</a:t>
            </a:r>
            <a:endParaRPr lang="en-US" altLang="x-none"/>
          </a:p>
        </p:txBody>
      </p:sp>
      <p:sp>
        <p:nvSpPr>
          <p:cNvPr id="1027" name="Ograda besedila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x-none"/>
              <a:t>Kliknite, če želite urediti sloge besedila matrice</a:t>
            </a:r>
          </a:p>
          <a:p>
            <a:pPr lvl="1"/>
            <a:r>
              <a:rPr lang="sl-SI" altLang="x-none"/>
              <a:t>Druga raven</a:t>
            </a:r>
          </a:p>
          <a:p>
            <a:pPr lvl="2"/>
            <a:r>
              <a:rPr lang="sl-SI" altLang="x-none"/>
              <a:t>Tretja raven</a:t>
            </a:r>
          </a:p>
          <a:p>
            <a:pPr lvl="3"/>
            <a:r>
              <a:rPr lang="sl-SI" altLang="x-none"/>
              <a:t>Četrta raven</a:t>
            </a:r>
          </a:p>
          <a:p>
            <a:pPr lvl="4"/>
            <a:r>
              <a:rPr lang="sl-SI" altLang="x-none"/>
              <a:t>Peta raven</a:t>
            </a:r>
            <a:endParaRPr lang="en-US" altLang="x-none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2627313" y="6356350"/>
            <a:ext cx="6048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04A418-4AA7-D243-A137-F753C3238016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  <p:sp>
        <p:nvSpPr>
          <p:cNvPr id="1030" name="Raven konek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aven konek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Enakokraki trikotnik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44" r:id="rId4"/>
    <p:sldLayoutId id="2147483845" r:id="rId5"/>
    <p:sldLayoutId id="2147483850" r:id="rId6"/>
    <p:sldLayoutId id="2147483851" r:id="rId7"/>
    <p:sldLayoutId id="2147483852" r:id="rId8"/>
    <p:sldLayoutId id="2147483853" r:id="rId9"/>
    <p:sldLayoutId id="2147483846" r:id="rId10"/>
    <p:sldLayoutId id="214748385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kymind.ai/wiki/word2vec#sequenc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kymind.ai/wiki/glossary#cosin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slov 1"/>
          <p:cNvSpPr>
            <a:spLocks noGrp="1"/>
          </p:cNvSpPr>
          <p:nvPr>
            <p:ph type="ctrTitle"/>
          </p:nvPr>
        </p:nvSpPr>
        <p:spPr>
          <a:xfrm>
            <a:off x="442913" y="3557588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x-none" sz="2800" dirty="0" smtClean="0"/>
              <a:t>word embeddings </a:t>
            </a:r>
            <a:r>
              <a:rPr lang="mr-IN" altLang="x-none" sz="2800" dirty="0" smtClean="0"/>
              <a:t>–</a:t>
            </a:r>
            <a:r>
              <a:rPr lang="sl-SI" altLang="x-none" sz="2800" dirty="0" smtClean="0"/>
              <a:t> word2vect</a:t>
            </a:r>
            <a:endParaRPr lang="sl-SI" altLang="x-none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85938" y="676275"/>
            <a:ext cx="64008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Jezikovne tehnologije</a:t>
            </a:r>
            <a:endParaRPr lang="sl-SI" dirty="0"/>
          </a:p>
        </p:txBody>
      </p:sp>
      <p:sp>
        <p:nvSpPr>
          <p:cNvPr id="15363" name="Podnaslov 2"/>
          <p:cNvSpPr txBox="1">
            <a:spLocks/>
          </p:cNvSpPr>
          <p:nvPr/>
        </p:nvSpPr>
        <p:spPr bwMode="auto">
          <a:xfrm>
            <a:off x="1071563" y="5214938"/>
            <a:ext cx="7143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r>
              <a:rPr lang="sl-SI" altLang="x-none" sz="1800" dirty="0">
                <a:solidFill>
                  <a:srgbClr val="898989"/>
                </a:solidFill>
              </a:rPr>
              <a:t>Jernej Vičič   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word2vec </a:t>
            </a:r>
            <a:r>
              <a:rPr lang="en-US" dirty="0" smtClean="0"/>
              <a:t>se </a:t>
            </a:r>
            <a:r>
              <a:rPr lang="en-US" dirty="0" err="1" smtClean="0"/>
              <a:t>sodi</a:t>
            </a:r>
            <a:r>
              <a:rPr lang="en-US" dirty="0" smtClean="0"/>
              <a:t> v “</a:t>
            </a:r>
            <a:r>
              <a:rPr lang="en-US" dirty="0" err="1" smtClean="0"/>
              <a:t>globoko</a:t>
            </a:r>
            <a:r>
              <a:rPr lang="en-US" dirty="0" smtClean="0"/>
              <a:t> </a:t>
            </a:r>
            <a:r>
              <a:rPr lang="en-US" dirty="0" err="1" smtClean="0"/>
              <a:t>učenje</a:t>
            </a:r>
            <a:r>
              <a:rPr lang="en-US" dirty="0" smtClean="0"/>
              <a:t>”; </a:t>
            </a:r>
          </a:p>
          <a:p>
            <a:pPr lvl="1"/>
            <a:r>
              <a:rPr lang="en-US" dirty="0" smtClean="0"/>
              <a:t>CBOW in skip-n-gram </a:t>
            </a:r>
            <a:r>
              <a:rPr lang="en-US" dirty="0" err="1" smtClean="0"/>
              <a:t>sta</a:t>
            </a:r>
            <a:r>
              <a:rPr lang="en-US" dirty="0" smtClean="0"/>
              <a:t> </a:t>
            </a:r>
            <a:r>
              <a:rPr lang="en-US" dirty="0"/>
              <a:t>"</a:t>
            </a:r>
            <a:r>
              <a:rPr lang="en-US" dirty="0" err="1" smtClean="0"/>
              <a:t>plitka</a:t>
            </a:r>
            <a:r>
              <a:rPr lang="en-US" dirty="0" smtClean="0"/>
              <a:t>" </a:t>
            </a:r>
            <a:r>
              <a:rPr lang="en-US" dirty="0" err="1" smtClean="0"/>
              <a:t>nevronska</a:t>
            </a:r>
            <a:r>
              <a:rPr lang="en-US" dirty="0" smtClean="0"/>
              <a:t> </a:t>
            </a:r>
            <a:r>
              <a:rPr lang="en-US" dirty="0" err="1" smtClean="0"/>
              <a:t>modela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celotna</a:t>
            </a:r>
            <a:r>
              <a:rPr lang="en-US" dirty="0" smtClean="0"/>
              <a:t> </a:t>
            </a:r>
            <a:r>
              <a:rPr lang="en-US" dirty="0" err="1"/>
              <a:t>ideja</a:t>
            </a:r>
            <a:r>
              <a:rPr lang="en-US" dirty="0"/>
              <a:t> word2vec </a:t>
            </a:r>
            <a:r>
              <a:rPr lang="en-US" dirty="0" smtClean="0"/>
              <a:t>je </a:t>
            </a:r>
            <a:r>
              <a:rPr lang="en-US" dirty="0" err="1" smtClean="0"/>
              <a:t>pokazati</a:t>
            </a:r>
            <a:r>
              <a:rPr lang="en-US" dirty="0" smtClean="0"/>
              <a:t>, </a:t>
            </a:r>
            <a:r>
              <a:rPr lang="en-US" dirty="0"/>
              <a:t>da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 smtClean="0"/>
              <a:t>dobimo</a:t>
            </a:r>
            <a:r>
              <a:rPr lang="en-US" dirty="0" smtClean="0"/>
              <a:t> </a:t>
            </a:r>
            <a:r>
              <a:rPr lang="en-US" dirty="0" err="1"/>
              <a:t>boljše</a:t>
            </a:r>
            <a:r>
              <a:rPr lang="en-US" dirty="0"/>
              <a:t> </a:t>
            </a:r>
            <a:r>
              <a:rPr lang="en-US" dirty="0" err="1"/>
              <a:t>besedne</a:t>
            </a:r>
            <a:r>
              <a:rPr lang="en-US" dirty="0"/>
              <a:t> </a:t>
            </a:r>
            <a:r>
              <a:rPr lang="en-US" dirty="0" err="1"/>
              <a:t>predstavitve</a:t>
            </a:r>
            <a:r>
              <a:rPr lang="en-US" dirty="0"/>
              <a:t>, </a:t>
            </a: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 smtClean="0"/>
              <a:t>zapleteni</a:t>
            </a:r>
            <a:r>
              <a:rPr lang="en-US" dirty="0" smtClean="0"/>
              <a:t> (deep) model </a:t>
            </a:r>
            <a:r>
              <a:rPr lang="en-US" dirty="0" err="1" smtClean="0"/>
              <a:t>zamenjamo</a:t>
            </a:r>
            <a:r>
              <a:rPr lang="en-US" dirty="0" smtClean="0"/>
              <a:t> z </a:t>
            </a:r>
            <a:r>
              <a:rPr lang="en-US" dirty="0" err="1" smtClean="0"/>
              <a:t>učinkovitostjo</a:t>
            </a:r>
            <a:r>
              <a:rPr lang="en-US" dirty="0" smtClean="0"/>
              <a:t>, </a:t>
            </a:r>
            <a:r>
              <a:rPr lang="en-US" dirty="0"/>
              <a:t>to je </a:t>
            </a:r>
            <a:r>
              <a:rPr lang="en-US" dirty="0" err="1" smtClean="0"/>
              <a:t>sposobnostjo</a:t>
            </a:r>
            <a:r>
              <a:rPr lang="en-US" dirty="0" smtClean="0"/>
              <a:t> </a:t>
            </a:r>
            <a:r>
              <a:rPr lang="en-US" dirty="0" err="1"/>
              <a:t>učenja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veliko</a:t>
            </a:r>
            <a:r>
              <a:rPr lang="en-US" dirty="0"/>
              <a:t> </a:t>
            </a:r>
            <a:r>
              <a:rPr lang="en-US" dirty="0" err="1" smtClean="0"/>
              <a:t>večjih</a:t>
            </a:r>
            <a:r>
              <a:rPr lang="en-US" dirty="0" smtClean="0"/>
              <a:t> </a:t>
            </a:r>
            <a:r>
              <a:rPr lang="en-US" dirty="0" err="1" smtClean="0"/>
              <a:t>količin</a:t>
            </a:r>
            <a:r>
              <a:rPr lang="en-US" dirty="0" smtClean="0"/>
              <a:t> </a:t>
            </a:r>
            <a:r>
              <a:rPr lang="en-US" dirty="0" err="1" smtClean="0"/>
              <a:t>podatkov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Jezikovne tehnologije, Jernej Vičič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25E26-9510-0A42-92E1-E7DFC9744131}" type="slidenum">
              <a:rPr lang="sl-SI" altLang="x-none" smtClean="0"/>
              <a:pPr>
                <a:defRPr/>
              </a:pPr>
              <a:t>10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104506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Neural Word </a:t>
            </a:r>
            <a:r>
              <a:rPr lang="en-US" b="1" dirty="0" err="1" smtClean="0"/>
              <a:t>Embeddings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Jezikovne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, </a:t>
            </a:r>
            <a:r>
              <a:rPr lang="en-US" dirty="0" err="1" smtClean="0"/>
              <a:t>Jernej</a:t>
            </a:r>
            <a:r>
              <a:rPr lang="en-US" dirty="0" smtClean="0"/>
              <a:t> </a:t>
            </a:r>
            <a:r>
              <a:rPr lang="en-US" dirty="0" err="1" smtClean="0"/>
              <a:t>Vičič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25E26-9510-0A42-92E1-E7DFC9744131}" type="slidenum">
              <a:rPr lang="sl-SI" altLang="x-none" smtClean="0"/>
              <a:pPr>
                <a:defRPr/>
              </a:pPr>
              <a:t>11</a:t>
            </a:fld>
            <a:endParaRPr lang="sl-SI" altLang="x-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388424" cy="48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2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Neural Word </a:t>
            </a:r>
            <a:r>
              <a:rPr lang="en-US" b="1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smtClean="0"/>
              <a:t>feature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dodeljen</a:t>
            </a:r>
            <a:r>
              <a:rPr lang="en-US" dirty="0" smtClean="0"/>
              <a:t> </a:t>
            </a:r>
            <a:r>
              <a:rPr lang="en-US" dirty="0" err="1" smtClean="0"/>
              <a:t>besedi</a:t>
            </a:r>
            <a:r>
              <a:rPr lang="en-US" dirty="0" smtClean="0"/>
              <a:t>,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mogoče</a:t>
            </a:r>
            <a:r>
              <a:rPr lang="en-US" dirty="0"/>
              <a:t> </a:t>
            </a:r>
            <a:r>
              <a:rPr lang="en-US" dirty="0" err="1"/>
              <a:t>uporabiti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natančno</a:t>
            </a:r>
            <a:r>
              <a:rPr lang="en-US" dirty="0"/>
              <a:t> </a:t>
            </a:r>
            <a:r>
              <a:rPr lang="en-US" dirty="0" err="1"/>
              <a:t>napovedovanje</a:t>
            </a:r>
            <a:r>
              <a:rPr lang="en-US" dirty="0"/>
              <a:t> </a:t>
            </a:r>
            <a:r>
              <a:rPr lang="en-US" dirty="0" err="1"/>
              <a:t>konteksta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besede</a:t>
            </a:r>
            <a:r>
              <a:rPr lang="en-US" dirty="0"/>
              <a:t>, so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vektorja</a:t>
            </a:r>
            <a:r>
              <a:rPr lang="en-US" dirty="0"/>
              <a:t> </a:t>
            </a:r>
            <a:r>
              <a:rPr lang="en-US" dirty="0" err="1" smtClean="0"/>
              <a:t>prilagojene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Kontekst</a:t>
            </a:r>
            <a:r>
              <a:rPr lang="en-US" dirty="0" smtClean="0"/>
              <a:t> </a:t>
            </a:r>
            <a:r>
              <a:rPr lang="en-US" dirty="0" err="1"/>
              <a:t>vsakega</a:t>
            </a:r>
            <a:r>
              <a:rPr lang="en-US" dirty="0"/>
              <a:t> </a:t>
            </a:r>
            <a:r>
              <a:rPr lang="en-US" dirty="0" err="1"/>
              <a:t>besedila</a:t>
            </a:r>
            <a:r>
              <a:rPr lang="en-US" dirty="0"/>
              <a:t> v </a:t>
            </a:r>
            <a:r>
              <a:rPr lang="en-US" dirty="0" err="1"/>
              <a:t>korpusu</a:t>
            </a:r>
            <a:r>
              <a:rPr lang="en-US" dirty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uporabi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popravljanje</a:t>
            </a:r>
            <a:r>
              <a:rPr lang="en-US" dirty="0" smtClean="0"/>
              <a:t> </a:t>
            </a:r>
            <a:r>
              <a:rPr lang="en-US" dirty="0" err="1" smtClean="0"/>
              <a:t>napake</a:t>
            </a:r>
            <a:r>
              <a:rPr lang="en-US" dirty="0" smtClean="0"/>
              <a:t> - </a:t>
            </a:r>
            <a:r>
              <a:rPr lang="en-US" dirty="0" err="1" smtClean="0"/>
              <a:t>prilagajanje</a:t>
            </a:r>
            <a:r>
              <a:rPr lang="en-US" dirty="0" smtClean="0"/>
              <a:t> </a:t>
            </a:r>
            <a:r>
              <a:rPr lang="en-US" dirty="0" err="1" smtClean="0"/>
              <a:t>vektorja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Vektorji</a:t>
            </a:r>
            <a:r>
              <a:rPr lang="en-US" dirty="0" smtClean="0"/>
              <a:t> </a:t>
            </a:r>
            <a:r>
              <a:rPr lang="en-US" dirty="0" err="1"/>
              <a:t>besed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so </a:t>
            </a:r>
            <a:r>
              <a:rPr lang="en-US" dirty="0" err="1"/>
              <a:t>ocenjeni</a:t>
            </a:r>
            <a:r>
              <a:rPr lang="en-US" dirty="0"/>
              <a:t> </a:t>
            </a:r>
            <a:r>
              <a:rPr lang="en-US" dirty="0" err="1"/>
              <a:t>podobno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njihovem</a:t>
            </a:r>
            <a:r>
              <a:rPr lang="en-US" dirty="0"/>
              <a:t> </a:t>
            </a:r>
            <a:r>
              <a:rPr lang="en-US" dirty="0" err="1"/>
              <a:t>kontekstu</a:t>
            </a:r>
            <a:r>
              <a:rPr lang="en-US" dirty="0"/>
              <a:t>, se </a:t>
            </a:r>
            <a:r>
              <a:rPr lang="en-US" dirty="0" err="1"/>
              <a:t>zbližujejo</a:t>
            </a:r>
            <a:r>
              <a:rPr lang="en-US" dirty="0"/>
              <a:t> </a:t>
            </a:r>
            <a:r>
              <a:rPr lang="en-US" dirty="0" err="1"/>
              <a:t>skupaj</a:t>
            </a:r>
            <a:r>
              <a:rPr lang="en-US" dirty="0"/>
              <a:t> s </a:t>
            </a:r>
            <a:r>
              <a:rPr lang="en-US" dirty="0" err="1"/>
              <a:t>prilagajanjem</a:t>
            </a:r>
            <a:r>
              <a:rPr lang="en-US" dirty="0"/>
              <a:t> </a:t>
            </a:r>
            <a:r>
              <a:rPr lang="en-US" dirty="0" err="1"/>
              <a:t>številk</a:t>
            </a:r>
            <a:r>
              <a:rPr lang="en-US" dirty="0"/>
              <a:t> v </a:t>
            </a:r>
            <a:r>
              <a:rPr lang="en-US" dirty="0" err="1"/>
              <a:t>vektorju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Jezikovne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, </a:t>
            </a:r>
            <a:r>
              <a:rPr lang="en-US" dirty="0" err="1" smtClean="0"/>
              <a:t>Jernej</a:t>
            </a:r>
            <a:r>
              <a:rPr lang="en-US" dirty="0" smtClean="0"/>
              <a:t> </a:t>
            </a:r>
            <a:r>
              <a:rPr lang="en-US" dirty="0" err="1" smtClean="0"/>
              <a:t>Vičič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25E26-9510-0A42-92E1-E7DFC9744131}" type="slidenum">
              <a:rPr lang="sl-SI" altLang="x-none" smtClean="0"/>
              <a:pPr>
                <a:defRPr/>
              </a:pPr>
              <a:t>12</a:t>
            </a:fld>
            <a:endParaRPr lang="sl-SI" altLang="x-none" dirty="0"/>
          </a:p>
        </p:txBody>
      </p:sp>
    </p:spTree>
    <p:extLst>
      <p:ext uri="{BB962C8B-B14F-4D97-AF65-F5344CB8AC3E}">
        <p14:creationId xmlns:p14="http://schemas.microsoft.com/office/powerpoint/2010/main" val="184903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Neural Word </a:t>
            </a:r>
            <a:r>
              <a:rPr lang="en-US" b="1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lociraj</a:t>
            </a:r>
            <a:r>
              <a:rPr lang="en-US" dirty="0" smtClean="0"/>
              <a:t> </a:t>
            </a:r>
            <a:r>
              <a:rPr lang="en-US" dirty="0" err="1"/>
              <a:t>vsako</a:t>
            </a:r>
            <a:r>
              <a:rPr lang="en-US" dirty="0"/>
              <a:t> </a:t>
            </a:r>
            <a:r>
              <a:rPr lang="en-US" dirty="0" err="1"/>
              <a:t>besedo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točko</a:t>
            </a:r>
            <a:r>
              <a:rPr lang="en-US" dirty="0"/>
              <a:t> v 500-dimenzionalnem </a:t>
            </a:r>
            <a:r>
              <a:rPr lang="en-US" dirty="0" err="1"/>
              <a:t>vektorskem</a:t>
            </a:r>
            <a:r>
              <a:rPr lang="en-US" dirty="0"/>
              <a:t> </a:t>
            </a:r>
            <a:r>
              <a:rPr lang="en-US" dirty="0" err="1"/>
              <a:t>prostoru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Prostore</a:t>
            </a:r>
            <a:r>
              <a:rPr lang="en-US" dirty="0" smtClean="0"/>
              <a:t> </a:t>
            </a:r>
            <a:r>
              <a:rPr lang="en-US" dirty="0"/>
              <a:t>z </a:t>
            </a:r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tremi</a:t>
            </a:r>
            <a:r>
              <a:rPr lang="en-US" dirty="0"/>
              <a:t> </a:t>
            </a:r>
            <a:r>
              <a:rPr lang="en-US" dirty="0" err="1"/>
              <a:t>dimenzijami</a:t>
            </a:r>
            <a:r>
              <a:rPr lang="en-US" dirty="0"/>
              <a:t> je </a:t>
            </a:r>
            <a:r>
              <a:rPr lang="en-US" dirty="0" err="1"/>
              <a:t>težko</a:t>
            </a:r>
            <a:r>
              <a:rPr lang="en-US" dirty="0"/>
              <a:t> </a:t>
            </a:r>
            <a:r>
              <a:rPr lang="en-US" dirty="0" err="1"/>
              <a:t>vizualizirati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Dobro </a:t>
            </a:r>
            <a:r>
              <a:rPr lang="en-US" dirty="0" err="1" smtClean="0"/>
              <a:t>naučena</a:t>
            </a:r>
            <a:r>
              <a:rPr lang="en-US" dirty="0" smtClean="0"/>
              <a:t> </a:t>
            </a:r>
            <a:r>
              <a:rPr lang="en-US" dirty="0" err="1" smtClean="0"/>
              <a:t>množica</a:t>
            </a:r>
            <a:r>
              <a:rPr lang="en-US" dirty="0" smtClean="0"/>
              <a:t> </a:t>
            </a:r>
            <a:r>
              <a:rPr lang="en-US" dirty="0" err="1" smtClean="0"/>
              <a:t>besednih</a:t>
            </a:r>
            <a:r>
              <a:rPr lang="en-US" dirty="0" smtClean="0"/>
              <a:t> </a:t>
            </a:r>
            <a:r>
              <a:rPr lang="en-US" dirty="0" err="1" smtClean="0"/>
              <a:t>vektorjev</a:t>
            </a:r>
            <a:r>
              <a:rPr lang="en-US" dirty="0" smtClean="0"/>
              <a:t> </a:t>
            </a:r>
            <a:r>
              <a:rPr lang="en-US" dirty="0" err="1" smtClean="0"/>
              <a:t>bo</a:t>
            </a:r>
            <a:r>
              <a:rPr lang="en-US" dirty="0" smtClean="0"/>
              <a:t> </a:t>
            </a:r>
            <a:r>
              <a:rPr lang="en-US" dirty="0" err="1" smtClean="0"/>
              <a:t>podobne</a:t>
            </a:r>
            <a:r>
              <a:rPr lang="en-US" dirty="0" smtClean="0"/>
              <a:t> </a:t>
            </a:r>
            <a:r>
              <a:rPr lang="en-US" dirty="0" err="1" smtClean="0"/>
              <a:t>besede</a:t>
            </a:r>
            <a:r>
              <a:rPr lang="en-US" dirty="0" smtClean="0"/>
              <a:t> (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semantično</a:t>
            </a:r>
            <a:r>
              <a:rPr lang="en-US" dirty="0" smtClean="0"/>
              <a:t>) </a:t>
            </a:r>
            <a:r>
              <a:rPr lang="en-US" dirty="0" err="1" smtClean="0"/>
              <a:t>približala</a:t>
            </a:r>
            <a:r>
              <a:rPr lang="en-US" dirty="0" smtClean="0"/>
              <a:t> </a:t>
            </a:r>
            <a:r>
              <a:rPr lang="en-US" dirty="0" err="1" smtClean="0"/>
              <a:t>skupaj</a:t>
            </a:r>
            <a:r>
              <a:rPr lang="en-US" dirty="0" smtClean="0"/>
              <a:t> v tem 500 </a:t>
            </a:r>
            <a:r>
              <a:rPr lang="en-US" dirty="0" err="1" smtClean="0"/>
              <a:t>dimenzionalnem</a:t>
            </a:r>
            <a:r>
              <a:rPr lang="en-US" dirty="0" smtClean="0"/>
              <a:t> </a:t>
            </a:r>
            <a:r>
              <a:rPr lang="en-US" dirty="0" err="1" smtClean="0"/>
              <a:t>prostoru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Besede</a:t>
            </a:r>
            <a:r>
              <a:rPr lang="en-US" dirty="0"/>
              <a:t> </a:t>
            </a:r>
            <a:r>
              <a:rPr lang="en-US" i="1" dirty="0"/>
              <a:t>oak</a:t>
            </a:r>
            <a:r>
              <a:rPr lang="en-US" dirty="0"/>
              <a:t>, </a:t>
            </a:r>
            <a:r>
              <a:rPr lang="en-US" i="1" dirty="0" smtClean="0"/>
              <a:t>elm</a:t>
            </a:r>
            <a:r>
              <a:rPr lang="en-US" dirty="0"/>
              <a:t>, </a:t>
            </a:r>
            <a:r>
              <a:rPr lang="en-US" i="1" dirty="0"/>
              <a:t>birch</a:t>
            </a:r>
            <a:r>
              <a:rPr lang="en-US" dirty="0"/>
              <a:t> </a:t>
            </a:r>
            <a:r>
              <a:rPr lang="en-US" dirty="0" err="1" smtClean="0"/>
              <a:t>bodo</a:t>
            </a:r>
            <a:r>
              <a:rPr lang="en-US" dirty="0" smtClean="0"/>
              <a:t> </a:t>
            </a:r>
            <a:r>
              <a:rPr lang="en-US" dirty="0" err="1" smtClean="0"/>
              <a:t>združene</a:t>
            </a:r>
            <a:r>
              <a:rPr lang="en-US" dirty="0" smtClean="0"/>
              <a:t> </a:t>
            </a:r>
            <a:r>
              <a:rPr lang="en-US" dirty="0" err="1" smtClean="0"/>
              <a:t>skupaj</a:t>
            </a:r>
            <a:r>
              <a:rPr lang="en-US" dirty="0" smtClean="0"/>
              <a:t> v </a:t>
            </a:r>
            <a:r>
              <a:rPr lang="en-US" dirty="0" err="1" smtClean="0"/>
              <a:t>enem</a:t>
            </a:r>
            <a:r>
              <a:rPr lang="en-US" dirty="0" smtClean="0"/>
              <a:t> </a:t>
            </a:r>
            <a:r>
              <a:rPr lang="en-US" dirty="0" err="1" smtClean="0"/>
              <a:t>kotu</a:t>
            </a:r>
            <a:r>
              <a:rPr lang="en-US" dirty="0" smtClean="0"/>
              <a:t>, </a:t>
            </a:r>
            <a:r>
              <a:rPr lang="en-US" i="1" dirty="0" smtClean="0"/>
              <a:t>war</a:t>
            </a:r>
            <a:r>
              <a:rPr lang="en-US" dirty="0"/>
              <a:t>, </a:t>
            </a:r>
            <a:r>
              <a:rPr lang="en-US" i="1" dirty="0" err="1" smtClean="0"/>
              <a:t>conflict</a:t>
            </a:r>
            <a:r>
              <a:rPr lang="en-US" dirty="0" err="1" smtClean="0"/>
              <a:t>,</a:t>
            </a:r>
            <a:r>
              <a:rPr lang="en-US" i="1" dirty="0" err="1" smtClean="0"/>
              <a:t>strife</a:t>
            </a:r>
            <a:r>
              <a:rPr lang="en-US" i="1" dirty="0" smtClean="0"/>
              <a:t> pa </a:t>
            </a:r>
            <a:r>
              <a:rPr lang="en-US" i="1" dirty="0" err="1" smtClean="0"/>
              <a:t>skupaj</a:t>
            </a:r>
            <a:r>
              <a:rPr lang="en-US" i="1" dirty="0" smtClean="0"/>
              <a:t>, </a:t>
            </a:r>
            <a:r>
              <a:rPr lang="en-US" i="1" dirty="0" err="1" smtClean="0"/>
              <a:t>vendar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drugem</a:t>
            </a:r>
            <a:r>
              <a:rPr lang="en-US" i="1" dirty="0" smtClean="0"/>
              <a:t> </a:t>
            </a:r>
            <a:r>
              <a:rPr lang="en-US" i="1" dirty="0" err="1" smtClean="0"/>
              <a:t>mestu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Jezikovne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, </a:t>
            </a:r>
            <a:r>
              <a:rPr lang="en-US" dirty="0" err="1" smtClean="0"/>
              <a:t>Jernej</a:t>
            </a:r>
            <a:r>
              <a:rPr lang="en-US" dirty="0" smtClean="0"/>
              <a:t> </a:t>
            </a:r>
            <a:r>
              <a:rPr lang="en-US" dirty="0" err="1" smtClean="0"/>
              <a:t>Vičič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25E26-9510-0A42-92E1-E7DFC9744131}" type="slidenum">
              <a:rPr lang="sl-SI" altLang="x-none" smtClean="0"/>
              <a:pPr>
                <a:defRPr/>
              </a:pPr>
              <a:t>13</a:t>
            </a:fld>
            <a:endParaRPr lang="sl-SI" altLang="x-none" dirty="0"/>
          </a:p>
        </p:txBody>
      </p:sp>
    </p:spTree>
    <p:extLst>
      <p:ext uri="{BB962C8B-B14F-4D97-AF65-F5344CB8AC3E}">
        <p14:creationId xmlns:p14="http://schemas.microsoft.com/office/powerpoint/2010/main" val="189296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Neural Word </a:t>
            </a:r>
            <a:r>
              <a:rPr lang="en-US" b="1" dirty="0" err="1" smtClean="0"/>
              <a:t>Embeddings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Jezikovne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, </a:t>
            </a:r>
            <a:r>
              <a:rPr lang="en-US" dirty="0" err="1" smtClean="0"/>
              <a:t>Jernej</a:t>
            </a:r>
            <a:r>
              <a:rPr lang="en-US" dirty="0" smtClean="0"/>
              <a:t> </a:t>
            </a:r>
            <a:r>
              <a:rPr lang="en-US" dirty="0" err="1" smtClean="0"/>
              <a:t>Vičič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25E26-9510-0A42-92E1-E7DFC9744131}" type="slidenum">
              <a:rPr lang="sl-SI" altLang="x-none" smtClean="0"/>
              <a:pPr>
                <a:defRPr/>
              </a:pPr>
              <a:t>14</a:t>
            </a:fld>
            <a:endParaRPr lang="sl-SI" altLang="x-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1620966"/>
            <a:ext cx="6853138" cy="47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4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Neural Word </a:t>
            </a:r>
            <a:r>
              <a:rPr lang="en-US" b="1" dirty="0" err="1" smtClean="0"/>
              <a:t>Embeddings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Jezikovne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, </a:t>
            </a:r>
            <a:r>
              <a:rPr lang="en-US" dirty="0" err="1" smtClean="0"/>
              <a:t>Jernej</a:t>
            </a:r>
            <a:r>
              <a:rPr lang="en-US" dirty="0" smtClean="0"/>
              <a:t> </a:t>
            </a:r>
            <a:r>
              <a:rPr lang="en-US" dirty="0" err="1" smtClean="0"/>
              <a:t>Vičič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25E26-9510-0A42-92E1-E7DFC9744131}" type="slidenum">
              <a:rPr lang="sl-SI" altLang="x-none" smtClean="0"/>
              <a:pPr>
                <a:defRPr/>
              </a:pPr>
              <a:t>15</a:t>
            </a:fld>
            <a:endParaRPr lang="sl-SI" altLang="x-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670"/>
            <a:ext cx="7452320" cy="55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22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N-gram in skip-gram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err="1" smtClean="0"/>
              <a:t>ngram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skip-gram:</a:t>
            </a:r>
          </a:p>
          <a:p>
            <a:pPr lvl="1"/>
            <a:r>
              <a:rPr lang="en-US" sz="2000" dirty="0" err="1" smtClean="0"/>
              <a:t>generalizacija</a:t>
            </a:r>
            <a:r>
              <a:rPr lang="en-US" sz="2000" dirty="0" smtClean="0"/>
              <a:t> n-</a:t>
            </a:r>
            <a:r>
              <a:rPr lang="en-US" sz="2000" dirty="0" err="1" smtClean="0"/>
              <a:t>gramov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err="1" smtClean="0"/>
              <a:t>besede</a:t>
            </a:r>
            <a:r>
              <a:rPr lang="en-US" sz="2000" dirty="0" smtClean="0"/>
              <a:t> so v </a:t>
            </a:r>
            <a:r>
              <a:rPr lang="en-US" sz="2000" dirty="0" err="1" smtClean="0"/>
              <a:t>zaporedju</a:t>
            </a:r>
            <a:r>
              <a:rPr lang="en-US" sz="2000" dirty="0" smtClean="0"/>
              <a:t>, </a:t>
            </a:r>
            <a:r>
              <a:rPr lang="en-US" sz="2000" dirty="0" err="1" smtClean="0"/>
              <a:t>vendar</a:t>
            </a:r>
            <a:r>
              <a:rPr lang="en-US" sz="2000" dirty="0" smtClean="0"/>
              <a:t> med </a:t>
            </a:r>
            <a:r>
              <a:rPr lang="en-US" sz="2000" dirty="0" err="1" smtClean="0"/>
              <a:t>besedami</a:t>
            </a:r>
            <a:r>
              <a:rPr lang="en-US" sz="2000" dirty="0" smtClean="0"/>
              <a:t> se </a:t>
            </a:r>
            <a:r>
              <a:rPr lang="en-US" sz="2000" dirty="0" err="1" smtClean="0"/>
              <a:t>lahko</a:t>
            </a:r>
            <a:r>
              <a:rPr lang="en-US" sz="2000" dirty="0" smtClean="0"/>
              <a:t> </a:t>
            </a:r>
            <a:r>
              <a:rPr lang="en-US" sz="2000" dirty="0" err="1" smtClean="0"/>
              <a:t>pojavijo</a:t>
            </a:r>
            <a:r>
              <a:rPr lang="en-US" sz="2000" dirty="0" smtClean="0"/>
              <a:t> </a:t>
            </a:r>
            <a:r>
              <a:rPr lang="en-US" sz="2000" dirty="0" err="1" smtClean="0"/>
              <a:t>luknje</a:t>
            </a:r>
            <a:r>
              <a:rPr lang="en-US" sz="2000" dirty="0" smtClean="0"/>
              <a:t> (skipped words),</a:t>
            </a:r>
          </a:p>
          <a:p>
            <a:pPr lvl="1"/>
            <a:r>
              <a:rPr lang="en-US" sz="2000" dirty="0" err="1" smtClean="0"/>
              <a:t>tako</a:t>
            </a:r>
            <a:r>
              <a:rPr lang="en-US" sz="2000" dirty="0" smtClean="0"/>
              <a:t> </a:t>
            </a:r>
            <a:r>
              <a:rPr lang="en-US" sz="2000" dirty="0" err="1" smtClean="0"/>
              <a:t>rešujemo</a:t>
            </a:r>
            <a:r>
              <a:rPr lang="en-US" sz="2000" dirty="0" smtClean="0"/>
              <a:t> data sparsity problem,</a:t>
            </a:r>
          </a:p>
          <a:p>
            <a:pPr lvl="1"/>
            <a:r>
              <a:rPr lang="en-US" sz="2000" dirty="0"/>
              <a:t>k-skip-n-gram je </a:t>
            </a:r>
            <a:r>
              <a:rPr lang="en-US" sz="2000" dirty="0" err="1" smtClean="0"/>
              <a:t>niz</a:t>
            </a:r>
            <a:r>
              <a:rPr lang="en-US" sz="2000" dirty="0" smtClean="0"/>
              <a:t> </a:t>
            </a:r>
            <a:r>
              <a:rPr lang="en-US" sz="2000" dirty="0" err="1" smtClean="0"/>
              <a:t>dolžine</a:t>
            </a:r>
            <a:r>
              <a:rPr lang="en-US" sz="2000" dirty="0" smtClean="0"/>
              <a:t>-n</a:t>
            </a:r>
            <a:r>
              <a:rPr lang="en-US" sz="2000" dirty="0"/>
              <a:t>, </a:t>
            </a:r>
            <a:r>
              <a:rPr lang="en-US" sz="2000" dirty="0" err="1"/>
              <a:t>kjer</a:t>
            </a:r>
            <a:r>
              <a:rPr lang="en-US" sz="2000" dirty="0"/>
              <a:t> se </a:t>
            </a:r>
            <a:r>
              <a:rPr lang="en-US" sz="2000" dirty="0" err="1"/>
              <a:t>komponente</a:t>
            </a:r>
            <a:r>
              <a:rPr lang="en-US" sz="2000" dirty="0"/>
              <a:t> </a:t>
            </a:r>
            <a:r>
              <a:rPr lang="en-US" sz="2000" dirty="0" err="1"/>
              <a:t>pojavljajo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 smtClean="0"/>
              <a:t>razdalji</a:t>
            </a:r>
            <a:r>
              <a:rPr lang="en-US" sz="2000" dirty="0" smtClean="0"/>
              <a:t> </a:t>
            </a:r>
            <a:r>
              <a:rPr lang="en-US" sz="2000" dirty="0" err="1" smtClean="0"/>
              <a:t>največ</a:t>
            </a:r>
            <a:r>
              <a:rPr lang="en-US" sz="2000" dirty="0" smtClean="0"/>
              <a:t> </a:t>
            </a:r>
            <a:r>
              <a:rPr lang="en-US" sz="2000" dirty="0"/>
              <a:t>k</a:t>
            </a:r>
            <a:r>
              <a:rPr lang="en-US" sz="2000" dirty="0" smtClean="0"/>
              <a:t>.</a:t>
            </a:r>
          </a:p>
          <a:p>
            <a:pPr lvl="1"/>
            <a:endParaRPr lang="en-US" sz="2000" i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sz="2000" i="1" dirty="0" smtClean="0">
                <a:latin typeface="Courier New" charset="0"/>
                <a:ea typeface="Courier New" charset="0"/>
                <a:cs typeface="Courier New" charset="0"/>
              </a:rPr>
              <a:t>the </a:t>
            </a:r>
            <a:r>
              <a:rPr lang="en-US" sz="2000" i="1" dirty="0">
                <a:latin typeface="Courier New" charset="0"/>
                <a:ea typeface="Courier New" charset="0"/>
                <a:cs typeface="Courier New" charset="0"/>
              </a:rPr>
              <a:t>rain in Spain falls mainly on the </a:t>
            </a:r>
            <a:r>
              <a:rPr lang="en-US" sz="2000" i="1" dirty="0" smtClean="0">
                <a:latin typeface="Courier New" charset="0"/>
                <a:ea typeface="Courier New" charset="0"/>
                <a:cs typeface="Courier New" charset="0"/>
              </a:rPr>
              <a:t>plain</a:t>
            </a:r>
          </a:p>
          <a:p>
            <a:pPr lvl="1"/>
            <a:r>
              <a:rPr lang="en-US" sz="2000" dirty="0" smtClean="0"/>
              <a:t>1-skip-2-grams:</a:t>
            </a:r>
          </a:p>
          <a:p>
            <a:pPr lvl="1"/>
            <a:r>
              <a:rPr lang="en-US" sz="2000" i="1" dirty="0">
                <a:latin typeface="Courier New" charset="0"/>
                <a:ea typeface="Courier New" charset="0"/>
                <a:cs typeface="Courier New" charset="0"/>
              </a:rPr>
              <a:t>the in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, </a:t>
            </a:r>
            <a:r>
              <a:rPr lang="en-US" sz="2000" i="1" dirty="0">
                <a:latin typeface="Courier New" charset="0"/>
                <a:ea typeface="Courier New" charset="0"/>
                <a:cs typeface="Courier New" charset="0"/>
              </a:rPr>
              <a:t>rain Spain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, </a:t>
            </a:r>
            <a:r>
              <a:rPr lang="en-US" sz="2000" i="1" dirty="0">
                <a:latin typeface="Courier New" charset="0"/>
                <a:ea typeface="Courier New" charset="0"/>
                <a:cs typeface="Courier New" charset="0"/>
              </a:rPr>
              <a:t>in falls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, </a:t>
            </a:r>
            <a:r>
              <a:rPr lang="en-US" sz="2000" i="1" dirty="0">
                <a:latin typeface="Courier New" charset="0"/>
                <a:ea typeface="Courier New" charset="0"/>
                <a:cs typeface="Courier New" charset="0"/>
              </a:rPr>
              <a:t>Spain mainly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, </a:t>
            </a:r>
            <a:r>
              <a:rPr lang="en-US" sz="2000" i="1" dirty="0">
                <a:latin typeface="Courier New" charset="0"/>
                <a:ea typeface="Courier New" charset="0"/>
                <a:cs typeface="Courier New" charset="0"/>
              </a:rPr>
              <a:t>falls on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, </a:t>
            </a:r>
            <a:r>
              <a:rPr lang="en-US" sz="2000" i="1" dirty="0">
                <a:latin typeface="Courier New" charset="0"/>
                <a:ea typeface="Courier New" charset="0"/>
                <a:cs typeface="Courier New" charset="0"/>
              </a:rPr>
              <a:t>mainly the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2000" i="1" dirty="0" smtClean="0">
                <a:latin typeface="Courier New" charset="0"/>
                <a:ea typeface="Courier New" charset="0"/>
                <a:cs typeface="Courier New" charset="0"/>
              </a:rPr>
              <a:t>on </a:t>
            </a:r>
            <a:r>
              <a:rPr lang="en-US" sz="2000" i="1" dirty="0">
                <a:latin typeface="Courier New" charset="0"/>
                <a:ea typeface="Courier New" charset="0"/>
                <a:cs typeface="Courier New" charset="0"/>
              </a:rPr>
              <a:t>plain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Jezikovne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, </a:t>
            </a:r>
            <a:r>
              <a:rPr lang="en-US" dirty="0" err="1" smtClean="0"/>
              <a:t>Jernej</a:t>
            </a:r>
            <a:r>
              <a:rPr lang="en-US" dirty="0" smtClean="0"/>
              <a:t> </a:t>
            </a:r>
            <a:r>
              <a:rPr lang="en-US" dirty="0" err="1" smtClean="0"/>
              <a:t>Vičič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25E26-9510-0A42-92E1-E7DFC9744131}" type="slidenum">
              <a:rPr lang="sl-SI" altLang="x-none" smtClean="0"/>
              <a:pPr>
                <a:defRPr/>
              </a:pPr>
              <a:t>16</a:t>
            </a:fld>
            <a:endParaRPr lang="sl-SI" altLang="x-none" dirty="0"/>
          </a:p>
        </p:txBody>
      </p:sp>
    </p:spTree>
    <p:extLst>
      <p:ext uri="{BB962C8B-B14F-4D97-AF65-F5344CB8AC3E}">
        <p14:creationId xmlns:p14="http://schemas.microsoft.com/office/powerpoint/2010/main" val="1554989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err="1" smtClean="0">
                <a:latin typeface="+mn-lt"/>
              </a:rPr>
              <a:t>Vsebina</a:t>
            </a:r>
            <a:endParaRPr lang="en-US" sz="26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Introduction</a:t>
            </a:r>
          </a:p>
          <a:p>
            <a:r>
              <a:rPr lang="sl-SI" dirty="0" smtClean="0"/>
              <a:t>Neural </a:t>
            </a:r>
            <a:r>
              <a:rPr lang="sl-SI" dirty="0"/>
              <a:t>Word </a:t>
            </a:r>
            <a:r>
              <a:rPr lang="sl-SI" dirty="0" smtClean="0"/>
              <a:t>Embeddings</a:t>
            </a:r>
          </a:p>
          <a:p>
            <a:r>
              <a:rPr lang="sl-SI" dirty="0" smtClean="0"/>
              <a:t>Amusing </a:t>
            </a:r>
            <a:r>
              <a:rPr lang="sl-SI" dirty="0"/>
              <a:t>Word2vec </a:t>
            </a:r>
            <a:r>
              <a:rPr lang="sl-SI" dirty="0" smtClean="0"/>
              <a:t>Results</a:t>
            </a:r>
          </a:p>
          <a:p>
            <a:r>
              <a:rPr lang="sl-SI" dirty="0" smtClean="0"/>
              <a:t>Word2vec </a:t>
            </a:r>
            <a:r>
              <a:rPr lang="sl-SI" dirty="0"/>
              <a:t>Use </a:t>
            </a:r>
            <a:r>
              <a:rPr lang="sl-SI" dirty="0" smtClean="0"/>
              <a:t>Cases</a:t>
            </a:r>
          </a:p>
          <a:p>
            <a:r>
              <a:rPr lang="sl-SI" dirty="0" smtClean="0"/>
              <a:t>GloVe </a:t>
            </a:r>
            <a:r>
              <a:rPr lang="sl-SI" dirty="0"/>
              <a:t>(Global Vectors) &amp; Doc2Vec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600" dirty="0" smtClean="0">
                <a:latin typeface="+mn-lt"/>
              </a:rPr>
              <a:t>Uvod</a:t>
            </a:r>
            <a:endParaRPr lang="en-US" sz="2600" dirty="0">
              <a:latin typeface="+mn-lt"/>
            </a:endParaRPr>
          </a:p>
        </p:txBody>
      </p:sp>
      <p:sp>
        <p:nvSpPr>
          <p:cNvPr id="2" name="Označba mesta vsebine 1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795320" cy="4937760"/>
          </a:xfrm>
        </p:spPr>
        <p:txBody>
          <a:bodyPr/>
          <a:lstStyle/>
          <a:p>
            <a:r>
              <a:rPr lang="en-US" dirty="0"/>
              <a:t>Word2vec </a:t>
            </a:r>
            <a:r>
              <a:rPr lang="en-US" dirty="0" smtClean="0"/>
              <a:t>je </a:t>
            </a:r>
            <a:r>
              <a:rPr lang="en-US" dirty="0" err="1" smtClean="0"/>
              <a:t>dvonivojska</a:t>
            </a:r>
            <a:r>
              <a:rPr lang="en-US" dirty="0" smtClean="0"/>
              <a:t> </a:t>
            </a:r>
            <a:r>
              <a:rPr lang="en-US" dirty="0" err="1" smtClean="0"/>
              <a:t>nevronska</a:t>
            </a:r>
            <a:r>
              <a:rPr lang="en-US" dirty="0" smtClean="0"/>
              <a:t> </a:t>
            </a:r>
            <a:r>
              <a:rPr lang="en-US" dirty="0" err="1" smtClean="0"/>
              <a:t>mreža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procesira</a:t>
            </a:r>
            <a:r>
              <a:rPr lang="en-US" dirty="0" smtClean="0"/>
              <a:t> </a:t>
            </a:r>
            <a:r>
              <a:rPr lang="en-US" dirty="0" err="1" smtClean="0"/>
              <a:t>besedila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vhod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besedilni</a:t>
            </a:r>
            <a:r>
              <a:rPr lang="en-US" dirty="0" smtClean="0"/>
              <a:t> </a:t>
            </a:r>
            <a:r>
              <a:rPr lang="en-US" dirty="0" err="1" smtClean="0"/>
              <a:t>korpus</a:t>
            </a:r>
            <a:endParaRPr lang="en-US" dirty="0" smtClean="0"/>
          </a:p>
          <a:p>
            <a:r>
              <a:rPr lang="en-US" dirty="0" err="1" smtClean="0"/>
              <a:t>izhod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množica</a:t>
            </a:r>
            <a:r>
              <a:rPr lang="en-US" dirty="0" smtClean="0"/>
              <a:t> </a:t>
            </a:r>
            <a:r>
              <a:rPr lang="en-US" dirty="0" err="1" smtClean="0"/>
              <a:t>vektorjev</a:t>
            </a:r>
            <a:r>
              <a:rPr lang="en-US" dirty="0" smtClean="0"/>
              <a:t> (feature vectors)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korpus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nevronska</a:t>
            </a:r>
            <a:r>
              <a:rPr lang="en-US" dirty="0" smtClean="0"/>
              <a:t> </a:t>
            </a:r>
            <a:r>
              <a:rPr lang="en-US" dirty="0" err="1" smtClean="0"/>
              <a:t>mreža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pretvarja</a:t>
            </a:r>
            <a:r>
              <a:rPr lang="en-US" dirty="0" smtClean="0"/>
              <a:t> </a:t>
            </a:r>
            <a:r>
              <a:rPr lang="en-US" dirty="0" err="1" smtClean="0"/>
              <a:t>besedilo</a:t>
            </a:r>
            <a:r>
              <a:rPr lang="en-US" dirty="0" smtClean="0"/>
              <a:t> v </a:t>
            </a:r>
            <a:r>
              <a:rPr lang="en-US" dirty="0" err="1" smtClean="0"/>
              <a:t>numerični</a:t>
            </a:r>
            <a:r>
              <a:rPr lang="en-US" dirty="0" smtClean="0"/>
              <a:t> format,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NM </a:t>
            </a:r>
            <a:r>
              <a:rPr lang="en-US" dirty="0" err="1" smtClean="0"/>
              <a:t>razumejo</a:t>
            </a:r>
            <a:r>
              <a:rPr lang="en-US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722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600" dirty="0" smtClean="0">
                <a:latin typeface="+mn-lt"/>
              </a:rPr>
              <a:t>Uvod - aplikacije</a:t>
            </a:r>
            <a:endParaRPr lang="en-US" sz="2600" dirty="0">
              <a:latin typeface="+mn-lt"/>
            </a:endParaRPr>
          </a:p>
        </p:txBody>
      </p:sp>
      <p:sp>
        <p:nvSpPr>
          <p:cNvPr id="2" name="Označba mesta vsebine 1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795320" cy="4937760"/>
          </a:xfrm>
        </p:spPr>
        <p:txBody>
          <a:bodyPr/>
          <a:lstStyle/>
          <a:p>
            <a:r>
              <a:rPr lang="en-US" dirty="0" err="1" smtClean="0"/>
              <a:t>več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razčlenjevanje</a:t>
            </a:r>
            <a:r>
              <a:rPr lang="en-US" dirty="0" smtClean="0"/>
              <a:t> </a:t>
            </a:r>
            <a:r>
              <a:rPr lang="en-US" dirty="0" err="1" smtClean="0"/>
              <a:t>stavkov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primeri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hlinkClick r:id="rId2"/>
              </a:rPr>
              <a:t>genes</a:t>
            </a:r>
            <a:r>
              <a:rPr lang="en-US" dirty="0">
                <a:hlinkClick r:id="rId2"/>
              </a:rPr>
              <a:t>, 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code</a:t>
            </a:r>
            <a:r>
              <a:rPr lang="en-US" dirty="0">
                <a:hlinkClick r:id="rId2"/>
              </a:rPr>
              <a:t>, 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likes</a:t>
            </a:r>
            <a:r>
              <a:rPr lang="en-US" dirty="0">
                <a:hlinkClick r:id="rId2"/>
              </a:rPr>
              <a:t>, 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playlists</a:t>
            </a:r>
            <a:r>
              <a:rPr lang="en-US" dirty="0">
                <a:hlinkClick r:id="rId2"/>
              </a:rPr>
              <a:t>, 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social </a:t>
            </a:r>
            <a:r>
              <a:rPr lang="en-US" dirty="0">
                <a:hlinkClick r:id="rId2"/>
              </a:rPr>
              <a:t>media </a:t>
            </a:r>
            <a:r>
              <a:rPr lang="en-US" dirty="0" smtClean="0">
                <a:hlinkClick r:id="rId2"/>
              </a:rPr>
              <a:t>graphs</a:t>
            </a:r>
          </a:p>
          <a:p>
            <a:pPr lvl="1"/>
            <a:r>
              <a:rPr lang="en-US" dirty="0" smtClean="0">
                <a:hlinkClick r:id="rId2"/>
              </a:rPr>
              <a:t>other verbal</a:t>
            </a:r>
          </a:p>
          <a:p>
            <a:pPr lvl="1"/>
            <a:r>
              <a:rPr lang="en-US" dirty="0" smtClean="0">
                <a:hlinkClick r:id="rId2"/>
              </a:rPr>
              <a:t>symbolic </a:t>
            </a:r>
            <a:r>
              <a:rPr lang="en-US" dirty="0">
                <a:hlinkClick r:id="rId2"/>
              </a:rPr>
              <a:t>series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which patterns may be discerned.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81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Word2Vec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besede</a:t>
            </a:r>
            <a:r>
              <a:rPr lang="en-US" dirty="0" smtClean="0"/>
              <a:t> so </a:t>
            </a:r>
            <a:r>
              <a:rPr lang="en-US" dirty="0" err="1" smtClean="0"/>
              <a:t>diskretna</a:t>
            </a:r>
            <a:r>
              <a:rPr lang="en-US" dirty="0" smtClean="0"/>
              <a:t> </a:t>
            </a:r>
            <a:r>
              <a:rPr lang="en-US" dirty="0" err="1" smtClean="0"/>
              <a:t>stanja</a:t>
            </a:r>
            <a:endParaRPr lang="en-US" dirty="0" smtClean="0"/>
          </a:p>
          <a:p>
            <a:pPr lvl="1"/>
            <a:r>
              <a:rPr lang="en-US" dirty="0" err="1" smtClean="0"/>
              <a:t>iščemo</a:t>
            </a:r>
            <a:r>
              <a:rPr lang="en-US" dirty="0" smtClean="0"/>
              <a:t> </a:t>
            </a:r>
            <a:r>
              <a:rPr lang="en-US" dirty="0" err="1"/>
              <a:t>prehodne</a:t>
            </a:r>
            <a:r>
              <a:rPr lang="en-US" dirty="0"/>
              <a:t> </a:t>
            </a:r>
            <a:r>
              <a:rPr lang="en-US" dirty="0" err="1"/>
              <a:t>verjetnosti</a:t>
            </a:r>
            <a:r>
              <a:rPr lang="en-US" dirty="0"/>
              <a:t> med </a:t>
            </a:r>
            <a:r>
              <a:rPr lang="en-US" dirty="0" err="1"/>
              <a:t>temi</a:t>
            </a:r>
            <a:r>
              <a:rPr lang="en-US" dirty="0"/>
              <a:t> </a:t>
            </a:r>
            <a:r>
              <a:rPr lang="en-US" dirty="0" err="1" smtClean="0"/>
              <a:t>stanji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verjetnost</a:t>
            </a:r>
            <a:r>
              <a:rPr lang="en-US" dirty="0"/>
              <a:t>, da </a:t>
            </a:r>
            <a:r>
              <a:rPr lang="en-US" dirty="0" smtClean="0"/>
              <a:t>se </a:t>
            </a:r>
            <a:r>
              <a:rPr lang="en-US" dirty="0" err="1" smtClean="0"/>
              <a:t>bodo</a:t>
            </a:r>
            <a:r>
              <a:rPr lang="en-US" dirty="0" smtClean="0"/>
              <a:t> </a:t>
            </a:r>
            <a:r>
              <a:rPr lang="en-US" dirty="0" err="1" smtClean="0"/>
              <a:t>pojavila</a:t>
            </a:r>
            <a:r>
              <a:rPr lang="en-US" dirty="0" smtClean="0"/>
              <a:t> </a:t>
            </a:r>
            <a:r>
              <a:rPr lang="en-US" dirty="0" err="1" smtClean="0"/>
              <a:t>skupaj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namen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uporabnost</a:t>
            </a:r>
            <a:r>
              <a:rPr lang="en-US" dirty="0"/>
              <a:t> </a:t>
            </a:r>
            <a:r>
              <a:rPr lang="en-US" dirty="0" smtClean="0"/>
              <a:t>Word2vec </a:t>
            </a:r>
            <a:r>
              <a:rPr lang="en-US" dirty="0"/>
              <a:t>je </a:t>
            </a:r>
            <a:r>
              <a:rPr lang="en-US" dirty="0" err="1"/>
              <a:t>združiti</a:t>
            </a:r>
            <a:r>
              <a:rPr lang="en-US" dirty="0"/>
              <a:t> </a:t>
            </a:r>
            <a:r>
              <a:rPr lang="en-US" dirty="0" err="1"/>
              <a:t>vektorje</a:t>
            </a:r>
            <a:r>
              <a:rPr lang="en-US" dirty="0"/>
              <a:t> </a:t>
            </a:r>
            <a:r>
              <a:rPr lang="en-US" dirty="0" err="1"/>
              <a:t>podobnih</a:t>
            </a:r>
            <a:r>
              <a:rPr lang="en-US" dirty="0"/>
              <a:t> </a:t>
            </a:r>
            <a:r>
              <a:rPr lang="en-US" dirty="0" err="1"/>
              <a:t>besed</a:t>
            </a:r>
            <a:r>
              <a:rPr lang="en-US" dirty="0"/>
              <a:t> </a:t>
            </a:r>
            <a:r>
              <a:rPr lang="en-US" dirty="0" err="1" smtClean="0"/>
              <a:t>skupaj</a:t>
            </a:r>
            <a:r>
              <a:rPr lang="en-US" dirty="0" smtClean="0"/>
              <a:t> v </a:t>
            </a:r>
            <a:r>
              <a:rPr lang="en-US" dirty="0" err="1" smtClean="0"/>
              <a:t>vektorskem</a:t>
            </a:r>
            <a:r>
              <a:rPr lang="en-US" dirty="0" smtClean="0"/>
              <a:t> </a:t>
            </a:r>
            <a:r>
              <a:rPr lang="en-US" dirty="0" err="1" smtClean="0"/>
              <a:t>prostoru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matematično</a:t>
            </a:r>
            <a:r>
              <a:rPr lang="en-US" dirty="0" smtClean="0"/>
              <a:t> </a:t>
            </a:r>
            <a:r>
              <a:rPr lang="en-US" dirty="0" err="1"/>
              <a:t>zaznava</a:t>
            </a:r>
            <a:r>
              <a:rPr lang="en-US" dirty="0"/>
              <a:t> </a:t>
            </a:r>
            <a:r>
              <a:rPr lang="en-US" dirty="0" err="1"/>
              <a:t>podobnosti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Word2vec </a:t>
            </a:r>
            <a:r>
              <a:rPr lang="en-US" dirty="0" err="1"/>
              <a:t>ustvarja</a:t>
            </a:r>
            <a:r>
              <a:rPr lang="en-US" dirty="0"/>
              <a:t> </a:t>
            </a:r>
            <a:r>
              <a:rPr lang="en-US" dirty="0" err="1"/>
              <a:t>vektorje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smtClean="0"/>
              <a:t>so </a:t>
            </a:r>
            <a:r>
              <a:rPr lang="en-US" dirty="0" err="1" smtClean="0"/>
              <a:t>porazdeljene</a:t>
            </a:r>
            <a:r>
              <a:rPr lang="en-US" dirty="0" smtClean="0"/>
              <a:t> </a:t>
            </a:r>
            <a:r>
              <a:rPr lang="en-US" dirty="0" err="1"/>
              <a:t>numerične</a:t>
            </a:r>
            <a:r>
              <a:rPr lang="en-US" dirty="0"/>
              <a:t> </a:t>
            </a:r>
            <a:r>
              <a:rPr lang="en-US" dirty="0" err="1"/>
              <a:t>predstavitve</a:t>
            </a:r>
            <a:r>
              <a:rPr lang="en-US" dirty="0"/>
              <a:t> </a:t>
            </a:r>
            <a:r>
              <a:rPr lang="en-US" dirty="0" err="1"/>
              <a:t>besednih</a:t>
            </a:r>
            <a:r>
              <a:rPr lang="en-US" dirty="0"/>
              <a:t> </a:t>
            </a:r>
            <a:r>
              <a:rPr lang="en-US" dirty="0" err="1" smtClean="0"/>
              <a:t>lastnosti</a:t>
            </a:r>
            <a:r>
              <a:rPr lang="en-US" dirty="0" smtClean="0"/>
              <a:t> </a:t>
            </a:r>
            <a:r>
              <a:rPr lang="en-US" dirty="0" err="1"/>
              <a:t>značilnosti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npr</a:t>
            </a:r>
            <a:r>
              <a:rPr lang="en-US" dirty="0" smtClean="0"/>
              <a:t> </a:t>
            </a:r>
            <a:r>
              <a:rPr lang="en-US" dirty="0" err="1"/>
              <a:t>kontekst</a:t>
            </a:r>
            <a:r>
              <a:rPr lang="en-US" dirty="0"/>
              <a:t> </a:t>
            </a:r>
            <a:r>
              <a:rPr lang="en-US" dirty="0" err="1"/>
              <a:t>posameznih</a:t>
            </a:r>
            <a:r>
              <a:rPr lang="en-US" dirty="0"/>
              <a:t> </a:t>
            </a:r>
            <a:r>
              <a:rPr lang="en-US" dirty="0" err="1" smtClean="0"/>
              <a:t>besed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Jezikovne tehnologije, Jernej Vičič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25E26-9510-0A42-92E1-E7DFC9744131}" type="slidenum">
              <a:rPr lang="sl-SI" altLang="x-none" smtClean="0"/>
              <a:pPr>
                <a:defRPr/>
              </a:pPr>
              <a:t>5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181619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Word2Vec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Če</a:t>
            </a:r>
            <a:r>
              <a:rPr lang="en-US" dirty="0" smtClean="0"/>
              <a:t> </a:t>
            </a:r>
            <a:r>
              <a:rPr lang="en-US" dirty="0" err="1" smtClean="0"/>
              <a:t>imamo</a:t>
            </a:r>
            <a:r>
              <a:rPr lang="en-US" dirty="0" smtClean="0"/>
              <a:t> </a:t>
            </a:r>
            <a:r>
              <a:rPr lang="en-US" dirty="0" err="1" smtClean="0"/>
              <a:t>dovolj</a:t>
            </a:r>
            <a:r>
              <a:rPr lang="en-US" dirty="0" smtClean="0"/>
              <a:t> </a:t>
            </a:r>
            <a:r>
              <a:rPr lang="en-US" dirty="0" err="1" smtClean="0"/>
              <a:t>podatkov</a:t>
            </a:r>
            <a:r>
              <a:rPr lang="en-US" dirty="0"/>
              <a:t>, </a:t>
            </a:r>
            <a:r>
              <a:rPr lang="en-US" dirty="0" err="1"/>
              <a:t>uporabe</a:t>
            </a:r>
            <a:r>
              <a:rPr lang="en-US" dirty="0"/>
              <a:t> in </a:t>
            </a:r>
            <a:r>
              <a:rPr lang="en-US" dirty="0" err="1" smtClean="0"/>
              <a:t>konteksta</a:t>
            </a:r>
            <a:r>
              <a:rPr lang="en-US" dirty="0" smtClean="0"/>
              <a:t>, </a:t>
            </a:r>
            <a:r>
              <a:rPr lang="en-US" dirty="0" err="1"/>
              <a:t>lahko</a:t>
            </a:r>
            <a:r>
              <a:rPr lang="en-US" dirty="0"/>
              <a:t> Word2vec </a:t>
            </a:r>
            <a:r>
              <a:rPr lang="en-US" dirty="0" err="1"/>
              <a:t>zelo</a:t>
            </a:r>
            <a:r>
              <a:rPr lang="en-US" dirty="0"/>
              <a:t> </a:t>
            </a:r>
            <a:r>
              <a:rPr lang="en-US" dirty="0" err="1"/>
              <a:t>natančno</a:t>
            </a:r>
            <a:r>
              <a:rPr lang="en-US" dirty="0"/>
              <a:t> </a:t>
            </a:r>
            <a:r>
              <a:rPr lang="en-US" dirty="0" err="1" smtClean="0"/>
              <a:t>ugiba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pomenu</a:t>
            </a:r>
            <a:r>
              <a:rPr lang="en-US" dirty="0"/>
              <a:t> </a:t>
            </a:r>
            <a:r>
              <a:rPr lang="en-US" dirty="0" err="1"/>
              <a:t>besede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temelji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preteklih</a:t>
            </a:r>
            <a:r>
              <a:rPr lang="en-US" dirty="0"/>
              <a:t> </a:t>
            </a:r>
            <a:r>
              <a:rPr lang="en-US" dirty="0" err="1" smtClean="0"/>
              <a:t>pojavitvah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/>
              <a:t>ugibanja</a:t>
            </a:r>
            <a:r>
              <a:rPr lang="en-US" dirty="0"/>
              <a:t> se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uporabijo</a:t>
            </a:r>
            <a:r>
              <a:rPr lang="en-US" dirty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določitev</a:t>
            </a:r>
            <a:r>
              <a:rPr lang="en-US" dirty="0" smtClean="0"/>
              <a:t> </a:t>
            </a:r>
            <a:r>
              <a:rPr lang="en-US" dirty="0" err="1" smtClean="0"/>
              <a:t>povezav</a:t>
            </a:r>
            <a:r>
              <a:rPr lang="en-US" dirty="0" smtClean="0"/>
              <a:t> </a:t>
            </a:r>
            <a:r>
              <a:rPr lang="en-US" dirty="0" err="1"/>
              <a:t>besede</a:t>
            </a:r>
            <a:r>
              <a:rPr lang="en-US" dirty="0"/>
              <a:t> z </a:t>
            </a:r>
            <a:r>
              <a:rPr lang="en-US" dirty="0" err="1"/>
              <a:t>drugimi</a:t>
            </a:r>
            <a:r>
              <a:rPr lang="en-US" dirty="0"/>
              <a:t> </a:t>
            </a:r>
            <a:r>
              <a:rPr lang="en-US" dirty="0" err="1" smtClean="0"/>
              <a:t>besedami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»</a:t>
            </a:r>
            <a:r>
              <a:rPr lang="en-US" dirty="0" err="1" smtClean="0"/>
              <a:t>moški</a:t>
            </a:r>
            <a:r>
              <a:rPr lang="en-US" dirty="0" smtClean="0"/>
              <a:t>« - </a:t>
            </a:r>
            <a:r>
              <a:rPr lang="en-US" dirty="0"/>
              <a:t>»</a:t>
            </a:r>
            <a:r>
              <a:rPr lang="en-US" dirty="0" err="1"/>
              <a:t>deček</a:t>
            </a:r>
            <a:r>
              <a:rPr lang="en-US" dirty="0" smtClean="0"/>
              <a:t>«,</a:t>
            </a:r>
          </a:p>
          <a:p>
            <a:pPr lvl="1"/>
            <a:r>
              <a:rPr lang="en-US" dirty="0" smtClean="0"/>
              <a:t>»</a:t>
            </a:r>
            <a:r>
              <a:rPr lang="en-US" dirty="0" err="1" smtClean="0"/>
              <a:t>ženska</a:t>
            </a:r>
            <a:r>
              <a:rPr lang="en-US" dirty="0"/>
              <a:t>« </a:t>
            </a:r>
            <a:r>
              <a:rPr lang="en-US" dirty="0" smtClean="0"/>
              <a:t>- </a:t>
            </a:r>
            <a:r>
              <a:rPr lang="en-US" dirty="0"/>
              <a:t>»</a:t>
            </a:r>
            <a:r>
              <a:rPr lang="en-US" dirty="0" err="1"/>
              <a:t>dekle</a:t>
            </a:r>
            <a:r>
              <a:rPr lang="en-US" dirty="0" smtClean="0"/>
              <a:t>«),</a:t>
            </a:r>
          </a:p>
          <a:p>
            <a:pPr lvl="1"/>
            <a:r>
              <a:rPr lang="en-US" dirty="0" err="1" smtClean="0"/>
              <a:t>razvrstitev</a:t>
            </a:r>
            <a:r>
              <a:rPr lang="en-US" dirty="0" smtClean="0"/>
              <a:t> (clustering) </a:t>
            </a:r>
            <a:r>
              <a:rPr lang="en-US" dirty="0" err="1" smtClean="0"/>
              <a:t>dokumentov</a:t>
            </a:r>
            <a:r>
              <a:rPr lang="en-US" dirty="0" smtClean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temah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/>
              <a:t>grozdi</a:t>
            </a:r>
            <a:r>
              <a:rPr lang="en-US" dirty="0"/>
              <a:t> so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 smtClean="0"/>
              <a:t>osnova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iskanje</a:t>
            </a:r>
            <a:r>
              <a:rPr lang="en-US" dirty="0" smtClean="0"/>
              <a:t>,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sentimentov</a:t>
            </a:r>
            <a:r>
              <a:rPr lang="en-US" dirty="0"/>
              <a:t> in </a:t>
            </a:r>
            <a:r>
              <a:rPr lang="en-US" dirty="0" err="1"/>
              <a:t>priporočil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različnih</a:t>
            </a:r>
            <a:r>
              <a:rPr lang="en-US" dirty="0"/>
              <a:t> </a:t>
            </a:r>
            <a:r>
              <a:rPr lang="en-US" dirty="0" err="1"/>
              <a:t>področjih</a:t>
            </a:r>
            <a:r>
              <a:rPr lang="en-US" dirty="0"/>
              <a:t>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znanstveno</a:t>
            </a:r>
            <a:r>
              <a:rPr lang="en-US" dirty="0"/>
              <a:t> </a:t>
            </a:r>
            <a:r>
              <a:rPr lang="en-US" dirty="0" err="1" smtClean="0"/>
              <a:t>raziskovanje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Jezikovne tehnologije, Jernej Vičič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25E26-9510-0A42-92E1-E7DFC9744131}" type="slidenum">
              <a:rPr lang="sl-SI" altLang="x-none" smtClean="0"/>
              <a:pPr>
                <a:defRPr/>
              </a:pPr>
              <a:t>6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48931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Word2Vec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Izhod</a:t>
            </a:r>
            <a:r>
              <a:rPr lang="en-US" dirty="0"/>
              <a:t> </a:t>
            </a:r>
            <a:r>
              <a:rPr lang="en-US" dirty="0" smtClean="0"/>
              <a:t>Word2vec je </a:t>
            </a:r>
            <a:r>
              <a:rPr lang="en-US" dirty="0" err="1"/>
              <a:t>besednjak</a:t>
            </a:r>
            <a:r>
              <a:rPr lang="en-US" dirty="0"/>
              <a:t>, v </a:t>
            </a:r>
            <a:r>
              <a:rPr lang="en-US" dirty="0" err="1"/>
              <a:t>katerem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vsak</a:t>
            </a:r>
            <a:r>
              <a:rPr lang="en-US" dirty="0"/>
              <a:t> element </a:t>
            </a:r>
            <a:r>
              <a:rPr lang="en-US" dirty="0" err="1"/>
              <a:t>vektor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naložimo</a:t>
            </a:r>
            <a:r>
              <a:rPr lang="en-US" dirty="0" smtClean="0"/>
              <a:t> v NM,</a:t>
            </a:r>
          </a:p>
          <a:p>
            <a:pPr lvl="1"/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uporabimo</a:t>
            </a:r>
            <a:r>
              <a:rPr lang="en-US" dirty="0" smtClean="0"/>
              <a:t> da </a:t>
            </a:r>
            <a:r>
              <a:rPr lang="en-US" dirty="0" err="1"/>
              <a:t>zaznamo</a:t>
            </a:r>
            <a:r>
              <a:rPr lang="en-US" dirty="0"/>
              <a:t> </a:t>
            </a:r>
            <a:r>
              <a:rPr lang="en-US" dirty="0" err="1"/>
              <a:t>razmerja</a:t>
            </a:r>
            <a:r>
              <a:rPr lang="en-US" dirty="0"/>
              <a:t> med </a:t>
            </a:r>
            <a:r>
              <a:rPr lang="en-US" dirty="0" err="1"/>
              <a:t>besedami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kosinusna</a:t>
            </a:r>
            <a:r>
              <a:rPr lang="en-US" dirty="0" smtClean="0"/>
              <a:t> </a:t>
            </a:r>
            <a:r>
              <a:rPr lang="en-US" dirty="0" err="1" smtClean="0"/>
              <a:t>podobnosti</a:t>
            </a:r>
            <a:r>
              <a:rPr lang="en-US" dirty="0" smtClean="0"/>
              <a:t> (</a:t>
            </a:r>
            <a:r>
              <a:rPr lang="en-US" dirty="0">
                <a:hlinkClick r:id="rId2"/>
              </a:rPr>
              <a:t>cosine similarity</a:t>
            </a:r>
            <a:r>
              <a:rPr lang="en-US" dirty="0" smtClean="0"/>
              <a:t>), </a:t>
            </a:r>
          </a:p>
          <a:p>
            <a:pPr lvl="2"/>
            <a:r>
              <a:rPr lang="en-US" dirty="0" smtClean="0"/>
              <a:t>90</a:t>
            </a:r>
            <a:r>
              <a:rPr lang="en-US" baseline="30000" dirty="0" smtClean="0"/>
              <a:t> </a:t>
            </a:r>
            <a:r>
              <a:rPr lang="en-US" dirty="0" err="1" smtClean="0"/>
              <a:t>stopinj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podobnosti</a:t>
            </a:r>
            <a:r>
              <a:rPr lang="en-US" dirty="0" smtClean="0"/>
              <a:t>, </a:t>
            </a:r>
          </a:p>
          <a:p>
            <a:pPr lvl="2"/>
            <a:r>
              <a:rPr lang="en-US" dirty="0" smtClean="0"/>
              <a:t>0 </a:t>
            </a:r>
            <a:r>
              <a:rPr lang="en-US" dirty="0" err="1" smtClean="0"/>
              <a:t>stopinj</a:t>
            </a:r>
            <a:r>
              <a:rPr lang="en-US" dirty="0" smtClean="0"/>
              <a:t> - </a:t>
            </a:r>
            <a:r>
              <a:rPr lang="en-US" dirty="0" err="1" smtClean="0"/>
              <a:t>popolna</a:t>
            </a:r>
            <a:r>
              <a:rPr lang="en-US" dirty="0" smtClean="0"/>
              <a:t> </a:t>
            </a:r>
            <a:r>
              <a:rPr lang="en-US" dirty="0" err="1" smtClean="0"/>
              <a:t>podobnost</a:t>
            </a:r>
            <a:r>
              <a:rPr lang="en-US" dirty="0" smtClean="0"/>
              <a:t>,</a:t>
            </a:r>
          </a:p>
          <a:p>
            <a:pPr lvl="2"/>
            <a:r>
              <a:rPr lang="en-US" dirty="0" err="1" smtClean="0"/>
              <a:t>Švedska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enaka</a:t>
            </a:r>
            <a:r>
              <a:rPr lang="en-US" dirty="0"/>
              <a:t> </a:t>
            </a:r>
            <a:r>
              <a:rPr lang="en-US" dirty="0" err="1"/>
              <a:t>Švedski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err="1" smtClean="0"/>
              <a:t>Norveška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kosinusno</a:t>
            </a:r>
            <a:r>
              <a:rPr lang="en-US" dirty="0" smtClean="0"/>
              <a:t> </a:t>
            </a:r>
            <a:r>
              <a:rPr lang="en-US" dirty="0" err="1"/>
              <a:t>razdaljo</a:t>
            </a:r>
            <a:r>
              <a:rPr lang="en-US" dirty="0"/>
              <a:t> 0,760124 s </a:t>
            </a:r>
            <a:r>
              <a:rPr lang="en-US" dirty="0" err="1" smtClean="0"/>
              <a:t>Švedsko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Jezikovne tehnologije, Jernej Vičič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25E26-9510-0A42-92E1-E7DFC9744131}" type="slidenum">
              <a:rPr lang="sl-SI" altLang="x-none" smtClean="0"/>
              <a:pPr>
                <a:defRPr/>
              </a:pPr>
              <a:t>7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205797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Word2Vec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9050" y="1287462"/>
            <a:ext cx="6565900" cy="4800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Jezikovne tehnologije, Jernej Vičič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25E26-9510-0A42-92E1-E7DFC9744131}" type="slidenum">
              <a:rPr lang="sl-SI" altLang="x-none" smtClean="0"/>
              <a:pPr>
                <a:defRPr/>
              </a:pPr>
              <a:t>8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67007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Neural Word </a:t>
            </a:r>
            <a:r>
              <a:rPr lang="en-US" b="1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Vektorji</a:t>
            </a:r>
            <a:r>
              <a:rPr lang="en-US" dirty="0" smtClean="0"/>
              <a:t> </a:t>
            </a:r>
            <a:r>
              <a:rPr lang="en-US" dirty="0" err="1" smtClean="0"/>
              <a:t>predstavljajo</a:t>
            </a:r>
            <a:r>
              <a:rPr lang="en-US" dirty="0" smtClean="0"/>
              <a:t> </a:t>
            </a:r>
            <a:r>
              <a:rPr lang="en-US" i="1" dirty="0"/>
              <a:t>neural word </a:t>
            </a:r>
            <a:r>
              <a:rPr lang="en-US" i="1" dirty="0" err="1" smtClean="0"/>
              <a:t>embeddings</a:t>
            </a:r>
            <a:r>
              <a:rPr lang="en-US" i="1" dirty="0" smtClean="0"/>
              <a:t>,</a:t>
            </a:r>
          </a:p>
          <a:p>
            <a:r>
              <a:rPr lang="en-US" dirty="0"/>
              <a:t>Word2vec je </a:t>
            </a:r>
            <a:r>
              <a:rPr lang="en-US" dirty="0" err="1"/>
              <a:t>podoben</a:t>
            </a:r>
            <a:r>
              <a:rPr lang="en-US" dirty="0"/>
              <a:t> </a:t>
            </a:r>
            <a:r>
              <a:rPr lang="en-US" dirty="0" err="1" smtClean="0"/>
              <a:t>avtoenkoderju</a:t>
            </a:r>
            <a:r>
              <a:rPr lang="en-US" dirty="0" smtClean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kodira</a:t>
            </a:r>
            <a:r>
              <a:rPr lang="en-US" dirty="0"/>
              <a:t> </a:t>
            </a:r>
            <a:r>
              <a:rPr lang="en-US" dirty="0" err="1"/>
              <a:t>vsako</a:t>
            </a:r>
            <a:r>
              <a:rPr lang="en-US" dirty="0"/>
              <a:t> </a:t>
            </a:r>
            <a:r>
              <a:rPr lang="en-US" dirty="0" err="1"/>
              <a:t>besedo</a:t>
            </a:r>
            <a:r>
              <a:rPr lang="en-US" dirty="0"/>
              <a:t> v </a:t>
            </a:r>
            <a:r>
              <a:rPr lang="en-US" dirty="0" err="1" smtClean="0"/>
              <a:t>vektorju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word2vec </a:t>
            </a:r>
            <a:r>
              <a:rPr lang="en-US" dirty="0" err="1"/>
              <a:t>trenira</a:t>
            </a:r>
            <a:r>
              <a:rPr lang="en-US" dirty="0"/>
              <a:t> </a:t>
            </a:r>
            <a:r>
              <a:rPr lang="en-US" dirty="0" err="1"/>
              <a:t>besede</a:t>
            </a:r>
            <a:r>
              <a:rPr lang="en-US" dirty="0"/>
              <a:t> </a:t>
            </a:r>
            <a:r>
              <a:rPr lang="en-US" dirty="0" smtClean="0"/>
              <a:t>v </a:t>
            </a:r>
            <a:r>
              <a:rPr lang="en-US" dirty="0" err="1" smtClean="0"/>
              <a:t>odnosu</a:t>
            </a:r>
            <a:r>
              <a:rPr lang="en-US" dirty="0" smtClean="0"/>
              <a:t> (against) z </a:t>
            </a:r>
            <a:r>
              <a:rPr lang="en-US" dirty="0" err="1"/>
              <a:t>drugimi</a:t>
            </a:r>
            <a:r>
              <a:rPr lang="en-US" dirty="0"/>
              <a:t> </a:t>
            </a:r>
            <a:r>
              <a:rPr lang="en-US" dirty="0" err="1"/>
              <a:t>besedami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smtClean="0"/>
              <a:t>so v </a:t>
            </a:r>
            <a:r>
              <a:rPr lang="en-US" dirty="0" err="1" smtClean="0"/>
              <a:t>soseščini</a:t>
            </a:r>
            <a:r>
              <a:rPr lang="en-US" dirty="0" smtClean="0"/>
              <a:t> v </a:t>
            </a:r>
            <a:r>
              <a:rPr lang="en-US" dirty="0" err="1" smtClean="0"/>
              <a:t>učnem</a:t>
            </a:r>
            <a:r>
              <a:rPr lang="en-US" dirty="0" smtClean="0"/>
              <a:t> (</a:t>
            </a:r>
            <a:r>
              <a:rPr lang="en-US" dirty="0" err="1" smtClean="0"/>
              <a:t>vhodnem</a:t>
            </a:r>
            <a:r>
              <a:rPr lang="en-US" dirty="0" smtClean="0"/>
              <a:t>) </a:t>
            </a:r>
            <a:r>
              <a:rPr lang="en-US" dirty="0" err="1"/>
              <a:t>korpusu</a:t>
            </a:r>
            <a:r>
              <a:rPr lang="en-US" dirty="0"/>
              <a:t>.</a:t>
            </a:r>
          </a:p>
          <a:p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metodi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z </a:t>
            </a:r>
            <a:r>
              <a:rPr lang="en-US" dirty="0" err="1"/>
              <a:t>uporabo</a:t>
            </a:r>
            <a:r>
              <a:rPr lang="en-US" dirty="0"/>
              <a:t> </a:t>
            </a:r>
            <a:r>
              <a:rPr lang="en-US" dirty="0" err="1"/>
              <a:t>konteksta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napovedovanje</a:t>
            </a:r>
            <a:r>
              <a:rPr lang="en-US" dirty="0"/>
              <a:t> </a:t>
            </a:r>
            <a:r>
              <a:rPr lang="en-US" dirty="0" err="1"/>
              <a:t>ciljne</a:t>
            </a:r>
            <a:r>
              <a:rPr lang="en-US" dirty="0"/>
              <a:t> </a:t>
            </a:r>
            <a:r>
              <a:rPr lang="en-US" dirty="0" err="1"/>
              <a:t>besede</a:t>
            </a:r>
            <a:r>
              <a:rPr lang="en-US" dirty="0"/>
              <a:t> (continuous bag of </a:t>
            </a:r>
            <a:r>
              <a:rPr lang="en-US" dirty="0" smtClean="0"/>
              <a:t>words </a:t>
            </a:r>
            <a:r>
              <a:rPr lang="mr-IN" dirty="0" smtClean="0"/>
              <a:t>–</a:t>
            </a:r>
            <a:r>
              <a:rPr lang="en-US" dirty="0" smtClean="0"/>
              <a:t> CBOW),</a:t>
            </a:r>
          </a:p>
          <a:p>
            <a:pPr lvl="1"/>
            <a:r>
              <a:rPr lang="en-US" dirty="0" smtClean="0"/>
              <a:t>z </a:t>
            </a:r>
            <a:r>
              <a:rPr lang="en-US" dirty="0" err="1" smtClean="0"/>
              <a:t>uporabo</a:t>
            </a:r>
            <a:r>
              <a:rPr lang="en-US" dirty="0" smtClean="0"/>
              <a:t> </a:t>
            </a:r>
            <a:r>
              <a:rPr lang="en-US" dirty="0" err="1" smtClean="0"/>
              <a:t>besede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napoved</a:t>
            </a:r>
            <a:r>
              <a:rPr lang="en-US" dirty="0"/>
              <a:t> </a:t>
            </a:r>
            <a:r>
              <a:rPr lang="en-US" dirty="0" err="1"/>
              <a:t>ciljnega</a:t>
            </a:r>
            <a:r>
              <a:rPr lang="en-US" dirty="0"/>
              <a:t> </a:t>
            </a:r>
            <a:r>
              <a:rPr lang="en-US" dirty="0" err="1"/>
              <a:t>konteksta</a:t>
            </a:r>
            <a:r>
              <a:rPr lang="en-US" dirty="0"/>
              <a:t>, (</a:t>
            </a:r>
            <a:r>
              <a:rPr lang="en-US" dirty="0" smtClean="0"/>
              <a:t>skip-gram).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Jezikovne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, </a:t>
            </a:r>
            <a:r>
              <a:rPr lang="en-US" dirty="0" err="1" smtClean="0"/>
              <a:t>Jernej</a:t>
            </a:r>
            <a:r>
              <a:rPr lang="en-US" dirty="0" smtClean="0"/>
              <a:t> </a:t>
            </a:r>
            <a:r>
              <a:rPr lang="en-US" dirty="0" err="1" smtClean="0"/>
              <a:t>Vičič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25E26-9510-0A42-92E1-E7DFC9744131}" type="slidenum">
              <a:rPr lang="sl-SI" altLang="x-none" smtClean="0"/>
              <a:pPr>
                <a:defRPr/>
              </a:pPr>
              <a:t>9</a:t>
            </a:fld>
            <a:endParaRPr lang="sl-SI" altLang="x-none" dirty="0"/>
          </a:p>
        </p:txBody>
      </p:sp>
    </p:spTree>
    <p:extLst>
      <p:ext uri="{BB962C8B-B14F-4D97-AF65-F5344CB8AC3E}">
        <p14:creationId xmlns:p14="http://schemas.microsoft.com/office/powerpoint/2010/main" val="1311724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">
  <a:themeElements>
    <a:clrScheme name="Izvor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zvor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Izvor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15386</TotalTime>
  <Words>660</Words>
  <Application>Microsoft Macintosh PowerPoint</Application>
  <PresentationFormat>On-screen Show (4:3)</PresentationFormat>
  <Paragraphs>113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Franklin Gothic Book</vt:lpstr>
      <vt:lpstr>Mangal</vt:lpstr>
      <vt:lpstr>Wingdings</vt:lpstr>
      <vt:lpstr>Wingdings 3</vt:lpstr>
      <vt:lpstr>Izvor</vt:lpstr>
      <vt:lpstr>word embeddings – word2vect</vt:lpstr>
      <vt:lpstr>Vsebina</vt:lpstr>
      <vt:lpstr>Uvod</vt:lpstr>
      <vt:lpstr>Uvod - aplikacije</vt:lpstr>
      <vt:lpstr>Word2Vec</vt:lpstr>
      <vt:lpstr>Word2Vec</vt:lpstr>
      <vt:lpstr>Word2Vec</vt:lpstr>
      <vt:lpstr>Word2Vec</vt:lpstr>
      <vt:lpstr>Neural Word Embeddings</vt:lpstr>
      <vt:lpstr>Word2vec</vt:lpstr>
      <vt:lpstr>Neural Word Embeddings</vt:lpstr>
      <vt:lpstr>Neural Word Embeddings</vt:lpstr>
      <vt:lpstr>Neural Word Embeddings</vt:lpstr>
      <vt:lpstr>Neural Word Embeddings</vt:lpstr>
      <vt:lpstr>Neural Word Embeddings</vt:lpstr>
      <vt:lpstr>N-gram in skip-gram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Programiranje III Vzporedno programiranje</dc:title>
  <cp:lastModifiedBy>Microsoft Office User</cp:lastModifiedBy>
  <cp:revision>715</cp:revision>
  <dcterms:modified xsi:type="dcterms:W3CDTF">2018-10-17T09:48:29Z</dcterms:modified>
</cp:coreProperties>
</file>