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</p:sldMasterIdLst>
  <p:notesMasterIdLst>
    <p:notesMasterId r:id="rId38"/>
  </p:notesMasterIdLst>
  <p:handoutMasterIdLst>
    <p:handoutMasterId r:id="rId39"/>
  </p:handoutMasterIdLst>
  <p:sldIdLst>
    <p:sldId id="260" r:id="rId3"/>
    <p:sldId id="410" r:id="rId4"/>
    <p:sldId id="414" r:id="rId5"/>
    <p:sldId id="389" r:id="rId6"/>
    <p:sldId id="391" r:id="rId7"/>
    <p:sldId id="291" r:id="rId8"/>
    <p:sldId id="422" r:id="rId9"/>
    <p:sldId id="425" r:id="rId10"/>
    <p:sldId id="407" r:id="rId11"/>
    <p:sldId id="395" r:id="rId12"/>
    <p:sldId id="409" r:id="rId13"/>
    <p:sldId id="412" r:id="rId14"/>
    <p:sldId id="417" r:id="rId15"/>
    <p:sldId id="411" r:id="rId16"/>
    <p:sldId id="418" r:id="rId17"/>
    <p:sldId id="423" r:id="rId18"/>
    <p:sldId id="396" r:id="rId19"/>
    <p:sldId id="397" r:id="rId20"/>
    <p:sldId id="392" r:id="rId21"/>
    <p:sldId id="406" r:id="rId22"/>
    <p:sldId id="401" r:id="rId23"/>
    <p:sldId id="415" r:id="rId24"/>
    <p:sldId id="402" r:id="rId25"/>
    <p:sldId id="403" r:id="rId26"/>
    <p:sldId id="404" r:id="rId27"/>
    <p:sldId id="405" r:id="rId28"/>
    <p:sldId id="387" r:id="rId29"/>
    <p:sldId id="398" r:id="rId30"/>
    <p:sldId id="399" r:id="rId31"/>
    <p:sldId id="408" r:id="rId32"/>
    <p:sldId id="400" r:id="rId33"/>
    <p:sldId id="419" r:id="rId34"/>
    <p:sldId id="420" r:id="rId35"/>
    <p:sldId id="421" r:id="rId36"/>
    <p:sldId id="394" r:id="rId37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E3D"/>
    <a:srgbClr val="5D778D"/>
    <a:srgbClr val="2F1F6B"/>
    <a:srgbClr val="352379"/>
    <a:srgbClr val="BEB722"/>
    <a:srgbClr val="7A1C25"/>
    <a:srgbClr val="C0C0C0"/>
    <a:srgbClr val="CED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5396" autoAdjust="0"/>
  </p:normalViewPr>
  <p:slideViewPr>
    <p:cSldViewPr>
      <p:cViewPr varScale="1">
        <p:scale>
          <a:sx n="58" d="100"/>
          <a:sy n="58" d="100"/>
        </p:scale>
        <p:origin x="108" y="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40B46E-A9DB-4BF6-9332-470AE859B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3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86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5B661B-A5D6-4681-AA81-02B1B498A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eaLnBrk="1" hangingPunct="1">
              <a:defRPr/>
            </a:pPr>
            <a:fld id="{79BE7D9F-7316-4AAE-8848-6B840B0B2ED0}" type="slidenum">
              <a:rPr lang="en-US" sz="1200" smtClean="0"/>
              <a:pPr eaLnBrk="1" hangingPunct="1">
                <a:defRPr/>
              </a:pPr>
              <a:t>1</a:t>
            </a:fld>
            <a:endParaRPr 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0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D7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3190828"/>
            <a:ext cx="11277600" cy="92397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5400" i="1">
                <a:latin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10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19200" y="1143000"/>
            <a:ext cx="9753600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12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7886-A5E5-42E3-A575-3083F29B5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12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95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9"/>
          <p:cNvSpPr>
            <a:spLocks noChangeArrowheads="1"/>
          </p:cNvSpPr>
          <p:nvPr/>
        </p:nvSpPr>
        <p:spPr bwMode="auto">
          <a:xfrm>
            <a:off x="0" y="1"/>
            <a:ext cx="12192000" cy="720725"/>
          </a:xfrm>
          <a:prstGeom prst="rect">
            <a:avLst/>
          </a:prstGeom>
          <a:solidFill>
            <a:srgbClr val="5D77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eaLnBrk="1" hangingPunct="1">
              <a:defRPr/>
            </a:pPr>
            <a:endParaRPr lang="sl-SI" altLang="sl-SI" sz="2400"/>
          </a:p>
        </p:txBody>
      </p: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1"/>
            <a:ext cx="12192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143000"/>
            <a:ext cx="9753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6" r:id="rId2"/>
    <p:sldLayoutId id="2147483707" r:id="rId3"/>
    <p:sldLayoutId id="214748371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3200">
          <a:solidFill>
            <a:schemeClr val="bg2"/>
          </a:solidFill>
          <a:latin typeface="+mn-lt"/>
          <a:ea typeface="Geneva" charset="0"/>
          <a:cs typeface="+mn-cs"/>
        </a:defRPr>
      </a:lvl1pPr>
      <a:lvl2pPr marL="6810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§"/>
        <a:defRPr sz="3200">
          <a:solidFill>
            <a:schemeClr val="bg2"/>
          </a:solidFill>
          <a:latin typeface="+mn-lt"/>
          <a:ea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3200">
          <a:solidFill>
            <a:schemeClr val="bg2"/>
          </a:solidFill>
          <a:latin typeface="+mn-lt"/>
          <a:ea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§"/>
        <a:defRPr sz="3200">
          <a:solidFill>
            <a:schemeClr val="bg2"/>
          </a:solidFill>
          <a:latin typeface="+mn-lt"/>
          <a:ea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3200">
          <a:solidFill>
            <a:schemeClr val="bg2"/>
          </a:solidFill>
          <a:latin typeface="+mn-lt"/>
          <a:ea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38138"/>
          </a:xfrm>
          <a:prstGeom prst="rect">
            <a:avLst/>
          </a:prstGeom>
          <a:solidFill>
            <a:srgbClr val="5D77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kern="1200">
          <a:solidFill>
            <a:schemeClr val="bg1"/>
          </a:solidFill>
          <a:latin typeface="Arial" pitchFamily="34" charset="0"/>
          <a:ea typeface="Geneva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journal/213/187/3/page/1" TargetMode="External"/><Relationship Id="rId2" Type="http://schemas.openxmlformats.org/officeDocument/2006/relationships/hyperlink" Target="http://link.springer.com/journal/21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://www.mintpressnews.com/from-psilocybin-to-mdma-researchers-are-in-the-throes-of-a-psychedelic-revival/21055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clinicaltrials.gov/ct2/show/NCT00957359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905130" TargetMode="External"/><Relationship Id="rId2" Type="http://schemas.openxmlformats.org/officeDocument/2006/relationships/hyperlink" Target="http://www.iceers.org/science-interest-ayahuasca.php#.VqAbj_nhDI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losone.org/article/info:doi/10.1371/journal.pone.004242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4740469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si/url?sa=t&amp;rct=j&amp;q=&amp;esrc=s&amp;source=web&amp;cd=1&amp;cad=rja&amp;uact=8&amp;ved=0ahUKEwjomemvurnKAhXC3SwKHW43Cs4QFggeMAA&amp;url=http://www.cmaj.ca/&amp;usg=AFQjCNEPCzo4p-wBjXpF_i0_68XzDowm5w&amp;sig2=NpZ8fPF0_xSo3kTupKTLA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davidkroll/2016/01/18/scientists-speculate-on-what-caused-the-bial-drug-testing-tragedy-in-france/#140e85a1301f54181ed301fe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Ketamine+infusions+for+treatment+resistant+depression:+a+series+of+28+patients+treated+weekly+or+twice+weekly+in+an+ECT+clinic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n.wikipedia.org/wiki/Pipiltzintzintli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org/" TargetMode="External"/><Relationship Id="rId2" Type="http://schemas.openxmlformats.org/officeDocument/2006/relationships/hyperlink" Target="http://www.maps.org/news-letters/v12n2/12225mab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elo.si/znanje/znanost/psihedeliki-v-psihoterapiji-znova-zanimivi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6240749" TargetMode="External"/><Relationship Id="rId2" Type="http://schemas.openxmlformats.org/officeDocument/2006/relationships/hyperlink" Target="https://www.ncbi.nlm.nih.gov/pubmed/2240691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978006"/>
            <a:ext cx="11277600" cy="5756064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dirty="0">
                <a:latin typeface="Times New Roman" charset="0"/>
              </a:rPr>
              <a:t>Psihofarmakologija</a:t>
            </a:r>
            <a:r>
              <a:rPr lang="sl-SI" sz="4000" dirty="0">
                <a:latin typeface="Times New Roman" charset="0"/>
              </a:rPr>
              <a:t> duševnih motenj</a:t>
            </a:r>
            <a:br>
              <a:rPr lang="sl-SI" sz="4000" dirty="0">
                <a:latin typeface="Times New Roman" charset="0"/>
              </a:rPr>
            </a:br>
            <a:r>
              <a:rPr lang="sl-SI" sz="4800" dirty="0">
                <a:latin typeface="Times New Roman" charset="0"/>
              </a:rPr>
              <a:t/>
            </a:r>
            <a:br>
              <a:rPr lang="sl-SI" sz="4800" dirty="0">
                <a:latin typeface="Times New Roman" charset="0"/>
              </a:rPr>
            </a:br>
            <a:r>
              <a:rPr lang="sl-SI" dirty="0" smtClean="0">
                <a:latin typeface="Times New Roman" charset="0"/>
              </a:rPr>
              <a:t>S </a:t>
            </a:r>
            <a:r>
              <a:rPr lang="sl-SI" dirty="0" err="1" smtClean="0">
                <a:latin typeface="Times New Roman" charset="0"/>
              </a:rPr>
              <a:t>psihedeliki</a:t>
            </a:r>
            <a:r>
              <a:rPr lang="sl-SI" dirty="0" smtClean="0">
                <a:latin typeface="Times New Roman" charset="0"/>
              </a:rPr>
              <a:t> podprta psihoterapija za </a:t>
            </a:r>
            <a:r>
              <a:rPr lang="sl-SI" dirty="0">
                <a:latin typeface="Times New Roman" charset="0"/>
              </a:rPr>
              <a:t>zdravljenje duševnih motenj</a:t>
            </a:r>
            <a:br>
              <a:rPr lang="sl-SI" dirty="0">
                <a:latin typeface="Times New Roman" charset="0"/>
              </a:rPr>
            </a:br>
            <a:r>
              <a:rPr lang="sl-SI" dirty="0">
                <a:latin typeface="Times New Roman" charset="0"/>
              </a:rPr>
              <a:t/>
            </a:r>
            <a:br>
              <a:rPr lang="sl-SI" dirty="0">
                <a:latin typeface="Times New Roman" charset="0"/>
              </a:rPr>
            </a:br>
            <a:r>
              <a:rPr lang="sl-SI" sz="3200" dirty="0">
                <a:latin typeface="Times New Roman" charset="0"/>
              </a:rPr>
              <a:t>Gorazd Drevenšek</a:t>
            </a:r>
            <a:br>
              <a:rPr lang="sl-SI" sz="3200" dirty="0">
                <a:latin typeface="Times New Roman" charset="0"/>
              </a:rPr>
            </a:br>
            <a:r>
              <a:rPr lang="sl-SI" sz="3200" dirty="0">
                <a:latin typeface="Times New Roman" charset="0"/>
              </a:rPr>
              <a:t>2025/26</a:t>
            </a:r>
            <a:endParaRPr lang="en-US" sz="32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</a:t>
            </a:r>
            <a:r>
              <a:rPr lang="sl-SI" dirty="0" err="1"/>
              <a:t>Psilocibin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3205"/>
            <a:ext cx="7543800" cy="5486400"/>
          </a:xfrm>
        </p:spPr>
        <p:txBody>
          <a:bodyPr/>
          <a:lstStyle/>
          <a:p>
            <a:r>
              <a:rPr lang="sl-SI" dirty="0" smtClean="0"/>
              <a:t>Primarna indikacija</a:t>
            </a:r>
            <a:r>
              <a:rPr lang="sl-SI" dirty="0"/>
              <a:t>: </a:t>
            </a:r>
            <a:r>
              <a:rPr lang="sl-SI" b="1" dirty="0">
                <a:solidFill>
                  <a:schemeClr val="accent2"/>
                </a:solidFill>
              </a:rPr>
              <a:t>Depresija</a:t>
            </a:r>
            <a:r>
              <a:rPr lang="sl-SI" dirty="0">
                <a:solidFill>
                  <a:schemeClr val="accent2"/>
                </a:solidFill>
              </a:rPr>
              <a:t> </a:t>
            </a:r>
            <a:r>
              <a:rPr lang="sl-SI" dirty="0"/>
              <a:t>(prednja </a:t>
            </a:r>
            <a:r>
              <a:rPr lang="sl-SI" dirty="0" err="1"/>
              <a:t>cingulatna</a:t>
            </a:r>
            <a:r>
              <a:rPr lang="sl-SI" dirty="0"/>
              <a:t> skorja)</a:t>
            </a:r>
          </a:p>
          <a:p>
            <a:r>
              <a:rPr lang="sl-SI" dirty="0"/>
              <a:t>Sproža akutne zaznavne spremembe, subjektivne izkušnje, </a:t>
            </a:r>
            <a:r>
              <a:rPr lang="sl-SI" dirty="0" err="1"/>
              <a:t>afektivne</a:t>
            </a:r>
            <a:r>
              <a:rPr lang="sl-SI" dirty="0"/>
              <a:t> spremembe, </a:t>
            </a:r>
            <a:r>
              <a:rPr lang="sl-SI" dirty="0" err="1"/>
              <a:t>tesnobnostne</a:t>
            </a:r>
            <a:r>
              <a:rPr lang="sl-SI" dirty="0"/>
              <a:t> napade (terapevtsko uporabno v povezavi z rakom)</a:t>
            </a:r>
            <a:r>
              <a:rPr lang="en-US" dirty="0"/>
              <a:t>. </a:t>
            </a:r>
            <a:endParaRPr lang="sl-SI" dirty="0"/>
          </a:p>
          <a:p>
            <a:r>
              <a:rPr lang="en-US" sz="1800" dirty="0">
                <a:hlinkClick r:id="rId2"/>
              </a:rPr>
              <a:t>Psychopharmacology</a:t>
            </a:r>
            <a:r>
              <a:rPr lang="sl-SI" sz="1800" dirty="0"/>
              <a:t>, </a:t>
            </a:r>
            <a:r>
              <a:rPr lang="en-US" sz="1800" dirty="0"/>
              <a:t>August 2006, Volume 187,</a:t>
            </a:r>
            <a:r>
              <a:rPr lang="en-US" sz="1800" dirty="0">
                <a:hlinkClick r:id="rId3"/>
              </a:rPr>
              <a:t> Issue 3,</a:t>
            </a:r>
            <a:r>
              <a:rPr lang="en-US" sz="1800" dirty="0"/>
              <a:t> pp 268-283</a:t>
            </a:r>
          </a:p>
          <a:p>
            <a:r>
              <a:rPr lang="sl-SI" dirty="0"/>
              <a:t>30 mg/70 kg, osebe z religioznimi ali spiritualnimi </a:t>
            </a:r>
            <a:r>
              <a:rPr lang="sl-SI" dirty="0"/>
              <a:t>praksami</a:t>
            </a:r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1600200" y="699404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>
                <a:hlinkClick r:id="rId4"/>
              </a:rPr>
              <a:t>http://www.mintpressnews.com/from-psilocybin-to-mdma-researchers-are-in-the-throes-of-a-psychedelic-revival/210550/</a:t>
            </a:r>
            <a:endParaRPr lang="sl-SI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039046"/>
            <a:ext cx="3819525" cy="57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2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</a:t>
            </a:r>
            <a:r>
              <a:rPr lang="sl-SI" dirty="0" err="1"/>
              <a:t>Psilocibin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37270" cy="5486400"/>
          </a:xfrm>
        </p:spPr>
        <p:txBody>
          <a:bodyPr/>
          <a:lstStyle/>
          <a:p>
            <a:r>
              <a:rPr lang="sl-SI" dirty="0"/>
              <a:t>Indikacija: </a:t>
            </a:r>
            <a:r>
              <a:rPr lang="sl-SI" b="1" dirty="0">
                <a:solidFill>
                  <a:schemeClr val="accent2"/>
                </a:solidFill>
              </a:rPr>
              <a:t>nikotinska</a:t>
            </a:r>
            <a:r>
              <a:rPr lang="sl-SI" dirty="0"/>
              <a:t> odvisnost </a:t>
            </a:r>
          </a:p>
          <a:p>
            <a:pPr lvl="1"/>
            <a:r>
              <a:rPr lang="sl-SI" sz="2400" dirty="0"/>
              <a:t>(J </a:t>
            </a:r>
            <a:r>
              <a:rPr lang="sl-SI" sz="2400" dirty="0" err="1"/>
              <a:t>Psychopharmacol</a:t>
            </a:r>
            <a:r>
              <a:rPr lang="sl-SI" sz="2400" dirty="0"/>
              <a:t>. 2014 Nov;28(11):983-92</a:t>
            </a:r>
            <a:r>
              <a:rPr lang="sl-SI" sz="2400" dirty="0"/>
              <a:t>.)</a:t>
            </a:r>
          </a:p>
          <a:p>
            <a:pPr lvl="1"/>
            <a:endParaRPr lang="sl-SI" sz="2400" dirty="0"/>
          </a:p>
          <a:p>
            <a:pPr lvl="1"/>
            <a:endParaRPr lang="sl-SI" sz="2400" dirty="0"/>
          </a:p>
          <a:p>
            <a:r>
              <a:rPr lang="sl-SI" dirty="0"/>
              <a:t>Delovanje na 5HT</a:t>
            </a:r>
            <a:r>
              <a:rPr lang="sl-SI" baseline="-25000" dirty="0"/>
              <a:t>2A</a:t>
            </a:r>
          </a:p>
          <a:p>
            <a:r>
              <a:rPr lang="sl-SI" dirty="0"/>
              <a:t>20-30 mg / 70 kg</a:t>
            </a:r>
          </a:p>
          <a:p>
            <a:r>
              <a:rPr lang="sl-SI" dirty="0"/>
              <a:t>Indikacija: </a:t>
            </a:r>
            <a:r>
              <a:rPr lang="sl-SI" dirty="0">
                <a:solidFill>
                  <a:schemeClr val="accent2"/>
                </a:solidFill>
              </a:rPr>
              <a:t>alkoholna</a:t>
            </a:r>
            <a:r>
              <a:rPr lang="sl-SI" dirty="0"/>
              <a:t> odvisnost</a:t>
            </a:r>
          </a:p>
          <a:p>
            <a:endParaRPr lang="sl-SI" dirty="0"/>
          </a:p>
          <a:p>
            <a:r>
              <a:rPr lang="en-US" sz="1800" b="1" dirty="0"/>
              <a:t>Psilocybin-assisted treatment for alcohol dependence: A proof-of-concept </a:t>
            </a:r>
            <a:r>
              <a:rPr lang="en-US" sz="1800" b="1" dirty="0" err="1"/>
              <a:t>study</a:t>
            </a:r>
            <a:r>
              <a:rPr lang="en-US" sz="1800" dirty="0" err="1"/>
              <a:t>J</a:t>
            </a:r>
            <a:r>
              <a:rPr lang="en-US" sz="1800" dirty="0"/>
              <a:t> </a:t>
            </a:r>
            <a:r>
              <a:rPr lang="en-US" sz="1800" dirty="0" err="1"/>
              <a:t>Psychopharmacol</a:t>
            </a:r>
            <a:r>
              <a:rPr lang="en-US" sz="1800" dirty="0"/>
              <a:t> March 1, 2015 29: 289-299</a:t>
            </a: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324" y="2209800"/>
            <a:ext cx="507109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4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</a:t>
            </a:r>
            <a:r>
              <a:rPr lang="sl-SI" dirty="0" err="1"/>
              <a:t>Psilocibin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9144000" cy="4648200"/>
          </a:xfrm>
        </p:spPr>
        <p:txBody>
          <a:bodyPr/>
          <a:lstStyle/>
          <a:p>
            <a:r>
              <a:rPr lang="sl-SI" dirty="0"/>
              <a:t>NYU </a:t>
            </a:r>
            <a:r>
              <a:rPr lang="sl-SI" dirty="0" err="1"/>
              <a:t>Psychedelic</a:t>
            </a:r>
            <a:r>
              <a:rPr lang="sl-SI" dirty="0"/>
              <a:t> </a:t>
            </a:r>
            <a:r>
              <a:rPr lang="sl-SI" dirty="0" err="1"/>
              <a:t>Research</a:t>
            </a:r>
            <a:r>
              <a:rPr lang="sl-SI" dirty="0"/>
              <a:t> </a:t>
            </a:r>
            <a:r>
              <a:rPr lang="sl-SI" dirty="0" err="1" smtClean="0"/>
              <a:t>Group</a:t>
            </a:r>
            <a:r>
              <a:rPr lang="sl-SI" dirty="0" smtClean="0"/>
              <a:t> 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://clinicaltrials.gov/ct2/show/NCT00957359</a:t>
            </a:r>
            <a:r>
              <a:rPr lang="sl-SI" dirty="0"/>
              <a:t> 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9181"/>
            <a:ext cx="8823227" cy="38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8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26"/>
            <a:ext cx="9743767" cy="68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05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</a:t>
            </a:r>
            <a:r>
              <a:rPr lang="sl-SI" dirty="0" err="1"/>
              <a:t>Psilocibin</a:t>
            </a:r>
            <a:r>
              <a:rPr lang="sl-SI" dirty="0"/>
              <a:t> </a:t>
            </a:r>
            <a:r>
              <a:rPr lang="sl-SI" dirty="0" smtClean="0"/>
              <a:t>–reference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430000" cy="5486400"/>
          </a:xfrm>
        </p:spPr>
        <p:txBody>
          <a:bodyPr/>
          <a:lstStyle/>
          <a:p>
            <a:r>
              <a:rPr lang="en-US" sz="2000" b="1" dirty="0"/>
              <a:t>Psilocybin-assisted treatment for alcohol dependence: A proof-of-concept </a:t>
            </a:r>
            <a:r>
              <a:rPr lang="en-US" sz="2000" b="1" dirty="0" err="1"/>
              <a:t>study</a:t>
            </a:r>
            <a:r>
              <a:rPr lang="en-US" sz="2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Psychopharmacol</a:t>
            </a:r>
            <a:r>
              <a:rPr lang="en-US" sz="2000" dirty="0"/>
              <a:t> March 1, 2015 29: 289-299</a:t>
            </a:r>
            <a:endParaRPr lang="sl-SI" sz="2000" dirty="0"/>
          </a:p>
          <a:p>
            <a:r>
              <a:rPr lang="en-US" sz="2000" b="1" dirty="0"/>
              <a:t>Validation of the revised Mystical Experience Questionnaire in experimental sessions with </a:t>
            </a:r>
            <a:r>
              <a:rPr lang="en-US" sz="2000" b="1" dirty="0" err="1"/>
              <a:t>psilocybin</a:t>
            </a:r>
            <a:r>
              <a:rPr lang="en-US" sz="2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Psychopharmacol</a:t>
            </a:r>
            <a:r>
              <a:rPr lang="en-US" sz="2000" dirty="0"/>
              <a:t> November 1, </a:t>
            </a:r>
            <a:r>
              <a:rPr lang="en-US" sz="2000" dirty="0">
                <a:solidFill>
                  <a:srgbClr val="FF0000"/>
                </a:solidFill>
              </a:rPr>
              <a:t>2015</a:t>
            </a:r>
            <a:r>
              <a:rPr lang="en-US" sz="2000" dirty="0"/>
              <a:t> 29: 1182-1190</a:t>
            </a:r>
            <a:endParaRPr lang="sl-SI" sz="2000" dirty="0"/>
          </a:p>
          <a:p>
            <a:r>
              <a:rPr lang="sl-SI" sz="2000" b="1" dirty="0" err="1"/>
              <a:t>Psilocybin</a:t>
            </a:r>
            <a:r>
              <a:rPr lang="sl-SI" sz="2000" b="1" dirty="0"/>
              <a:t>, </a:t>
            </a:r>
            <a:r>
              <a:rPr lang="sl-SI" sz="2000" b="1" dirty="0" err="1"/>
              <a:t>psychological</a:t>
            </a:r>
            <a:r>
              <a:rPr lang="sl-SI" sz="2000" b="1" dirty="0"/>
              <a:t> </a:t>
            </a:r>
            <a:r>
              <a:rPr lang="sl-SI" sz="2000" b="1" dirty="0" err="1"/>
              <a:t>distress</a:t>
            </a:r>
            <a:r>
              <a:rPr lang="sl-SI" sz="2000" b="1" dirty="0"/>
              <a:t>, </a:t>
            </a:r>
            <a:r>
              <a:rPr lang="sl-SI" sz="2000" b="1" dirty="0" err="1"/>
              <a:t>and</a:t>
            </a:r>
            <a:r>
              <a:rPr lang="sl-SI" sz="2000" b="1" dirty="0"/>
              <a:t> </a:t>
            </a:r>
            <a:r>
              <a:rPr lang="sl-SI" sz="2000" b="1" dirty="0" err="1"/>
              <a:t>suicidality</a:t>
            </a:r>
            <a:r>
              <a:rPr lang="sl-SI" sz="2000" dirty="0" err="1"/>
              <a:t>J</a:t>
            </a:r>
            <a:r>
              <a:rPr lang="sl-SI" sz="2000" dirty="0"/>
              <a:t> </a:t>
            </a:r>
            <a:r>
              <a:rPr lang="sl-SI" sz="2000" dirty="0" err="1"/>
              <a:t>Psychopharmacol</a:t>
            </a:r>
            <a:r>
              <a:rPr lang="sl-SI" sz="2000" dirty="0"/>
              <a:t> September 1, 2015 29: 1041-1043</a:t>
            </a:r>
          </a:p>
          <a:p>
            <a:r>
              <a:rPr lang="sl-SI" sz="2000" b="1" dirty="0" err="1"/>
              <a:t>Neural</a:t>
            </a:r>
            <a:r>
              <a:rPr lang="sl-SI" sz="2000" b="1" dirty="0"/>
              <a:t> </a:t>
            </a:r>
            <a:r>
              <a:rPr lang="sl-SI" sz="2000" b="1" dirty="0" err="1"/>
              <a:t>correlates</a:t>
            </a:r>
            <a:r>
              <a:rPr lang="sl-SI" sz="2000" b="1" dirty="0"/>
              <a:t> </a:t>
            </a:r>
            <a:r>
              <a:rPr lang="sl-SI" sz="2000" b="1" dirty="0" err="1"/>
              <a:t>of</a:t>
            </a:r>
            <a:r>
              <a:rPr lang="sl-SI" sz="2000" b="1" dirty="0"/>
              <a:t> </a:t>
            </a:r>
            <a:r>
              <a:rPr lang="sl-SI" sz="2000" b="1" dirty="0" err="1"/>
              <a:t>the</a:t>
            </a:r>
            <a:r>
              <a:rPr lang="sl-SI" sz="2000" b="1" dirty="0"/>
              <a:t> </a:t>
            </a:r>
            <a:r>
              <a:rPr lang="sl-SI" sz="2000" b="1" dirty="0" err="1"/>
              <a:t>psychedelic</a:t>
            </a:r>
            <a:r>
              <a:rPr lang="sl-SI" sz="2000" b="1" dirty="0"/>
              <a:t> </a:t>
            </a:r>
            <a:r>
              <a:rPr lang="sl-SI" sz="2000" b="1" dirty="0" err="1"/>
              <a:t>state</a:t>
            </a:r>
            <a:r>
              <a:rPr lang="sl-SI" sz="2000" b="1" dirty="0"/>
              <a:t> as </a:t>
            </a:r>
            <a:r>
              <a:rPr lang="sl-SI" sz="2000" b="1" dirty="0" err="1"/>
              <a:t>determined</a:t>
            </a:r>
            <a:r>
              <a:rPr lang="sl-SI" sz="2000" b="1" dirty="0"/>
              <a:t> </a:t>
            </a:r>
            <a:r>
              <a:rPr lang="sl-SI" sz="2000" b="1" dirty="0" err="1"/>
              <a:t>by</a:t>
            </a:r>
            <a:r>
              <a:rPr lang="sl-SI" sz="2000" b="1" dirty="0"/>
              <a:t> </a:t>
            </a:r>
            <a:r>
              <a:rPr lang="sl-SI" sz="2000" b="1" dirty="0" err="1"/>
              <a:t>fMRI</a:t>
            </a:r>
            <a:r>
              <a:rPr lang="sl-SI" sz="2000" b="1" dirty="0"/>
              <a:t> </a:t>
            </a:r>
            <a:r>
              <a:rPr lang="sl-SI" sz="2000" b="1" dirty="0" err="1"/>
              <a:t>studies</a:t>
            </a:r>
            <a:r>
              <a:rPr lang="sl-SI" sz="2000" b="1" dirty="0"/>
              <a:t> </a:t>
            </a:r>
            <a:r>
              <a:rPr lang="sl-SI" sz="2000" b="1" dirty="0" err="1"/>
              <a:t>with</a:t>
            </a:r>
            <a:r>
              <a:rPr lang="sl-SI" sz="2000" b="1" dirty="0"/>
              <a:t> </a:t>
            </a:r>
            <a:r>
              <a:rPr lang="sl-SI" sz="2000" b="1" dirty="0" err="1"/>
              <a:t>psilocybin</a:t>
            </a:r>
            <a:r>
              <a:rPr lang="sl-SI" sz="2000" dirty="0"/>
              <a:t>. </a:t>
            </a:r>
            <a:r>
              <a:rPr lang="sl-SI" sz="2000" dirty="0" err="1"/>
              <a:t>Proc</a:t>
            </a:r>
            <a:r>
              <a:rPr lang="sl-SI" sz="2000" dirty="0"/>
              <a:t> </a:t>
            </a:r>
            <a:r>
              <a:rPr lang="sl-SI" sz="2000" dirty="0" err="1"/>
              <a:t>Natl</a:t>
            </a:r>
            <a:r>
              <a:rPr lang="sl-SI" sz="2000" dirty="0"/>
              <a:t> </a:t>
            </a:r>
            <a:r>
              <a:rPr lang="sl-SI" sz="2000" dirty="0" err="1"/>
              <a:t>Acad</a:t>
            </a:r>
            <a:r>
              <a:rPr lang="sl-SI" sz="2000" dirty="0"/>
              <a:t> </a:t>
            </a:r>
            <a:r>
              <a:rPr lang="sl-SI" sz="2000" dirty="0" err="1"/>
              <a:t>Sci</a:t>
            </a:r>
            <a:r>
              <a:rPr lang="sl-SI" sz="2000" dirty="0"/>
              <a:t> U S A. 2012 Feb 7;109(6):2138-43</a:t>
            </a:r>
            <a:r>
              <a:rPr lang="sl-SI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356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Možganska povezljivost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20726"/>
            <a:ext cx="9753600" cy="5486400"/>
          </a:xfrm>
        </p:spPr>
        <p:txBody>
          <a:bodyPr/>
          <a:lstStyle/>
          <a:p>
            <a:r>
              <a:rPr lang="sl-SI" dirty="0" smtClean="0"/>
              <a:t>„</a:t>
            </a:r>
            <a:r>
              <a:rPr lang="sl-SI" dirty="0" err="1" smtClean="0"/>
              <a:t>Brain</a:t>
            </a:r>
            <a:r>
              <a:rPr lang="sl-SI" dirty="0" smtClean="0"/>
              <a:t> </a:t>
            </a:r>
            <a:r>
              <a:rPr lang="sl-SI" dirty="0" err="1" smtClean="0"/>
              <a:t>connectivity</a:t>
            </a:r>
            <a:r>
              <a:rPr lang="sl-SI" dirty="0" smtClean="0"/>
              <a:t>“</a:t>
            </a:r>
            <a:endParaRPr lang="en-US" dirty="0"/>
          </a:p>
        </p:txBody>
      </p:sp>
      <p:pic>
        <p:nvPicPr>
          <p:cNvPr id="10242" name="Picture 2" descr="Rezultat iskanja slik za Psilocybin brain conne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9880272" cy="50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2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Možganska povezljivost</a:t>
            </a:r>
          </a:p>
        </p:txBody>
      </p:sp>
      <p:pic>
        <p:nvPicPr>
          <p:cNvPr id="11266" name="Picture 2" descr="Rezultat iskanja slik za Psilocybin brain conne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7804778" cy="680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5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</a:t>
            </a:r>
            <a:r>
              <a:rPr lang="sl-SI" dirty="0" err="1"/>
              <a:t>Ajahuaska</a:t>
            </a:r>
            <a:r>
              <a:rPr lang="sl-SI" dirty="0"/>
              <a:t>, </a:t>
            </a:r>
            <a:r>
              <a:rPr lang="sl-SI" dirty="0" err="1"/>
              <a:t>meskalin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506200" cy="5486400"/>
          </a:xfrm>
        </p:spPr>
        <p:txBody>
          <a:bodyPr/>
          <a:lstStyle/>
          <a:p>
            <a:r>
              <a:rPr lang="sl-SI" sz="3600" dirty="0" err="1"/>
              <a:t>Ayahuasca</a:t>
            </a:r>
            <a:r>
              <a:rPr lang="sl-SI" sz="3600" dirty="0"/>
              <a:t> – MAOI, agonist 5-HT</a:t>
            </a:r>
            <a:r>
              <a:rPr lang="sl-SI" sz="3600" baseline="-25000" dirty="0"/>
              <a:t>2A</a:t>
            </a:r>
          </a:p>
          <a:p>
            <a:r>
              <a:rPr lang="sl-SI" sz="3600" dirty="0" err="1"/>
              <a:t>harmin</a:t>
            </a:r>
            <a:r>
              <a:rPr lang="sl-SI" sz="3600" dirty="0"/>
              <a:t>, </a:t>
            </a:r>
            <a:r>
              <a:rPr lang="sl-SI" sz="3600" dirty="0" err="1"/>
              <a:t>harmalin</a:t>
            </a:r>
            <a:r>
              <a:rPr lang="sl-SI" sz="3600" dirty="0"/>
              <a:t>, </a:t>
            </a:r>
            <a:r>
              <a:rPr lang="sl-SI" sz="3600" dirty="0" err="1"/>
              <a:t>tetrahidroharmin</a:t>
            </a:r>
            <a:r>
              <a:rPr lang="sl-SI" sz="3600" dirty="0"/>
              <a:t>, DMT</a:t>
            </a:r>
          </a:p>
          <a:p>
            <a:r>
              <a:rPr lang="sl-SI" sz="3600" dirty="0"/>
              <a:t>Indikacija: </a:t>
            </a:r>
            <a:r>
              <a:rPr lang="sl-SI" sz="3600" b="1" dirty="0">
                <a:solidFill>
                  <a:schemeClr val="accent6"/>
                </a:solidFill>
              </a:rPr>
              <a:t>PTSD, zasvojenost</a:t>
            </a:r>
          </a:p>
          <a:p>
            <a:r>
              <a:rPr lang="sl-SI" dirty="0">
                <a:hlinkClick r:id="rId2"/>
              </a:rPr>
              <a:t>http://www.iceers.org/science-interest-ayahuasca.php#.VqAbj_nhDIU</a:t>
            </a:r>
            <a:r>
              <a:rPr lang="sl-SI" dirty="0"/>
              <a:t> </a:t>
            </a:r>
          </a:p>
          <a:p>
            <a:r>
              <a:rPr lang="en-US" sz="2400" dirty="0">
                <a:hlinkClick r:id="rId3"/>
              </a:rPr>
              <a:t>Personality, Psychopathology, Life Attitudes and Neuropsychological Performance among Ritual Users of </a:t>
            </a:r>
            <a:r>
              <a:rPr lang="en-US" sz="2400" dirty="0" err="1">
                <a:hlinkClick r:id="rId3"/>
              </a:rPr>
              <a:t>Ayahuasca</a:t>
            </a:r>
            <a:r>
              <a:rPr lang="en-US" sz="2400" dirty="0">
                <a:hlinkClick r:id="rId3"/>
              </a:rPr>
              <a:t>: A Longitudinal Study</a:t>
            </a:r>
            <a:r>
              <a:rPr lang="en-US" sz="2400" dirty="0"/>
              <a:t>. </a:t>
            </a:r>
            <a:r>
              <a:rPr lang="en-US" sz="2400" b="1" dirty="0" err="1">
                <a:solidFill>
                  <a:srgbClr val="FF0000"/>
                </a:solidFill>
              </a:rPr>
              <a:t>PLoS</a:t>
            </a:r>
            <a:r>
              <a:rPr lang="en-US" sz="2400" b="1" dirty="0">
                <a:solidFill>
                  <a:srgbClr val="FF0000"/>
                </a:solidFill>
              </a:rPr>
              <a:t> One. 2012;7(8):e42421. </a:t>
            </a:r>
            <a:r>
              <a:rPr lang="en-US" sz="2400" dirty="0"/>
              <a:t>(</a:t>
            </a:r>
            <a:r>
              <a:rPr lang="en-US" sz="2400" dirty="0">
                <a:hlinkClick r:id="rId4"/>
              </a:rPr>
              <a:t>http://www.plosone.org/article/info%3Adoi%2F10.1371%2Fjournal.pone.0042421</a:t>
            </a:r>
            <a:r>
              <a:rPr lang="en-US" sz="2400" dirty="0"/>
              <a:t>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5049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 MDMA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430000" cy="5486400"/>
          </a:xfrm>
        </p:spPr>
        <p:txBody>
          <a:bodyPr/>
          <a:lstStyle/>
          <a:p>
            <a:r>
              <a:rPr lang="sl-SI" b="1" dirty="0">
                <a:solidFill>
                  <a:schemeClr val="accent6"/>
                </a:solidFill>
              </a:rPr>
              <a:t>PTSD</a:t>
            </a:r>
            <a:r>
              <a:rPr lang="sl-SI" dirty="0"/>
              <a:t>: </a:t>
            </a:r>
            <a:r>
              <a:rPr lang="en-US" sz="2800" b="1" dirty="0"/>
              <a:t>Durability of improvement in </a:t>
            </a:r>
            <a:r>
              <a:rPr lang="en-US" sz="2800" b="1" dirty="0">
                <a:solidFill>
                  <a:srgbClr val="FF0000"/>
                </a:solidFill>
              </a:rPr>
              <a:t>post-traumatic stress disorder symptoms </a:t>
            </a:r>
            <a:r>
              <a:rPr lang="en-US" sz="2800" b="1" dirty="0"/>
              <a:t>and absence of harmful effects or drug dependency after 3,4-methylenedioxymethamphetamine-assisted psychotherapy: a prospective long-term follow-up study</a:t>
            </a:r>
            <a:r>
              <a:rPr lang="sl-SI" sz="2800" b="1" dirty="0"/>
              <a:t>. </a:t>
            </a:r>
            <a:r>
              <a:rPr lang="nl-NL" sz="2800" dirty="0"/>
              <a:t>J Psychopharmacol. 2013 Jan; 27(1): 28–39.</a:t>
            </a:r>
            <a:endParaRPr lang="sl-SI" sz="2800" dirty="0"/>
          </a:p>
          <a:p>
            <a:r>
              <a:rPr lang="sl-SI" sz="2800" dirty="0"/>
              <a:t>3,4-</a:t>
            </a:r>
            <a:r>
              <a:rPr lang="sl-SI" sz="2800" dirty="0" err="1"/>
              <a:t>Methylenedioxymethamphetamine</a:t>
            </a:r>
            <a:r>
              <a:rPr lang="sl-SI" sz="2800" dirty="0"/>
              <a:t>'s (MDMA's) </a:t>
            </a:r>
            <a:r>
              <a:rPr lang="sl-SI" sz="2800" dirty="0" err="1"/>
              <a:t>Impact</a:t>
            </a:r>
            <a:r>
              <a:rPr lang="sl-SI" sz="2800" dirty="0"/>
              <a:t> on </a:t>
            </a:r>
            <a:r>
              <a:rPr lang="sl-SI" sz="2800" dirty="0" err="1"/>
              <a:t>Posttraumatic</a:t>
            </a:r>
            <a:r>
              <a:rPr lang="sl-SI" sz="2800" dirty="0"/>
              <a:t> </a:t>
            </a:r>
            <a:r>
              <a:rPr lang="sl-SI" sz="2800" dirty="0" err="1"/>
              <a:t>Stress</a:t>
            </a:r>
            <a:r>
              <a:rPr lang="sl-SI" sz="2800" dirty="0"/>
              <a:t> </a:t>
            </a:r>
            <a:r>
              <a:rPr lang="sl-SI" sz="2800" dirty="0" err="1"/>
              <a:t>Disorder</a:t>
            </a:r>
            <a:r>
              <a:rPr lang="sl-SI" sz="2800" dirty="0"/>
              <a:t>. </a:t>
            </a:r>
            <a:r>
              <a:rPr lang="sl-SI" sz="2800" u="sng" dirty="0">
                <a:hlinkClick r:id="rId2" tooltip="The Annals of pharmacotherapy."/>
              </a:rPr>
              <a:t>Ann </a:t>
            </a:r>
            <a:r>
              <a:rPr lang="sl-SI" sz="2800" u="sng" dirty="0" err="1">
                <a:hlinkClick r:id="rId2" tooltip="The Annals of pharmacotherapy."/>
              </a:rPr>
              <a:t>Pharmacother</a:t>
            </a:r>
            <a:r>
              <a:rPr lang="sl-SI" sz="2800" u="sng" dirty="0">
                <a:hlinkClick r:id="rId2" tooltip="The Annals of pharmacotherapy."/>
              </a:rPr>
              <a:t>.</a:t>
            </a:r>
            <a:r>
              <a:rPr lang="sl-SI" sz="2800" dirty="0"/>
              <a:t> 2014 Apr 16;48(7):908-915.</a:t>
            </a:r>
          </a:p>
          <a:p>
            <a:r>
              <a:rPr lang="sl-SI" sz="3600" dirty="0"/>
              <a:t>Deluje na </a:t>
            </a:r>
            <a:r>
              <a:rPr lang="sl-SI" sz="3600" dirty="0" err="1"/>
              <a:t>amigdalo</a:t>
            </a:r>
            <a:r>
              <a:rPr lang="sl-SI" sz="3600" dirty="0"/>
              <a:t>, </a:t>
            </a:r>
            <a:r>
              <a:rPr lang="sl-SI" sz="3600" dirty="0" err="1"/>
              <a:t>anteriorno</a:t>
            </a:r>
            <a:r>
              <a:rPr lang="sl-SI" sz="3600" dirty="0"/>
              <a:t> </a:t>
            </a:r>
            <a:r>
              <a:rPr lang="sl-SI" sz="3600" dirty="0" err="1"/>
              <a:t>cingulatno</a:t>
            </a:r>
            <a:r>
              <a:rPr lang="sl-SI" sz="3600" dirty="0"/>
              <a:t> skorjo, </a:t>
            </a:r>
            <a:r>
              <a:rPr lang="sl-SI" sz="3600" dirty="0" err="1"/>
              <a:t>hipokampus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1588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Kanabinoidi – THC, CBD, CBN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9982200" cy="4800600"/>
          </a:xfrm>
        </p:spPr>
        <p:txBody>
          <a:bodyPr/>
          <a:lstStyle/>
          <a:p>
            <a:r>
              <a:rPr lang="sl-SI" dirty="0"/>
              <a:t>Kaj je </a:t>
            </a:r>
            <a:r>
              <a:rPr lang="sl-SI" dirty="0" smtClean="0"/>
              <a:t>„medicinska“ </a:t>
            </a:r>
            <a:r>
              <a:rPr lang="sl-SI" dirty="0"/>
              <a:t>konoplja:</a:t>
            </a:r>
          </a:p>
          <a:p>
            <a:r>
              <a:rPr lang="sl-SI" dirty="0" smtClean="0"/>
              <a:t>NIDA je odstranila podatke v zadnjih letih s svojih spletnih strani</a:t>
            </a:r>
            <a:endParaRPr lang="sl-SI" dirty="0"/>
          </a:p>
          <a:p>
            <a:r>
              <a:rPr lang="sl-SI" dirty="0"/>
              <a:t>WHO – Svetovna zdravstvena organizacija (medicinska uporaba konoplje)</a:t>
            </a:r>
          </a:p>
          <a:p>
            <a:r>
              <a:rPr lang="sl-SI" dirty="0" smtClean="0"/>
              <a:t>WHO spreminja podatke glede na spremembe v zakonodajah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762000"/>
            <a:ext cx="3952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43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err="1"/>
              <a:t>Psihideliki</a:t>
            </a:r>
            <a:r>
              <a:rPr lang="sl-SI" sz="2800" dirty="0"/>
              <a:t> v </a:t>
            </a:r>
            <a:r>
              <a:rPr lang="sl-SI" sz="2800" dirty="0"/>
              <a:t>medicini – ponovna aktualizacija po 2010</a:t>
            </a:r>
            <a:endParaRPr lang="sl-S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Psychedelic medicine: </a:t>
            </a:r>
            <a:r>
              <a:rPr lang="en-US" b="1" dirty="0">
                <a:solidFill>
                  <a:srgbClr val="C82E3D"/>
                </a:solidFill>
              </a:rPr>
              <a:t>a re-emerging therapeutic paradigm</a:t>
            </a:r>
            <a:r>
              <a:rPr lang="sl-SI" b="1" dirty="0">
                <a:solidFill>
                  <a:srgbClr val="C82E3D"/>
                </a:solidFill>
              </a:rPr>
              <a:t> </a:t>
            </a:r>
            <a:r>
              <a:rPr lang="en-US" sz="2800" dirty="0"/>
              <a:t>CMAJ</a:t>
            </a:r>
            <a:r>
              <a:rPr lang="sl-SI" sz="2800" dirty="0"/>
              <a:t> (</a:t>
            </a:r>
            <a:r>
              <a:rPr lang="sl-SI" sz="2800" u="sng" dirty="0" err="1">
                <a:hlinkClick r:id="rId2"/>
              </a:rPr>
              <a:t>Canadian</a:t>
            </a:r>
            <a:r>
              <a:rPr lang="sl-SI" sz="2800" u="sng" dirty="0">
                <a:hlinkClick r:id="rId2"/>
              </a:rPr>
              <a:t> </a:t>
            </a:r>
            <a:r>
              <a:rPr lang="sl-SI" sz="2800" u="sng" dirty="0" err="1">
                <a:hlinkClick r:id="rId2"/>
              </a:rPr>
              <a:t>Medical</a:t>
            </a:r>
            <a:r>
              <a:rPr lang="sl-SI" sz="2800" u="sng" dirty="0">
                <a:hlinkClick r:id="rId2"/>
              </a:rPr>
              <a:t> </a:t>
            </a:r>
            <a:r>
              <a:rPr lang="sl-SI" sz="2800" u="sng" dirty="0" err="1">
                <a:hlinkClick r:id="rId2"/>
              </a:rPr>
              <a:t>Association</a:t>
            </a:r>
            <a:r>
              <a:rPr lang="sl-SI" sz="2800" u="sng" dirty="0">
                <a:hlinkClick r:id="rId2"/>
              </a:rPr>
              <a:t> </a:t>
            </a:r>
            <a:r>
              <a:rPr lang="sl-SI" sz="2800" u="sng" dirty="0" err="1">
                <a:hlinkClick r:id="rId2"/>
              </a:rPr>
              <a:t>Journal</a:t>
            </a:r>
            <a:r>
              <a:rPr lang="sl-SI" sz="2800" dirty="0"/>
              <a:t>)</a:t>
            </a:r>
            <a:r>
              <a:rPr lang="en-US" sz="2800" dirty="0"/>
              <a:t> October 6, </a:t>
            </a:r>
            <a:r>
              <a:rPr lang="en-US" sz="2800" b="1" dirty="0"/>
              <a:t>2015</a:t>
            </a:r>
            <a:r>
              <a:rPr lang="en-US" sz="2800" dirty="0"/>
              <a:t> 187: </a:t>
            </a:r>
            <a:r>
              <a:rPr lang="en-US" sz="2800" dirty="0"/>
              <a:t>1054-1059</a:t>
            </a:r>
            <a:endParaRPr lang="sl-SI" sz="2800" dirty="0"/>
          </a:p>
          <a:p>
            <a:endParaRPr lang="sl-SI" sz="2800" dirty="0"/>
          </a:p>
          <a:p>
            <a:r>
              <a:rPr lang="en-US" sz="2800" b="1" dirty="0"/>
              <a:t>Classic psychedelic use is associated with </a:t>
            </a:r>
            <a:r>
              <a:rPr lang="en-US" sz="2800" b="1" dirty="0">
                <a:solidFill>
                  <a:srgbClr val="FF0000"/>
                </a:solidFill>
              </a:rPr>
              <a:t>reduced psychological distress and suicidality </a:t>
            </a:r>
            <a:r>
              <a:rPr lang="en-US" sz="2800" b="1" dirty="0"/>
              <a:t>in the United States adult </a:t>
            </a:r>
            <a:r>
              <a:rPr lang="en-US" sz="2800" b="1" dirty="0" err="1"/>
              <a:t>population</a:t>
            </a:r>
            <a:r>
              <a:rPr lang="en-US" sz="2800" dirty="0" err="1"/>
              <a:t>J</a:t>
            </a:r>
            <a:r>
              <a:rPr lang="en-US" sz="2800" dirty="0"/>
              <a:t> </a:t>
            </a:r>
            <a:r>
              <a:rPr lang="en-US" sz="2800" dirty="0" err="1"/>
              <a:t>Psychopharmacol</a:t>
            </a:r>
            <a:r>
              <a:rPr lang="en-US" sz="2800" dirty="0"/>
              <a:t> March 1, 2015 29: 280-288</a:t>
            </a:r>
            <a:endParaRPr 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659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Fiziološka vloga kanabinoidov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972800" cy="5486400"/>
          </a:xfrm>
        </p:spPr>
        <p:txBody>
          <a:bodyPr/>
          <a:lstStyle/>
          <a:p>
            <a:r>
              <a:rPr lang="sl-SI" dirty="0" err="1"/>
              <a:t>Analgezija</a:t>
            </a:r>
            <a:r>
              <a:rPr lang="sl-SI" dirty="0"/>
              <a:t>, </a:t>
            </a:r>
            <a:r>
              <a:rPr lang="sl-SI" dirty="0" err="1"/>
              <a:t>termoregulacija</a:t>
            </a:r>
            <a:r>
              <a:rPr lang="sl-SI" dirty="0"/>
              <a:t>, </a:t>
            </a:r>
          </a:p>
          <a:p>
            <a:r>
              <a:rPr lang="sl-SI" dirty="0"/>
              <a:t>Spanje, </a:t>
            </a:r>
          </a:p>
          <a:p>
            <a:r>
              <a:rPr lang="sl-SI" dirty="0"/>
              <a:t>Apetit, stres, imunski sistem</a:t>
            </a:r>
          </a:p>
          <a:p>
            <a:r>
              <a:rPr lang="sl-SI" dirty="0"/>
              <a:t>Socialni stiki, tesnobnost, spomin</a:t>
            </a:r>
          </a:p>
          <a:p>
            <a:r>
              <a:rPr lang="sl-SI" b="1" dirty="0">
                <a:solidFill>
                  <a:schemeClr val="accent6"/>
                </a:solidFill>
              </a:rPr>
              <a:t>Energetska homeostaza </a:t>
            </a:r>
            <a:r>
              <a:rPr lang="sl-SI" dirty="0"/>
              <a:t>(debelost, diabetes, ateroskleroza, …)</a:t>
            </a:r>
          </a:p>
          <a:p>
            <a:r>
              <a:rPr lang="sl-SI" dirty="0" err="1"/>
              <a:t>Nevrogeneza</a:t>
            </a:r>
            <a:r>
              <a:rPr lang="sl-SI" dirty="0"/>
              <a:t> (</a:t>
            </a:r>
            <a:r>
              <a:rPr lang="sl-SI" dirty="0" err="1"/>
              <a:t>hipokampus</a:t>
            </a:r>
            <a:r>
              <a:rPr lang="sl-SI" dirty="0"/>
              <a:t>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46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</a:t>
            </a:r>
            <a:r>
              <a:rPr lang="sl-SI" dirty="0" err="1"/>
              <a:t>Endokanabinoidi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5486400"/>
          </a:xfrm>
        </p:spPr>
        <p:txBody>
          <a:bodyPr/>
          <a:lstStyle/>
          <a:p>
            <a:pPr lvl="1"/>
            <a:r>
              <a:rPr lang="sl-SI" sz="3600" dirty="0" err="1">
                <a:solidFill>
                  <a:schemeClr val="accent6"/>
                </a:solidFill>
              </a:rPr>
              <a:t>Endokanabinoidi</a:t>
            </a:r>
            <a:r>
              <a:rPr lang="sl-SI" sz="3600" dirty="0"/>
              <a:t>: </a:t>
            </a:r>
            <a:r>
              <a:rPr lang="sl-SI" sz="3600" dirty="0" err="1"/>
              <a:t>anandamid</a:t>
            </a:r>
            <a:r>
              <a:rPr lang="sl-SI" sz="3600" dirty="0"/>
              <a:t> (AEA), </a:t>
            </a:r>
            <a:r>
              <a:rPr lang="sl-SI" sz="3600" dirty="0" err="1"/>
              <a:t>arahidoilglicerol</a:t>
            </a:r>
            <a:r>
              <a:rPr lang="sl-SI" sz="3600" dirty="0"/>
              <a:t> (2-AG)</a:t>
            </a:r>
          </a:p>
          <a:p>
            <a:pPr lvl="1"/>
            <a:r>
              <a:rPr lang="sl-SI" sz="3600" dirty="0"/>
              <a:t>Receptorji: </a:t>
            </a:r>
            <a:r>
              <a:rPr lang="sl-SI" sz="3600" dirty="0">
                <a:solidFill>
                  <a:schemeClr val="accent6"/>
                </a:solidFill>
              </a:rPr>
              <a:t>CB</a:t>
            </a:r>
            <a:r>
              <a:rPr lang="sl-SI" sz="3600" baseline="-25000" dirty="0">
                <a:solidFill>
                  <a:schemeClr val="accent6"/>
                </a:solidFill>
              </a:rPr>
              <a:t>1</a:t>
            </a:r>
            <a:r>
              <a:rPr lang="sl-SI" sz="3600" dirty="0">
                <a:solidFill>
                  <a:schemeClr val="accent6"/>
                </a:solidFill>
              </a:rPr>
              <a:t>, CB</a:t>
            </a:r>
            <a:r>
              <a:rPr lang="sl-SI" sz="3600" baseline="-25000" dirty="0">
                <a:solidFill>
                  <a:schemeClr val="accent6"/>
                </a:solidFill>
              </a:rPr>
              <a:t>2</a:t>
            </a:r>
            <a:r>
              <a:rPr lang="sl-SI" sz="3600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sl-SI" sz="3600" dirty="0">
                <a:solidFill>
                  <a:schemeClr val="accent6"/>
                </a:solidFill>
              </a:rPr>
              <a:t>CB</a:t>
            </a:r>
            <a:r>
              <a:rPr lang="sl-SI" sz="3600" baseline="-25000" dirty="0">
                <a:solidFill>
                  <a:schemeClr val="accent6"/>
                </a:solidFill>
              </a:rPr>
              <a:t>1</a:t>
            </a:r>
            <a:r>
              <a:rPr lang="sl-SI" sz="3600" dirty="0">
                <a:solidFill>
                  <a:schemeClr val="accent6"/>
                </a:solidFill>
              </a:rPr>
              <a:t>-OX</a:t>
            </a:r>
            <a:r>
              <a:rPr lang="sl-SI" sz="3600" baseline="-25000" dirty="0">
                <a:solidFill>
                  <a:schemeClr val="accent6"/>
                </a:solidFill>
              </a:rPr>
              <a:t>1</a:t>
            </a:r>
            <a:r>
              <a:rPr lang="sl-SI" sz="3600" dirty="0"/>
              <a:t> </a:t>
            </a:r>
            <a:r>
              <a:rPr lang="sl-SI" sz="3600" dirty="0" err="1"/>
              <a:t>heterodimer</a:t>
            </a:r>
            <a:r>
              <a:rPr lang="sl-SI" sz="3600" dirty="0"/>
              <a:t>, interakcija na </a:t>
            </a:r>
            <a:r>
              <a:rPr lang="sl-SI" sz="3600" dirty="0" err="1"/>
              <a:t>oreksinskih</a:t>
            </a:r>
            <a:r>
              <a:rPr lang="sl-SI" sz="3600" dirty="0"/>
              <a:t> živčnih snopih (lateralni hipotalamus)</a:t>
            </a:r>
          </a:p>
          <a:p>
            <a:pPr lvl="1"/>
            <a:r>
              <a:rPr lang="sl-SI" sz="3600" dirty="0" err="1">
                <a:solidFill>
                  <a:schemeClr val="accent2"/>
                </a:solidFill>
              </a:rPr>
              <a:t>Oreksin</a:t>
            </a:r>
            <a:r>
              <a:rPr lang="sl-SI" sz="3600" dirty="0"/>
              <a:t>: uravnava vzburjenje, budnost in apetit; celični metabolizem lipidov,</a:t>
            </a:r>
          </a:p>
          <a:p>
            <a:pPr lvl="1"/>
            <a:r>
              <a:rPr lang="sl-SI" sz="3600" dirty="0"/>
              <a:t>Odsotnost </a:t>
            </a:r>
            <a:r>
              <a:rPr lang="sl-SI" sz="3600" dirty="0" err="1"/>
              <a:t>oreksina</a:t>
            </a:r>
            <a:r>
              <a:rPr lang="sl-SI" sz="3600" dirty="0"/>
              <a:t>: narkolepsija.</a:t>
            </a:r>
          </a:p>
        </p:txBody>
      </p:sp>
    </p:spTree>
    <p:extLst>
      <p:ext uri="{BB962C8B-B14F-4D97-AF65-F5344CB8AC3E}">
        <p14:creationId xmlns:p14="http://schemas.microsoft.com/office/powerpoint/2010/main" val="349322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Razporeditev CB receptorjev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31810"/>
            <a:ext cx="8180172" cy="605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635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Indikacije THC / CBD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8" y="990600"/>
            <a:ext cx="11734800" cy="5486400"/>
          </a:xfrm>
        </p:spPr>
        <p:txBody>
          <a:bodyPr/>
          <a:lstStyle/>
          <a:p>
            <a:r>
              <a:rPr lang="sl-SI" dirty="0"/>
              <a:t>Uporaba </a:t>
            </a:r>
            <a:r>
              <a:rPr lang="sl-SI" b="1" dirty="0">
                <a:solidFill>
                  <a:srgbClr val="FF0000"/>
                </a:solidFill>
              </a:rPr>
              <a:t>THC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Povečuje apetit in manjša slabost,</a:t>
            </a:r>
          </a:p>
          <a:p>
            <a:pPr lvl="1"/>
            <a:r>
              <a:rPr lang="sl-SI" dirty="0"/>
              <a:t>Blaži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bolečino</a:t>
            </a:r>
            <a:r>
              <a:rPr lang="en-US" dirty="0"/>
              <a:t>,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vnetje</a:t>
            </a:r>
            <a:r>
              <a:rPr lang="sl-SI" dirty="0"/>
              <a:t>,</a:t>
            </a:r>
            <a:r>
              <a:rPr lang="en-US" dirty="0"/>
              <a:t> </a:t>
            </a:r>
            <a:r>
              <a:rPr lang="sl-SI" dirty="0"/>
              <a:t>kontrolo mišic,</a:t>
            </a:r>
          </a:p>
          <a:p>
            <a:r>
              <a:rPr lang="sl-SI" dirty="0"/>
              <a:t>Uporaba </a:t>
            </a:r>
            <a:r>
              <a:rPr lang="sl-SI" dirty="0">
                <a:solidFill>
                  <a:srgbClr val="FF0000"/>
                </a:solidFill>
              </a:rPr>
              <a:t>CBD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Ne vpliva na zavest in vedenje,</a:t>
            </a:r>
          </a:p>
          <a:p>
            <a:pPr lvl="1"/>
            <a:r>
              <a:rPr lang="sl-SI" dirty="0"/>
              <a:t>Zmanjšuje bolečino, vnetje</a:t>
            </a:r>
            <a:r>
              <a:rPr lang="en-US" dirty="0"/>
              <a:t>,</a:t>
            </a:r>
            <a:endParaRPr lang="sl-SI" dirty="0"/>
          </a:p>
          <a:p>
            <a:pPr lvl="1"/>
            <a:r>
              <a:rPr lang="sl-SI" dirty="0"/>
              <a:t>Uporaba pri zmanjševanju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epileptičnih</a:t>
            </a:r>
            <a:r>
              <a:rPr lang="sl-SI" dirty="0"/>
              <a:t> napadov (spazmov)</a:t>
            </a:r>
            <a:r>
              <a:rPr lang="en-US" dirty="0"/>
              <a:t>,</a:t>
            </a:r>
            <a:endParaRPr lang="sl-SI" dirty="0"/>
          </a:p>
          <a:p>
            <a:pPr lvl="1"/>
            <a:r>
              <a:rPr lang="sl-SI" dirty="0"/>
              <a:t>Zdravljenje duševnih motenj</a:t>
            </a:r>
          </a:p>
          <a:p>
            <a:pPr lvl="1"/>
            <a:r>
              <a:rPr lang="sl-SI" dirty="0"/>
              <a:t>Zdravljenje zasvojenosti</a:t>
            </a:r>
            <a:r>
              <a:rPr lang="en-US" dirty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840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Druge indikacije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9753600" cy="5486400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Ekstrakt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/>
              <a:t>konoplje:</a:t>
            </a:r>
          </a:p>
          <a:p>
            <a:pPr lvl="1"/>
            <a:r>
              <a:rPr lang="sl-SI" dirty="0"/>
              <a:t>Zmanjševanje rasti rakavih celic v specifičnih tumorjih možganov,</a:t>
            </a:r>
          </a:p>
          <a:p>
            <a:pPr lvl="1"/>
            <a:r>
              <a:rPr lang="sl-SI" dirty="0"/>
              <a:t>Sočasno obsevanje (radiacija) učinek poveča (</a:t>
            </a:r>
            <a:r>
              <a:rPr lang="sl-SI" sz="2400" dirty="0"/>
              <a:t>Scott, 2014</a:t>
            </a:r>
            <a:r>
              <a:rPr lang="sl-SI" dirty="0"/>
              <a:t>),</a:t>
            </a:r>
          </a:p>
          <a:p>
            <a:pPr lvl="1"/>
            <a:r>
              <a:rPr lang="sl-SI" dirty="0"/>
              <a:t>Avtoimunske bolezni(slabitev imunskega odgovora</a:t>
            </a:r>
            <a:r>
              <a:rPr lang="en-US" dirty="0"/>
              <a:t>):</a:t>
            </a:r>
          </a:p>
          <a:p>
            <a:pPr lvl="2"/>
            <a:r>
              <a:rPr lang="en-US" dirty="0"/>
              <a:t>HIV/AIDS</a:t>
            </a:r>
            <a:r>
              <a:rPr lang="sl-SI" dirty="0"/>
              <a:t>,</a:t>
            </a:r>
            <a:endParaRPr lang="en-US" dirty="0"/>
          </a:p>
          <a:p>
            <a:pPr lvl="2"/>
            <a:r>
              <a:rPr lang="sl-SI" dirty="0"/>
              <a:t>Multipla skleroza</a:t>
            </a:r>
            <a:r>
              <a:rPr lang="en-US" dirty="0"/>
              <a:t>,</a:t>
            </a:r>
            <a:endParaRPr lang="sl-SI" dirty="0"/>
          </a:p>
          <a:p>
            <a:pPr lvl="2"/>
            <a:r>
              <a:rPr lang="sl-SI" dirty="0"/>
              <a:t>Alzheimer</a:t>
            </a:r>
            <a:endParaRPr lang="en-US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4954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Zdravila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10439400" cy="5638800"/>
          </a:xfrm>
        </p:spPr>
        <p:txBody>
          <a:bodyPr/>
          <a:lstStyle/>
          <a:p>
            <a:r>
              <a:rPr lang="sl-SI" b="1" dirty="0">
                <a:solidFill>
                  <a:schemeClr val="accent6"/>
                </a:solidFill>
              </a:rPr>
              <a:t>N</a:t>
            </a:r>
            <a:r>
              <a:rPr lang="en-US" b="1" dirty="0" err="1">
                <a:solidFill>
                  <a:schemeClr val="accent6"/>
                </a:solidFill>
              </a:rPr>
              <a:t>abiximol</a:t>
            </a:r>
            <a:r>
              <a:rPr lang="sl-SI" b="1" dirty="0">
                <a:solidFill>
                  <a:schemeClr val="accent6"/>
                </a:solidFill>
              </a:rPr>
              <a:t>s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Sativex</a:t>
            </a:r>
            <a:r>
              <a:rPr lang="en-US" dirty="0"/>
              <a:t>®),</a:t>
            </a:r>
            <a:r>
              <a:rPr lang="sl-SI" dirty="0"/>
              <a:t> </a:t>
            </a:r>
            <a:r>
              <a:rPr lang="sl-SI" dirty="0" err="1"/>
              <a:t>sprej</a:t>
            </a:r>
            <a:r>
              <a:rPr lang="sl-SI" dirty="0"/>
              <a:t> za usta, ki vsebuje </a:t>
            </a:r>
            <a:r>
              <a:rPr lang="en-US" dirty="0"/>
              <a:t>THC </a:t>
            </a:r>
            <a:r>
              <a:rPr lang="sl-SI" dirty="0"/>
              <a:t>in </a:t>
            </a:r>
            <a:r>
              <a:rPr lang="en-US" dirty="0"/>
              <a:t>CBD.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 err="1">
                <a:solidFill>
                  <a:schemeClr val="accent6"/>
                </a:solidFill>
              </a:rPr>
              <a:t>Epidiolex</a:t>
            </a:r>
            <a:r>
              <a:rPr lang="sl-SI" dirty="0"/>
              <a:t>, tekočina s </a:t>
            </a:r>
            <a:r>
              <a:rPr lang="en-US" dirty="0"/>
              <a:t>CBD</a:t>
            </a:r>
            <a:r>
              <a:rPr lang="sl-SI" dirty="0"/>
              <a:t> za zdravljenje otroške epilepsije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50" y="1574080"/>
            <a:ext cx="3579125" cy="23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04" y="2085375"/>
            <a:ext cx="1724625" cy="17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10127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179" y="4110714"/>
            <a:ext cx="2255241" cy="26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51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Zapleti?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0515600" cy="5486400"/>
          </a:xfrm>
        </p:spPr>
        <p:txBody>
          <a:bodyPr/>
          <a:lstStyle/>
          <a:p>
            <a:r>
              <a:rPr lang="sl-SI" sz="1600" dirty="0">
                <a:hlinkClick r:id="rId2"/>
              </a:rPr>
              <a:t>http://www.forbes.com/sites/davidkroll/2016/01/18/scientists-speculate-on-what-caused-the-bial-drug-testing-tragedy-in-france/#140e85a1301f54181ed301fe</a:t>
            </a:r>
            <a:r>
              <a:rPr lang="sl-SI" sz="1600" dirty="0"/>
              <a:t> </a:t>
            </a:r>
            <a:endParaRPr lang="sl-SI" sz="3600" dirty="0"/>
          </a:p>
          <a:p>
            <a:r>
              <a:rPr lang="sl-SI" sz="3600" dirty="0"/>
              <a:t>Analgetik, ki zavira FAAH („</a:t>
            </a:r>
            <a:r>
              <a:rPr lang="sl-SI" sz="3600" dirty="0" err="1"/>
              <a:t>fatty</a:t>
            </a:r>
            <a:r>
              <a:rPr lang="sl-SI" sz="3600" dirty="0"/>
              <a:t> </a:t>
            </a:r>
            <a:r>
              <a:rPr lang="sl-SI" sz="3600" dirty="0" err="1"/>
              <a:t>acid</a:t>
            </a:r>
            <a:r>
              <a:rPr lang="sl-SI" sz="3600" dirty="0"/>
              <a:t> amide </a:t>
            </a:r>
            <a:r>
              <a:rPr lang="sl-SI" sz="3600" dirty="0" err="1"/>
              <a:t>hydrolase</a:t>
            </a:r>
            <a:r>
              <a:rPr lang="sl-SI" sz="3600" dirty="0"/>
              <a:t>“ – encim iz družine </a:t>
            </a:r>
            <a:r>
              <a:rPr lang="sl-SI" sz="3600" dirty="0" err="1"/>
              <a:t>serin</a:t>
            </a:r>
            <a:r>
              <a:rPr lang="sl-SI" sz="3600" dirty="0"/>
              <a:t> </a:t>
            </a:r>
            <a:r>
              <a:rPr lang="sl-SI" sz="3600" dirty="0" err="1"/>
              <a:t>hidrolaz</a:t>
            </a:r>
            <a:r>
              <a:rPr lang="sl-SI" sz="3600" dirty="0"/>
              <a:t> – cca. 200)</a:t>
            </a:r>
          </a:p>
          <a:p>
            <a:r>
              <a:rPr lang="sl-SI" sz="3600" dirty="0"/>
              <a:t>Akumulacija </a:t>
            </a:r>
            <a:r>
              <a:rPr lang="sl-SI" sz="3600" dirty="0" err="1"/>
              <a:t>anandamida</a:t>
            </a:r>
            <a:r>
              <a:rPr lang="sl-SI" sz="3600" dirty="0"/>
              <a:t>? Zavira CB receptorje.</a:t>
            </a:r>
          </a:p>
          <a:p>
            <a:r>
              <a:rPr lang="sl-SI" sz="3600" dirty="0"/>
              <a:t>Cerebralna krvavitev, nekroze, trajne poškodbe</a:t>
            </a:r>
          </a:p>
        </p:txBody>
      </p:sp>
    </p:spTree>
    <p:extLst>
      <p:ext uri="{BB962C8B-B14F-4D97-AF65-F5344CB8AC3E}">
        <p14:creationId xmlns:p14="http://schemas.microsoft.com/office/powerpoint/2010/main" val="398326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905000"/>
            <a:ext cx="21336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Ketamin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9372600" cy="5638800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Ketamin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sl-SI" sz="2800" dirty="0">
                <a:solidFill>
                  <a:schemeClr val="tx1"/>
                </a:solidFill>
              </a:rPr>
              <a:t>razvit </a:t>
            </a:r>
            <a:r>
              <a:rPr lang="en-US" sz="2800" dirty="0">
                <a:solidFill>
                  <a:schemeClr val="tx1"/>
                </a:solidFill>
              </a:rPr>
              <a:t>1962. </a:t>
            </a:r>
            <a:r>
              <a:rPr lang="sl-SI" sz="2800" dirty="0">
                <a:solidFill>
                  <a:schemeClr val="tx1"/>
                </a:solidFill>
              </a:rPr>
              <a:t>je </a:t>
            </a:r>
            <a:r>
              <a:rPr lang="sl-SI" sz="2800" b="1" dirty="0">
                <a:solidFill>
                  <a:schemeClr val="tx1"/>
                </a:solidFill>
              </a:rPr>
              <a:t>disociativni</a:t>
            </a:r>
            <a:r>
              <a:rPr lang="sl-SI" sz="2800" dirty="0">
                <a:solidFill>
                  <a:schemeClr val="tx1"/>
                </a:solidFill>
              </a:rPr>
              <a:t> anestetik (indukcija, vzdrževanje anestezije). </a:t>
            </a:r>
          </a:p>
          <a:p>
            <a:r>
              <a:rPr lang="sl-SI" sz="2800" dirty="0">
                <a:solidFill>
                  <a:schemeClr val="tx1"/>
                </a:solidFill>
              </a:rPr>
              <a:t>Nova uporaba kot</a:t>
            </a:r>
            <a:r>
              <a:rPr lang="sl-SI" sz="2800" dirty="0">
                <a:solidFill>
                  <a:srgbClr val="FF0000"/>
                </a:solidFill>
              </a:rPr>
              <a:t> </a:t>
            </a:r>
            <a:r>
              <a:rPr lang="sl-SI" sz="2800" b="1" dirty="0">
                <a:solidFill>
                  <a:schemeClr val="accent6"/>
                </a:solidFill>
              </a:rPr>
              <a:t>antidepresiv</a:t>
            </a:r>
            <a:r>
              <a:rPr lang="sl-SI" sz="2800" dirty="0">
                <a:solidFill>
                  <a:schemeClr val="tx1"/>
                </a:solidFill>
              </a:rPr>
              <a:t>. Učinek po 1 – 3 aplikacijah! („drži“ 3 tedne do </a:t>
            </a:r>
            <a:r>
              <a:rPr lang="sl-SI" sz="2800" dirty="0">
                <a:solidFill>
                  <a:schemeClr val="tx1"/>
                </a:solidFill>
              </a:rPr>
              <a:t>pol </a:t>
            </a:r>
            <a:r>
              <a:rPr lang="sl-SI" sz="2800" dirty="0">
                <a:solidFill>
                  <a:schemeClr val="tx1"/>
                </a:solidFill>
              </a:rPr>
              <a:t>leta)</a:t>
            </a:r>
          </a:p>
          <a:p>
            <a:r>
              <a:rPr lang="sl-SI" sz="2800" dirty="0">
                <a:solidFill>
                  <a:schemeClr val="tx1"/>
                </a:solidFill>
              </a:rPr>
              <a:t>NMDA antagonist, opioidni R, monoaminski transporterji...</a:t>
            </a:r>
          </a:p>
          <a:p>
            <a:r>
              <a:rPr lang="en-US" sz="2000" b="1" dirty="0"/>
              <a:t>Ketamine infusions for treatment resistant dep</a:t>
            </a:r>
            <a:r>
              <a:rPr lang="sl-SI" sz="2000" b="1" dirty="0"/>
              <a:t>r</a:t>
            </a:r>
            <a:r>
              <a:rPr lang="en-US" sz="2000" b="1" dirty="0" err="1"/>
              <a:t>ession</a:t>
            </a:r>
            <a:r>
              <a:rPr lang="en-US" sz="2000" b="1" dirty="0"/>
              <a:t>:</a:t>
            </a:r>
            <a:r>
              <a:rPr lang="sl-SI" sz="2000" b="1" dirty="0"/>
              <a:t> </a:t>
            </a:r>
            <a:r>
              <a:rPr lang="en-US" sz="2000" b="1" dirty="0"/>
              <a:t>series of 28 patients treated weekly or twice weekly in an ECT clinic.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fr-FR" sz="2000" u="sng" dirty="0">
                <a:hlinkClick r:id="rId3" tooltip="Journal of psychopharmacology (Oxford, England)."/>
              </a:rPr>
              <a:t>J </a:t>
            </a:r>
            <a:r>
              <a:rPr lang="fr-FR" sz="2000" u="sng" dirty="0" err="1">
                <a:hlinkClick r:id="rId3" tooltip="Journal of psychopharmacology (Oxford, England)."/>
              </a:rPr>
              <a:t>Psychopharmacol</a:t>
            </a:r>
            <a:r>
              <a:rPr lang="fr-FR" sz="2000" u="sng" dirty="0">
                <a:hlinkClick r:id="rId3" tooltip="Journal of psychopharmacology (Oxford, England)."/>
              </a:rPr>
              <a:t>.</a:t>
            </a:r>
            <a:r>
              <a:rPr lang="fr-FR" sz="2000" dirty="0"/>
              <a:t> 2014 </a:t>
            </a:r>
            <a:r>
              <a:rPr lang="fr-FR" sz="2000" dirty="0" err="1"/>
              <a:t>Apr</a:t>
            </a:r>
            <a:r>
              <a:rPr lang="fr-FR" sz="2000" dirty="0"/>
              <a:t> 3;28(6):536-544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424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</a:t>
            </a:r>
            <a:r>
              <a:rPr lang="sl-SI" dirty="0" err="1"/>
              <a:t>Opioidni</a:t>
            </a:r>
            <a:r>
              <a:rPr lang="sl-SI" dirty="0"/>
              <a:t> receptorji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Salvia</a:t>
            </a:r>
            <a:r>
              <a:rPr lang="sl-SI" dirty="0"/>
              <a:t> </a:t>
            </a:r>
            <a:r>
              <a:rPr lang="sl-SI" dirty="0" err="1"/>
              <a:t>divinorum</a:t>
            </a:r>
            <a:r>
              <a:rPr lang="sl-SI" dirty="0"/>
              <a:t> – </a:t>
            </a:r>
            <a:r>
              <a:rPr lang="sl-SI" dirty="0" err="1"/>
              <a:t>salvinorin</a:t>
            </a:r>
            <a:r>
              <a:rPr lang="sl-SI" dirty="0"/>
              <a:t> A (</a:t>
            </a:r>
            <a:r>
              <a:rPr lang="sl-SI" dirty="0" err="1"/>
              <a:t>Mazateki</a:t>
            </a:r>
            <a:r>
              <a:rPr lang="sl-SI" dirty="0"/>
              <a:t> (</a:t>
            </a:r>
            <a:r>
              <a:rPr lang="sl-SI" dirty="0" err="1"/>
              <a:t>Oaxaca</a:t>
            </a:r>
            <a:r>
              <a:rPr lang="sl-SI" dirty="0"/>
              <a:t>) - </a:t>
            </a:r>
            <a:r>
              <a:rPr lang="sl-SI" i="1" u="sng" dirty="0" err="1">
                <a:hlinkClick r:id="rId2" tooltip="Pipiltzintzintli"/>
              </a:rPr>
              <a:t>pipiltzintzintli</a:t>
            </a:r>
            <a:r>
              <a:rPr lang="sl-SI" dirty="0"/>
              <a:t>)</a:t>
            </a:r>
          </a:p>
          <a:p>
            <a:r>
              <a:rPr lang="sl-SI" dirty="0"/>
              <a:t>D</a:t>
            </a:r>
            <a:r>
              <a:rPr lang="sl-SI" baseline="-25000" dirty="0"/>
              <a:t>2</a:t>
            </a:r>
            <a:r>
              <a:rPr lang="sl-SI" dirty="0"/>
              <a:t> agonist, kapa </a:t>
            </a:r>
            <a:r>
              <a:rPr lang="sl-SI" dirty="0" err="1"/>
              <a:t>opioidni</a:t>
            </a:r>
            <a:r>
              <a:rPr lang="sl-SI" dirty="0"/>
              <a:t> agonist, </a:t>
            </a:r>
          </a:p>
          <a:p>
            <a:r>
              <a:rPr lang="sl-SI" dirty="0"/>
              <a:t>Zmanjšano </a:t>
            </a:r>
            <a:r>
              <a:rPr lang="sl-SI" b="1" dirty="0"/>
              <a:t>hlepenje</a:t>
            </a:r>
            <a:r>
              <a:rPr lang="sl-SI" dirty="0"/>
              <a:t> po </a:t>
            </a:r>
            <a:r>
              <a:rPr lang="sl-SI" u="sng" dirty="0"/>
              <a:t>kokainu, heroinu</a:t>
            </a:r>
          </a:p>
          <a:p>
            <a:r>
              <a:rPr lang="sl-SI" dirty="0"/>
              <a:t>Nekateri preskušajo za </a:t>
            </a:r>
          </a:p>
          <a:p>
            <a:pPr marL="0" indent="0">
              <a:buNone/>
            </a:pPr>
            <a:r>
              <a:rPr lang="sl-SI" dirty="0"/>
              <a:t>Alzheimerja, depresijo,</a:t>
            </a:r>
          </a:p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hizofrenijo</a:t>
            </a:r>
            <a:r>
              <a:rPr lang="sl-SI" dirty="0"/>
              <a:t>, bolečine.</a:t>
            </a:r>
          </a:p>
          <a:p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33800"/>
            <a:ext cx="20002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3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 </a:t>
            </a:r>
            <a:r>
              <a:rPr lang="sl-SI" dirty="0" err="1"/>
              <a:t>Dirty</a:t>
            </a:r>
            <a:r>
              <a:rPr lang="sl-SI" dirty="0"/>
              <a:t> </a:t>
            </a:r>
            <a:r>
              <a:rPr lang="sl-SI" dirty="0" err="1"/>
              <a:t>drugs</a:t>
            </a:r>
            <a:r>
              <a:rPr lang="sl-SI" dirty="0"/>
              <a:t> - IBOGAIN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391400" cy="5486400"/>
          </a:xfrm>
        </p:spPr>
        <p:txBody>
          <a:bodyPr/>
          <a:lstStyle/>
          <a:p>
            <a:r>
              <a:rPr lang="sl-SI" dirty="0"/>
              <a:t>5-HT</a:t>
            </a:r>
            <a:r>
              <a:rPr lang="sl-SI" baseline="-25000" dirty="0"/>
              <a:t>2A</a:t>
            </a:r>
            <a:r>
              <a:rPr lang="sl-SI" dirty="0"/>
              <a:t>, DA, GABA, NMDA, k-</a:t>
            </a:r>
            <a:r>
              <a:rPr lang="sl-SI" dirty="0" err="1"/>
              <a:t>opiodi</a:t>
            </a:r>
            <a:endParaRPr lang="sl-SI" dirty="0"/>
          </a:p>
          <a:p>
            <a:r>
              <a:rPr lang="sl-SI" dirty="0"/>
              <a:t>Gibanje, ki ga je pričel </a:t>
            </a:r>
            <a:r>
              <a:rPr lang="sl-SI" dirty="0" err="1"/>
              <a:t>Howard</a:t>
            </a:r>
            <a:r>
              <a:rPr lang="sl-SI" dirty="0"/>
              <a:t> S. </a:t>
            </a:r>
            <a:r>
              <a:rPr lang="sl-SI" dirty="0" err="1"/>
              <a:t>Lotsof</a:t>
            </a:r>
            <a:endParaRPr lang="sl-SI" dirty="0"/>
          </a:p>
          <a:p>
            <a:r>
              <a:rPr lang="sl-SI" dirty="0"/>
              <a:t>Zdravljenje </a:t>
            </a:r>
            <a:r>
              <a:rPr lang="sl-SI" dirty="0" err="1"/>
              <a:t>opioidne</a:t>
            </a:r>
            <a:r>
              <a:rPr lang="sl-SI" dirty="0"/>
              <a:t> (heroinske) odvisnosti / zasvojenost; z učinkom oz. delovanjem do 3 mesece </a:t>
            </a:r>
            <a:r>
              <a:rPr lang="sl-SI" sz="2400" dirty="0"/>
              <a:t>(</a:t>
            </a:r>
            <a:r>
              <a:rPr lang="en-US" sz="2400" dirty="0"/>
              <a:t>The American Journal on Addictions 8:234–242, 1999</a:t>
            </a:r>
            <a:r>
              <a:rPr lang="sl-SI" sz="2400" dirty="0"/>
              <a:t>)</a:t>
            </a:r>
          </a:p>
          <a:p>
            <a:r>
              <a:rPr lang="sl-SI" dirty="0"/>
              <a:t>Protokol zdravljenja povzet po iniciaciji </a:t>
            </a:r>
            <a:r>
              <a:rPr lang="sl-SI" dirty="0" err="1"/>
              <a:t>Bwiti</a:t>
            </a:r>
            <a:r>
              <a:rPr lang="sl-SI" dirty="0"/>
              <a:t>. Nevarnost smrti med obredom.</a:t>
            </a:r>
          </a:p>
        </p:txBody>
      </p:sp>
      <p:pic>
        <p:nvPicPr>
          <p:cNvPr id="1331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4400"/>
            <a:ext cx="332814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3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 tradicije do terapije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763000" cy="548640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Blending Traditions </a:t>
            </a:r>
            <a:r>
              <a:rPr lang="en-US" b="1" dirty="0"/>
              <a:t>- Using Indigenous Medicinal Knowledge to Treat Drug Addiction</a:t>
            </a:r>
            <a:r>
              <a:rPr lang="en-US" b="1" baseline="30000" dirty="0"/>
              <a:t>1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Jacques </a:t>
            </a:r>
            <a:r>
              <a:rPr lang="en-US" b="1" dirty="0" err="1"/>
              <a:t>Mabit</a:t>
            </a:r>
            <a:r>
              <a:rPr lang="en-US" b="1" dirty="0"/>
              <a:t>, M.D.</a:t>
            </a:r>
            <a:br>
              <a:rPr lang="en-US" b="1" dirty="0"/>
            </a:br>
            <a:endParaRPr lang="sl-SI" dirty="0">
              <a:hlinkClick r:id="rId2"/>
            </a:endParaRPr>
          </a:p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www.maps.org/news-letters/v12n2/12225mab.html</a:t>
            </a:r>
            <a:endParaRPr lang="sl-SI" dirty="0" smtClean="0"/>
          </a:p>
          <a:p>
            <a:endParaRPr lang="sl-SI" dirty="0"/>
          </a:p>
          <a:p>
            <a:r>
              <a:rPr lang="sl-SI" dirty="0">
                <a:hlinkClick r:id="rId3"/>
              </a:rPr>
              <a:t>https://maps.org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 </a:t>
            </a:r>
            <a:r>
              <a:rPr lang="sl-SI" dirty="0" err="1"/>
              <a:t>Ibogain</a:t>
            </a:r>
            <a:r>
              <a:rPr lang="sl-SI" dirty="0"/>
              <a:t> in heroin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820400" cy="5486400"/>
          </a:xfrm>
        </p:spPr>
        <p:txBody>
          <a:bodyPr/>
          <a:lstStyle/>
          <a:p>
            <a:r>
              <a:rPr lang="sl-SI" sz="3600" dirty="0"/>
              <a:t>Dnevni odmerek heroina običajno od 0,2 do 1 g / dan</a:t>
            </a:r>
          </a:p>
          <a:p>
            <a:r>
              <a:rPr lang="sl-SI" sz="3600" dirty="0"/>
              <a:t>Kombinacija z metadonom, 20-80 mg / dan</a:t>
            </a:r>
          </a:p>
          <a:p>
            <a:r>
              <a:rPr lang="sl-SI" sz="3600" dirty="0"/>
              <a:t>Odmerek </a:t>
            </a:r>
            <a:r>
              <a:rPr lang="sl-SI" sz="3600" dirty="0" err="1"/>
              <a:t>ibogaina</a:t>
            </a:r>
            <a:r>
              <a:rPr lang="sl-SI" sz="3600" dirty="0"/>
              <a:t> 6-29 mg/kg – enkratni odmerek. Priprava </a:t>
            </a:r>
            <a:r>
              <a:rPr lang="sl-SI" sz="3600" dirty="0" smtClean="0"/>
              <a:t>odmerka </a:t>
            </a:r>
            <a:r>
              <a:rPr lang="sl-SI" sz="3600" dirty="0"/>
              <a:t>podobna kot pri </a:t>
            </a:r>
            <a:r>
              <a:rPr lang="sl-SI" sz="3600" dirty="0" err="1"/>
              <a:t>Bwiti</a:t>
            </a:r>
            <a:r>
              <a:rPr lang="sl-SI" sz="3600" dirty="0"/>
              <a:t>.</a:t>
            </a:r>
          </a:p>
          <a:p>
            <a:r>
              <a:rPr lang="sl-SI" sz="3600" dirty="0" err="1"/>
              <a:t>Ibogain</a:t>
            </a:r>
            <a:r>
              <a:rPr lang="sl-SI" sz="3600" dirty="0"/>
              <a:t> </a:t>
            </a:r>
            <a:r>
              <a:rPr lang="sl-SI" sz="3600" dirty="0" smtClean="0"/>
              <a:t>lahko odpravi </a:t>
            </a:r>
            <a:r>
              <a:rPr lang="sl-SI" sz="3600" dirty="0" err="1"/>
              <a:t>odtegnitvene</a:t>
            </a:r>
            <a:r>
              <a:rPr lang="sl-SI" sz="3600" dirty="0"/>
              <a:t> sindrome in iskanje droge za naslednji odmerek</a:t>
            </a:r>
          </a:p>
        </p:txBody>
      </p:sp>
    </p:spTree>
    <p:extLst>
      <p:ext uri="{BB962C8B-B14F-4D97-AF65-F5344CB8AC3E}">
        <p14:creationId xmlns:p14="http://schemas.microsoft.com/office/powerpoint/2010/main" val="3230785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 </a:t>
            </a:r>
            <a:r>
              <a:rPr lang="sl-SI" dirty="0" err="1"/>
              <a:t>Stimulanti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11506200" cy="3962400"/>
          </a:xfrm>
        </p:spPr>
        <p:txBody>
          <a:bodyPr/>
          <a:lstStyle/>
          <a:p>
            <a:r>
              <a:rPr lang="sl-SI" sz="2800" dirty="0" err="1"/>
              <a:t>Stimulanti</a:t>
            </a:r>
            <a:r>
              <a:rPr lang="sl-SI" sz="2800" dirty="0"/>
              <a:t> za ADHD (amfetamini, </a:t>
            </a:r>
            <a:r>
              <a:rPr lang="sl-SI" sz="2800" dirty="0" err="1"/>
              <a:t>dekstroamfetamin</a:t>
            </a:r>
            <a:r>
              <a:rPr lang="sl-SI" sz="2800" dirty="0"/>
              <a:t>, </a:t>
            </a:r>
            <a:r>
              <a:rPr lang="sl-SI" sz="2800" dirty="0" err="1"/>
              <a:t>deksmetilfendiat</a:t>
            </a:r>
            <a:r>
              <a:rPr lang="sl-SI" sz="2800" dirty="0"/>
              <a:t>, </a:t>
            </a:r>
            <a:r>
              <a:rPr lang="sl-SI" sz="2800" dirty="0" err="1"/>
              <a:t>metilfenidat</a:t>
            </a:r>
            <a:r>
              <a:rPr lang="sl-SI" sz="2800" dirty="0"/>
              <a:t>….)</a:t>
            </a:r>
          </a:p>
          <a:p>
            <a:r>
              <a:rPr lang="sl-SI" sz="2800" dirty="0" err="1"/>
              <a:t>Stimulanti</a:t>
            </a:r>
            <a:r>
              <a:rPr lang="sl-SI" sz="2800" dirty="0"/>
              <a:t> pri depresiji (rakavi bolniki, paliativna oskrba)</a:t>
            </a:r>
          </a:p>
          <a:p>
            <a:r>
              <a:rPr lang="sl-SI" sz="2800" b="1" dirty="0" err="1">
                <a:solidFill>
                  <a:srgbClr val="FF0000"/>
                </a:solidFill>
              </a:rPr>
              <a:t>modafinil</a:t>
            </a:r>
            <a:r>
              <a:rPr lang="sl-SI" sz="2800" dirty="0"/>
              <a:t>, </a:t>
            </a:r>
            <a:r>
              <a:rPr lang="sl-SI" sz="2800" dirty="0" err="1">
                <a:solidFill>
                  <a:schemeClr val="accent2">
                    <a:lumMod val="75000"/>
                  </a:schemeClr>
                </a:solidFill>
              </a:rPr>
              <a:t>armodafinil</a:t>
            </a:r>
            <a:r>
              <a:rPr lang="sl-SI" sz="2800" dirty="0"/>
              <a:t> in Na-</a:t>
            </a:r>
            <a:r>
              <a:rPr lang="sl-SI" sz="2800" dirty="0" err="1"/>
              <a:t>oksibat</a:t>
            </a:r>
            <a:r>
              <a:rPr lang="sl-SI" sz="2800" dirty="0"/>
              <a:t> pri narkolepsiji, če </a:t>
            </a:r>
            <a:r>
              <a:rPr lang="sl-SI" sz="2800" dirty="0" err="1"/>
              <a:t>stimulanti</a:t>
            </a:r>
            <a:r>
              <a:rPr lang="sl-SI" sz="2800" dirty="0"/>
              <a:t> ne delujejo</a:t>
            </a:r>
          </a:p>
          <a:p>
            <a:r>
              <a:rPr lang="sl-SI" sz="2800" dirty="0"/>
              <a:t>Kokainska odvisnost: </a:t>
            </a:r>
            <a:r>
              <a:rPr lang="sl-SI" sz="2800" dirty="0" err="1">
                <a:solidFill>
                  <a:srgbClr val="00B050"/>
                </a:solidFill>
              </a:rPr>
              <a:t>disulfiram</a:t>
            </a:r>
            <a:endParaRPr lang="sl-SI" sz="2800" dirty="0">
              <a:solidFill>
                <a:srgbClr val="00B050"/>
              </a:solidFill>
            </a:endParaRPr>
          </a:p>
        </p:txBody>
      </p:sp>
      <p:pic>
        <p:nvPicPr>
          <p:cNvPr id="14338" name="Picture 2" descr="Rezultat iskanja slik za amphetam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06" y="4419600"/>
            <a:ext cx="6500706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6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terapije s psihoaktivnimi učinkovinami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0858"/>
            <a:ext cx="8763000" cy="2939143"/>
          </a:xfrm>
        </p:spPr>
        <p:txBody>
          <a:bodyPr/>
          <a:lstStyle/>
          <a:p>
            <a:r>
              <a:rPr lang="sl-SI" sz="2400" dirty="0"/>
              <a:t>1. Priprava na terapijo</a:t>
            </a:r>
          </a:p>
          <a:p>
            <a:pPr marL="0" indent="0">
              <a:buNone/>
            </a:pPr>
            <a:r>
              <a:rPr lang="sl-SI" sz="2400" dirty="0"/>
              <a:t>-prostor</a:t>
            </a:r>
          </a:p>
          <a:p>
            <a:pPr marL="0" indent="0">
              <a:buNone/>
            </a:pPr>
            <a:r>
              <a:rPr lang="sl-SI" sz="2400" dirty="0"/>
              <a:t>-poznavanje terapevta</a:t>
            </a:r>
          </a:p>
          <a:p>
            <a:pPr marL="0" indent="0">
              <a:buNone/>
            </a:pPr>
            <a:r>
              <a:rPr lang="sl-SI" sz="2400" dirty="0"/>
              <a:t>-</a:t>
            </a:r>
            <a:r>
              <a:rPr lang="sl-SI" sz="2400" dirty="0" err="1"/>
              <a:t>rehidracija</a:t>
            </a:r>
            <a:r>
              <a:rPr lang="sl-SI" sz="2400" dirty="0"/>
              <a:t> med terapijo</a:t>
            </a:r>
          </a:p>
          <a:p>
            <a:pPr marL="0" indent="0">
              <a:buNone/>
            </a:pPr>
            <a:r>
              <a:rPr lang="sl-SI" sz="2400" dirty="0"/>
              <a:t>-drugi povezani senzorični dražljaji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536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19" y="3960133"/>
            <a:ext cx="4497290" cy="24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44" y="870857"/>
            <a:ext cx="4694862" cy="57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99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Nastop učinka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Ocena </a:t>
            </a:r>
            <a:r>
              <a:rPr lang="sl-SI" dirty="0" err="1" smtClean="0"/>
              <a:t>farmakokinetike</a:t>
            </a:r>
            <a:r>
              <a:rPr lang="sl-SI" dirty="0" smtClean="0"/>
              <a:t> odmerka</a:t>
            </a:r>
          </a:p>
          <a:p>
            <a:pPr marL="0" indent="0">
              <a:buNone/>
            </a:pPr>
            <a:r>
              <a:rPr lang="sl-SI" dirty="0" smtClean="0"/>
              <a:t>-kdaj nastopi učinek</a:t>
            </a:r>
          </a:p>
          <a:p>
            <a:pPr marL="0" indent="0">
              <a:buNone/>
            </a:pPr>
            <a:r>
              <a:rPr lang="sl-SI" dirty="0" smtClean="0"/>
              <a:t>-priprava na nastop</a:t>
            </a:r>
          </a:p>
          <a:p>
            <a:pPr marL="0" indent="0">
              <a:buNone/>
            </a:pPr>
            <a:r>
              <a:rPr lang="sl-SI" dirty="0" smtClean="0"/>
              <a:t>-usmerjanje terapevtskih ciljev</a:t>
            </a:r>
          </a:p>
          <a:p>
            <a:pPr marL="0" indent="0">
              <a:buNone/>
            </a:pPr>
            <a:r>
              <a:rPr lang="sl-SI" dirty="0" smtClean="0"/>
              <a:t>-spremljanje simptomov učinkovin</a:t>
            </a:r>
          </a:p>
          <a:p>
            <a:pPr marL="0" indent="0">
              <a:buNone/>
            </a:pPr>
            <a:r>
              <a:rPr lang="sl-SI" dirty="0" smtClean="0"/>
              <a:t>-začetek </a:t>
            </a:r>
            <a:r>
              <a:rPr lang="sl-SI" dirty="0" err="1" smtClean="0"/>
              <a:t>samoizražanja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75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Terapija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10668000" cy="5486400"/>
          </a:xfrm>
        </p:spPr>
        <p:txBody>
          <a:bodyPr/>
          <a:lstStyle/>
          <a:p>
            <a:r>
              <a:rPr lang="sl-SI" dirty="0" smtClean="0"/>
              <a:t>Empatična vez</a:t>
            </a:r>
          </a:p>
          <a:p>
            <a:pPr marL="0" indent="0">
              <a:buNone/>
            </a:pPr>
            <a:r>
              <a:rPr lang="sl-SI" dirty="0" smtClean="0"/>
              <a:t>-pogovor med preiskovancem in terapevtom</a:t>
            </a:r>
          </a:p>
          <a:p>
            <a:pPr marL="0" indent="0">
              <a:buNone/>
            </a:pPr>
            <a:r>
              <a:rPr lang="sl-SI" dirty="0" smtClean="0"/>
              <a:t>-razprava med izkustvenim doživljanjem, razlaga simptomov</a:t>
            </a:r>
          </a:p>
          <a:p>
            <a:pPr marL="0" indent="0">
              <a:buNone/>
            </a:pPr>
            <a:r>
              <a:rPr lang="sl-SI" dirty="0" smtClean="0"/>
              <a:t>-sledi hranjenje in socializacijska faza</a:t>
            </a:r>
          </a:p>
          <a:p>
            <a:pPr marL="0" indent="0">
              <a:buNone/>
            </a:pPr>
            <a:r>
              <a:rPr lang="sl-SI" dirty="0" smtClean="0"/>
              <a:t>-Zaključek terapije</a:t>
            </a:r>
          </a:p>
          <a:p>
            <a:pPr marL="0" indent="0">
              <a:buNone/>
            </a:pPr>
            <a:r>
              <a:rPr lang="sl-SI" dirty="0" smtClean="0"/>
              <a:t>-Spremljanje po terapiji – novi obiski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6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Nefarmakološki</a:t>
            </a:r>
            <a:r>
              <a:rPr lang="sl-SI" dirty="0"/>
              <a:t> pristopi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TMS </a:t>
            </a:r>
          </a:p>
          <a:p>
            <a:pPr lvl="1"/>
            <a:r>
              <a:rPr lang="sl-SI" dirty="0"/>
              <a:t>Depresija</a:t>
            </a:r>
          </a:p>
          <a:p>
            <a:pPr lvl="1"/>
            <a:r>
              <a:rPr lang="sl-SI" dirty="0"/>
              <a:t>Zasvojenosti?</a:t>
            </a:r>
          </a:p>
          <a:p>
            <a:pPr lvl="1"/>
            <a:r>
              <a:rPr lang="sl-SI" dirty="0"/>
              <a:t>Fizioterapevtske tarče</a:t>
            </a:r>
          </a:p>
          <a:p>
            <a:r>
              <a:rPr lang="sl-SI" dirty="0"/>
              <a:t>Druge terapije? </a:t>
            </a:r>
          </a:p>
          <a:p>
            <a:pPr marL="0" indent="0">
              <a:buNone/>
            </a:pPr>
            <a:r>
              <a:rPr lang="sl-SI" dirty="0"/>
              <a:t>	-aromaterapije</a:t>
            </a:r>
          </a:p>
          <a:p>
            <a:pPr marL="0" indent="0">
              <a:buNone/>
            </a:pPr>
            <a:r>
              <a:rPr lang="sl-SI" dirty="0"/>
              <a:t>	-terapije z barvno svetlobo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-…..						X</a:t>
            </a:r>
            <a:endParaRPr lang="sl-SI" dirty="0"/>
          </a:p>
          <a:p>
            <a:pPr marL="454025" lvl="1" indent="0">
              <a:buNone/>
            </a:pPr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145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/>
              <a:t>Katere motnje </a:t>
            </a:r>
            <a:r>
              <a:rPr lang="sl-SI" sz="3200" dirty="0"/>
              <a:t>so lahko tarčne?</a:t>
            </a:r>
            <a:endParaRPr lang="sl-S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10439400" cy="5486400"/>
          </a:xfrm>
        </p:spPr>
        <p:txBody>
          <a:bodyPr/>
          <a:lstStyle/>
          <a:p>
            <a:r>
              <a:rPr lang="sl-SI" dirty="0"/>
              <a:t>Zasvojenost (alkoholizem itd.)</a:t>
            </a:r>
          </a:p>
          <a:p>
            <a:r>
              <a:rPr lang="sl-SI" dirty="0" smtClean="0"/>
              <a:t>Depresija</a:t>
            </a:r>
            <a:endParaRPr lang="sl-SI" dirty="0"/>
          </a:p>
          <a:p>
            <a:r>
              <a:rPr lang="sl-SI" dirty="0" smtClean="0"/>
              <a:t>Agresija</a:t>
            </a:r>
            <a:endParaRPr lang="sl-SI" dirty="0"/>
          </a:p>
          <a:p>
            <a:r>
              <a:rPr lang="sl-SI" dirty="0"/>
              <a:t>Psihoze</a:t>
            </a:r>
          </a:p>
          <a:p>
            <a:r>
              <a:rPr lang="sl-SI" dirty="0"/>
              <a:t>Tesnobnost</a:t>
            </a:r>
          </a:p>
          <a:p>
            <a:r>
              <a:rPr lang="sl-SI" dirty="0"/>
              <a:t>PTSD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46" y="1371600"/>
            <a:ext cx="3249148" cy="21348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85" y="3932504"/>
            <a:ext cx="3409950" cy="25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Najbolj pogosto uporabljane snovi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9296400" cy="5486400"/>
          </a:xfrm>
        </p:spPr>
        <p:txBody>
          <a:bodyPr/>
          <a:lstStyle/>
          <a:p>
            <a:r>
              <a:rPr lang="sl-SI" dirty="0"/>
              <a:t>MDMA, LSD, </a:t>
            </a:r>
            <a:r>
              <a:rPr lang="sl-SI" dirty="0" err="1" smtClean="0"/>
              <a:t>psilocibin</a:t>
            </a:r>
            <a:endParaRPr lang="sl-SI" dirty="0"/>
          </a:p>
          <a:p>
            <a:r>
              <a:rPr lang="sl-SI" dirty="0" err="1"/>
              <a:t>Ajahuaska</a:t>
            </a:r>
            <a:r>
              <a:rPr lang="sl-SI" dirty="0"/>
              <a:t>, </a:t>
            </a:r>
            <a:r>
              <a:rPr lang="sl-SI" dirty="0" err="1"/>
              <a:t>meskalin</a:t>
            </a:r>
            <a:r>
              <a:rPr lang="sl-SI" dirty="0"/>
              <a:t> (</a:t>
            </a:r>
            <a:r>
              <a:rPr lang="sl-SI" dirty="0" err="1" smtClean="0"/>
              <a:t>pejotl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  <a:endParaRPr lang="sl-SI" dirty="0"/>
          </a:p>
          <a:p>
            <a:r>
              <a:rPr lang="sl-SI" dirty="0" err="1" smtClean="0"/>
              <a:t>Ketamin</a:t>
            </a:r>
            <a:endParaRPr lang="sl-SI" dirty="0"/>
          </a:p>
          <a:p>
            <a:r>
              <a:rPr lang="sl-SI" dirty="0" err="1"/>
              <a:t>Salvia</a:t>
            </a:r>
            <a:r>
              <a:rPr lang="sl-SI" dirty="0"/>
              <a:t> </a:t>
            </a:r>
            <a:r>
              <a:rPr lang="sl-SI" dirty="0" err="1"/>
              <a:t>divinorum</a:t>
            </a:r>
            <a:endParaRPr lang="sl-SI" dirty="0"/>
          </a:p>
          <a:p>
            <a:r>
              <a:rPr lang="sl-SI" dirty="0"/>
              <a:t>DMT (</a:t>
            </a:r>
            <a:r>
              <a:rPr lang="sl-SI" dirty="0" err="1"/>
              <a:t>dimetil-triptamin</a:t>
            </a:r>
            <a:r>
              <a:rPr lang="sl-SI" dirty="0" smtClean="0"/>
              <a:t>), </a:t>
            </a:r>
            <a:r>
              <a:rPr lang="sl-SI" dirty="0" err="1"/>
              <a:t>ibogain</a:t>
            </a:r>
            <a:r>
              <a:rPr lang="sl-SI" dirty="0"/>
              <a:t>, konoplja</a:t>
            </a:r>
          </a:p>
          <a:p>
            <a:r>
              <a:rPr lang="sl-SI" dirty="0"/>
              <a:t>2C-B (2,5-</a:t>
            </a:r>
            <a:r>
              <a:rPr lang="sl-SI" dirty="0" err="1"/>
              <a:t>dimetoksi</a:t>
            </a:r>
            <a:r>
              <a:rPr lang="sl-SI" dirty="0"/>
              <a:t>-</a:t>
            </a:r>
            <a:r>
              <a:rPr lang="sl-SI" dirty="0" err="1"/>
              <a:t>bromo</a:t>
            </a:r>
            <a:r>
              <a:rPr lang="sl-SI" dirty="0"/>
              <a:t>-</a:t>
            </a:r>
            <a:r>
              <a:rPr lang="sl-SI" dirty="0" err="1"/>
              <a:t>fenetilamin</a:t>
            </a:r>
            <a:r>
              <a:rPr lang="sl-SI" dirty="0"/>
              <a:t>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299" y="3341687"/>
            <a:ext cx="2154901" cy="30998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966788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4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54E26-175D-4F3B-915A-2E9857021F7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9448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Aktivira</a:t>
            </a:r>
            <a:r>
              <a:rPr lang="en-US" dirty="0"/>
              <a:t> </a:t>
            </a:r>
            <a:r>
              <a:rPr lang="en-US" b="1" dirty="0" err="1"/>
              <a:t>simpatični</a:t>
            </a:r>
            <a:r>
              <a:rPr lang="en-US" dirty="0"/>
              <a:t> </a:t>
            </a:r>
            <a:r>
              <a:rPr lang="en-US" dirty="0" err="1"/>
              <a:t>živčni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</a:t>
            </a:r>
            <a:r>
              <a:rPr lang="en-US" dirty="0" err="1"/>
              <a:t>dvig</a:t>
            </a:r>
            <a:r>
              <a:rPr lang="en-US" dirty="0"/>
              <a:t> </a:t>
            </a:r>
            <a:r>
              <a:rPr lang="en-US" dirty="0" err="1"/>
              <a:t>telesne</a:t>
            </a:r>
            <a:r>
              <a:rPr lang="sl-SI" dirty="0"/>
              <a:t> T</a:t>
            </a:r>
            <a:r>
              <a:rPr lang="en-US" dirty="0"/>
              <a:t>, </a:t>
            </a:r>
            <a:r>
              <a:rPr lang="sl-SI" dirty="0"/>
              <a:t>HR </a:t>
            </a:r>
            <a:r>
              <a:rPr lang="en-US" dirty="0"/>
              <a:t>in </a:t>
            </a:r>
            <a:r>
              <a:rPr lang="sl-SI" dirty="0"/>
              <a:t>BP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r>
              <a:rPr lang="en-US" dirty="0" err="1"/>
              <a:t>Parasimpatičn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živčn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endParaRPr lang="sl-SI" dirty="0"/>
          </a:p>
          <a:p>
            <a:pPr eaLnBrk="1" hangingPunct="1">
              <a:defRPr/>
            </a:pPr>
            <a:r>
              <a:rPr lang="sl-SI" dirty="0"/>
              <a:t>MK ULTRA</a:t>
            </a:r>
          </a:p>
          <a:p>
            <a:pPr marL="0" indent="0" eaLnBrk="1" hangingPunct="1">
              <a:buNone/>
              <a:defRPr/>
            </a:pPr>
            <a:r>
              <a:rPr lang="sl-SI" dirty="0"/>
              <a:t>(1950)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1"/>
            <a:ext cx="9144000" cy="644525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/>
              <a:t>1.) </a:t>
            </a:r>
            <a:r>
              <a:rPr lang="en-US" dirty="0"/>
              <a:t>LSD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81" y="2721426"/>
            <a:ext cx="6194519" cy="41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4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Peter </a:t>
            </a:r>
            <a:r>
              <a:rPr lang="sl-SI" dirty="0" err="1" smtClean="0"/>
              <a:t>Gasser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www.delo.si/znanje/znanost/psihedeliki-v-psihoterapiji-znova-zanimivi.html</a:t>
            </a:r>
            <a:endParaRPr lang="sl-SI" dirty="0" smtClean="0"/>
          </a:p>
          <a:p>
            <a:r>
              <a:rPr lang="sl-SI" dirty="0" smtClean="0"/>
              <a:t>Terminalni stadiji raka</a:t>
            </a:r>
            <a:endParaRPr lang="sl-SI" dirty="0"/>
          </a:p>
          <a:p>
            <a:r>
              <a:rPr lang="sl-SI" dirty="0" err="1" smtClean="0"/>
              <a:t>Razisk</a:t>
            </a:r>
            <a:r>
              <a:rPr lang="sl-SI" dirty="0" smtClean="0"/>
              <a:t>. sodelovanje </a:t>
            </a:r>
          </a:p>
          <a:p>
            <a:r>
              <a:rPr lang="sl-SI" dirty="0" smtClean="0"/>
              <a:t>Prof. </a:t>
            </a:r>
            <a:r>
              <a:rPr lang="sl-SI" dirty="0" err="1" smtClean="0"/>
              <a:t>Liechti</a:t>
            </a:r>
            <a:r>
              <a:rPr lang="sl-SI" dirty="0" smtClean="0"/>
              <a:t> (Basel)</a:t>
            </a:r>
            <a:endParaRPr lang="sl-SI" dirty="0"/>
          </a:p>
        </p:txBody>
      </p:sp>
      <p:pic>
        <p:nvPicPr>
          <p:cNvPr id="8194" name="Picture 2" descr="http://www.delo.si/assets/media/picture/20170629/sz5_gas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3657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3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Švicarska skupina: </a:t>
            </a:r>
            <a:r>
              <a:rPr lang="sl-SI" dirty="0" err="1" smtClean="0"/>
              <a:t>Liechti</a:t>
            </a:r>
            <a:r>
              <a:rPr lang="sl-SI" dirty="0" smtClean="0"/>
              <a:t> (Basel), </a:t>
            </a:r>
            <a:r>
              <a:rPr lang="sl-SI" dirty="0" err="1" smtClean="0"/>
              <a:t>Gasser</a:t>
            </a:r>
            <a:r>
              <a:rPr lang="sl-SI" dirty="0" smtClean="0"/>
              <a:t> …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6" y="920056"/>
            <a:ext cx="6858000" cy="337388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26" y="1666273"/>
            <a:ext cx="3817274" cy="50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5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LSD </a:t>
            </a:r>
            <a:r>
              <a:rPr lang="sl-SI" dirty="0" smtClean="0"/>
              <a:t>– indikacije – metaanaliza 2012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0587"/>
            <a:ext cx="10210800" cy="5486400"/>
          </a:xfrm>
        </p:spPr>
        <p:txBody>
          <a:bodyPr/>
          <a:lstStyle/>
          <a:p>
            <a:r>
              <a:rPr lang="sl-SI" sz="2800" dirty="0">
                <a:solidFill>
                  <a:schemeClr val="accent6"/>
                </a:solidFill>
              </a:rPr>
              <a:t>Alkoholizem</a:t>
            </a:r>
            <a:r>
              <a:rPr lang="sl-SI" sz="2800" dirty="0"/>
              <a:t> (-59 %) -  </a:t>
            </a:r>
            <a:r>
              <a:rPr lang="sl-SI" sz="2800" dirty="0" err="1"/>
              <a:t>Pål</a:t>
            </a:r>
            <a:r>
              <a:rPr lang="sl-SI" sz="2800" dirty="0"/>
              <a:t> </a:t>
            </a:r>
            <a:r>
              <a:rPr lang="sl-SI" sz="2800" dirty="0" err="1"/>
              <a:t>Johansen</a:t>
            </a:r>
            <a:r>
              <a:rPr lang="sl-SI" sz="2800" dirty="0"/>
              <a:t> (N) – učinek le pri tistih, ki so odločeni, da morajo nehati; pri neodločenih ni učinka</a:t>
            </a:r>
            <a:r>
              <a:rPr lang="sl-SI" sz="2800" dirty="0"/>
              <a:t>.</a:t>
            </a:r>
          </a:p>
          <a:p>
            <a:r>
              <a:rPr lang="sl-SI" sz="2000" dirty="0"/>
              <a:t>Krebs TS, </a:t>
            </a:r>
            <a:r>
              <a:rPr lang="sl-SI" sz="2000" dirty="0" err="1"/>
              <a:t>Johansen</a:t>
            </a:r>
            <a:r>
              <a:rPr lang="sl-SI" sz="2000" dirty="0"/>
              <a:t> PØ</a:t>
            </a:r>
            <a:r>
              <a:rPr lang="sl-SI" sz="2000" dirty="0"/>
              <a:t>. </a:t>
            </a:r>
            <a:r>
              <a:rPr lang="sl-SI" sz="2000" b="1" dirty="0" err="1">
                <a:hlinkClick r:id="rId2"/>
              </a:rPr>
              <a:t>Lysergic</a:t>
            </a:r>
            <a:r>
              <a:rPr lang="sl-SI" sz="2000" b="1" dirty="0">
                <a:hlinkClick r:id="rId2"/>
              </a:rPr>
              <a:t> </a:t>
            </a:r>
            <a:r>
              <a:rPr lang="sl-SI" sz="2000" b="1" dirty="0" err="1">
                <a:hlinkClick r:id="rId2"/>
              </a:rPr>
              <a:t>acid</a:t>
            </a:r>
            <a:r>
              <a:rPr lang="sl-SI" sz="2000" b="1" dirty="0">
                <a:hlinkClick r:id="rId2"/>
              </a:rPr>
              <a:t> </a:t>
            </a:r>
            <a:r>
              <a:rPr lang="sl-SI" sz="2000" b="1" dirty="0" err="1">
                <a:hlinkClick r:id="rId2"/>
              </a:rPr>
              <a:t>diethylamide</a:t>
            </a:r>
            <a:r>
              <a:rPr lang="sl-SI" sz="2000" dirty="0">
                <a:hlinkClick r:id="rId2"/>
              </a:rPr>
              <a:t> (</a:t>
            </a:r>
            <a:r>
              <a:rPr lang="sl-SI" sz="2000" b="1" dirty="0">
                <a:hlinkClick r:id="rId2"/>
              </a:rPr>
              <a:t>LSD</a:t>
            </a:r>
            <a:r>
              <a:rPr lang="sl-SI" sz="2000" dirty="0">
                <a:hlinkClick r:id="rId2"/>
              </a:rPr>
              <a:t>) </a:t>
            </a:r>
            <a:r>
              <a:rPr lang="sl-SI" sz="2000" dirty="0" err="1">
                <a:hlinkClick r:id="rId2"/>
              </a:rPr>
              <a:t>for</a:t>
            </a:r>
            <a:r>
              <a:rPr lang="sl-SI" sz="2000" dirty="0">
                <a:hlinkClick r:id="rId2"/>
              </a:rPr>
              <a:t> </a:t>
            </a:r>
            <a:r>
              <a:rPr lang="sl-SI" sz="2000" b="1" dirty="0" err="1">
                <a:hlinkClick r:id="rId2"/>
              </a:rPr>
              <a:t>alcoholism</a:t>
            </a:r>
            <a:r>
              <a:rPr lang="sl-SI" sz="2000" dirty="0">
                <a:hlinkClick r:id="rId2"/>
              </a:rPr>
              <a:t>: meta-</a:t>
            </a:r>
            <a:r>
              <a:rPr lang="sl-SI" sz="2000" dirty="0" err="1">
                <a:hlinkClick r:id="rId2"/>
              </a:rPr>
              <a:t>analysis</a:t>
            </a:r>
            <a:r>
              <a:rPr lang="sl-SI" sz="2000" dirty="0">
                <a:hlinkClick r:id="rId2"/>
              </a:rPr>
              <a:t> </a:t>
            </a:r>
            <a:r>
              <a:rPr lang="sl-SI" sz="2000" dirty="0" err="1">
                <a:hlinkClick r:id="rId2"/>
              </a:rPr>
              <a:t>of</a:t>
            </a:r>
            <a:r>
              <a:rPr lang="sl-SI" sz="2000" dirty="0">
                <a:hlinkClick r:id="rId2"/>
              </a:rPr>
              <a:t> </a:t>
            </a:r>
            <a:r>
              <a:rPr lang="sl-SI" sz="2000" dirty="0" err="1">
                <a:hlinkClick r:id="rId2"/>
              </a:rPr>
              <a:t>randomized</a:t>
            </a:r>
            <a:r>
              <a:rPr lang="sl-SI" sz="2000" dirty="0">
                <a:hlinkClick r:id="rId2"/>
              </a:rPr>
              <a:t> </a:t>
            </a:r>
            <a:r>
              <a:rPr lang="sl-SI" sz="2000" dirty="0" err="1">
                <a:hlinkClick r:id="rId2"/>
              </a:rPr>
              <a:t>controlled</a:t>
            </a:r>
            <a:r>
              <a:rPr lang="sl-SI" sz="2000" dirty="0">
                <a:hlinkClick r:id="rId2"/>
              </a:rPr>
              <a:t> </a:t>
            </a:r>
            <a:r>
              <a:rPr lang="sl-SI" sz="2000" dirty="0" err="1">
                <a:hlinkClick r:id="rId2"/>
              </a:rPr>
              <a:t>trials</a:t>
            </a:r>
            <a:r>
              <a:rPr lang="sl-SI" sz="2000" dirty="0">
                <a:hlinkClick r:id="rId2"/>
              </a:rPr>
              <a:t>.</a:t>
            </a:r>
            <a:r>
              <a:rPr lang="sl-SI" sz="2000" dirty="0"/>
              <a:t> J </a:t>
            </a:r>
            <a:r>
              <a:rPr lang="sl-SI" sz="2000" dirty="0" err="1"/>
              <a:t>Psychopharmacol</a:t>
            </a:r>
            <a:r>
              <a:rPr lang="sl-SI" sz="2000" dirty="0"/>
              <a:t>. 2012 Jul;26(7):994-1002</a:t>
            </a:r>
            <a:r>
              <a:rPr lang="sl-SI" sz="2000" dirty="0"/>
              <a:t>.</a:t>
            </a:r>
          </a:p>
          <a:p>
            <a:endParaRPr lang="sl-SI" sz="2000" dirty="0"/>
          </a:p>
          <a:p>
            <a:endParaRPr lang="sl-SI" sz="2000" dirty="0" smtClean="0"/>
          </a:p>
          <a:p>
            <a:endParaRPr lang="sl-SI" sz="2000" dirty="0"/>
          </a:p>
          <a:p>
            <a:r>
              <a:rPr lang="sl-SI" sz="2800" dirty="0"/>
              <a:t>Pomemben </a:t>
            </a:r>
            <a:r>
              <a:rPr lang="sl-SI" sz="2800" dirty="0"/>
              <a:t>„</a:t>
            </a:r>
            <a:r>
              <a:rPr lang="sl-SI" sz="2800" dirty="0" err="1"/>
              <a:t>good</a:t>
            </a:r>
            <a:r>
              <a:rPr lang="sl-SI" sz="2800" dirty="0"/>
              <a:t> ali </a:t>
            </a:r>
            <a:r>
              <a:rPr lang="sl-SI" sz="2800" dirty="0" err="1"/>
              <a:t>bad</a:t>
            </a:r>
            <a:r>
              <a:rPr lang="sl-SI" sz="2800" dirty="0"/>
              <a:t> </a:t>
            </a:r>
            <a:r>
              <a:rPr lang="sl-SI" sz="2800" dirty="0" err="1"/>
              <a:t>trip</a:t>
            </a:r>
            <a:r>
              <a:rPr lang="sl-SI" sz="2800" dirty="0"/>
              <a:t>“</a:t>
            </a:r>
          </a:p>
          <a:p>
            <a:r>
              <a:rPr lang="sl-SI" sz="2800" dirty="0">
                <a:solidFill>
                  <a:schemeClr val="accent6"/>
                </a:solidFill>
              </a:rPr>
              <a:t>Shizofrenija</a:t>
            </a:r>
            <a:r>
              <a:rPr lang="sl-SI" sz="2800" dirty="0"/>
              <a:t> (2013): </a:t>
            </a:r>
            <a:r>
              <a:rPr lang="en-US" sz="2800" b="1" dirty="0"/>
              <a:t>Legal highs: staying on top of the flood of novel psychoactive substances.</a:t>
            </a:r>
            <a:r>
              <a:rPr lang="sl-SI" sz="2800" b="1" dirty="0"/>
              <a:t> </a:t>
            </a:r>
            <a:r>
              <a:rPr lang="sl-SI" sz="2400" u="sng" dirty="0" err="1">
                <a:hlinkClick r:id="rId3" tooltip="Therapeutic advances in psychopharmacology."/>
              </a:rPr>
              <a:t>Ther</a:t>
            </a:r>
            <a:r>
              <a:rPr lang="sl-SI" sz="2400" u="sng" dirty="0">
                <a:hlinkClick r:id="rId3" tooltip="Therapeutic advances in psychopharmacology."/>
              </a:rPr>
              <a:t> </a:t>
            </a:r>
            <a:r>
              <a:rPr lang="sl-SI" sz="2400" u="sng" dirty="0" err="1">
                <a:hlinkClick r:id="rId3" tooltip="Therapeutic advances in psychopharmacology."/>
              </a:rPr>
              <a:t>Adv</a:t>
            </a:r>
            <a:r>
              <a:rPr lang="sl-SI" sz="2400" u="sng" dirty="0">
                <a:hlinkClick r:id="rId3" tooltip="Therapeutic advances in psychopharmacology."/>
              </a:rPr>
              <a:t> </a:t>
            </a:r>
            <a:r>
              <a:rPr lang="sl-SI" sz="2400" u="sng" dirty="0" err="1">
                <a:hlinkClick r:id="rId3" tooltip="Therapeutic advances in psychopharmacology."/>
              </a:rPr>
              <a:t>Psychopharmacol</a:t>
            </a:r>
            <a:r>
              <a:rPr lang="sl-SI" sz="2400" u="sng" dirty="0">
                <a:hlinkClick r:id="rId3" tooltip="Therapeutic advances in psychopharmacology."/>
              </a:rPr>
              <a:t>.</a:t>
            </a:r>
            <a:r>
              <a:rPr lang="sl-SI" sz="2400" dirty="0"/>
              <a:t> 2015 Apr;5(2):97-132.</a:t>
            </a:r>
            <a:endParaRPr lang="en-US" sz="2400" b="1" dirty="0"/>
          </a:p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9218" name="Picture 2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3200"/>
            <a:ext cx="3352800" cy="22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678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7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FFFF"/>
      </a:accent1>
      <a:accent2>
        <a:srgbClr val="6666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C5CE7"/>
      </a:accent6>
      <a:hlink>
        <a:srgbClr val="3333CC"/>
      </a:hlink>
      <a:folHlink>
        <a:srgbClr val="3333CC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4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6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7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23225</TotalTime>
  <Words>1012</Words>
  <Application>Microsoft Office PowerPoint</Application>
  <PresentationFormat>Širokozaslonsko</PresentationFormat>
  <Paragraphs>184</Paragraphs>
  <Slides>35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35</vt:i4>
      </vt:variant>
    </vt:vector>
  </HeadingPairs>
  <TitlesOfParts>
    <vt:vector size="41" baseType="lpstr">
      <vt:lpstr>Arial</vt:lpstr>
      <vt:lpstr>Geneva</vt:lpstr>
      <vt:lpstr>Times New Roman</vt:lpstr>
      <vt:lpstr>Wingdings</vt:lpstr>
      <vt:lpstr>Azure</vt:lpstr>
      <vt:lpstr>Custom Design</vt:lpstr>
      <vt:lpstr>Psihofarmakologija duševnih motenj  S psihedeliki podprta psihoterapija za zdravljenje duševnih motenj  Gorazd Drevenšek 2025/26</vt:lpstr>
      <vt:lpstr>Psihideliki v medicini – ponovna aktualizacija po 2010</vt:lpstr>
      <vt:lpstr>Od tradicije do terapije</vt:lpstr>
      <vt:lpstr>Katere motnje so lahko tarčne?</vt:lpstr>
      <vt:lpstr>Najbolj pogosto uporabljane snovi</vt:lpstr>
      <vt:lpstr>1.) LSD</vt:lpstr>
      <vt:lpstr>Peter Gasser</vt:lpstr>
      <vt:lpstr>Švicarska skupina: Liechti (Basel), Gasser …</vt:lpstr>
      <vt:lpstr>1. LSD – indikacije – metaanaliza 2012</vt:lpstr>
      <vt:lpstr>1. Psilocibin</vt:lpstr>
      <vt:lpstr>1. Psilocibin</vt:lpstr>
      <vt:lpstr>1. Psilocibin</vt:lpstr>
      <vt:lpstr>PowerPointova predstavitev</vt:lpstr>
      <vt:lpstr>1. Psilocibin –reference</vt:lpstr>
      <vt:lpstr>Možganska povezljivost</vt:lpstr>
      <vt:lpstr>Možganska povezljivost</vt:lpstr>
      <vt:lpstr>1. Ajahuaska, meskalin</vt:lpstr>
      <vt:lpstr>2. MDMA</vt:lpstr>
      <vt:lpstr>3. Kanabinoidi – THC, CBD, CBN ….</vt:lpstr>
      <vt:lpstr>3. Fiziološka vloga kanabinoidov</vt:lpstr>
      <vt:lpstr>3. Endokanabinoidi</vt:lpstr>
      <vt:lpstr>3. Razporeditev CB receptorjev</vt:lpstr>
      <vt:lpstr>3. Indikacije THC / CBD</vt:lpstr>
      <vt:lpstr>3. Druge indikacije</vt:lpstr>
      <vt:lpstr>3. Zdravila</vt:lpstr>
      <vt:lpstr>3. Zapleti?</vt:lpstr>
      <vt:lpstr>4. Ketamin</vt:lpstr>
      <vt:lpstr>5. Opioidni receptorji</vt:lpstr>
      <vt:lpstr>6. Dirty drugs - IBOGAIN</vt:lpstr>
      <vt:lpstr>6. Ibogain in heroin</vt:lpstr>
      <vt:lpstr>7. Stimulanti</vt:lpstr>
      <vt:lpstr>Potek terapije s psihoaktivnimi učinkovinami</vt:lpstr>
      <vt:lpstr>2. Nastop učinka</vt:lpstr>
      <vt:lpstr>3. Terapija</vt:lpstr>
      <vt:lpstr>Nefarmakološki pristopi</vt:lpstr>
    </vt:vector>
  </TitlesOfParts>
  <Company>Sinauer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Psychopharmacology, 2e</dc:title>
  <dc:creator>Sinauer Associates;Inc.</dc:creator>
  <cp:lastModifiedBy>Drevenšek, Gorazd</cp:lastModifiedBy>
  <cp:revision>1107</cp:revision>
  <cp:lastPrinted>1601-01-01T00:00:00Z</cp:lastPrinted>
  <dcterms:created xsi:type="dcterms:W3CDTF">2000-10-16T19:08:56Z</dcterms:created>
  <dcterms:modified xsi:type="dcterms:W3CDTF">2025-12-02T10:19:33Z</dcterms:modified>
</cp:coreProperties>
</file>