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0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16.xml" ContentType="application/vnd.openxmlformats-officedocument.theme+xml"/>
  <Override PartName="/ppt/theme/theme6.xml" ContentType="application/vnd.openxmlformats-officedocument.theme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15.xml.rels" ContentType="application/vnd.openxmlformats-package.relationships+xml"/>
  <Override PartName="/ppt/theme/_rels/theme6.xml.rels" ContentType="application/vnd.openxmlformats-package.relationships+xml"/>
  <Override PartName="/ppt/theme/_rels/theme14.xml.rels" ContentType="application/vnd.openxmlformats-package.relationships+xml"/>
  <Override PartName="/ppt/theme/_rels/theme5.xml.rels" ContentType="application/vnd.openxmlformats-package.relationships+xml"/>
  <Override PartName="/ppt/theme/_rels/theme11.xml.rels" ContentType="application/vnd.openxmlformats-package.relationships+xml"/>
  <Override PartName="/ppt/theme/_rels/theme2.xml.rels" ContentType="application/vnd.openxmlformats-package.relationships+xml"/>
  <Override PartName="/ppt/theme/_rels/theme12.xml.rels" ContentType="application/vnd.openxmlformats-package.relationships+xml"/>
  <Override PartName="/ppt/theme/_rels/theme3.xml.rels" ContentType="application/vnd.openxmlformats-package.relationships+xml"/>
  <Override PartName="/ppt/theme/_rels/theme13.xml.rels" ContentType="application/vnd.openxmlformats-package.relationships+xml"/>
  <Override PartName="/ppt/theme/_rels/theme4.xml.rels" ContentType="application/vnd.openxmlformats-package.relationships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theme/theme7.xml" ContentType="application/vnd.openxmlformats-officedocument.theme+xml"/>
  <Override PartName="/ppt/_rels/presentation.xml.rels" ContentType="application/vnd.openxmlformats-package.relationships+xml"/>
  <Override PartName="/ppt/media/image13.wmf" ContentType="image/x-wmf"/>
  <Override PartName="/ppt/media/image12.wmf" ContentType="image/x-wmf"/>
  <Override PartName="/ppt/media/image9.png" ContentType="image/png"/>
  <Override PartName="/ppt/media/image18.png" ContentType="image/png"/>
  <Override PartName="/ppt/media/image8.png" ContentType="image/png"/>
  <Override PartName="/ppt/media/image17.png" ContentType="image/png"/>
  <Override PartName="/ppt/media/image11.png" ContentType="image/png"/>
  <Override PartName="/ppt/media/image2.png" ContentType="image/png"/>
  <Override PartName="/ppt/media/image10.wmf" ContentType="image/x-wmf"/>
  <Override PartName="/ppt/media/image7.png" ContentType="image/png"/>
  <Override PartName="/ppt/media/image5.png" ContentType="image/png"/>
  <Override PartName="/ppt/media/image4.png" ContentType="image/png"/>
  <Override PartName="/ppt/media/image25.wmf" ContentType="image/x-wmf"/>
  <Override PartName="/ppt/media/image24.wmf" ContentType="image/x-wmf"/>
  <Override PartName="/ppt/media/image23.wmf" ContentType="image/x-wmf"/>
  <Override PartName="/ppt/media/image22.wmf" ContentType="image/x-wmf"/>
  <Override PartName="/ppt/media/image20.wmf" ContentType="image/x-wmf"/>
  <Override PartName="/ppt/media/image6.png" ContentType="image/png"/>
  <Override PartName="/ppt/media/image21.wmf" ContentType="image/x-wmf"/>
  <Override PartName="/ppt/media/image19.wmf" ContentType="image/x-wmf"/>
  <Override PartName="/ppt/media/image3.png" ContentType="image/png"/>
  <Override PartName="/ppt/media/image16.wmf" ContentType="image/x-wmf"/>
  <Override PartName="/ppt/media/image14.wmf" ContentType="image/x-wmf"/>
  <Override PartName="/ppt/media/image1.jpeg" ContentType="image/jpeg"/>
  <Override PartName="/ppt/media/image15.wmf" ContentType="image/x-wmf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60.xml" ContentType="application/vnd.openxmlformats-officedocument.presentationml.slide+xml"/>
  <Override PartName="/ppt/slides/slide18.xml" ContentType="application/vnd.openxmlformats-officedocument.presentationml.slide+xml"/>
  <Override PartName="/ppt/slides/slide61.xml" ContentType="application/vnd.openxmlformats-officedocument.presentationml.slide+xml"/>
  <Override PartName="/ppt/slides/slide19.xml" ContentType="application/vnd.openxmlformats-officedocument.presentationml.slide+xml"/>
  <Override PartName="/ppt/slides/slide62.xml" ContentType="application/vnd.openxmlformats-officedocument.presentationml.slide+xml"/>
  <Override PartName="/ppt/slides/slide26.xml" ContentType="application/vnd.openxmlformats-officedocument.presentationml.slide+xml"/>
  <Override PartName="/ppt/slides/slide63.xml" ContentType="application/vnd.openxmlformats-officedocument.presentationml.slide+xml"/>
  <Override PartName="/ppt/slides/slide27.xml" ContentType="application/vnd.openxmlformats-officedocument.presentationml.slide+xml"/>
  <Override PartName="/ppt/slides/slide64.xml" ContentType="application/vnd.openxmlformats-officedocument.presentationml.slide+xml"/>
  <Override PartName="/ppt/slides/slide28.xml" ContentType="application/vnd.openxmlformats-officedocument.presentationml.slide+xml"/>
  <Override PartName="/ppt/slides/slide70.xml" ContentType="application/vnd.openxmlformats-officedocument.presentationml.slide+xml"/>
  <Override PartName="/ppt/slides/slide65.xml" ContentType="application/vnd.openxmlformats-officedocument.presentationml.slide+xml"/>
  <Override PartName="/ppt/slides/slide29.xml" ContentType="application/vnd.openxmlformats-officedocument.presentationml.slide+xml"/>
  <Override PartName="/ppt/slides/_rels/slide13.xml.rels" ContentType="application/vnd.openxmlformats-package.relationships+xml"/>
  <Override PartName="/ppt/slides/_rels/slide59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49.xml.rels" ContentType="application/vnd.openxmlformats-package.relationships+xml"/>
  <Override PartName="/ppt/slides/_rels/slide12.xml.rels" ContentType="application/vnd.openxmlformats-package.relationships+xml"/>
  <Override PartName="/ppt/slides/_rels/slide58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48.xml.rels" ContentType="application/vnd.openxmlformats-package.relationships+xml"/>
  <Override PartName="/ppt/slides/_rels/slide11.xml.rels" ContentType="application/vnd.openxmlformats-package.relationships+xml"/>
  <Override PartName="/ppt/slides/_rels/slide57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47.xml.rels" ContentType="application/vnd.openxmlformats-package.relationships+xml"/>
  <Override PartName="/ppt/slides/_rels/slide10.xml.rels" ContentType="application/vnd.openxmlformats-package.relationships+xml"/>
  <Override PartName="/ppt/slides/_rels/slide2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16.xml.rels" ContentType="application/vnd.openxmlformats-package.relationships+xml"/>
  <Override PartName="/ppt/slides/_rels/slide81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62.xml.rels" ContentType="application/vnd.openxmlformats-package.relationships+xml"/>
  <Override PartName="/ppt/slides/_rels/slide61.xml.rels" ContentType="application/vnd.openxmlformats-package.relationships+xml"/>
  <Override PartName="/ppt/slides/_rels/slide19.xml.rels" ContentType="application/vnd.openxmlformats-package.relationships+xml"/>
  <Override PartName="/ppt/slides/_rels/slide60.xml.rels" ContentType="application/vnd.openxmlformats-package.relationships+xml"/>
  <Override PartName="/ppt/slides/_rels/slide18.xml.rels" ContentType="application/vnd.openxmlformats-package.relationships+xml"/>
  <Override PartName="/ppt/slides/_rels/slide31.xml.rels" ContentType="application/vnd.openxmlformats-package.relationships+xml"/>
  <Override PartName="/ppt/slides/_rels/slide68.xml.rels" ContentType="application/vnd.openxmlformats-package.relationships+xml"/>
  <Override PartName="/ppt/slides/_rels/slide32.xml.rels" ContentType="application/vnd.openxmlformats-package.relationships+xml"/>
  <Override PartName="/ppt/slides/_rels/slide69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56.xml.rels" ContentType="application/vnd.openxmlformats-package.relationships+xml"/>
  <Override PartName="/ppt/slides/_rels/slide44.xml.rels" ContentType="application/vnd.openxmlformats-package.relationships+xml"/>
  <Override PartName="/ppt/slides/_rels/slide55.xml.rels" ContentType="application/vnd.openxmlformats-package.relationships+xml"/>
  <Override PartName="/ppt/slides/_rels/slide43.xml.rels" ContentType="application/vnd.openxmlformats-package.relationships+xml"/>
  <Override PartName="/ppt/slides/_rels/slide54.xml.rels" ContentType="application/vnd.openxmlformats-package.relationships+xml"/>
  <Override PartName="/ppt/slides/_rels/slide42.xml.rels" ContentType="application/vnd.openxmlformats-package.relationships+xml"/>
  <Override PartName="/ppt/slides/_rels/slide79.xml.rels" ContentType="application/vnd.openxmlformats-package.relationships+xml"/>
  <Override PartName="/ppt/slides/_rels/slide53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78.xml.rels" ContentType="application/vnd.openxmlformats-package.relationships+xml"/>
  <Override PartName="/ppt/slides/_rels/slide52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77.xml.rels" ContentType="application/vnd.openxmlformats-package.relationships+xml"/>
  <Override PartName="/ppt/slides/_rels/slide14.xml.rels" ContentType="application/vnd.openxmlformats-package.relationships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63.xml.rels" ContentType="application/vnd.openxmlformats-package.relationships+xml"/>
  <Override PartName="/ppt/slides/_rels/slide27.xml.rels" ContentType="application/vnd.openxmlformats-package.relationships+xml"/>
  <Override PartName="/ppt/slides/_rels/slide64.xml.rels" ContentType="application/vnd.openxmlformats-package.relationships+xml"/>
  <Override PartName="/ppt/slides/_rels/slide28.xml.rels" ContentType="application/vnd.openxmlformats-package.relationships+xml"/>
  <Override PartName="/ppt/slides/_rels/slide70.xml.rels" ContentType="application/vnd.openxmlformats-package.relationships+xml"/>
  <Override PartName="/ppt/slides/_rels/slide65.xml.rels" ContentType="application/vnd.openxmlformats-package.relationships+xml"/>
  <Override PartName="/ppt/slides/_rels/slide71.xml.rels" ContentType="application/vnd.openxmlformats-package.relationships+xml"/>
  <Override PartName="/ppt/slides/_rels/slide1.xml.rels" ContentType="application/vnd.openxmlformats-package.relationships+xml"/>
  <Override PartName="/ppt/slides/_rels/slide29.xml.rels" ContentType="application/vnd.openxmlformats-package.relationships+xml"/>
  <Override PartName="/ppt/slides/_rels/slide66.xml.rels" ContentType="application/vnd.openxmlformats-package.relationships+xml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67.xml.rels" ContentType="application/vnd.openxmlformats-package.relationships+xml"/>
  <Override PartName="/ppt/slides/_rels/slide30.xml.rels" ContentType="application/vnd.openxmlformats-package.relationships+xml"/>
  <Override PartName="/ppt/slides/_rels/slide80.xml.rels" ContentType="application/vnd.openxmlformats-package.relationships+xml"/>
  <Override PartName="/ppt/slides/_rels/slide15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76.xml.rels" ContentType="application/vnd.openxmlformats-package.relationships+xml"/>
  <Override PartName="/ppt/slides/_rels/slide75.xml.rels" ContentType="application/vnd.openxmlformats-package.relationships+xml"/>
  <Override PartName="/ppt/slides/_rels/slide74.xml.rels" ContentType="application/vnd.openxmlformats-package.relationships+xml"/>
  <Override PartName="/ppt/slides/_rels/slide73.xml.rels" ContentType="application/vnd.openxmlformats-package.relationships+xml"/>
  <Override PartName="/ppt/slides/_rels/slide72.xml.rels" ContentType="application/vnd.openxmlformats-package.relationships+xml"/>
  <Override PartName="/ppt/slides/_rels/slide46.xml.rels" ContentType="application/vnd.openxmlformats-package.relationships+xml"/>
  <Override PartName="/ppt/slides/slide71.xml" ContentType="application/vnd.openxmlformats-officedocument.presentationml.slide+xml"/>
  <Override PartName="/ppt/slides/slide66.xml" ContentType="application/vnd.openxmlformats-officedocument.presentationml.slide+xml"/>
  <Override PartName="/ppt/slides/slide79.xml" ContentType="application/vnd.openxmlformats-officedocument.presentationml.slide+xml"/>
  <Override PartName="/ppt/slides/slide67.xml" ContentType="application/vnd.openxmlformats-officedocument.presentationml.slide+xml"/>
  <Override PartName="/ppt/slides/slide30.xml" ContentType="application/vnd.openxmlformats-officedocument.presentationml.slide+xml"/>
  <Override PartName="/ppt/slides/slide15.xml" ContentType="application/vnd.openxmlformats-officedocument.presentationml.slide+xml"/>
  <Override PartName="/ppt/slides/slide80.xml" ContentType="application/vnd.openxmlformats-officedocument.presentationml.slide+xml"/>
  <Override PartName="/ppt/slides/slide78.xml" ContentType="application/vnd.openxmlformats-officedocument.presentationml.slide+xml"/>
  <Override PartName="/ppt/slides/slide77.xml" ContentType="application/vnd.openxmlformats-officedocument.presentationml.slide+xml"/>
  <Override PartName="/ppt/slides/slide76.xml" ContentType="application/vnd.openxmlformats-officedocument.presentationml.slide+xml"/>
  <Override PartName="/ppt/slides/slide75.xml" ContentType="application/vnd.openxmlformats-officedocument.presentationml.slide+xml"/>
  <Override PartName="/ppt/slides/slide74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69.xml" ContentType="application/vnd.openxmlformats-officedocument.presentationml.slide+xml"/>
  <Override PartName="/ppt/slides/slide68.xml" ContentType="application/vnd.openxmlformats-officedocument.presentationml.slide+xml"/>
  <Override PartName="/ppt/slides/slide1.xml" ContentType="application/vnd.openxmlformats-officedocument.presentationml.slide+xml"/>
  <Override PartName="/ppt/slides/slide46.xml" ContentType="application/vnd.openxmlformats-officedocument.presentationml.slide+xml"/>
  <Override PartName="/ppt/slides/slide81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45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_rels/notesSlide27.xml.rels" ContentType="application/vnd.openxmlformats-package.relationships+xml"/>
  <Override PartName="/ppt/notesSlides/_rels/notesSlide68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65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79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45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3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74.xml.rels" ContentType="application/vnd.openxmlformats-package.relationships+xml"/>
  <Override PartName="/ppt/notesSlides/_rels/notesSlide37.xml.rels" ContentType="application/vnd.openxmlformats-package.relationships+xml"/>
  <Override PartName="/ppt/notesSlides/notesSlide53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</p:sldMasterIdLst>
  <p:notesMasterIdLst>
    <p:notesMasterId r:id="rId17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  <p:sldId id="309" r:id="rId71"/>
    <p:sldId id="310" r:id="rId72"/>
    <p:sldId id="311" r:id="rId73"/>
    <p:sldId id="312" r:id="rId74"/>
    <p:sldId id="313" r:id="rId75"/>
    <p:sldId id="314" r:id="rId76"/>
    <p:sldId id="315" r:id="rId77"/>
    <p:sldId id="316" r:id="rId78"/>
    <p:sldId id="317" r:id="rId79"/>
    <p:sldId id="318" r:id="rId80"/>
    <p:sldId id="319" r:id="rId81"/>
    <p:sldId id="320" r:id="rId82"/>
    <p:sldId id="321" r:id="rId83"/>
    <p:sldId id="322" r:id="rId84"/>
    <p:sldId id="323" r:id="rId85"/>
    <p:sldId id="324" r:id="rId86"/>
    <p:sldId id="325" r:id="rId87"/>
    <p:sldId id="326" r:id="rId88"/>
    <p:sldId id="327" r:id="rId89"/>
    <p:sldId id="328" r:id="rId90"/>
    <p:sldId id="329" r:id="rId91"/>
    <p:sldId id="330" r:id="rId92"/>
    <p:sldId id="331" r:id="rId93"/>
    <p:sldId id="332" r:id="rId94"/>
    <p:sldId id="333" r:id="rId95"/>
    <p:sldId id="334" r:id="rId96"/>
    <p:sldId id="335" r:id="rId97"/>
    <p:sldId id="336" r:id="rId98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notesMaster" Target="notesMasters/notesMaster1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slide" Target="slides/slide69.xml"/><Relationship Id="rId87" Type="http://schemas.openxmlformats.org/officeDocument/2006/relationships/slide" Target="slides/slide70.xml"/><Relationship Id="rId88" Type="http://schemas.openxmlformats.org/officeDocument/2006/relationships/slide" Target="slides/slide71.xml"/><Relationship Id="rId89" Type="http://schemas.openxmlformats.org/officeDocument/2006/relationships/slide" Target="slides/slide72.xml"/><Relationship Id="rId90" Type="http://schemas.openxmlformats.org/officeDocument/2006/relationships/slide" Target="slides/slide73.xml"/><Relationship Id="rId91" Type="http://schemas.openxmlformats.org/officeDocument/2006/relationships/slide" Target="slides/slide74.xml"/><Relationship Id="rId92" Type="http://schemas.openxmlformats.org/officeDocument/2006/relationships/slide" Target="slides/slide75.xml"/><Relationship Id="rId93" Type="http://schemas.openxmlformats.org/officeDocument/2006/relationships/slide" Target="slides/slide76.xml"/><Relationship Id="rId94" Type="http://schemas.openxmlformats.org/officeDocument/2006/relationships/slide" Target="slides/slide77.xml"/><Relationship Id="rId95" Type="http://schemas.openxmlformats.org/officeDocument/2006/relationships/slide" Target="slides/slide78.xml"/><Relationship Id="rId96" Type="http://schemas.openxmlformats.org/officeDocument/2006/relationships/slide" Target="slides/slide79.xml"/><Relationship Id="rId97" Type="http://schemas.openxmlformats.org/officeDocument/2006/relationships/slide" Target="slides/slide80.xml"/><Relationship Id="rId98" Type="http://schemas.openxmlformats.org/officeDocument/2006/relationships/slide" Target="slides/slide81.xml"/><Relationship Id="rId9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Click to move the slide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dt" idx="3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ftr" idx="3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sldNum" idx="3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1E3A22C-36DB-40D2-85ED-9890F672FDA4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6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
</Relationships>
</file>

<file path=ppt/notesSlides/_rels/notesSlide68.xml.rels><?xml version="1.0" encoding="UTF-8"?>
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
</Relationships>
</file>

<file path=ppt/notesSlides/_rels/notesSlide74.xml.rels><?xml version="1.0" encoding="UTF-8"?>
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
</Relationships>
</file>

<file path=ppt/notesSlides/_rels/notesSlide79.xml.rels><?xml version="1.0" encoding="UTF-8"?>
<Relationships xmlns="http://schemas.openxmlformats.org/package/2006/relationships"><Relationship Id="rId1" Type="http://schemas.openxmlformats.org/officeDocument/2006/relationships/slide" Target="../slides/slide79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 type="sldNum" idx="3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2DEC546-38AC-4A60-9576-17A5106FD0D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81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sldNum" idx="3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83ED084-73B5-4042-A71C-97E0116138F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81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particle effects, water, lights: might be BG or FG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Dynamic lights, running instances of a script, timers, 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May be implemented as a dynamic “object” despite not representing any logical “object” in the game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1. Properties/architecture of a particular object-oriented programming language (e.g. C++, Java, Python)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Defines concepts like class, method, inheritance, etc. and specifies implementation details particular to that language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2. Collection of objects/classes with which programs can be built or problems can be solved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This is what we mean when we talk about a game’s object model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The two are closely related conceptually, but the two implementations may differ a great deal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Define the contents of the game world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usually on a per-level/per-map basis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behavior (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hard-coded or scripted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Typically object-oriented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Simple and intuitive: direct mapping to concepts used by designers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Easy to create, destroy and manipulate game world entities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Often relatively easy to add new object types (may require some programmer support)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Important to support some kind of archetype concept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  —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Default properties for a given “class” of game object, which can be modified to change all instances of that “class” easily, with per-instance overrides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  —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Typically supports inheritance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Spawner: A key-value store that defines the type of game object, its 3D transform, and its other properties (including optional binding to a script)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Spline: A set of points/tangents that define a piecewise curve (in our case Catmull-Rom), plus properties which add functionality to the spline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Region: A 3D volume defined by bounding planes, plus properties which add functionality to each region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Nav Mesh: A “2.5D” polygon mesh defining “traversable” areas for AI-controlled NPCs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Static Background Geometry: Buildings, terrain, bridges, etc. (not strictly part of the object model, but part of the “level” format)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One tool-time entity might be represented by multiple run-time C++ objects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Array-of-structs” at tool-time could become “struct-of-arrays” at runtime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Monolithic class hierarchy (one class per tool-time archetype)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Component-based model (each tool-time entity represented by a collection of run-time component objects)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Property centric: Giant property dictionary!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Often not clear which class should be parent of which other class… what if I want an AnimatingObject that has no collision, for example?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Can only categorize along one “axis” at each level of the hierarchy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What seems like a good hierarchy can have a monkey wrench thrown in: AmphibiousVehicle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Leads to MI… but MI is problematic for a number of reasons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deadly diamond: multiple “copies” of a base class, virtual bases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gets very confusing, difficult to “grok”, hard to maintain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Multiple __vfptr in object’s memory layout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Leads to MI… but MI is problematic for a number of reasons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deadly diamond: multiple “copies” of a base class, virtual bases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gets very confusing, difficult to “grok”, hard to maintain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Multiple __vfptr in object’s memory layout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One solution is mix-ins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We do use this here and there at Naughty Dog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e.g. LinkedNode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Use sparingly (if at all)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Leads to MI… but MI is problematic for a number of reasons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deadly diamond: multiple “copies” of a base class, virtual bases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gets very confusing, difficult to “grok”, hard to maintain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Multiple __vfptr in object’s memory layout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this is Unreal’s hier — gets complicated pretty fast!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also, suffers from “bubble up” effect: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what if Pawn, Light and Pickup all need a new feature? mix-ins? or just “bubble” that feature up to the only common base class: Actor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as a result, Actor is a giant mess of unrelated features in Unreal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every Actor “pays” for all those features even if it doesn’t need them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Leads to MI… but MI is problematic for a number of reasons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deadly diamond: multiple “copies” of a base class, virtual bases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gets very confusing, difficult to “grok”, hard to maintain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Multiple __vfptr in object’s memory layout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Can solve a lot of these problems by introducing “components”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has-a instead of is-a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central game object, with references (strong or weak) to various components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Tempting to make a generic Component class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Every component MUST BE DERIVED from Component” (or else!)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Seems nice on the surface, but usually impractical and too limiting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Why constrain yourself?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why even have the central game object?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just give every component a unique id, and all the ones whose ids match “are” the GO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again, nice idea, seems like it could allow you to “compose” a game object arbitrarily at tool time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but difficult to debug, difficult to work with in practice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Unity does seem to do a nice job of allowing components to be aggregated at tool time (I’d like to know how they get around the impractical aspects, e.g. when it makes no sense to have 5 Transform components, etc.)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Tempting to make a generic Component class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Every component MUST BE DERIVED from Component” (or else!)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Seems nice on the surface, but usually impractical and too limiting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Why constrain yourself?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1" name=""/>
          <p:cNvSpPr txBox="1"/>
          <p:nvPr/>
        </p:nvSpPr>
        <p:spPr>
          <a:xfrm>
            <a:off x="36000" y="6172200"/>
            <a:ext cx="7093440" cy="375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200" spc="-1" strike="noStrike">
                <a:solidFill>
                  <a:srgbClr val="000000"/>
                </a:solidFill>
                <a:latin typeface="Arial"/>
              </a:rPr>
              <a:t>Why this is a component-model example</a:t>
            </a:r>
            <a:endParaRPr b="1" lang="en-US" sz="12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✔ 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UserService remains a domain service, not a subtype of logging/serialization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✔ 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Logging &amp; serialization are reused by composition, not inheritance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✔ 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Each component is independent and swappable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✔ 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Testing is easy — you can mock ILoggerComponent or ISerializerComponent without building complex class trees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✔ </a:t>
            </a:r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Adding behavior = add a new component, no hierarchy change needed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n-US" sz="1000" spc="-1" strike="noStrike">
                <a:solidFill>
                  <a:srgbClr val="000000"/>
                </a:solidFill>
                <a:latin typeface="Arial"/>
              </a:rPr>
              <a:t>This matches the component-first mindset seen in modern designs such as ASP.NET Core and uses DI-friendly architecture via Microsoft.Extensions.DependencyInjection.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  <a:p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Tempting to make a generic Component class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“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Every component MUST BE DERIVED from Component” (or else!)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Seems nice on the surface, but usually impractical and too limiting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Why constrain yourself?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another interesting idea that was used on the game </a:t>
            </a:r>
            <a:r>
              <a:rPr b="0" i="1" lang="en-US" sz="2000" spc="-1" strike="noStrike">
                <a:solidFill>
                  <a:srgbClr val="000000"/>
                </a:solidFill>
                <a:latin typeface="Arial"/>
              </a:rPr>
              <a:t>Thief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http://chrishecker.com/ images/6/6f/ObjSys.ppt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in my view, costs outweigh benefits… nice to be able to hit a breakpoint and see the object’s data in the debugger (but with a debugger add-on that collected and presented all the object’s data in one place, I could see it becoming more interesting)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Various issues: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data format? text? JSON/XML? binary?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what can fit in memory at any given time? streaming required? (usually)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how to stream? how break things up so they can stream in efficiently?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distinction between some data that requires rapid iteration, others that do not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76968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in-game pak vs. geometry/skeleton/animation/materials pak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debuggability: human-readable? searchable data formats?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Important to choose the format on a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case-by-case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basis, according to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requirements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maybe pre-parse a text format into something that can be read more quickly by the engine?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…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and may utilize all sorts of other custom formats for specific things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script files are stored in their own binary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GUI system uses JSON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This is what we do at Naughty Dog… YMMV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…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and may utilize all sorts of other custom formats for specific things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script files are stored in their own binary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GUI system uses JSON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This is what we do at Naughty Dog… YMMV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here’s how we break up BG geo at Naughty Dog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GTA5 / JustCause do something more sophisticated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chunking must be carefully controlled based on geography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49120" indent="-249120">
              <a:lnSpc>
                <a:spcPct val="100000"/>
              </a:lnSpc>
              <a:buClr>
                <a:srgbClr val="535353"/>
              </a:buClr>
              <a:buSzPct val="82000"/>
              <a:buFont typeface="OpenSymbol"/>
              <a:buChar char="*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must allow different LODs of the same chunk to be loaded independently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here’s how it might tie in with “objectives” in the game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we have a “task graph” that is the master flow-control; level/chunk loading is driven from it, plus invisible regions in the world that control exactly when each chunk will be added to the “want loads” list, or removed from it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texture streaming is a whole other issue with lots of its own complexity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we load all data in fixed-sized chunks to reduce the effects of memory fragmentation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now 1024 KiB actually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At NDI we have the concept of a spawner, which is really just a k-v store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Spawning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we use SIDs as object unique ids (human-readable, yet efficient)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record indices are fixed, never relocate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so can use a record index (or pointer to rec) as a “handle” to the GO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because GOs come and go, need to use the unique id of the GO as a verification that a handle hasn’t gone “stale” and been replaced with a new GO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another issue to consider is that objects depend on one another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can’t update Object1 until Object2 has been updated, and its new state vector is known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each engine will differ somewhat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we can give our objects however many phases we need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also, combined with bucketed updates, some or all of the above may be done per-bucket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*MISD usually only used for fault tolerance, not relevant to games generally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This maps very naturally to subsystems like animation, path finding, ray casting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With some work, we were able to get Havok to fit into our system as well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Works well any time the subsystems are mostly independent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* well-defined input -&gt; processing -&gt; well-defined output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Not so easy to update game objects this way, b/c of large degree of inter-dependency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A55FEC4-B8F3-4922-AABA-F99AFC9C6B8B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FDA84F3-BCD4-4A8D-A240-6A05FC058934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B3D8E342-C7E1-4470-BEB0-3C74AE2C90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92D392A-65A9-420F-ACB8-9BFE5449EF0A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611237D-E7F3-490F-8408-AC97E923D84E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19710780-3BC1-406E-8EB5-211D7D00F889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2C02612-071E-48C8-86BD-160EA29463B8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3DB4F11B-C99F-457D-913E-438F470D310C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9DF1830F-2B91-4FA9-8607-8C3CE5C57DD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80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219320"/>
            <a:ext cx="4015800" cy="4909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92A6031-2802-41CD-AF10-0890FAE53A0F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64E993AE-125C-487C-983C-3DAB969B8194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DDCBECC8-3392-4522-9E04-A901CDB5345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D732FC36-E9AE-4BAE-ABA7-E9CD57BA08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B38F38A2-472A-42F2-BF02-F5D12EF71B6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90B7DCF6-5E95-4967-8BCD-8625C9DAF2B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840" cy="68544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8240" cy="68544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19320" y="3886200"/>
            <a:ext cx="68576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436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8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66DA167-B134-4827-A0E1-EAFBB3EAF9D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52F8D77-89F2-4F0A-9266-252B7993B55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Enakokraki trikotnik 7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5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5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54671CB-DBD1-4762-A864-8B4FE4EE07D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Title Text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Body Level One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Body Level Two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1034640" indent="-3024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Body Level Three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400760" indent="-3024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2110" spc="-1" strike="noStrike">
                <a:solidFill>
                  <a:schemeClr val="dk1"/>
                </a:solidFill>
                <a:latin typeface="Arial"/>
              </a:rPr>
              <a:t>Body Level Four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4" marL="1766880" indent="-3024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2110" spc="-1" strike="noStrike">
                <a:solidFill>
                  <a:schemeClr val="dk1"/>
                </a:solidFill>
                <a:latin typeface="Arial"/>
              </a:rPr>
              <a:t>Body Level Five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sldNum" idx="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F9B7A86-E99D-47C5-AC58-1DC44CDBFC5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09125C0-65AC-47FF-B378-94502FC4B88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Click to edit the title text format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9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Title Text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ldNum" idx="1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8D5B884-A857-4100-A844-91A39BC68C8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body"/>
          </p:nvPr>
        </p:nvSpPr>
        <p:spPr>
          <a:xfrm>
            <a:off x="4830840" y="1955520"/>
            <a:ext cx="3714480" cy="434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Title Text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250200" y="1919880"/>
            <a:ext cx="414288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Body Level One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Body Level Two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1"/>
                </a:solidFill>
                <a:latin typeface="Arial"/>
              </a:rPr>
              <a:t>Body Level Three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2110" spc="-1" strike="noStrike">
                <a:solidFill>
                  <a:schemeClr val="dk1"/>
                </a:solidFill>
                <a:latin typeface="Arial"/>
              </a:rPr>
              <a:t>Body Level Four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2110" spc="-1" strike="noStrike">
                <a:solidFill>
                  <a:schemeClr val="dk1"/>
                </a:solidFill>
                <a:latin typeface="Arial"/>
              </a:rPr>
              <a:t>Body Level Five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sldNum" idx="1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CDC350F-E70A-4932-97F7-9E68FABB3FF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6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1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1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1A6E5C9-9E58-4A0F-8AD2-AECD6CBFDC8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5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6" name="Pravokotnik 6"/>
          <p:cNvSpPr/>
          <p:nvPr/>
        </p:nvSpPr>
        <p:spPr>
          <a:xfrm>
            <a:off x="914400" y="281952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7" name="Pravokotnik 7"/>
          <p:cNvSpPr/>
          <p:nvPr/>
        </p:nvSpPr>
        <p:spPr>
          <a:xfrm>
            <a:off x="914400" y="281952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219320" y="2971800"/>
            <a:ext cx="6857640" cy="106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1295280" y="4267080"/>
            <a:ext cx="678132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Kliknite, če želite urediti sloge besedila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 idx="14"/>
          </p:nvPr>
        </p:nvSpPr>
        <p:spPr>
          <a:xfrm>
            <a:off x="6400800" y="6354720"/>
            <a:ext cx="2285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ftr" idx="15"/>
          </p:nvPr>
        </p:nvSpPr>
        <p:spPr>
          <a:xfrm>
            <a:off x="2898720" y="6354720"/>
            <a:ext cx="347472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sldNum" idx="16"/>
          </p:nvPr>
        </p:nvSpPr>
        <p:spPr>
          <a:xfrm>
            <a:off x="1069920" y="6354720"/>
            <a:ext cx="1520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1185FC4-F7F0-4CCC-96F6-91F53B1A268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5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632120" y="121608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ftr" idx="1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sldNum" idx="1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7D24681-471F-4428-88D1-24A29455D2F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285920"/>
            <a:ext cx="403992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48320" y="1295280"/>
            <a:ext cx="404136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5720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464832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PlaceHolder 6"/>
          <p:cNvSpPr>
            <a:spLocks noGrp="1"/>
          </p:cNvSpPr>
          <p:nvPr>
            <p:ph type="ftr" idx="1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3" name="PlaceHolder 7"/>
          <p:cNvSpPr>
            <a:spLocks noGrp="1"/>
          </p:cNvSpPr>
          <p:nvPr>
            <p:ph type="sldNum" idx="2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EF37E23-0870-4804-B7A9-10A489A6A95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7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dt" idx="21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ftr" idx="22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sldNum" idx="2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A617EE4-3728-402A-A324-1F86AA8854E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5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16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7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18" name="PlaceHolder 1"/>
          <p:cNvSpPr>
            <a:spLocks noGrp="1"/>
          </p:cNvSpPr>
          <p:nvPr>
            <p:ph type="dt" idx="24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ftr" idx="25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sldNum" idx="2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631FCDB-AB2F-4381-9B3E-9E1A45D5DE6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3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24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5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6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324480" y="304920"/>
            <a:ext cx="2514240" cy="837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sl-SI" sz="2000" spc="-1" strike="noStrike">
                <a:solidFill>
                  <a:schemeClr val="dk2"/>
                </a:solidFill>
                <a:latin typeface="Arial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324480" y="1219320"/>
            <a:ext cx="2514240" cy="4843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2"/>
                </a:solidFill>
                <a:latin typeface="Arial"/>
              </a:rPr>
              <a:t>Kliknite, če želite urediti sloge besedila matrice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304920" y="304920"/>
            <a:ext cx="5714640" cy="5714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dt" idx="27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ftr" idx="28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6"/>
          <p:cNvSpPr>
            <a:spLocks noGrp="1"/>
          </p:cNvSpPr>
          <p:nvPr>
            <p:ph type="sldNum" idx="2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D62B6CD-EA00-45A6-86FF-31FAE6CE86E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36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38" name="Pravokotnik 9"/>
          <p:cNvSpPr/>
          <p:nvPr/>
        </p:nvSpPr>
        <p:spPr>
          <a:xfrm>
            <a:off x="457200" y="500040"/>
            <a:ext cx="182160" cy="68544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457200" y="500760"/>
            <a:ext cx="8229240" cy="67428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numCol="1" spcCol="0" lIns="274320" rIns="91440" tIns="45720" bIns="45720" anchor="ctr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0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457200" y="1905120"/>
            <a:ext cx="8229240" cy="4269960"/>
          </a:xfrm>
          <a:prstGeom prst="rect">
            <a:avLst/>
          </a:prstGeom>
          <a:solidFill>
            <a:schemeClr val="dk1">
              <a:shade val="50000"/>
            </a:schemeClr>
          </a:solidFill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Kliknite ikono, če želite dodati sliko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5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14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1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dt" idx="30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 type="ftr" idx="31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44" name="PlaceHolder 6"/>
          <p:cNvSpPr>
            <a:spLocks noGrp="1"/>
          </p:cNvSpPr>
          <p:nvPr>
            <p:ph type="sldNum" idx="3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F069D93-D3DF-488A-8C00-650BB78DF38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13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slideLayout" Target="../slideLayouts/slideLayout6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image" Target="../media/image22.wmf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23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5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8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4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slideLayout" Target="../slideLayouts/slideLayout6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9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Objektni modeli iger in skripting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odnaslov 2"/>
          <p:cNvSpPr/>
          <p:nvPr/>
        </p:nvSpPr>
        <p:spPr>
          <a:xfrm>
            <a:off x="1071720" y="5214960"/>
            <a:ext cx="7143480" cy="82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331640" y="5085360"/>
            <a:ext cx="68576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1"/>
                </a:solidFill>
                <a:latin typeface="Franklin Gothic Book"/>
              </a:rPr>
              <a:t>Jason Gregory</a:t>
            </a:r>
            <a:br>
              <a:rPr sz="3200"/>
            </a:b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1219320" y="5124600"/>
            <a:ext cx="6857640" cy="5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ctr">
              <a:buNone/>
            </a:pPr>
            <a:endParaRPr b="0" lang="en-US" sz="2000" spc="-1" strike="noStrike">
              <a:solidFill>
                <a:schemeClr val="dk2"/>
              </a:solidFill>
              <a:latin typeface="Franklin Gothic Book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ftr" idx="3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title"/>
          </p:nvPr>
        </p:nvSpPr>
        <p:spPr>
          <a:xfrm>
            <a:off x="452880" y="18864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14)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sldNum" idx="3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2035D31-710E-4A98-B2D5-6703541EEEC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419760" y="129924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kaj je objektni model igre?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urejevalniki svetov;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razlika med offline in runtime objektnimi modeli;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obnavljanje objektov igre in integracija sistema.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65840" y="22860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Zgradba sveta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15000" indent="-315000" defTabSz="353160">
              <a:lnSpc>
                <a:spcPct val="100000"/>
              </a:lnSpc>
              <a:spcBef>
                <a:spcPts val="274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statična geometrija („ozadje“),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15000" indent="-315000" defTabSz="353160">
              <a:lnSpc>
                <a:spcPct val="100000"/>
              </a:lnSpc>
              <a:spcBef>
                <a:spcPts val="274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Gill Sans SemiBold"/>
              </a:rPr>
              <a:t>dinamični objekti igre („ospredje“),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15000" indent="-315000" defTabSz="353160">
              <a:lnSpc>
                <a:spcPct val="100000"/>
              </a:lnSpc>
              <a:spcBef>
                <a:spcPts val="274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Gill Sans SemiBold"/>
              </a:rPr>
              <a:t>deli sveta za streaming,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15000" indent="-315000" defTabSz="353160">
              <a:lnSpc>
                <a:spcPct val="100000"/>
              </a:lnSpc>
              <a:spcBef>
                <a:spcPts val="274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Gill Sans SemiBold"/>
              </a:rPr>
              <a:t>logika igre in skupni potek,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74920" indent="-259920" defTabSz="353160">
              <a:lnSpc>
                <a:spcPct val="100000"/>
              </a:lnSpc>
              <a:spcBef>
                <a:spcPts val="2251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  <a:ea typeface="Gill Sans SemiBold"/>
              </a:rPr>
              <a:t>hard-coded,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74920" indent="-259920" defTabSz="353160">
              <a:lnSpc>
                <a:spcPct val="100000"/>
              </a:lnSpc>
              <a:spcBef>
                <a:spcPts val="2251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  <a:ea typeface="Gill Sans SemiBold"/>
              </a:rPr>
              <a:t>scripted,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fig-game-world-static-dynamic.png" descr=""/>
          <p:cNvPicPr/>
          <p:nvPr/>
        </p:nvPicPr>
        <p:blipFill>
          <a:blip r:embed="rId1"/>
          <a:stretch/>
        </p:blipFill>
        <p:spPr>
          <a:xfrm>
            <a:off x="507960" y="0"/>
            <a:ext cx="8127720" cy="6857640"/>
          </a:xfrm>
          <a:prstGeom prst="rect">
            <a:avLst/>
          </a:prstGeom>
          <a:ln w="127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Zgradba sveta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meja med statičnim in dinamičnim je </a:t>
            </a: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zamegljena,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niso vse dinamične entitete logični objekti,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Objektni modeli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Objektni modeli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dva ločena pomena: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1043640" indent="-4719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Font typeface="Wingdings 3" charset="2"/>
              <a:buAutoNum type="arabicPeriod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lastnosti – arhitektura določenega objektno orientiranega programskega jezika (C++, Java, Python, …),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1043640" indent="-4719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Font typeface="Wingdings 3" charset="2"/>
              <a:buAutoNum type="arabicPeriod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zbirka objektov/razredov iz katerih lahko zgradimo programe oziroma rešimo probleme.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Objektni model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„</a:t>
            </a: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Objektni model igre“ se nanaša na dva ločena modela: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1043640" indent="-4719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Font typeface="Wingdings 3" charset="2"/>
              <a:buAutoNum type="arabicPeriod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Tool-time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1043640" indent="-47196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Font typeface="Wingdings 3" charset="2"/>
              <a:buAutoNum type="arabicPeriod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Run-time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Tool-Time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Tool-Time 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36174"/>
          </a:bodyPr>
          <a:p>
            <a:pPr marL="318600" indent="-318600" defTabSz="357480">
              <a:lnSpc>
                <a:spcPct val="120000"/>
              </a:lnSpc>
              <a:spcBef>
                <a:spcPts val="281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5500" spc="-1" strike="noStrike">
                <a:solidFill>
                  <a:schemeClr val="dk1"/>
                </a:solidFill>
                <a:latin typeface="Arial"/>
              </a:rPr>
              <a:t>Tool-Time objektni model </a:t>
            </a:r>
            <a:r>
              <a:rPr b="0" lang="sl-SI" sz="5500" spc="-1" strike="noStrike">
                <a:solidFill>
                  <a:schemeClr val="dk1"/>
                </a:solidFill>
                <a:latin typeface="Arial"/>
              </a:rPr>
              <a:t>omogoča </a:t>
            </a:r>
            <a:r>
              <a:rPr b="0" lang="sl-SI" sz="5500" spc="-1" strike="noStrike">
                <a:solidFill>
                  <a:schemeClr val="dk1"/>
                </a:solidFill>
                <a:latin typeface="Arial"/>
              </a:rPr>
              <a:t>razvijalcem/artistom:</a:t>
            </a:r>
            <a:endParaRPr b="0" lang="sl-SI" sz="5500" spc="-1" strike="noStrike">
              <a:solidFill>
                <a:schemeClr val="dk1"/>
              </a:solidFill>
              <a:latin typeface="Arial"/>
            </a:endParaRPr>
          </a:p>
          <a:p>
            <a:pPr lvl="1" marL="581760" indent="-263160" defTabSz="35748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5300" spc="-1" strike="noStrike">
                <a:solidFill>
                  <a:schemeClr val="dk2"/>
                </a:solidFill>
                <a:latin typeface="Arial"/>
              </a:rPr>
              <a:t>definicija vsebine sveta </a:t>
            </a:r>
            <a:r>
              <a:rPr b="0" lang="sl-SI" sz="5300" spc="-1" strike="noStrike">
                <a:solidFill>
                  <a:schemeClr val="dk2"/>
                </a:solidFill>
                <a:latin typeface="Arial"/>
              </a:rPr>
              <a:t>igre,</a:t>
            </a:r>
            <a:endParaRPr b="0" lang="sl-SI" sz="5300" spc="-1" strike="noStrike">
              <a:solidFill>
                <a:schemeClr val="dk1"/>
              </a:solidFill>
              <a:latin typeface="Arial"/>
            </a:endParaRPr>
          </a:p>
          <a:p>
            <a:pPr lvl="1" marL="581760" indent="-263160" defTabSz="35748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5300" spc="-1" strike="noStrike">
                <a:solidFill>
                  <a:schemeClr val="dk2"/>
                </a:solidFill>
                <a:latin typeface="Arial"/>
              </a:rPr>
              <a:t>definicija začetnih </a:t>
            </a:r>
            <a:r>
              <a:rPr b="0" lang="sl-SI" sz="5300" spc="-1" strike="noStrike">
                <a:solidFill>
                  <a:schemeClr val="dk2"/>
                </a:solidFill>
                <a:latin typeface="Arial"/>
              </a:rPr>
              <a:t>lastnosti objektov igre,</a:t>
            </a:r>
            <a:endParaRPr b="0" lang="sl-SI" sz="5300" spc="-1" strike="noStrike">
              <a:solidFill>
                <a:schemeClr val="dk1"/>
              </a:solidFill>
              <a:latin typeface="Arial"/>
            </a:endParaRPr>
          </a:p>
          <a:p>
            <a:pPr lvl="1" marL="581760" indent="-263160" defTabSz="35748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5300" spc="-1" strike="noStrike">
                <a:solidFill>
                  <a:schemeClr val="dk2"/>
                </a:solidFill>
                <a:latin typeface="Arial"/>
              </a:rPr>
              <a:t>povezovanje objektov </a:t>
            </a:r>
            <a:r>
              <a:rPr b="0" lang="sl-SI" sz="5300" spc="-1" strike="noStrike">
                <a:solidFill>
                  <a:schemeClr val="dk2"/>
                </a:solidFill>
                <a:latin typeface="Arial"/>
              </a:rPr>
              <a:t>igre z obnašanjem</a:t>
            </a:r>
            <a:r>
              <a:rPr b="0" lang="sl-SI" sz="4400" spc="-1" strike="noStrike">
                <a:solidFill>
                  <a:schemeClr val="dk2"/>
                </a:solidFill>
                <a:latin typeface="Arial"/>
              </a:rPr>
              <a:t>.</a:t>
            </a:r>
            <a:endParaRPr b="0" lang="sl-SI" sz="4400" spc="-1" strike="noStrike">
              <a:solidFill>
                <a:schemeClr val="dk1"/>
              </a:solidFill>
              <a:latin typeface="Arial"/>
            </a:endParaRPr>
          </a:p>
          <a:p>
            <a:pPr marL="318600" indent="-318600" defTabSz="357480">
              <a:lnSpc>
                <a:spcPct val="120000"/>
              </a:lnSpc>
              <a:spcBef>
                <a:spcPts val="281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5500" spc="-1" strike="noStrike">
                <a:solidFill>
                  <a:schemeClr val="dk1"/>
                </a:solidFill>
                <a:latin typeface="Arial"/>
              </a:rPr>
              <a:t>Orodje za gradnjo sveta </a:t>
            </a:r>
            <a:r>
              <a:rPr b="0" lang="sl-SI" sz="5500" spc="-1" strike="noStrike">
                <a:solidFill>
                  <a:schemeClr val="dk1"/>
                </a:solidFill>
                <a:latin typeface="Arial"/>
              </a:rPr>
              <a:t>- </a:t>
            </a:r>
            <a:r>
              <a:rPr b="0" lang="sl-SI" sz="550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world building tool:</a:t>
            </a:r>
            <a:endParaRPr b="0" lang="sl-SI" sz="5500" spc="-1" strike="noStrike">
              <a:solidFill>
                <a:schemeClr val="dk1"/>
              </a:solidFill>
              <a:latin typeface="Arial"/>
            </a:endParaRPr>
          </a:p>
          <a:p>
            <a:pPr lvl="1" marL="621000" indent="-318600" defTabSz="357480">
              <a:lnSpc>
                <a:spcPct val="100000"/>
              </a:lnSpc>
              <a:spcBef>
                <a:spcPts val="281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5300" spc="-1" strike="noStrike">
                <a:solidFill>
                  <a:schemeClr val="dk2"/>
                </a:solidFill>
                <a:latin typeface="Arial"/>
                <a:ea typeface="Gill Sans SemiBold"/>
              </a:rPr>
              <a:t>ponavadi GUI,</a:t>
            </a:r>
            <a:endParaRPr b="0" lang="sl-SI" sz="5300" spc="-1" strike="noStrike">
              <a:solidFill>
                <a:schemeClr val="dk1"/>
              </a:solidFill>
              <a:latin typeface="Arial"/>
            </a:endParaRPr>
          </a:p>
          <a:p>
            <a:pPr lvl="1" marL="621000" indent="-318600" defTabSz="357480">
              <a:lnSpc>
                <a:spcPct val="100000"/>
              </a:lnSpc>
              <a:spcBef>
                <a:spcPts val="281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5300" spc="-1" strike="noStrike">
                <a:solidFill>
                  <a:schemeClr val="dk2"/>
                </a:solidFill>
                <a:latin typeface="Arial"/>
                <a:ea typeface="Gill Sans SemiBold"/>
              </a:rPr>
              <a:t>uporablja se za izdelavo </a:t>
            </a:r>
            <a:r>
              <a:rPr b="0" lang="sl-SI" sz="5300" spc="-1" strike="noStrike">
                <a:solidFill>
                  <a:schemeClr val="dk2"/>
                </a:solidFill>
                <a:latin typeface="Arial"/>
                <a:ea typeface="Gill Sans SemiBold"/>
              </a:rPr>
              <a:t>tool-time objektnih </a:t>
            </a:r>
            <a:r>
              <a:rPr b="0" lang="sl-SI" sz="5300" spc="-1" strike="noStrike">
                <a:solidFill>
                  <a:schemeClr val="dk2"/>
                </a:solidFill>
                <a:latin typeface="Arial"/>
                <a:ea typeface="Gill Sans SemiBold"/>
              </a:rPr>
              <a:t>modelov,</a:t>
            </a:r>
            <a:endParaRPr b="0" lang="sl-SI" sz="5300" spc="-1" strike="noStrike">
              <a:solidFill>
                <a:schemeClr val="dk1"/>
              </a:solidFill>
              <a:latin typeface="Arial"/>
            </a:endParaRPr>
          </a:p>
          <a:p>
            <a:pPr lvl="1" marL="621000" indent="-318600" defTabSz="357480">
              <a:lnSpc>
                <a:spcPct val="100000"/>
              </a:lnSpc>
              <a:spcBef>
                <a:spcPts val="281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5300" spc="-1" strike="noStrike">
                <a:solidFill>
                  <a:schemeClr val="dk2"/>
                </a:solidFill>
                <a:latin typeface="Arial"/>
                <a:ea typeface="Gill Sans SemiBold"/>
              </a:rPr>
              <a:t>modeli se naložijo med </a:t>
            </a:r>
            <a:r>
              <a:rPr b="0" lang="sl-SI" sz="5300" spc="-1" strike="noStrike">
                <a:solidFill>
                  <a:schemeClr val="dk2"/>
                </a:solidFill>
                <a:latin typeface="Arial"/>
                <a:ea typeface="Gill Sans SemiBold"/>
              </a:rPr>
              <a:t>igro.</a:t>
            </a:r>
            <a:endParaRPr b="0" lang="sl-SI" sz="5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fig-radiant-editor.png" descr=""/>
          <p:cNvPicPr/>
          <p:nvPr/>
        </p:nvPicPr>
        <p:blipFill>
          <a:blip r:embed="rId1"/>
          <a:stretch/>
        </p:blipFill>
        <p:spPr>
          <a:xfrm>
            <a:off x="0" y="124920"/>
            <a:ext cx="9143640" cy="6607440"/>
          </a:xfrm>
          <a:prstGeom prst="rect">
            <a:avLst/>
          </a:prstGeom>
          <a:ln w="127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" descr="color-fig-cryengine-sandbox-editor.pdf"/>
          <p:cNvPicPr/>
          <p:nvPr/>
        </p:nvPicPr>
        <p:blipFill>
          <a:blip r:embed="rId1"/>
          <a:stretch/>
        </p:blipFill>
        <p:spPr>
          <a:xfrm>
            <a:off x="0" y="874080"/>
            <a:ext cx="9155160" cy="513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Tool-Time 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25800" indent="-325800" defTabSz="365400">
              <a:lnSpc>
                <a:spcPct val="120000"/>
              </a:lnSpc>
              <a:spcBef>
                <a:spcPts val="281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Tool-time model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je zelo prilagodljiv: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</a:rPr>
              <a:t>ponavadi </a:t>
            </a:r>
            <a:r>
              <a:rPr b="0" lang="sl-SI" sz="21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object-oriented,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neposredno mapiranje na koncepte razvijalcev,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  <a:ea typeface="Gill Sans SemiBold"/>
              </a:rPr>
              <a:t>enostavno je graditi, uničevati in ravnati z entitetami sveta igre,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00" spc="-1" strike="noStrike">
                <a:solidFill>
                  <a:schemeClr val="dk2"/>
                </a:solidFill>
                <a:latin typeface="Arial"/>
                <a:ea typeface="Gill Sans SemiBold"/>
              </a:rPr>
              <a:t>ponavadi je enostavno dodajati nove tipe.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Tool-Time 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25800" indent="-325800" defTabSz="365400">
              <a:lnSpc>
                <a:spcPct val="120000"/>
              </a:lnSpc>
              <a:spcBef>
                <a:spcPts val="281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Naughty Dog: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25800" indent="-325800" defTabSz="365400">
              <a:lnSpc>
                <a:spcPct val="120000"/>
              </a:lnSpc>
              <a:spcBef>
                <a:spcPts val="281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kategorije objektov: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Spawner,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Spline,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Region,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Nav Mesh,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595080" indent="-269280" defTabSz="36540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Static Background Geometry.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l-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i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e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b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j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e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i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e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76368"/>
          </a:bodyPr>
          <a:p>
            <a:pPr marL="274680" indent="-274680" defTabSz="308160">
              <a:lnSpc>
                <a:spcPct val="120000"/>
              </a:lnSpc>
              <a:spcBef>
                <a:spcPts val="2390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450" spc="-1" strike="noStrike">
                <a:solidFill>
                  <a:schemeClr val="dk1"/>
                </a:solidFill>
                <a:latin typeface="Arial"/>
              </a:rPr>
              <a:t>Spawner</a:t>
            </a:r>
            <a:r>
              <a:rPr b="0" lang="sl-SI" sz="3450" spc="-1" strike="noStrike">
                <a:solidFill>
                  <a:schemeClr val="dk1"/>
                </a:solidFill>
                <a:latin typeface="Arial"/>
              </a:rPr>
              <a:t>:</a:t>
            </a:r>
            <a:endParaRPr b="0" lang="sl-SI" sz="3450" spc="-1" strike="noStrike">
              <a:solidFill>
                <a:schemeClr val="dk1"/>
              </a:solidFill>
              <a:latin typeface="Arial"/>
            </a:endParaRPr>
          </a:p>
          <a:p>
            <a:pPr lvl="1" marL="501480" indent="-226800" defTabSz="308160">
              <a:lnSpc>
                <a:spcPct val="100000"/>
              </a:lnSpc>
              <a:spcBef>
                <a:spcPts val="197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Archetype: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Kateri tip objekta igre?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Katere lastnosti ponuja?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Default vrednosti vseh lastnosti;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Opcijsko arhetip starša (inheritance);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1" marL="501480" indent="-226800" defTabSz="308160">
              <a:lnSpc>
                <a:spcPct val="100000"/>
              </a:lnSpc>
              <a:spcBef>
                <a:spcPts val="197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Id: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Enolični identifikator in/ali človeku prijazno ime (human-readable name),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indent="0" defTabSz="308160">
              <a:lnSpc>
                <a:spcPct val="100000"/>
              </a:lnSpc>
              <a:spcBef>
                <a:spcPts val="1970"/>
              </a:spcBef>
              <a:buNone/>
            </a:pPr>
            <a:endParaRPr b="0" lang="sl-SI" sz="285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Tool-Time 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74822" lnSpcReduction="20000"/>
          </a:bodyPr>
          <a:p>
            <a:pPr marL="274680" indent="-274680" defTabSz="308160">
              <a:lnSpc>
                <a:spcPct val="120000"/>
              </a:lnSpc>
              <a:spcBef>
                <a:spcPts val="2390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450" spc="-1" strike="noStrike">
                <a:solidFill>
                  <a:schemeClr val="dk1"/>
                </a:solidFill>
                <a:latin typeface="Arial"/>
              </a:rPr>
              <a:t>Spawner</a:t>
            </a:r>
            <a:r>
              <a:rPr b="0" lang="sl-SI" sz="3450" spc="-1" strike="noStrike">
                <a:solidFill>
                  <a:schemeClr val="dk1"/>
                </a:solidFill>
                <a:latin typeface="Arial"/>
              </a:rPr>
              <a:t>:</a:t>
            </a:r>
            <a:endParaRPr b="0" lang="sl-SI" sz="3450" spc="-1" strike="noStrike">
              <a:solidFill>
                <a:schemeClr val="dk1"/>
              </a:solidFill>
              <a:latin typeface="Arial"/>
            </a:endParaRPr>
          </a:p>
          <a:p>
            <a:pPr lvl="1" marL="501480" indent="-226800" defTabSz="308160">
              <a:lnSpc>
                <a:spcPct val="100000"/>
              </a:lnSpc>
              <a:spcBef>
                <a:spcPts val="197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3D transform: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position,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rotation,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scale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1" marL="501480" indent="-226800" defTabSz="308160">
              <a:lnSpc>
                <a:spcPct val="100000"/>
              </a:lnSpc>
              <a:spcBef>
                <a:spcPts val="197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Reference to parent object</a:t>
            </a:r>
            <a:r>
              <a:rPr b="0" lang="sl-SI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:</a:t>
            </a:r>
            <a:r>
              <a:rPr b="0" lang="en-US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  <a:ea typeface="Gill Sans SemiBold"/>
              </a:rPr>
              <a:t>Omogoča gradnjo hierarhije,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01480" indent="-226800" defTabSz="308160">
              <a:lnSpc>
                <a:spcPct val="100000"/>
              </a:lnSpc>
              <a:spcBef>
                <a:spcPts val="197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en-US" sz="2850" spc="-1" strike="noStrike">
                <a:solidFill>
                  <a:schemeClr val="dk2"/>
                </a:solidFill>
                <a:latin typeface="Arial"/>
                <a:ea typeface="Gill Sans SemiBold"/>
              </a:rPr>
              <a:t>Key-value store: 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“</a:t>
            </a: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Slovar” - ”Dictionary” ostalih lastnosti, nekatere po predlogi, druge so proste (free-form),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  <a:p>
            <a:pPr lvl="2" marL="867600" indent="-226800" defTabSz="308160">
              <a:lnSpc>
                <a:spcPct val="100000"/>
              </a:lnSpc>
              <a:spcBef>
                <a:spcPts val="1970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850" spc="-1" strike="noStrike">
                <a:solidFill>
                  <a:schemeClr val="dk1"/>
                </a:solidFill>
                <a:latin typeface="Arial"/>
                <a:ea typeface="Gill Sans SemiBold"/>
              </a:rPr>
              <a:t>vrednosti lastnosti povozijo tiste po predlogi.</a:t>
            </a:r>
            <a:endParaRPr b="0" lang="sl-SI" sz="285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fig-typical-property-grid.png" descr=""/>
          <p:cNvPicPr/>
          <p:nvPr/>
        </p:nvPicPr>
        <p:blipFill>
          <a:blip r:embed="rId1"/>
          <a:stretch/>
        </p:blipFill>
        <p:spPr>
          <a:xfrm>
            <a:off x="553680" y="66960"/>
            <a:ext cx="8036280" cy="6723720"/>
          </a:xfrm>
          <a:prstGeom prst="rect">
            <a:avLst/>
          </a:prstGeom>
          <a:ln w="127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Run-Time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objektni sistem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Naloge run-time objektnega sistema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65237" lnSpcReduction="10000"/>
          </a:bodyPr>
          <a:p>
            <a:pPr marL="296640" indent="-296640" defTabSz="332640">
              <a:lnSpc>
                <a:spcPct val="12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1"/>
                </a:solidFill>
                <a:latin typeface="Arial"/>
              </a:rPr>
              <a:t>predstavitev tool-time objektnega modela z obnašanjem,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marL="296640" indent="-296640" defTabSz="332640">
              <a:lnSpc>
                <a:spcPct val="12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1"/>
                </a:solidFill>
                <a:latin typeface="Arial"/>
              </a:rPr>
              <a:t>memory management in streaming,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marL="296640" indent="-296640" defTabSz="332640">
              <a:lnSpc>
                <a:spcPct val="12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1"/>
                </a:solidFill>
                <a:latin typeface="Arial"/>
              </a:rPr>
              <a:t>simulacija (spreminjanje modela v vsakem časovnem koraku),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marL="296640" indent="-296640" defTabSz="332640">
              <a:lnSpc>
                <a:spcPct val="12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1"/>
                </a:solidFill>
                <a:latin typeface="Arial"/>
              </a:rPr>
              <a:t>odziv na dogodke in pošiljanje sporočil,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marL="296640" indent="-296640" defTabSz="332640">
              <a:lnSpc>
                <a:spcPct val="12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1"/>
                </a:solidFill>
                <a:latin typeface="Arial"/>
              </a:rPr>
              <a:t>visokonivojski tok igre (cilji, sidra v zgodbi, posebnosti ...),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marL="296640" indent="-296640" defTabSz="332640">
              <a:lnSpc>
                <a:spcPct val="12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1"/>
                </a:solidFill>
                <a:latin typeface="Arial"/>
              </a:rPr>
              <a:t>skripte (omogoča hitre iteracije za obnašanje in tok).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Run-Time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run-Time objektni model se ukvarja s funkcionalnostjo in hitrostjo,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ni nujno, da obstaja 1-na-1 mapiranje med tool-time entitetami in run-time entitetami.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Run-Time objektni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veliko različnih načinov za implementacijo: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enotna hierarhija razredov - monolithic class hierarchy,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temelji na komponentah - component-based,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hibrid med gornjima,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temelji na lastnostih - property centric.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Monolithic Class Hierarchy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250200" y="1919880"/>
            <a:ext cx="414288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najboljša, če je run-time jezik OOP,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minusi: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nefleksibilna, težka za vzdrževanje,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Bubble-up problem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Deadly diamond problem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3" name="Slika 3" descr=""/>
          <p:cNvPicPr/>
          <p:nvPr/>
        </p:nvPicPr>
        <p:blipFill>
          <a:blip r:embed="rId1"/>
          <a:stretch/>
        </p:blipFill>
        <p:spPr>
          <a:xfrm>
            <a:off x="4932000" y="1168560"/>
            <a:ext cx="4105080" cy="4962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rmAutofit/>
          </a:bodyPr>
          <a:p>
            <a:pPr indent="0" defTabSz="56664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Problemi z enotno hierarhijo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5" name="Slika 4" descr=""/>
          <p:cNvPicPr/>
          <p:nvPr/>
        </p:nvPicPr>
        <p:blipFill>
          <a:blip r:embed="rId1"/>
          <a:stretch/>
        </p:blipFill>
        <p:spPr>
          <a:xfrm>
            <a:off x="7524360" y="332640"/>
            <a:ext cx="1056960" cy="6105240"/>
          </a:xfrm>
          <a:prstGeom prst="rect">
            <a:avLst/>
          </a:prstGeom>
          <a:ln w="0">
            <a:noFill/>
          </a:ln>
        </p:spPr>
      </p:pic>
      <p:pic>
        <p:nvPicPr>
          <p:cNvPr id="196" name="Slika 5" descr=""/>
          <p:cNvPicPr/>
          <p:nvPr/>
        </p:nvPicPr>
        <p:blipFill>
          <a:blip r:embed="rId2"/>
          <a:stretch/>
        </p:blipFill>
        <p:spPr>
          <a:xfrm>
            <a:off x="3968640" y="3717000"/>
            <a:ext cx="3440160" cy="2627280"/>
          </a:xfrm>
          <a:prstGeom prst="rect">
            <a:avLst/>
          </a:prstGeom>
          <a:ln w="0">
            <a:noFill/>
          </a:ln>
        </p:spPr>
      </p:pic>
      <p:pic>
        <p:nvPicPr>
          <p:cNvPr id="197" name="Slika 1" descr=""/>
          <p:cNvPicPr/>
          <p:nvPr/>
        </p:nvPicPr>
        <p:blipFill>
          <a:blip r:embed="rId3"/>
          <a:stretch/>
        </p:blipFill>
        <p:spPr>
          <a:xfrm>
            <a:off x="179640" y="1227240"/>
            <a:ext cx="4641480" cy="326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Deadly Diamond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9" name="Picture 1" descr="fig-deadly-diamond.pdf"/>
          <p:cNvPicPr/>
          <p:nvPr/>
        </p:nvPicPr>
        <p:blipFill>
          <a:blip r:embed="rId1"/>
          <a:stretch/>
        </p:blipFill>
        <p:spPr>
          <a:xfrm>
            <a:off x="3132000" y="1052640"/>
            <a:ext cx="5521680" cy="5101200"/>
          </a:xfrm>
          <a:prstGeom prst="rect">
            <a:avLst/>
          </a:prstGeom>
          <a:ln w="0">
            <a:noFill/>
          </a:ln>
        </p:spPr>
      </p:pic>
      <p:sp>
        <p:nvSpPr>
          <p:cNvPr id="200" name="Shape 198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Problemi z enotno hierarhijo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271800" y="457200"/>
            <a:ext cx="8643600" cy="685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Deadly </a:t>
            </a: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Diamond</a:t>
            </a:r>
            <a:endParaRPr b="0" lang="sl-SI" sz="2600" spc="-1" strike="noStrike" baseline="-8000">
              <a:solidFill>
                <a:schemeClr val="dk1"/>
              </a:solidFill>
              <a:latin typeface="Arial"/>
            </a:endParaRPr>
          </a:p>
        </p:txBody>
      </p:sp>
      <p:sp>
        <p:nvSpPr>
          <p:cNvPr id="202" name="Shape 3"/>
          <p:cNvSpPr txBox="1"/>
          <p:nvPr/>
        </p:nvSpPr>
        <p:spPr>
          <a:xfrm>
            <a:off x="250200" y="1371600"/>
            <a:ext cx="843660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Karo – diamant večkratnega dedovanja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Dvoumna resolucija članov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(D→B→A vs D→C→A)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Podvojeno stanje (dve kopiji A), nedosledne posodobitve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Skupne rešitve: navidezno dedovanje (C++), vmesniki (Java), MRO/C3 (Python), eksplicitna strategija (UML)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3" name="" descr=""/>
          <p:cNvPicPr/>
          <p:nvPr/>
        </p:nvPicPr>
        <p:blipFill>
          <a:blip r:embed="rId1"/>
          <a:stretch/>
        </p:blipFill>
        <p:spPr>
          <a:xfrm>
            <a:off x="6791760" y="0"/>
            <a:ext cx="3266640" cy="3304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Mix-In Classes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05" name="Picture 1" descr="fig-mix-in-classes.pdf"/>
          <p:cNvPicPr/>
          <p:nvPr/>
        </p:nvPicPr>
        <p:blipFill>
          <a:blip r:embed="rId1"/>
          <a:stretch/>
        </p:blipFill>
        <p:spPr>
          <a:xfrm>
            <a:off x="1187640" y="1124640"/>
            <a:ext cx="7615800" cy="3819240"/>
          </a:xfrm>
          <a:prstGeom prst="rect">
            <a:avLst/>
          </a:prstGeom>
          <a:ln w="0">
            <a:noFill/>
          </a:ln>
        </p:spPr>
      </p:pic>
      <p:sp>
        <p:nvSpPr>
          <p:cNvPr id="206" name="Shape 198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Problemi z enotno hierarhijo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271800" y="457200"/>
            <a:ext cx="8643600" cy="685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Mix‑in Classes Problem</a:t>
            </a:r>
            <a:endParaRPr b="0" lang="sl-SI" sz="2600" spc="-1" strike="noStrike" baseline="-8000">
              <a:solidFill>
                <a:schemeClr val="dk1"/>
              </a:solidFill>
              <a:latin typeface="Arial"/>
            </a:endParaRPr>
          </a:p>
        </p:txBody>
      </p:sp>
      <p:sp>
        <p:nvSpPr>
          <p:cNvPr id="208" name="Shape 6"/>
          <p:cNvSpPr txBox="1"/>
          <p:nvPr/>
        </p:nvSpPr>
        <p:spPr>
          <a:xfrm>
            <a:off x="250200" y="1371600"/>
            <a:ext cx="843660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Mešanice zamegljujejo identiteto v primerjavi z vedenjem (zavajajoče 'je – is a' v hierarhiji)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Napačne predstavitve zaradi več mešanic → dvoumna semantika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Zaradi naključnih odvisnosti in povezovanja pri povezovanju je model krhek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Fragmenti mešanega stanja kršijo predpostavke/invariante vloge brez stanja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Varnejše modeliranje: vloge/lastnosti, sestava, eksplicitna pravila kombiniranja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1" descr="fig-unreal-2004-class-hierarchy.pdf"/>
          <p:cNvPicPr/>
          <p:nvPr/>
        </p:nvPicPr>
        <p:blipFill>
          <a:blip r:embed="rId1"/>
          <a:stretch/>
        </p:blipFill>
        <p:spPr>
          <a:xfrm>
            <a:off x="2354760" y="1014480"/>
            <a:ext cx="4217040" cy="5697360"/>
          </a:xfrm>
          <a:prstGeom prst="rect">
            <a:avLst/>
          </a:prstGeom>
          <a:ln w="0">
            <a:noFill/>
          </a:ln>
        </p:spPr>
      </p:pic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156000" y="938160"/>
            <a:ext cx="8643600" cy="768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rmAutofit/>
          </a:bodyPr>
          <a:p>
            <a:pPr indent="0" defTabSz="560880">
              <a:lnSpc>
                <a:spcPct val="100000"/>
              </a:lnSpc>
              <a:buNone/>
            </a:pPr>
            <a:r>
              <a:rPr b="0" lang="sl-SI" sz="2400" spc="-1" strike="noStrike">
                <a:solidFill>
                  <a:schemeClr val="dk2"/>
                </a:solidFill>
                <a:latin typeface="Franklin Gothic Book"/>
              </a:rPr>
              <a:t>The Bubble-Up Effect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Shape 217"/>
          <p:cNvSpPr/>
          <p:nvPr/>
        </p:nvSpPr>
        <p:spPr>
          <a:xfrm>
            <a:off x="6875640" y="5742000"/>
            <a:ext cx="1792800" cy="7135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211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Unreal’s Class</a:t>
            </a:r>
            <a:br>
              <a:rPr sz="2110"/>
            </a:br>
            <a:r>
              <a:rPr b="0" lang="sl-SI" sz="211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Hierarchy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2" name="Group 221"/>
          <p:cNvGrpSpPr/>
          <p:nvPr/>
        </p:nvGrpSpPr>
        <p:grpSpPr>
          <a:xfrm>
            <a:off x="2614680" y="1616040"/>
            <a:ext cx="3721680" cy="3376080"/>
            <a:chOff x="2614680" y="1616040"/>
            <a:chExt cx="3721680" cy="3376080"/>
          </a:xfrm>
        </p:grpSpPr>
        <p:sp>
          <p:nvSpPr>
            <p:cNvPr id="213" name="Shape 218"/>
            <p:cNvSpPr/>
            <p:nvPr/>
          </p:nvSpPr>
          <p:spPr>
            <a:xfrm>
              <a:off x="4669200" y="4339080"/>
              <a:ext cx="1667160" cy="507600"/>
            </a:xfrm>
            <a:prstGeom prst="ellipse">
              <a:avLst/>
            </a:prstGeom>
            <a:noFill/>
            <a:ln w="63500">
              <a:solidFill>
                <a:srgbClr val="ff26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35640" rIns="35640" tIns="35640" bIns="35640" anchor="ctr">
              <a:noAutofit/>
            </a:bodyPr>
            <a:p>
              <a:pPr>
                <a:lnSpc>
                  <a:spcPct val="100000"/>
                </a:lnSpc>
              </a:pPr>
              <a:endParaRPr b="0" lang="sl-SI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4" name="Shape 219"/>
            <p:cNvSpPr/>
            <p:nvPr/>
          </p:nvSpPr>
          <p:spPr>
            <a:xfrm>
              <a:off x="2614680" y="4484520"/>
              <a:ext cx="1667160" cy="507600"/>
            </a:xfrm>
            <a:prstGeom prst="ellipse">
              <a:avLst/>
            </a:prstGeom>
            <a:noFill/>
            <a:ln w="63500">
              <a:solidFill>
                <a:srgbClr val="ff26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35640" rIns="35640" tIns="35640" bIns="35640" anchor="ctr">
              <a:noAutofit/>
            </a:bodyPr>
            <a:p>
              <a:pPr>
                <a:lnSpc>
                  <a:spcPct val="100000"/>
                </a:lnSpc>
              </a:pPr>
              <a:endParaRPr b="0" lang="sl-SI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5" name="Shape 220"/>
            <p:cNvSpPr/>
            <p:nvPr/>
          </p:nvSpPr>
          <p:spPr>
            <a:xfrm>
              <a:off x="4669200" y="1616040"/>
              <a:ext cx="1667160" cy="507600"/>
            </a:xfrm>
            <a:prstGeom prst="ellipse">
              <a:avLst/>
            </a:prstGeom>
            <a:noFill/>
            <a:ln w="63500">
              <a:solidFill>
                <a:srgbClr val="ff26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35640" rIns="35640" tIns="35640" bIns="35640" anchor="ctr">
              <a:noAutofit/>
            </a:bodyPr>
            <a:p>
              <a:pPr>
                <a:lnSpc>
                  <a:spcPct val="100000"/>
                </a:lnSpc>
              </a:pPr>
              <a:endParaRPr b="0" lang="sl-SI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16" name="Shape 198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Problemi z enotno hierarhijo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9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271800" y="457200"/>
            <a:ext cx="8643600" cy="685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Bubble‑Up Problem in Object Models</a:t>
            </a:r>
            <a:endParaRPr b="0" lang="sl-SI" sz="2600" spc="-1" strike="noStrike" baseline="-8000">
              <a:solidFill>
                <a:schemeClr val="dk1"/>
              </a:solidFill>
              <a:latin typeface="Arial"/>
            </a:endParaRPr>
          </a:p>
        </p:txBody>
      </p:sp>
      <p:sp>
        <p:nvSpPr>
          <p:cNvPr id="218" name="Shape 10"/>
          <p:cNvSpPr txBox="1"/>
          <p:nvPr/>
        </p:nvSpPr>
        <p:spPr>
          <a:xfrm>
            <a:off x="250200" y="1371600"/>
            <a:ext cx="843660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Nižji razredi potiskajo metode/atribute navzgor, da delijo kodo, kar izkrivlja taksonomijo.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Nepomembno vedenje se dvigne → osnovni razredi pridobijo stranske odgovornosti – božji razredi.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Napihne koreninske razrede, prekine abstrakcijo, oslabi kohezijo.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Vzrok: deljenje kode prek dedovanja namesto delegiranja/vlog.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Varnejše modeliranje: sestava, vloge/lastnosti ali storitveni razredi (brez onesnaževanja navzgor).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374400" y="476640"/>
            <a:ext cx="8643600" cy="71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Model s centralnim objektom igre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20" name="Picture 1" descr="fig-class-hierarchy-with-composition.pdf"/>
          <p:cNvPicPr/>
          <p:nvPr/>
        </p:nvPicPr>
        <p:blipFill>
          <a:blip r:embed="rId1"/>
          <a:stretch/>
        </p:blipFill>
        <p:spPr>
          <a:xfrm>
            <a:off x="1292040" y="2331000"/>
            <a:ext cx="6808320" cy="3393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/>
          </p:nvPr>
        </p:nvSpPr>
        <p:spPr>
          <a:xfrm>
            <a:off x="250200" y="1919880"/>
            <a:ext cx="388584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Generičen razred za komponente - </a:t>
            </a:r>
            <a:r>
              <a:rPr b="1" lang="sl-SI" sz="2600" spc="-1" strike="noStrike">
                <a:solidFill>
                  <a:schemeClr val="dk1"/>
                </a:solidFill>
                <a:latin typeface="Courier New"/>
              </a:rPr>
              <a:t>Component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na prvi pogled zelo lepo,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pogosto nepraktičen in s preveč omejitvami,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110" spc="-1" strike="noStrike">
                <a:solidFill>
                  <a:schemeClr val="dk2"/>
                </a:solidFill>
                <a:latin typeface="Arial"/>
              </a:rPr>
              <a:t>Zakaj bi se omejevali?</a:t>
            </a:r>
            <a:endParaRPr b="0" lang="sl-SI" sz="211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22" name="Picture 1" descr="fig-hub-go-with-linked-list.pdf"/>
          <p:cNvPicPr/>
          <p:nvPr/>
        </p:nvPicPr>
        <p:blipFill>
          <a:blip r:embed="rId1"/>
          <a:stretch/>
        </p:blipFill>
        <p:spPr>
          <a:xfrm>
            <a:off x="3657600" y="1544400"/>
            <a:ext cx="5029200" cy="4399200"/>
          </a:xfrm>
          <a:prstGeom prst="rect">
            <a:avLst/>
          </a:prstGeom>
          <a:ln w="0">
            <a:noFill/>
          </a:ln>
        </p:spPr>
      </p:pic>
      <p:sp>
        <p:nvSpPr>
          <p:cNvPr id="223" name="Shape 198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Generični komponentni model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1" descr="fig-pure-component-model.pdf"/>
          <p:cNvPicPr/>
          <p:nvPr/>
        </p:nvPicPr>
        <p:blipFill>
          <a:blip r:embed="rId1"/>
          <a:stretch/>
        </p:blipFill>
        <p:spPr>
          <a:xfrm>
            <a:off x="4082400" y="375120"/>
            <a:ext cx="4833000" cy="6254280"/>
          </a:xfrm>
          <a:prstGeom prst="rect">
            <a:avLst/>
          </a:prstGeom>
          <a:ln w="0">
            <a:noFill/>
          </a:ln>
        </p:spPr>
      </p:pic>
      <p:sp>
        <p:nvSpPr>
          <p:cNvPr id="225" name="Shape 198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Čisti komponentni model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/>
          </p:nvPr>
        </p:nvSpPr>
        <p:spPr>
          <a:xfrm>
            <a:off x="250200" y="1243440"/>
            <a:ext cx="8436600" cy="5105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Jasna identiteta in visoka kohezija (osredotočenost na »kaj počnejo«)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Brez onesnaževanja z dedovanjem ali popačenja taksonomije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Prilagodljiva ponovna uporaba z rekombinacijo (vedenje mešanja in ujemanja)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Brez dvoumnosti z diamanti ali mehurčki (ponovna uporaba s sestavljanjem, ne s predniki)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Enostaven razvoj: zamenjava/zamenjava komponent, minimalno refaktoriranje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Visoka preizkušljivost: neodvisno izvajanje mock/stub komponent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Prijazno do arhitekture: DI, IoC, jasne meje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7" name="Shape 14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Pros of Pure Component Model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" descr=""/>
          <p:cNvPicPr/>
          <p:nvPr/>
        </p:nvPicPr>
        <p:blipFill>
          <a:blip r:embed="rId1"/>
          <a:stretch/>
        </p:blipFill>
        <p:spPr>
          <a:xfrm>
            <a:off x="47880" y="-9000"/>
            <a:ext cx="9105480" cy="6409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" descr=""/>
          <p:cNvPicPr/>
          <p:nvPr/>
        </p:nvPicPr>
        <p:blipFill>
          <a:blip r:embed="rId1"/>
          <a:stretch/>
        </p:blipFill>
        <p:spPr>
          <a:xfrm>
            <a:off x="228600" y="360"/>
            <a:ext cx="82544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/>
          </p:nvPr>
        </p:nvSpPr>
        <p:spPr>
          <a:xfrm>
            <a:off x="988920" y="1919880"/>
            <a:ext cx="3404160" cy="4428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68093"/>
          </a:bodyPr>
          <a:p>
            <a:pPr marL="300600" indent="-300600" defTabSz="406800">
              <a:lnSpc>
                <a:spcPct val="10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59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Predmet A</a:t>
            </a:r>
            <a:endParaRPr b="0" lang="sl-SI" sz="3759" spc="-1" strike="noStrike">
              <a:solidFill>
                <a:schemeClr val="dk1"/>
              </a:solidFill>
              <a:latin typeface="Arial"/>
            </a:endParaRPr>
          </a:p>
          <a:p>
            <a:pPr lvl="1" marL="601200" indent="-300600" defTabSz="40680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970" spc="-1" strike="noStrike">
                <a:solidFill>
                  <a:schemeClr val="dk2"/>
                </a:solidFill>
                <a:latin typeface="Arial"/>
                <a:ea typeface="Gill Sans SemiBold"/>
              </a:rPr>
              <a:t>pozicija</a:t>
            </a:r>
            <a:endParaRPr b="0" lang="sl-SI" sz="2970" spc="-1" strike="noStrike">
              <a:solidFill>
                <a:schemeClr val="dk1"/>
              </a:solidFill>
              <a:latin typeface="Arial"/>
            </a:endParaRPr>
          </a:p>
          <a:p>
            <a:pPr lvl="1" marL="601200" indent="-300600" defTabSz="40680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970" spc="-1" strike="noStrike">
                <a:solidFill>
                  <a:schemeClr val="dk2"/>
                </a:solidFill>
                <a:latin typeface="Arial"/>
                <a:ea typeface="Gill Sans SemiBold"/>
              </a:rPr>
              <a:t>orientacija</a:t>
            </a:r>
            <a:endParaRPr b="0" lang="sl-SI" sz="2970" spc="-1" strike="noStrike">
              <a:solidFill>
                <a:schemeClr val="dk1"/>
              </a:solidFill>
              <a:latin typeface="Arial"/>
            </a:endParaRPr>
          </a:p>
          <a:p>
            <a:pPr lvl="1" marL="601200" indent="-300600" defTabSz="40680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970" spc="-1" strike="noStrike">
                <a:solidFill>
                  <a:schemeClr val="dk2"/>
                </a:solidFill>
                <a:latin typeface="Arial"/>
                <a:ea typeface="Gill Sans SemiBold"/>
              </a:rPr>
              <a:t>zdravje</a:t>
            </a:r>
            <a:endParaRPr b="0" lang="sl-SI" sz="2970" spc="-1" strike="noStrike">
              <a:solidFill>
                <a:schemeClr val="dk1"/>
              </a:solidFill>
              <a:latin typeface="Arial"/>
            </a:endParaRPr>
          </a:p>
          <a:p>
            <a:pPr marL="300600" indent="-300600" defTabSz="406800">
              <a:lnSpc>
                <a:spcPct val="100000"/>
              </a:lnSpc>
              <a:spcBef>
                <a:spcPts val="260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759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Predmet B</a:t>
            </a:r>
            <a:endParaRPr b="0" lang="sl-SI" sz="3759" spc="-1" strike="noStrike">
              <a:solidFill>
                <a:schemeClr val="dk1"/>
              </a:solidFill>
              <a:latin typeface="Arial"/>
            </a:endParaRPr>
          </a:p>
          <a:p>
            <a:pPr lvl="1" marL="601200" indent="-300600" defTabSz="40680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970" spc="-1" strike="noStrike">
                <a:solidFill>
                  <a:schemeClr val="dk2"/>
                </a:solidFill>
                <a:latin typeface="Arial"/>
                <a:ea typeface="Gill Sans SemiBold"/>
              </a:rPr>
              <a:t>pozicija</a:t>
            </a:r>
            <a:endParaRPr b="0" lang="sl-SI" sz="2970" spc="-1" strike="noStrike">
              <a:solidFill>
                <a:schemeClr val="dk1"/>
              </a:solidFill>
              <a:latin typeface="Arial"/>
            </a:endParaRPr>
          </a:p>
          <a:p>
            <a:pPr lvl="1" marL="601200" indent="-300600" defTabSz="40680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970" spc="-1" strike="noStrike">
                <a:solidFill>
                  <a:schemeClr val="dk2"/>
                </a:solidFill>
                <a:latin typeface="Arial"/>
                <a:ea typeface="Gill Sans SemiBold"/>
              </a:rPr>
              <a:t>orientacija</a:t>
            </a:r>
            <a:endParaRPr b="0" lang="sl-SI" sz="297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1" name="Shape 243"/>
          <p:cNvSpPr/>
          <p:nvPr/>
        </p:nvSpPr>
        <p:spPr>
          <a:xfrm>
            <a:off x="5865480" y="1919880"/>
            <a:ext cx="2983680" cy="442872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rmAutofit fontScale="96666"/>
          </a:bodyPr>
          <a:p>
            <a:pPr marL="25812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227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Position</a:t>
            </a:r>
            <a:endParaRPr b="0" lang="en-US" sz="2270" spc="-1" strike="noStrike">
              <a:solidFill>
                <a:srgbClr val="000000"/>
              </a:solidFill>
              <a:latin typeface="Arial"/>
            </a:endParaRPr>
          </a:p>
          <a:p>
            <a:pPr lvl="1" marL="51624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1790" spc="-1" strike="noStrike">
                <a:solidFill>
                  <a:schemeClr val="dk1"/>
                </a:solidFill>
                <a:latin typeface="Arial"/>
                <a:ea typeface="Gill Sans SemiBold"/>
              </a:rPr>
              <a:t>Object A</a:t>
            </a:r>
            <a:endParaRPr b="0" lang="en-US" sz="1790" spc="-1" strike="noStrike">
              <a:solidFill>
                <a:srgbClr val="000000"/>
              </a:solidFill>
              <a:latin typeface="Arial"/>
            </a:endParaRPr>
          </a:p>
          <a:p>
            <a:pPr lvl="1" marL="51624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1790" spc="-1" strike="noStrike">
                <a:solidFill>
                  <a:schemeClr val="dk1"/>
                </a:solidFill>
                <a:latin typeface="Arial"/>
                <a:ea typeface="Gill Sans SemiBold"/>
              </a:rPr>
              <a:t>Object B</a:t>
            </a:r>
            <a:endParaRPr b="0" lang="en-US" sz="1790" spc="-1" strike="noStrike">
              <a:solidFill>
                <a:srgbClr val="000000"/>
              </a:solidFill>
              <a:latin typeface="Arial"/>
            </a:endParaRPr>
          </a:p>
          <a:p>
            <a:pPr marL="25812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227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Orientation</a:t>
            </a:r>
            <a:endParaRPr b="0" lang="en-US" sz="2270" spc="-1" strike="noStrike">
              <a:solidFill>
                <a:srgbClr val="000000"/>
              </a:solidFill>
              <a:latin typeface="Arial"/>
            </a:endParaRPr>
          </a:p>
          <a:p>
            <a:pPr lvl="1" marL="51624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1790" spc="-1" strike="noStrike">
                <a:solidFill>
                  <a:schemeClr val="dk1"/>
                </a:solidFill>
                <a:latin typeface="Arial"/>
                <a:ea typeface="Gill Sans SemiBold"/>
              </a:rPr>
              <a:t>Object A</a:t>
            </a:r>
            <a:endParaRPr b="0" lang="en-US" sz="1790" spc="-1" strike="noStrike">
              <a:solidFill>
                <a:srgbClr val="000000"/>
              </a:solidFill>
              <a:latin typeface="Arial"/>
            </a:endParaRPr>
          </a:p>
          <a:p>
            <a:pPr lvl="1" marL="51624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1790" spc="-1" strike="noStrike">
                <a:solidFill>
                  <a:schemeClr val="dk1"/>
                </a:solidFill>
                <a:latin typeface="Arial"/>
                <a:ea typeface="Gill Sans SemiBold"/>
              </a:rPr>
              <a:t>Object B</a:t>
            </a:r>
            <a:endParaRPr b="0" lang="en-US" sz="1790" spc="-1" strike="noStrike">
              <a:solidFill>
                <a:srgbClr val="000000"/>
              </a:solidFill>
              <a:latin typeface="Arial"/>
            </a:endParaRPr>
          </a:p>
          <a:p>
            <a:pPr marL="25812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227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Health</a:t>
            </a:r>
            <a:endParaRPr b="0" lang="en-US" sz="2270" spc="-1" strike="noStrike">
              <a:solidFill>
                <a:srgbClr val="000000"/>
              </a:solidFill>
              <a:latin typeface="Arial"/>
            </a:endParaRPr>
          </a:p>
          <a:p>
            <a:pPr lvl="1" marL="516240" indent="-258120" defTabSz="349200">
              <a:lnSpc>
                <a:spcPct val="100000"/>
              </a:lnSpc>
              <a:spcBef>
                <a:spcPts val="2251"/>
              </a:spcBef>
              <a:buClr>
                <a:srgbClr val="000000"/>
              </a:buClr>
              <a:buSzPct val="82000"/>
              <a:buFont typeface="Symbol" charset="2"/>
              <a:buChar char=""/>
            </a:pPr>
            <a:r>
              <a:rPr b="0" lang="sl-SI" sz="1790" spc="-1" strike="noStrike">
                <a:solidFill>
                  <a:schemeClr val="dk1"/>
                </a:solidFill>
                <a:latin typeface="Arial"/>
                <a:ea typeface="Gill Sans SemiBold"/>
              </a:rPr>
              <a:t>Object A</a:t>
            </a:r>
            <a:endParaRPr b="0" lang="en-US" sz="179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Shape 244"/>
          <p:cNvSpPr/>
          <p:nvPr/>
        </p:nvSpPr>
        <p:spPr>
          <a:xfrm>
            <a:off x="4125600" y="3687840"/>
            <a:ext cx="892440" cy="89244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808785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endParaRPr b="0" lang="sl-SI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3" name="Shape 198"/>
          <p:cNvSpPr/>
          <p:nvPr/>
        </p:nvSpPr>
        <p:spPr>
          <a:xfrm>
            <a:off x="320400" y="764640"/>
            <a:ext cx="8643600" cy="47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Model, ki temelji na lastnostih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Streaming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 and Game “flow”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5" name="Shape 198"/>
          <p:cNvSpPr/>
          <p:nvPr/>
        </p:nvSpPr>
        <p:spPr>
          <a:xfrm>
            <a:off x="320400" y="685800"/>
            <a:ext cx="864360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rmAutofit/>
          </a:bodyPr>
          <a:p>
            <a:pPr defTabSz="566640"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Streaming in tok igre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Nalaganje zemljevida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65237"/>
          </a:bodyPr>
          <a:p>
            <a:pPr marL="362520" indent="-362520" defTabSz="406800">
              <a:lnSpc>
                <a:spcPct val="120000"/>
              </a:lnSpc>
              <a:spcBef>
                <a:spcPts val="316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4560" spc="-1" strike="noStrike">
                <a:solidFill>
                  <a:schemeClr val="dk1"/>
                </a:solidFill>
                <a:latin typeface="Arial"/>
              </a:rPr>
              <a:t>Dizajnerji naredijo svetove (aka “maps,” “levels”) v orodju world builder,</a:t>
            </a:r>
            <a:endParaRPr b="0" lang="sl-SI" sz="4560" spc="-1" strike="noStrike">
              <a:solidFill>
                <a:schemeClr val="dk1"/>
              </a:solidFill>
              <a:latin typeface="Arial"/>
            </a:endParaRPr>
          </a:p>
          <a:p>
            <a:pPr marL="362520" indent="-362520" defTabSz="406800">
              <a:lnSpc>
                <a:spcPct val="120000"/>
              </a:lnSpc>
              <a:spcBef>
                <a:spcPts val="316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4560" spc="-1" strike="noStrike">
                <a:solidFill>
                  <a:schemeClr val="dk1"/>
                </a:solidFill>
                <a:latin typeface="Arial"/>
              </a:rPr>
              <a:t>Artisti naredijo geometrijo ozadja (BG geometry) v Mayi (ali podobnem orodju),</a:t>
            </a:r>
            <a:endParaRPr b="0" lang="sl-SI" sz="4560" spc="-1" strike="noStrike">
              <a:solidFill>
                <a:schemeClr val="dk1"/>
              </a:solidFill>
              <a:latin typeface="Arial"/>
            </a:endParaRPr>
          </a:p>
          <a:p>
            <a:pPr marL="362520" indent="-362520" defTabSz="406800">
              <a:lnSpc>
                <a:spcPct val="120000"/>
              </a:lnSpc>
              <a:spcBef>
                <a:spcPts val="316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4560" spc="-1" strike="noStrike">
                <a:solidFill>
                  <a:schemeClr val="dk1"/>
                </a:solidFill>
                <a:latin typeface="Arial"/>
              </a:rPr>
              <a:t>To so </a:t>
            </a:r>
            <a:r>
              <a:rPr b="0" lang="sl-SI" sz="456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tool-time predmeti, ki jih moramo naložit v objektni model igre</a:t>
            </a:r>
            <a:endParaRPr b="0" lang="sl-SI" sz="4560" spc="-1" strike="noStrike">
              <a:solidFill>
                <a:schemeClr val="dk1"/>
              </a:solidFill>
              <a:latin typeface="Arial"/>
            </a:endParaRPr>
          </a:p>
          <a:p>
            <a:pPr lvl="1" marL="661680" indent="-299520" defTabSz="40680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759" spc="-1" strike="noStrike">
                <a:solidFill>
                  <a:schemeClr val="dk2"/>
                </a:solidFill>
                <a:latin typeface="Arial"/>
                <a:ea typeface="Gill Sans SemiBold"/>
              </a:rPr>
              <a:t>pretvorimo v </a:t>
            </a:r>
            <a:r>
              <a:rPr b="0" lang="sl-SI" sz="3759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run-time objektni model.</a:t>
            </a:r>
            <a:endParaRPr b="0" lang="sl-SI" sz="3759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Problemi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format podatkov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kako celoten zemljevid spravit v spomin,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streaming -</a:t>
            </a:r>
            <a:r>
              <a:rPr b="0" lang="sl-SI" sz="2400" spc="-1" strike="noStrike">
                <a:solidFill>
                  <a:schemeClr val="dk1"/>
                </a:solidFill>
                <a:latin typeface="Arial"/>
                <a:ea typeface="Gill Sans SemiBold"/>
              </a:rPr>
              <a:t> kako razdelimo podatke,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pretvorba podatkov v primeren format za </a:t>
            </a:r>
            <a:r>
              <a:rPr b="0" lang="sl-SI" sz="2400" spc="-1" strike="noStrike">
                <a:solidFill>
                  <a:schemeClr val="dk1"/>
                </a:solidFill>
                <a:latin typeface="Arial"/>
                <a:ea typeface="Gill Sans SemiBold"/>
              </a:rPr>
              <a:t>run-time,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možnost hitrih iteracij,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možnost razhroščevanja,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245160" indent="-245160" defTabSz="275040">
              <a:lnSpc>
                <a:spcPct val="120000"/>
              </a:lnSpc>
              <a:spcBef>
                <a:spcPts val="2109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  <a:ea typeface="Gill Sans SemiBold"/>
              </a:rPr>
              <a:t>kako uporabiti/shraniti v </a:t>
            </a:r>
            <a:r>
              <a:rPr b="0" lang="sl-SI" sz="240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revision-control</a:t>
            </a:r>
            <a:r>
              <a:rPr b="0" lang="sl-SI" sz="2400" spc="-1" strike="noStrike">
                <a:solidFill>
                  <a:schemeClr val="dk1"/>
                </a:solidFill>
                <a:latin typeface="Arial"/>
                <a:ea typeface="Gill Sans SemiBold"/>
              </a:rPr>
              <a:t> vse te podatke o svetu igre?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Datotečni formati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dve osnovni možnosti: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tekst (XML, JSON, lasten),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binarni format.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vsaka ima svoj nabor problemov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za vsak primer posebej izberemo najprimernejši format, izogibamo se lastnim formatom, če je to le možno.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Tekstovne datoteke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čas za razčlenjevanje (parse) je večji,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versioning,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reference v datotekah (po imenu, GUID),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serializacija (automagic via reflection? hard-coded?),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enostavna uporaba v verzioniranju; enostavno deluje diff, enostavno iskanje.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Binarne datoteke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prostorsko in časovno boljše od tekstovnih,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standardne ali lastni formati,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monolitne ali razdeljene na kose,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versioning,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big endian/little endian,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reference v datotekah (premiki kazalcev – pointer fix-ups).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1800" y="692640"/>
            <a:ext cx="8643600" cy="557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Premiki kazalcev - Pointer Fix-Ups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47" name="Picture 1" descr="fig-pointer-fix-up-table.pdf"/>
          <p:cNvPicPr/>
          <p:nvPr/>
        </p:nvPicPr>
        <p:blipFill>
          <a:blip r:embed="rId1"/>
          <a:stretch/>
        </p:blipFill>
        <p:spPr>
          <a:xfrm>
            <a:off x="1922400" y="1631160"/>
            <a:ext cx="5231160" cy="4990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Vrste podatkov sveta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68329" lnSpcReduction="10000"/>
          </a:bodyPr>
          <a:p>
            <a:pPr marL="358920" indent="-358920" defTabSz="402480">
              <a:lnSpc>
                <a:spcPct val="120000"/>
              </a:lnSpc>
              <a:spcBef>
                <a:spcPts val="316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4510" spc="-1" strike="noStrike">
                <a:solidFill>
                  <a:schemeClr val="dk1"/>
                </a:solidFill>
                <a:latin typeface="Arial"/>
              </a:rPr>
              <a:t>binarne “pak” datoteke za:</a:t>
            </a:r>
            <a:endParaRPr b="0" lang="sl-SI" sz="4510" spc="-1" strike="noStrike">
              <a:solidFill>
                <a:schemeClr val="dk1"/>
              </a:solidFill>
              <a:latin typeface="Arial"/>
            </a:endParaRPr>
          </a:p>
          <a:p>
            <a:pPr lvl="1" marL="655200" indent="-296280" defTabSz="40248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2"/>
                </a:solidFill>
                <a:latin typeface="Arial"/>
              </a:rPr>
              <a:t>geometrijo BG, FG + materiale,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lvl="1" marL="655200" indent="-296280" defTabSz="40248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2"/>
                </a:solidFill>
                <a:latin typeface="Arial"/>
              </a:rPr>
              <a:t>teksture,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lvl="1" marL="655200" indent="-296280" defTabSz="40248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2"/>
                </a:solidFill>
                <a:latin typeface="Arial"/>
              </a:rPr>
              <a:t>skelete in animacije.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  <a:p>
            <a:pPr marL="358920" indent="-358920" defTabSz="402480">
              <a:lnSpc>
                <a:spcPct val="120000"/>
              </a:lnSpc>
              <a:spcBef>
                <a:spcPts val="316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4510" spc="-1" strike="noStrike">
                <a:solidFill>
                  <a:schemeClr val="dk1"/>
                </a:solidFill>
                <a:latin typeface="Arial"/>
              </a:rPr>
              <a:t>tekstovne ali enostavne binarne datoteke za:</a:t>
            </a:r>
            <a:endParaRPr b="0" lang="sl-SI" sz="4510" spc="-1" strike="noStrike">
              <a:solidFill>
                <a:schemeClr val="dk1"/>
              </a:solidFill>
              <a:latin typeface="Arial"/>
            </a:endParaRPr>
          </a:p>
          <a:p>
            <a:pPr lvl="1" marL="655200" indent="-296280" defTabSz="402480">
              <a:lnSpc>
                <a:spcPct val="100000"/>
              </a:lnSpc>
              <a:spcBef>
                <a:spcPts val="2602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720" spc="-1" strike="noStrike">
                <a:solidFill>
                  <a:schemeClr val="dk2"/>
                </a:solidFill>
                <a:latin typeface="Arial"/>
              </a:rPr>
              <a:t>podatke, ki zahtevajo hitro iteracijo (spawners, regions, splines).</a:t>
            </a:r>
            <a:endParaRPr b="0" lang="sl-SI" sz="372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Vrste podatkov sveta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engine ima lahko več lastnih formatov: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skriptne datoteke: lastni binarni format,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GUI: bere direktno datoteke JSON,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engine config: enostavne tekstovne datoteke,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…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Pristopi k nalaganju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vsak nivo posebej (old-school),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Air locks,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Linear level streaming,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2"/>
                </a:solidFill>
                <a:latin typeface="Arial"/>
              </a:rPr>
              <a:t>povezano: Streaming audio, animacije, teksture, …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LOD open world streaming (GTA).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1" descr="fig-game-world-chunks.pdf"/>
          <p:cNvPicPr/>
          <p:nvPr/>
        </p:nvPicPr>
        <p:blipFill>
          <a:blip r:embed="rId1"/>
          <a:stretch/>
        </p:blipFill>
        <p:spPr>
          <a:xfrm>
            <a:off x="3844440" y="0"/>
            <a:ext cx="5299560" cy="6858000"/>
          </a:xfrm>
          <a:prstGeom prst="rect">
            <a:avLst/>
          </a:prstGeom>
          <a:ln w="0">
            <a:noFill/>
          </a:ln>
        </p:spPr>
      </p:pic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250200" y="178560"/>
            <a:ext cx="8643600" cy="1236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Streaming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1" descr="fig-gameplay-objectives.pdf"/>
          <p:cNvPicPr/>
          <p:nvPr/>
        </p:nvPicPr>
        <p:blipFill>
          <a:blip r:embed="rId1"/>
          <a:stretch/>
        </p:blipFill>
        <p:spPr>
          <a:xfrm>
            <a:off x="3558240" y="3429000"/>
            <a:ext cx="5357160" cy="3429000"/>
          </a:xfrm>
          <a:prstGeom prst="rect">
            <a:avLst/>
          </a:prstGeom>
          <a:ln w="0">
            <a:noFill/>
          </a:ln>
        </p:spPr>
      </p:pic>
      <p:pic>
        <p:nvPicPr>
          <p:cNvPr id="257" name="Picture 2" descr="fig-world-divided-into-chunks.pdf"/>
          <p:cNvPicPr/>
          <p:nvPr/>
        </p:nvPicPr>
        <p:blipFill>
          <a:blip r:embed="rId2"/>
          <a:stretch/>
        </p:blipFill>
        <p:spPr>
          <a:xfrm>
            <a:off x="842040" y="42480"/>
            <a:ext cx="7844760" cy="4300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Streaming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 - Chunks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259" name="Picture 3" descr="fig-last-chunk-prob.pdf"/>
          <p:cNvPicPr/>
          <p:nvPr/>
        </p:nvPicPr>
        <p:blipFill>
          <a:blip r:embed="rId1"/>
          <a:stretch/>
        </p:blipFill>
        <p:spPr>
          <a:xfrm>
            <a:off x="-11520" y="48600"/>
            <a:ext cx="9155520" cy="543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Rojevanje in uničevanje predmetov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Rojevanje in uničevanje - Spawn and Destroy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lahko bi uporabili </a:t>
            </a:r>
            <a:r>
              <a:rPr b="0" lang="sl-SI" sz="323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new</a:t>
            </a: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 in </a:t>
            </a:r>
            <a:r>
              <a:rPr b="0" lang="sl-SI" sz="323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delete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…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memory </a:t>
            </a:r>
            <a:r>
              <a:rPr b="0" lang="sl-SI" sz="230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fragmentation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 lahko postane problem,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boljše: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bazeni objektov podobnih velikosti (“small mem” allocator),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premikanje spomina (defragmentacija).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Nalaganje predmetov igre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prebrati moramo </a:t>
            </a:r>
            <a:r>
              <a:rPr b="0" lang="sl-SI" sz="323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tool-time</a:t>
            </a: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 opis objekta in iz tega opisa narediti </a:t>
            </a:r>
            <a:r>
              <a:rPr b="0" lang="sl-SI" sz="323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run-time</a:t>
            </a: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 objekt,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različni načini: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naloži binary-ready objektno sliko,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razčleni tekstovno datoteko,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  <a:ea typeface="Gill Sans SemiBold"/>
              </a:rPr>
              <a:t>preberi key-value pare.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Rojevanje (spawning): kateri tip?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kateri tip objekta igre kreirati,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3230" spc="-1" strike="noStrike">
                <a:solidFill>
                  <a:schemeClr val="dk1"/>
                </a:solidFill>
                <a:latin typeface="Arial"/>
              </a:rPr>
              <a:t>potrebujemo način za pretvorbo tool-time </a:t>
            </a:r>
            <a:r>
              <a:rPr b="0" lang="sl-SI" sz="3230" spc="-1" strike="noStrike">
                <a:solidFill>
                  <a:schemeClr val="dk1"/>
                </a:solidFill>
                <a:latin typeface="Gill Sans SemiBold"/>
                <a:ea typeface="Gill Sans SemiBold"/>
              </a:rPr>
              <a:t>type descriptorjev v instanco primernega </a:t>
            </a:r>
            <a:r>
              <a:rPr b="0" lang="sl-SI" sz="3230" spc="-1" strike="noStrike">
                <a:solidFill>
                  <a:schemeClr val="dk1"/>
                </a:solidFill>
                <a:latin typeface="Arial"/>
                <a:ea typeface="Gill Sans SemiBold"/>
              </a:rPr>
              <a:t>C# razreda v run-time.</a:t>
            </a:r>
            <a:endParaRPr b="0" lang="sl-SI" sz="323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Rojevanje (spawning): kateri tip?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 fontScale="68329" lnSpcReduction="10000"/>
          </a:bodyPr>
          <a:p>
            <a:pPr marL="322200" indent="-322200" defTabSz="361440">
              <a:lnSpc>
                <a:spcPct val="120000"/>
              </a:lnSpc>
              <a:spcBef>
                <a:spcPts val="2812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4050" spc="-1" strike="noStrike">
                <a:solidFill>
                  <a:schemeClr val="dk1"/>
                </a:solidFill>
                <a:latin typeface="Arial"/>
              </a:rPr>
              <a:t>Pri Naughty Dog naredijo tako:</a:t>
            </a:r>
            <a:endParaRPr b="0" lang="sl-SI" sz="4050" spc="-1" strike="noStrike">
              <a:solidFill>
                <a:schemeClr val="dk1"/>
              </a:solidFill>
              <a:latin typeface="Arial"/>
            </a:endParaRPr>
          </a:p>
          <a:p>
            <a:pPr lvl="1" marL="588240" indent="-266040" defTabSz="36144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340" spc="-1" strike="noStrike">
                <a:solidFill>
                  <a:schemeClr val="dk2"/>
                </a:solidFill>
                <a:latin typeface="Arial"/>
              </a:rPr>
              <a:t>vsak C++ razred registrira </a:t>
            </a:r>
            <a:r>
              <a:rPr b="0" lang="sl-SI" sz="3340" spc="-1" strike="noStrike">
                <a:solidFill>
                  <a:schemeClr val="dk2"/>
                </a:solidFill>
                <a:latin typeface="Gill Sans SemiBold"/>
                <a:ea typeface="Gill Sans SemiBold"/>
              </a:rPr>
              <a:t>TypeFactory</a:t>
            </a:r>
            <a:r>
              <a:rPr b="0" lang="sl-SI" sz="3340" spc="-1" strike="noStrike">
                <a:solidFill>
                  <a:schemeClr val="dk2"/>
                </a:solidFill>
                <a:latin typeface="Arial"/>
                <a:ea typeface="Gill Sans SemiBold"/>
              </a:rPr>
              <a:t> objekt v hash table,</a:t>
            </a:r>
            <a:endParaRPr b="0" lang="sl-SI" sz="3340" spc="-1" strike="noStrike">
              <a:solidFill>
                <a:schemeClr val="dk1"/>
              </a:solidFill>
              <a:latin typeface="Arial"/>
            </a:endParaRPr>
          </a:p>
          <a:p>
            <a:pPr lvl="1" marL="588240" indent="-266040" defTabSz="36144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340" spc="-1" strike="noStrike">
                <a:solidFill>
                  <a:schemeClr val="dk2"/>
                </a:solidFill>
                <a:latin typeface="Arial"/>
                <a:ea typeface="Gill Sans SemiBold"/>
              </a:rPr>
              <a:t>lahko poiščemo TypeFactory po imenu (key v tabeli),</a:t>
            </a:r>
            <a:endParaRPr b="0" lang="sl-SI" sz="3340" spc="-1" strike="noStrike">
              <a:solidFill>
                <a:schemeClr val="dk1"/>
              </a:solidFill>
              <a:latin typeface="Arial"/>
            </a:endParaRPr>
          </a:p>
          <a:p>
            <a:pPr lvl="1" marL="588240" indent="-266040" defTabSz="361440">
              <a:lnSpc>
                <a:spcPct val="100000"/>
              </a:lnSpc>
              <a:spcBef>
                <a:spcPts val="231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3340" spc="-1" strike="noStrike">
                <a:solidFill>
                  <a:schemeClr val="dk2"/>
                </a:solidFill>
                <a:latin typeface="Arial"/>
                <a:ea typeface="Gill Sans SemiBold"/>
              </a:rPr>
              <a:t>TypeFactory ve:</a:t>
            </a:r>
            <a:endParaRPr b="0" lang="sl-SI" sz="3340" spc="-1" strike="noStrike">
              <a:solidFill>
                <a:schemeClr val="dk1"/>
              </a:solidFill>
              <a:latin typeface="Arial"/>
            </a:endParaRPr>
          </a:p>
          <a:p>
            <a:pPr lvl="2" marL="910440" indent="-266040" defTabSz="361440">
              <a:lnSpc>
                <a:spcPct val="100000"/>
              </a:lnSpc>
              <a:spcBef>
                <a:spcPts val="231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3340" spc="-1" strike="noStrike">
                <a:solidFill>
                  <a:schemeClr val="dk1"/>
                </a:solidFill>
                <a:latin typeface="Arial"/>
                <a:ea typeface="Gill Sans SemiBold"/>
              </a:rPr>
              <a:t>kako instancirati svoj C++ razred,</a:t>
            </a:r>
            <a:endParaRPr b="0" lang="sl-SI" sz="3340" spc="-1" strike="noStrike">
              <a:solidFill>
                <a:schemeClr val="dk1"/>
              </a:solidFill>
              <a:latin typeface="Arial"/>
            </a:endParaRPr>
          </a:p>
          <a:p>
            <a:pPr lvl="2" marL="910440" indent="-266040" defTabSz="361440">
              <a:lnSpc>
                <a:spcPct val="100000"/>
              </a:lnSpc>
              <a:spcBef>
                <a:spcPts val="231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3340" spc="-1" strike="noStrike">
                <a:solidFill>
                  <a:schemeClr val="dk1"/>
                </a:solidFill>
                <a:latin typeface="Arial"/>
                <a:ea typeface="Gill Sans SemiBold"/>
              </a:rPr>
              <a:t>RTTI informacija: razred starš,</a:t>
            </a:r>
            <a:endParaRPr b="0" lang="sl-SI" sz="3340" spc="-1" strike="noStrike">
              <a:solidFill>
                <a:schemeClr val="dk1"/>
              </a:solidFill>
              <a:latin typeface="Arial"/>
            </a:endParaRPr>
          </a:p>
          <a:p>
            <a:pPr lvl="2" marL="910440" indent="-266040" defTabSz="361440">
              <a:lnSpc>
                <a:spcPct val="100000"/>
              </a:lnSpc>
              <a:spcBef>
                <a:spcPts val="231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3340" spc="-1" strike="noStrike">
                <a:solidFill>
                  <a:schemeClr val="dk1"/>
                </a:solidFill>
                <a:latin typeface="Arial"/>
                <a:ea typeface="Gill Sans SemiBold"/>
              </a:rPr>
              <a:t>velikost informacije za relocatable memory management.</a:t>
            </a:r>
            <a:endParaRPr b="0" lang="sl-SI" sz="334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Arial"/>
              </a:rPr>
              <a:t>Reference objektov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0" name="Shape 304"/>
          <p:cNvSpPr/>
          <p:nvPr/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Mehanizem za r</a:t>
            </a:r>
            <a:r>
              <a:rPr b="0" lang="en-US" sz="2600" spc="-1" strike="noStrike">
                <a:solidFill>
                  <a:schemeClr val="dk2"/>
                </a:solidFill>
                <a:latin typeface="Arial"/>
              </a:rPr>
              <a:t>ojevanje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/>
          </p:nvPr>
        </p:nvSpPr>
        <p:spPr>
          <a:xfrm>
            <a:off x="457200" y="1556640"/>
            <a:ext cx="8229240" cy="4572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vsak objekt igre potrebuje id,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human-readable, vseeno hitro (hashed string id)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pot v hierarhiji ali samo unikatna imena,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potrebujemo shranjevanje referenc na objekte igre prek več okvirjev (frames),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relocatable objects, potrebujemo handles.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2" name="Shape 304"/>
          <p:cNvSpPr/>
          <p:nvPr/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Idji in ročice (handles)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382"/>
          <p:cNvSpPr/>
          <p:nvPr/>
        </p:nvSpPr>
        <p:spPr>
          <a:xfrm flipH="1">
            <a:off x="664200" y="2453400"/>
            <a:ext cx="2858400" cy="999360"/>
          </a:xfrm>
          <a:prstGeom prst="line">
            <a:avLst/>
          </a:prstGeom>
          <a:ln w="50800">
            <a:solidFill>
              <a:srgbClr val="5a5f5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4" name="Shape 383"/>
          <p:cNvSpPr/>
          <p:nvPr/>
        </p:nvSpPr>
        <p:spPr>
          <a:xfrm flipH="1">
            <a:off x="3331440" y="2450520"/>
            <a:ext cx="799200" cy="1020240"/>
          </a:xfrm>
          <a:prstGeom prst="line">
            <a:avLst/>
          </a:prstGeom>
          <a:ln w="50800">
            <a:solidFill>
              <a:srgbClr val="5a5f5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5" name="Shape 384"/>
          <p:cNvSpPr/>
          <p:nvPr/>
        </p:nvSpPr>
        <p:spPr>
          <a:xfrm>
            <a:off x="4845960" y="2501640"/>
            <a:ext cx="1776600" cy="927360"/>
          </a:xfrm>
          <a:prstGeom prst="line">
            <a:avLst/>
          </a:prstGeom>
          <a:ln w="50800">
            <a:solidFill>
              <a:srgbClr val="5a5f5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6" name="Shape 385"/>
          <p:cNvSpPr/>
          <p:nvPr/>
        </p:nvSpPr>
        <p:spPr>
          <a:xfrm flipH="1">
            <a:off x="1945080" y="2505240"/>
            <a:ext cx="3888000" cy="946440"/>
          </a:xfrm>
          <a:prstGeom prst="line">
            <a:avLst/>
          </a:prstGeom>
          <a:ln w="50800">
            <a:solidFill>
              <a:srgbClr val="5a5f5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7" name="Shape 386"/>
          <p:cNvSpPr/>
          <p:nvPr/>
        </p:nvSpPr>
        <p:spPr>
          <a:xfrm flipH="1">
            <a:off x="4352760" y="2450880"/>
            <a:ext cx="2066400" cy="969480"/>
          </a:xfrm>
          <a:prstGeom prst="line">
            <a:avLst/>
          </a:prstGeom>
          <a:ln w="50800">
            <a:solidFill>
              <a:srgbClr val="5a5f5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endParaRPr b="0" lang="sl-SI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8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Object Handles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Shape 388"/>
          <p:cNvSpPr/>
          <p:nvPr/>
        </p:nvSpPr>
        <p:spPr>
          <a:xfrm>
            <a:off x="361800" y="3432600"/>
            <a:ext cx="8792640" cy="2219760"/>
          </a:xfrm>
          <a:prstGeom prst="rect">
            <a:avLst/>
          </a:prstGeom>
          <a:solidFill>
            <a:srgbClr val="b4b4b4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endParaRPr b="0" lang="sl-SI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0" name="Shape 389"/>
          <p:cNvSpPr/>
          <p:nvPr/>
        </p:nvSpPr>
        <p:spPr>
          <a:xfrm>
            <a:off x="503280" y="3576240"/>
            <a:ext cx="1142640" cy="193284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GO0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1" name="Shape 390"/>
          <p:cNvSpPr/>
          <p:nvPr/>
        </p:nvSpPr>
        <p:spPr>
          <a:xfrm>
            <a:off x="1724400" y="3576240"/>
            <a:ext cx="1339560" cy="193284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GO1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2" name="Shape 391"/>
          <p:cNvSpPr/>
          <p:nvPr/>
        </p:nvSpPr>
        <p:spPr>
          <a:xfrm>
            <a:off x="3142800" y="3576240"/>
            <a:ext cx="838440" cy="193284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GO2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3" name="Shape 392"/>
          <p:cNvSpPr/>
          <p:nvPr/>
        </p:nvSpPr>
        <p:spPr>
          <a:xfrm>
            <a:off x="4060080" y="3576240"/>
            <a:ext cx="2334960" cy="193284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GO3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4" name="Shape 393"/>
          <p:cNvSpPr/>
          <p:nvPr/>
        </p:nvSpPr>
        <p:spPr>
          <a:xfrm>
            <a:off x="6473520" y="3576240"/>
            <a:ext cx="1339560" cy="193284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GO4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5" name="Shape 394"/>
          <p:cNvSpPr/>
          <p:nvPr/>
        </p:nvSpPr>
        <p:spPr>
          <a:xfrm>
            <a:off x="8381160" y="4370040"/>
            <a:ext cx="300960" cy="344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Shape 395"/>
          <p:cNvSpPr/>
          <p:nvPr/>
        </p:nvSpPr>
        <p:spPr>
          <a:xfrm>
            <a:off x="3131280" y="1985760"/>
            <a:ext cx="672120" cy="57492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0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7" name="Shape 396"/>
          <p:cNvSpPr/>
          <p:nvPr/>
        </p:nvSpPr>
        <p:spPr>
          <a:xfrm>
            <a:off x="3861000" y="1985760"/>
            <a:ext cx="672120" cy="57492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2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8" name="Shape 397"/>
          <p:cNvSpPr/>
          <p:nvPr/>
        </p:nvSpPr>
        <p:spPr>
          <a:xfrm>
            <a:off x="4590720" y="1985760"/>
            <a:ext cx="672120" cy="57492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4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9" name="Shape 398"/>
          <p:cNvSpPr/>
          <p:nvPr/>
        </p:nvSpPr>
        <p:spPr>
          <a:xfrm>
            <a:off x="5320080" y="1985760"/>
            <a:ext cx="672120" cy="57492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1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0" name="Shape 399"/>
          <p:cNvSpPr/>
          <p:nvPr/>
        </p:nvSpPr>
        <p:spPr>
          <a:xfrm>
            <a:off x="6049800" y="1985760"/>
            <a:ext cx="672120" cy="574920"/>
          </a:xfrm>
          <a:prstGeom prst="rect">
            <a:avLst/>
          </a:prstGeom>
          <a:solidFill>
            <a:srgbClr val="808785"/>
          </a:solidFill>
          <a:ln w="5080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rgbClr val="ffffff"/>
                </a:solidFill>
                <a:latin typeface="Arial"/>
              </a:rPr>
              <a:t>3</a:t>
            </a:r>
            <a:endParaRPr b="0" lang="en-US" sz="197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1" name="Shape 400"/>
          <p:cNvSpPr/>
          <p:nvPr/>
        </p:nvSpPr>
        <p:spPr>
          <a:xfrm>
            <a:off x="6950520" y="2009520"/>
            <a:ext cx="300960" cy="344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…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Shape 401"/>
          <p:cNvSpPr/>
          <p:nvPr/>
        </p:nvSpPr>
        <p:spPr>
          <a:xfrm>
            <a:off x="1796400" y="2100600"/>
            <a:ext cx="922680" cy="344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Records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250200" y="2286000"/>
            <a:ext cx="8643600" cy="2276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Updating the run-time object model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4" name="Shape 304"/>
          <p:cNvSpPr/>
          <p:nvPr/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Franklin Gothic Book"/>
              </a:rPr>
              <a:t>Obnavljanje run-time objektnega modela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Stanje objekta “vektorji”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6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40560" indent="-340560" defTabSz="381960">
              <a:lnSpc>
                <a:spcPct val="120000"/>
              </a:lnSpc>
              <a:spcBef>
                <a:spcPts val="295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lastnosti vsakega objekta igre so shranjene v vektorju stanja “state vector”,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42960" indent="-340560" defTabSz="381960">
              <a:lnSpc>
                <a:spcPct val="100000"/>
              </a:lnSpc>
              <a:spcBef>
                <a:spcPts val="2954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1660" spc="-1" strike="noStrike">
                <a:solidFill>
                  <a:schemeClr val="dk2"/>
                </a:solidFill>
                <a:latin typeface="Arial"/>
              </a:rPr>
              <a:t>stanje objekta igre </a:t>
            </a:r>
            <a:r>
              <a:rPr b="0" i="1" lang="sl-SI" sz="1660" spc="-1" strike="noStrike">
                <a:solidFill>
                  <a:schemeClr val="dk2"/>
                </a:solidFill>
                <a:latin typeface="Arial"/>
                <a:ea typeface="Palatino Linotype"/>
              </a:rPr>
              <a:t>i</a:t>
            </a:r>
            <a:r>
              <a:rPr b="0" lang="sl-SI" sz="1660" spc="-1" strike="noStrike">
                <a:solidFill>
                  <a:schemeClr val="dk2"/>
                </a:solidFill>
                <a:latin typeface="Arial"/>
                <a:ea typeface="Palatino Linotype"/>
              </a:rPr>
              <a:t> je definirano z </a:t>
            </a:r>
            <a:r>
              <a:rPr b="1" lang="sl-SI" sz="1660" spc="-1" strike="noStrike">
                <a:solidFill>
                  <a:schemeClr val="dk2"/>
                </a:solidFill>
                <a:latin typeface="Arial"/>
                <a:ea typeface="Palatino Linotype"/>
              </a:rPr>
              <a:t>S</a:t>
            </a:r>
            <a:r>
              <a:rPr b="0" i="1" lang="sl-SI" sz="1658" spc="-1" strike="noStrike" baseline="-5000">
                <a:solidFill>
                  <a:schemeClr val="dk2"/>
                </a:solidFill>
                <a:latin typeface="Arial"/>
                <a:ea typeface="Palatino Linotype"/>
              </a:rPr>
              <a:t>i</a:t>
            </a:r>
            <a:r>
              <a:rPr b="0" lang="sl-SI" sz="1660" spc="-1" strike="noStrike">
                <a:solidFill>
                  <a:schemeClr val="dk2"/>
                </a:solidFill>
                <a:latin typeface="Arial"/>
                <a:ea typeface="Palatino Linotype"/>
              </a:rPr>
              <a:t>(</a:t>
            </a:r>
            <a:r>
              <a:rPr b="0" i="1" lang="sl-SI" sz="1660" spc="-1" strike="noStrike">
                <a:solidFill>
                  <a:schemeClr val="dk2"/>
                </a:solidFill>
                <a:latin typeface="Arial"/>
                <a:ea typeface="Palatino Linotype"/>
              </a:rPr>
              <a:t>t</a:t>
            </a:r>
            <a:r>
              <a:rPr b="0" lang="sl-SI" sz="1660" spc="-1" strike="noStrike">
                <a:solidFill>
                  <a:schemeClr val="dk2"/>
                </a:solidFill>
                <a:latin typeface="Arial"/>
                <a:ea typeface="Palatino Linotype"/>
              </a:rPr>
              <a:t>)</a:t>
            </a:r>
            <a:endParaRPr b="0" lang="sl-SI" sz="1660" spc="-1" strike="noStrike">
              <a:solidFill>
                <a:schemeClr val="dk1"/>
              </a:solidFill>
              <a:latin typeface="Arial"/>
            </a:endParaRPr>
          </a:p>
          <a:p>
            <a:pPr marL="340560" indent="-340560" defTabSz="381960">
              <a:lnSpc>
                <a:spcPct val="120000"/>
              </a:lnSpc>
              <a:spcBef>
                <a:spcPts val="295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Palatino Linotype"/>
              </a:rPr>
              <a:t>igra izvaja simulacijo v diskretiziranem času -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  <a:ea typeface="Gill Sans SemiBold"/>
              </a:rPr>
              <a:t>discrete-time simulation,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40560" indent="-340560" defTabSz="381960">
              <a:lnSpc>
                <a:spcPct val="120000"/>
              </a:lnSpc>
              <a:spcBef>
                <a:spcPts val="295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Gill Sans SemiBold"/>
              </a:rPr>
              <a:t>obnavljanje stanja objekta igre je iskanje: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21720" indent="-281160" defTabSz="381960">
              <a:lnSpc>
                <a:spcPct val="100000"/>
              </a:lnSpc>
              <a:spcBef>
                <a:spcPts val="246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S</a:t>
            </a:r>
            <a:r>
              <a:rPr b="0" i="1" lang="sl-SI" sz="2600" spc="-1" strike="noStrike" baseline="-5000">
                <a:solidFill>
                  <a:schemeClr val="dk2"/>
                </a:solidFill>
                <a:latin typeface="Arial"/>
                <a:ea typeface="Palatino Linotype"/>
              </a:rPr>
              <a:t>i</a:t>
            </a:r>
            <a:r>
              <a:rPr b="0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(</a:t>
            </a:r>
            <a:r>
              <a:rPr b="0" i="1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t + </a:t>
            </a:r>
            <a:r>
              <a:rPr b="0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d</a:t>
            </a:r>
            <a:r>
              <a:rPr b="0" i="1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t</a:t>
            </a:r>
            <a:r>
              <a:rPr b="0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) za dan </a:t>
            </a:r>
            <a:r>
              <a:rPr b="1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S</a:t>
            </a:r>
            <a:r>
              <a:rPr b="0" i="1" lang="sl-SI" sz="2600" spc="-1" strike="noStrike" baseline="-5000">
                <a:solidFill>
                  <a:schemeClr val="dk2"/>
                </a:solidFill>
                <a:latin typeface="Arial"/>
                <a:ea typeface="Palatino Linotype"/>
              </a:rPr>
              <a:t>i</a:t>
            </a:r>
            <a:r>
              <a:rPr b="0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(</a:t>
            </a:r>
            <a:r>
              <a:rPr b="0" i="1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t</a:t>
            </a:r>
            <a:r>
              <a:rPr b="0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), za vse objekte igre </a:t>
            </a:r>
            <a:r>
              <a:rPr b="0" i="1" lang="sl-SI" sz="2600" spc="-1" strike="noStrike">
                <a:solidFill>
                  <a:schemeClr val="dk2"/>
                </a:solidFill>
                <a:latin typeface="Arial"/>
                <a:ea typeface="Palatino Linotype"/>
              </a:rPr>
              <a:t>i.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411"/>
          <p:cNvSpPr/>
          <p:nvPr/>
        </p:nvSpPr>
        <p:spPr>
          <a:xfrm>
            <a:off x="1222200" y="2476800"/>
            <a:ext cx="6699240" cy="28137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while (true)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PollJoypad();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float dt = GetFrameDeltaTime();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for (each gameObject)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gameObject.Update(dt);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g_videoDriver.FlipBuffers();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Shape 407"/>
          <p:cNvSpPr/>
          <p:nvPr/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b">
            <a:noAutofit/>
          </a:bodyPr>
          <a:p>
            <a:pPr>
              <a:lnSpc>
                <a:spcPct val="100000"/>
              </a:lnSpc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Enostavna ideja, ki ne dela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413"/>
          <p:cNvSpPr/>
          <p:nvPr/>
        </p:nvSpPr>
        <p:spPr>
          <a:xfrm>
            <a:off x="384480" y="713880"/>
            <a:ext cx="8374680" cy="54291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 defTabSz="321480">
              <a:lnSpc>
                <a:spcPct val="100000"/>
              </a:lnSpc>
            </a:pP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virtual void Tank::</a:t>
            </a:r>
            <a:r>
              <a:rPr b="1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Update</a:t>
            </a: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(float dt)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  <a:p>
            <a:pPr defTabSz="321480">
              <a:lnSpc>
                <a:spcPct val="100000"/>
              </a:lnSpc>
            </a:pP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{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  <a:p>
            <a:pPr defTabSz="321480">
              <a:lnSpc>
                <a:spcPct val="100000"/>
              </a:lnSpc>
              <a:spcBef>
                <a:spcPts val="845"/>
              </a:spcBef>
            </a:pP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</a:t>
            </a: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// </a:t>
            </a:r>
            <a:r>
              <a:rPr b="1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Update the state of the tank itself.</a:t>
            </a:r>
            <a:br>
              <a:rPr sz="2110"/>
            </a:br>
            <a:r>
              <a:rPr b="1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</a:t>
            </a: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MoveTank(dt);</a:t>
            </a:r>
            <a:br>
              <a:rPr sz="2110"/>
            </a:b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DeflectTurret(dt);</a:t>
            </a:r>
            <a:br>
              <a:rPr sz="2110"/>
            </a:b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FireIfNecessary();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  <a:p>
            <a:pPr defTabSz="321480">
              <a:lnSpc>
                <a:spcPct val="100000"/>
              </a:lnSpc>
              <a:spcBef>
                <a:spcPts val="845"/>
              </a:spcBef>
            </a:pP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  <a:p>
            <a:pPr defTabSz="321480">
              <a:lnSpc>
                <a:spcPct val="100000"/>
              </a:lnSpc>
              <a:spcBef>
                <a:spcPts val="845"/>
              </a:spcBef>
            </a:pP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</a:t>
            </a:r>
            <a:r>
              <a:rPr b="1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// Now update low-level engine subsystems on</a:t>
            </a:r>
            <a:br>
              <a:rPr sz="2110"/>
            </a:br>
            <a:r>
              <a:rPr b="1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// behalf of this tank. </a:t>
            </a:r>
            <a:r>
              <a:rPr b="1" lang="sl-SI" sz="2110" spc="-1" strike="noStrike">
                <a:solidFill>
                  <a:srgbClr val="ff2600"/>
                </a:solidFill>
                <a:latin typeface="Consolas"/>
                <a:ea typeface="Consolas"/>
              </a:rPr>
              <a:t>(NOT a good idea!)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  <a:p>
            <a:pPr defTabSz="321480">
              <a:lnSpc>
                <a:spcPct val="100000"/>
              </a:lnSpc>
              <a:spcBef>
                <a:spcPts val="845"/>
              </a:spcBef>
            </a:pPr>
            <a:r>
              <a:rPr b="1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</a:t>
            </a: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m_pAnimationComponent-&gt;Update(dt);</a:t>
            </a:r>
            <a:br>
              <a:rPr sz="2110"/>
            </a:b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m_pCollisionComponent-&gt;Update(dt);</a:t>
            </a:r>
            <a:br>
              <a:rPr sz="2110"/>
            </a:b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m_pPhysicsComponent-&gt;Update(dt);</a:t>
            </a:r>
            <a:br>
              <a:rPr sz="2110"/>
            </a:b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m_pAudioComponent-&gt;Update(dt);</a:t>
            </a:r>
            <a:br>
              <a:rPr sz="2110"/>
            </a:b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    m_pRenderingComponent-&gt;draw();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  <a:p>
            <a:pPr defTabSz="321480">
              <a:lnSpc>
                <a:spcPct val="100000"/>
              </a:lnSpc>
              <a:spcBef>
                <a:spcPts val="845"/>
              </a:spcBef>
            </a:pPr>
            <a:r>
              <a:rPr b="0" lang="sl-SI" sz="2110" spc="-1" strike="noStrike">
                <a:solidFill>
                  <a:srgbClr val="000000"/>
                </a:solidFill>
                <a:latin typeface="Consolas"/>
                <a:ea typeface="Consolas"/>
              </a:rPr>
              <a:t>}</a:t>
            </a:r>
            <a:endParaRPr b="0" lang="en-US" sz="211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obnove v svežnjih (batched updates)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marL="315000" indent="-315000" defTabSz="353160">
              <a:lnSpc>
                <a:spcPct val="120000"/>
              </a:lnSpc>
              <a:spcBef>
                <a:spcPts val="274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podsistemi enginov imajo časovne omejitve,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  <a:p>
            <a:pPr marL="315000" indent="-315000" defTabSz="353160">
              <a:lnSpc>
                <a:spcPct val="120000"/>
              </a:lnSpc>
              <a:spcBef>
                <a:spcPts val="274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veliko bolje je obnoviti/spremeniti vse vrednosti </a:t>
            </a:r>
            <a:r>
              <a:rPr b="0" lang="sl-SI" sz="2800" spc="-1" strike="noStrike">
                <a:solidFill>
                  <a:schemeClr val="dk1"/>
                </a:solidFill>
                <a:latin typeface="Arial"/>
              </a:rPr>
              <a:t>neke vrste – batch,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  <a:p>
            <a:pPr lvl="1" marL="574920" indent="-259920" defTabSz="353160">
              <a:lnSpc>
                <a:spcPct val="100000"/>
              </a:lnSpc>
              <a:spcBef>
                <a:spcPts val="2251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lokalnost kode in podatkov,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89920" indent="-259920" defTabSz="353160">
              <a:lnSpc>
                <a:spcPct val="100000"/>
              </a:lnSpc>
              <a:spcBef>
                <a:spcPts val="225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izboljša I-cache in D-cache performance,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74920" indent="-259920" defTabSz="353160">
              <a:lnSpc>
                <a:spcPct val="100000"/>
              </a:lnSpc>
              <a:spcBef>
                <a:spcPts val="2251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minimizira podvajanje računanja,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74920" indent="-259920" defTabSz="353160">
              <a:lnSpc>
                <a:spcPct val="100000"/>
              </a:lnSpc>
              <a:spcBef>
                <a:spcPts val="2251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optimalno cevovodenje podatkov.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250200" y="332640"/>
            <a:ext cx="8643600" cy="860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sveženjska zanka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3" name="Shape 419"/>
          <p:cNvSpPr/>
          <p:nvPr/>
        </p:nvSpPr>
        <p:spPr>
          <a:xfrm>
            <a:off x="1222200" y="1791000"/>
            <a:ext cx="6699240" cy="41853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while (true)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PollJoypad();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float dt = GetFrameDeltaTime();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for (each gameObject)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gameObject.Update(dt);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g_animationEngine.Update(dt);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g_physicsEngine.Simulate(dt);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g_collisionEngine.Run(dt);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g_audioEngine.Update(dt);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g_renderingEngine.RenderFrame();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g_videoDriver.FlipBuffers();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323280" y="404640"/>
            <a:ext cx="8643600" cy="854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Odvisnosti med objekti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05" name="Picture 1" descr="fig-update-order-dep-forest.pdf"/>
          <p:cNvPicPr/>
          <p:nvPr/>
        </p:nvPicPr>
        <p:blipFill>
          <a:blip r:embed="rId1"/>
          <a:stretch/>
        </p:blipFill>
        <p:spPr>
          <a:xfrm>
            <a:off x="4572000" y="1371600"/>
            <a:ext cx="3691440" cy="487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323640" y="692640"/>
            <a:ext cx="8643600" cy="557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Bucketed Updates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7" name="Shape 427"/>
          <p:cNvSpPr/>
          <p:nvPr/>
        </p:nvSpPr>
        <p:spPr>
          <a:xfrm>
            <a:off x="1222200" y="2589840"/>
            <a:ext cx="6699240" cy="30880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for (each bucket)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for (each gameObject in bucket)</a:t>
            </a:r>
            <a:br>
              <a:rPr sz="1800"/>
            </a:b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gameObject.Update(dt);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g_animationEngine.Update(dt);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g_physicsEngine.Simulate(dt);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800" spc="-1" strike="noStrike">
                <a:solidFill>
                  <a:schemeClr val="dk1"/>
                </a:solidFill>
                <a:latin typeface="Consolas"/>
                <a:ea typeface="Consolas"/>
              </a:rPr>
              <a:t>// ...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Obnavljanja po fazah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89080" indent="-289080" defTabSz="324360">
              <a:lnSpc>
                <a:spcPct val="120000"/>
              </a:lnSpc>
              <a:spcBef>
                <a:spcPts val="253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sodelovanje med objekti igre in ostalimi podsistemi,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89080" indent="-289080" defTabSz="324360">
              <a:lnSpc>
                <a:spcPct val="120000"/>
              </a:lnSpc>
              <a:spcBef>
                <a:spcPts val="253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nekateri podsistemi se obnavljajo po fazah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28120" indent="-239040" defTabSz="324360">
              <a:lnSpc>
                <a:spcPct val="100000"/>
              </a:lnSpc>
              <a:spcBef>
                <a:spcPts val="1477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primer animacija: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17200" indent="-239040" defTabSz="324360">
              <a:lnSpc>
                <a:spcPts val="2319"/>
              </a:lnSpc>
              <a:spcBef>
                <a:spcPts val="28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izračunaj vmesne poze,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17200" indent="-239040" defTabSz="324360">
              <a:lnSpc>
                <a:spcPts val="2319"/>
              </a:lnSpc>
              <a:spcBef>
                <a:spcPts val="28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apliciraj poze na rag doll fiziko,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17200" indent="-239040" defTabSz="324360">
              <a:lnSpc>
                <a:spcPts val="2319"/>
              </a:lnSpc>
              <a:spcBef>
                <a:spcPts val="28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simuliraj fiziko/rag dolls,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17200" indent="-239040" defTabSz="324360">
              <a:lnSpc>
                <a:spcPts val="2319"/>
              </a:lnSpc>
              <a:spcBef>
                <a:spcPts val="28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apliciraj rag doll končne poze na skelet,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17200" indent="-239040" defTabSz="324360">
              <a:lnSpc>
                <a:spcPts val="2319"/>
              </a:lnSpc>
              <a:spcBef>
                <a:spcPts val="28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post-procesiraj za proceduralno animacijo,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2" marL="817200" indent="-239040" defTabSz="324360">
              <a:lnSpc>
                <a:spcPts val="2319"/>
              </a:lnSpc>
              <a:spcBef>
                <a:spcPts val="281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generiraj končno paletno matriko.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432"/>
          <p:cNvSpPr/>
          <p:nvPr/>
        </p:nvSpPr>
        <p:spPr>
          <a:xfrm>
            <a:off x="817920" y="240120"/>
            <a:ext cx="8554680" cy="63770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while (true) // main game loop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{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// ...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for (each gameObject)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gameObject.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PreAnimUpdate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(dt);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g_animationEngine.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CalculateIntermediatePoses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(dt); 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for (each gameObject)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gameObject.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PostAnimUpdate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(dt);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g_ragdollSystem.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ApplySkeletonsToRagDolls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();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g_physicsEngine.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Simulate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(dt);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g_collisionEngine.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DetectAndResolveCollisions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(dt);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g_ragdollSystem.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ApplyRagDollsToSkeletons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();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g_animationEngine.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FinalizePoseAndMatrixPalette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for (each gameObject)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gameObject.</a:t>
            </a:r>
            <a:r>
              <a:rPr b="1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FinalUpdate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(dt);</a:t>
            </a:r>
            <a:br>
              <a:rPr sz="1970"/>
            </a:b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// ...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} 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med obnavljanjem objekti igre potrebujejo stanja drugih objektov,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player lahko vpraša svojo puško koliko metkov ima,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orožje lahko vpraša kakšen tip characterja jo drži,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…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Povpraševanja med objekti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problemi: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Povpraševanja med objekti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stanja vseh objektov igre so konsistentna pred in po koraku zanke obnavljanja,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med izvajanjem koraka pa so nekonsistentna.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Povpraševanja med objekti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nekaj rešitev problema: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Bucketed updates: sprašuj samo objekte v drugih vedrih - buckets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State cache: vzdržuj kopijo stanja iz zadnjega okvirja.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Povpraševanja med objekti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Večnitne obnove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Modern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 gaming strojna oprema je multi-core,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Izkoristimo to moč,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torej: Concurrent updates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podsistemi engina,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objekti igre pa zelo težko (vzporedno).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Načini za paralelizem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Instruction-level parallelism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superscalar CPUs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Flynn’s taxonomy (SISD, MISD*, SIMD, MIMD)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302400" indent="-302400">
              <a:lnSpc>
                <a:spcPct val="100000"/>
              </a:lnSpc>
              <a:spcBef>
                <a:spcPts val="267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multi-threading / hyper-threading na enem jedru,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02400" indent="-302400">
              <a:lnSpc>
                <a:spcPct val="100000"/>
              </a:lnSpc>
              <a:spcBef>
                <a:spcPts val="267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multi-core,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02400" indent="-302400">
              <a:lnSpc>
                <a:spcPct val="100000"/>
              </a:lnSpc>
              <a:spcBef>
                <a:spcPts val="267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porazdeljeno procesiranje prek več računalnikov.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SIMD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30" spc="-1" strike="noStrike">
                <a:solidFill>
                  <a:schemeClr val="dk1"/>
                </a:solidFill>
                <a:latin typeface="Arial"/>
              </a:rPr>
              <a:t>SIMD ve</a:t>
            </a:r>
            <a:r>
              <a:rPr b="0" lang="sl-SI" sz="2630" spc="-1" strike="noStrike">
                <a:solidFill>
                  <a:schemeClr val="dk1"/>
                </a:solidFill>
                <a:latin typeface="Arial"/>
              </a:rPr>
              <a:t>ktorske operacije so na vseh modernih CPUjih,</a:t>
            </a:r>
            <a:endParaRPr b="0" lang="sl-SI" sz="263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30" spc="-1" strike="noStrike">
                <a:solidFill>
                  <a:schemeClr val="dk1"/>
                </a:solidFill>
                <a:latin typeface="Arial"/>
              </a:rPr>
              <a:t>uporabimo za 3D vektorsko matematiko,</a:t>
            </a:r>
            <a:endParaRPr b="0" lang="sl-SI" sz="263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30" spc="-1" strike="noStrike">
                <a:solidFill>
                  <a:schemeClr val="dk1"/>
                </a:solidFill>
                <a:latin typeface="Arial"/>
              </a:rPr>
              <a:t>lahko razdeli delo na vzporedne streame.</a:t>
            </a:r>
            <a:endParaRPr b="0" lang="sl-SI" sz="263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467"/>
          <p:cNvSpPr/>
          <p:nvPr/>
        </p:nvSpPr>
        <p:spPr>
          <a:xfrm>
            <a:off x="451800" y="2492280"/>
            <a:ext cx="8240040" cy="18734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void MultiplyFloats(int n, const float* a, const float* b, float* r){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for (int i = 0; i &lt; n; ++i){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r[i] = a[i] * b[i];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469"/>
          <p:cNvSpPr/>
          <p:nvPr/>
        </p:nvSpPr>
        <p:spPr>
          <a:xfrm>
            <a:off x="451800" y="991080"/>
            <a:ext cx="8240040" cy="487584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spAutoFit/>
          </a:bodyPr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void MultFloatsSIMD(int n, const float* a, const float* b, float* r){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int m = n / 4;  // split into batches of 4 floats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for (int j = 0; j &lt; m; ++j){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const int i = 4*j;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simd_load(r1, &amp;a[i]);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simd_load(r2, &amp;b[i]);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simd_mul(r3, r1, r2);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simd_store(&amp;r[i], r3);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int iRest = m*4;  // do any remaining ones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for (int i = iRest; i &lt; n; ++i){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r[i] = a[i] * b[i];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    </a:t>
            </a: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1970" spc="-1" strike="noStrike">
                <a:solidFill>
                  <a:schemeClr val="dk1"/>
                </a:solidFill>
                <a:latin typeface="Consolas"/>
                <a:ea typeface="Consolas"/>
              </a:rPr>
              <a:t>}</a:t>
            </a:r>
            <a:endParaRPr b="0" lang="en-US" sz="197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471"/>
          <p:cNvSpPr/>
          <p:nvPr/>
        </p:nvSpPr>
        <p:spPr>
          <a:xfrm>
            <a:off x="1211400" y="941040"/>
            <a:ext cx="6720480" cy="5786640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35640" rIns="35640" tIns="35640" bIns="35640" anchor="ctr">
            <a:noAutofit/>
          </a:bodyPr>
          <a:p>
            <a:pPr>
              <a:lnSpc>
                <a:spcPct val="100000"/>
              </a:lnSpc>
            </a:pPr>
            <a:endParaRPr b="0" lang="sl-SI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250200" y="178560"/>
            <a:ext cx="8643600" cy="894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multi-core arhitekture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29" name="Picture 1" descr="fig-ps4-arch.pdf"/>
          <p:cNvPicPr/>
          <p:nvPr/>
        </p:nvPicPr>
        <p:blipFill>
          <a:blip r:embed="rId1"/>
          <a:stretch/>
        </p:blipFill>
        <p:spPr>
          <a:xfrm>
            <a:off x="1278000" y="969840"/>
            <a:ext cx="6597360" cy="5696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Vzporedna obnavljanja podsistemov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 razdelitvijo engina na skoraj samostojne podsisteme,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vsak podsistem mapiramo na svojo nit,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 PS3 pa na SPU.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Sinhronizacija sistema opravil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329400" indent="-329400" defTabSz="369720">
              <a:lnSpc>
                <a:spcPct val="120000"/>
              </a:lnSpc>
              <a:spcBef>
                <a:spcPts val="288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števci,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01560" indent="-272160" defTabSz="369720">
              <a:lnSpc>
                <a:spcPct val="100000"/>
              </a:lnSpc>
              <a:spcBef>
                <a:spcPts val="239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vsako opravilo poveča števec, ko se izvaja in zmanjša, ko je končal,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01560" indent="-272160" defTabSz="369720">
              <a:lnSpc>
                <a:spcPct val="100000"/>
              </a:lnSpc>
              <a:spcBef>
                <a:spcPts val="239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drugo opravilo čaka dokler števec ne doseže nič,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29400" indent="-329400" defTabSz="369720">
              <a:lnSpc>
                <a:spcPct val="120000"/>
              </a:lnSpc>
              <a:spcBef>
                <a:spcPts val="2883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spin locks,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01560" indent="-272160" defTabSz="369720">
              <a:lnSpc>
                <a:spcPct val="100000"/>
              </a:lnSpc>
              <a:spcBef>
                <a:spcPts val="239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implementirani prek atomičnih operacij, ki jih ponuja CPU,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01560" indent="-272160" defTabSz="369720">
              <a:lnSpc>
                <a:spcPct val="100000"/>
              </a:lnSpc>
              <a:spcBef>
                <a:spcPts val="2390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ekskluzivne ključavnice.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2600" spc="-1" strike="noStrike">
                <a:solidFill>
                  <a:schemeClr val="dk2"/>
                </a:solidFill>
                <a:latin typeface="Arial"/>
              </a:rPr>
              <a:t>Vzporedno obnavljanje objektov igre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težko dosežemo, ker so objekti odvisni in komunicirajo med sabo,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366120" indent="-366120">
              <a:lnSpc>
                <a:spcPct val="120000"/>
              </a:lnSpc>
              <a:spcBef>
                <a:spcPts val="3234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možni pristopi: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zaklepanje (v splošnem ne deluje dobro),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double-buffered vektorji stanja objektov igre,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668520" indent="-30240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snapshots (poor-man’s double buffering).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30169</TotalTime>
  <Application>LibreOffice/24.2.7.2$Linux_X86_64 LibreOffice_project/420$Build-2</Application>
  <AppVersion>15.0000</AppVersion>
  <Words>3503</Words>
  <Paragraphs>609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jernej</dc:creator>
  <dc:description/>
  <dc:language>en-US</dc:language>
  <cp:lastModifiedBy>Jernej Vičič</cp:lastModifiedBy>
  <dcterms:modified xsi:type="dcterms:W3CDTF">2025-11-30T19:33:31Z</dcterms:modified>
  <cp:revision>877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37</vt:i4>
  </property>
  <property fmtid="{D5CDD505-2E9C-101B-9397-08002B2CF9AE}" pid="3" name="PresentationFormat">
    <vt:lpwstr>On-screen Show (4:3)</vt:lpwstr>
  </property>
  <property fmtid="{D5CDD505-2E9C-101B-9397-08002B2CF9AE}" pid="4" name="Slides">
    <vt:i4>84</vt:i4>
  </property>
</Properties>
</file>