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presProps.xml" ContentType="application/vnd.openxmlformats-officedocument.presentationml.presProps+xml"/>
  <Override PartName="/ppt/theme/_rels/theme10.xml.rels" ContentType="application/vnd.openxmlformats-package.relationships+xml"/>
  <Override PartName="/ppt/theme/_rels/theme1.xml.rels" ContentType="application/vnd.openxmlformats-package.relationships+xml"/>
  <Override PartName="/ppt/theme/_rels/theme9.xml.rels" ContentType="application/vnd.openxmlformats-package.relationships+xml"/>
  <Override PartName="/ppt/theme/_rels/theme8.xml.rels" ContentType="application/vnd.openxmlformats-package.relationships+xml"/>
  <Override PartName="/ppt/theme/_rels/theme7.xml.rels" ContentType="application/vnd.openxmlformats-package.relationships+xml"/>
  <Override PartName="/ppt/theme/_rels/theme6.xml.rels" ContentType="application/vnd.openxmlformats-package.relationships+xml"/>
  <Override PartName="/ppt/theme/_rels/theme5.xml.rels" ContentType="application/vnd.openxmlformats-package.relationships+xml"/>
  <Override PartName="/ppt/theme/_rels/theme4.xml.rels" ContentType="application/vnd.openxmlformats-package.relationships+xml"/>
  <Override PartName="/ppt/theme/_rels/theme3.xml.rels" ContentType="application/vnd.openxmlformats-package.relationships+xml"/>
  <Override PartName="/ppt/theme/_rels/theme12.xml.rels" ContentType="application/vnd.openxmlformats-package.relationships+xml"/>
  <Override PartName="/ppt/theme/_rels/theme2.xml.rels" ContentType="application/vnd.openxmlformats-package.relationships+xml"/>
  <Override PartName="/ppt/theme/_rels/theme11.xml.rels" ContentType="application/vnd.openxmlformats-package.relationships+xml"/>
  <Override PartName="/ppt/theme/theme10.xml" ContentType="application/vnd.openxmlformats-officedocument.theme+xml"/>
  <Override PartName="/ppt/theme/theme9.xml" ContentType="application/vnd.openxmlformats-officedocument.theme+xml"/>
  <Override PartName="/ppt/theme/theme8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2.xml" ContentType="application/vnd.openxmlformats-officedocument.theme+xml"/>
  <Override PartName="/ppt/theme/theme11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6.png" ContentType="image/png"/>
  <Override PartName="/ppt/media/image10.png" ContentType="image/png"/>
  <Override PartName="/ppt/media/image2.png" ContentType="image/png"/>
  <Override PartName="/ppt/media/image3.png" ContentType="image/png"/>
  <Override PartName="/ppt/media/image4.tif" ContentType="image/tiff"/>
  <Override PartName="/ppt/media/image8.png" ContentType="image/png"/>
  <Override PartName="/ppt/media/image5.png" ContentType="image/png"/>
  <Override PartName="/ppt/media/image7.png" ContentType="image/png"/>
  <Override PartName="/ppt/media/image9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28.xml.rels" ContentType="application/vnd.openxmlformats-package.relationships+xml"/>
  <Override PartName="/ppt/slides/_rels/slide65.xml.rels" ContentType="application/vnd.openxmlformats-package.relationships+xml"/>
  <Override PartName="/ppt/slides/_rels/slide29.xml.rels" ContentType="application/vnd.openxmlformats-package.relationships+xml"/>
  <Override PartName="/ppt/slides/_rels/slide1.xml.rels" ContentType="application/vnd.openxmlformats-package.relationships+xml"/>
  <Override PartName="/ppt/slides/_rels/slide55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56.xml.rels" ContentType="application/vnd.openxmlformats-package.relationships+xml"/>
  <Override PartName="/ppt/slides/_rels/slide10.xml.rels" ContentType="application/vnd.openxmlformats-package.relationships+xml"/>
  <Override PartName="/ppt/slides/_rels/slide47.xml.rels" ContentType="application/vnd.openxmlformats-package.relationships+xml"/>
  <Override PartName="/ppt/slides/_rels/slide17.xml.rels" ContentType="application/vnd.openxmlformats-package.relationships+xml"/>
  <Override PartName="/ppt/slides/_rels/slide54.xml.rels" ContentType="application/vnd.openxmlformats-package.relationships+xml"/>
  <Override PartName="/ppt/slides/_rels/slide16.xml.rels" ContentType="application/vnd.openxmlformats-package.relationships+xml"/>
  <Override PartName="/ppt/slides/_rels/slide53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57.xml.rels" ContentType="application/vnd.openxmlformats-package.relationships+xml"/>
  <Override PartName="/ppt/slides/_rels/slide18.xml.rels" ContentType="application/vnd.openxmlformats-package.relationships+xml"/>
  <Override PartName="/ppt/slides/_rels/slide60.xml.rels" ContentType="application/vnd.openxmlformats-package.relationships+xml"/>
  <Override PartName="/ppt/slides/_rels/slide52.xml.rels" ContentType="application/vnd.openxmlformats-package.relationships+xml"/>
  <Override PartName="/ppt/slides/_rels/slide51.xml.rels" ContentType="application/vnd.openxmlformats-package.relationships+xml"/>
  <Override PartName="/ppt/slides/_rels/slide48.xml.rels" ContentType="application/vnd.openxmlformats-package.relationships+xml"/>
  <Override PartName="/ppt/slides/_rels/slide11.xml.rels" ContentType="application/vnd.openxmlformats-package.relationships+xml"/>
  <Override PartName="/ppt/slides/_rels/slide46.xml.rels" ContentType="application/vnd.openxmlformats-package.relationships+xml"/>
  <Override PartName="/ppt/slides/_rels/slide62.xml.rels" ContentType="application/vnd.openxmlformats-package.relationships+xml"/>
  <Override PartName="/ppt/slides/_rels/slide64.xml.rels" ContentType="application/vnd.openxmlformats-package.relationships+xml"/>
  <Override PartName="/ppt/slides/_rels/slide27.xml.rels" ContentType="application/vnd.openxmlformats-package.relationships+xml"/>
  <Override PartName="/ppt/slides/_rels/slide15.xml.rels" ContentType="application/vnd.openxmlformats-package.relationships+xml"/>
  <Override PartName="/ppt/slides/_rels/slide61.xml.rels" ContentType="application/vnd.openxmlformats-package.relationships+xml"/>
  <Override PartName="/ppt/slides/_rels/slide19.xml.rels" ContentType="application/vnd.openxmlformats-package.relationships+xml"/>
  <Override PartName="/ppt/slides/_rels/slide63.xml.rels" ContentType="application/vnd.openxmlformats-package.relationships+xml"/>
  <Override PartName="/ppt/slides/_rels/slide14.xml.rels" ContentType="application/vnd.openxmlformats-package.relationships+xml"/>
  <Override PartName="/ppt/slides/_rels/slide6.xml.rels" ContentType="application/vnd.openxmlformats-package.relationships+xml"/>
  <Override PartName="/ppt/slides/_rels/slide23.xml.rels" ContentType="application/vnd.openxmlformats-package.relationships+xml"/>
  <Override PartName="/ppt/slides/_rels/slide4.xml.rels" ContentType="application/vnd.openxmlformats-package.relationships+xml"/>
  <Override PartName="/ppt/slides/_rels/slide21.xml.rels" ContentType="application/vnd.openxmlformats-package.relationships+xml"/>
  <Override PartName="/ppt/slides/_rels/slide58.xml.rels" ContentType="application/vnd.openxmlformats-package.relationships+xml"/>
  <Override PartName="/ppt/slides/_rels/slide12.xml.rels" ContentType="application/vnd.openxmlformats-package.relationships+xml"/>
  <Override PartName="/ppt/slides/_rels/slide49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59.xml.rels" ContentType="application/vnd.openxmlformats-package.relationships+xml"/>
  <Override PartName="/ppt/slides/_rels/slide13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6.xml.rels" ContentType="application/vnd.openxmlformats-package.relationships+xml"/>
  <Override PartName="/ppt/slides/_rels/slide37.xml.rels" ContentType="application/vnd.openxmlformats-package.relationships+xml"/>
  <Override PartName="/ppt/slides/_rels/slide38.xml.rels" ContentType="application/vnd.openxmlformats-package.relationships+xml"/>
  <Override PartName="/ppt/slides/_rels/slide39.xml.rels" ContentType="application/vnd.openxmlformats-package.relationships+xml"/>
  <Override PartName="/ppt/slides/_rels/slide40.xml.rels" ContentType="application/vnd.openxmlformats-package.relationships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54.xml" ContentType="application/vnd.openxmlformats-officedocument.presentationml.slide+xml"/>
  <Override PartName="/ppt/slides/slide53.xml" ContentType="application/vnd.openxmlformats-officedocument.presentationml.slide+xml"/>
  <Override PartName="/ppt/slides/slide52.xml" ContentType="application/vnd.openxmlformats-officedocument.presentationml.slide+xml"/>
  <Override PartName="/ppt/slides/slide51.xml" ContentType="application/vnd.openxmlformats-officedocument.presentationml.slide+xml"/>
  <Override PartName="/ppt/slides/slide18.xml" ContentType="application/vnd.openxmlformats-officedocument.presentationml.slide+xml"/>
  <Override PartName="/ppt/slides/slide60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48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4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29.xml" ContentType="application/vnd.openxmlformats-officedocument.presentationml.slide+xml"/>
  <Override PartName="/ppt/slides/slide65.xml" ContentType="application/vnd.openxmlformats-officedocument.presentationml.slide+xml"/>
  <Override PartName="/ppt/slides/slide28.xml" ContentType="application/vnd.openxmlformats-officedocument.presentationml.slide+xml"/>
  <Override PartName="/ppt/slides/slide62.xml" ContentType="application/vnd.openxmlformats-officedocument.presentationml.slide+xml"/>
  <Override PartName="/ppt/slides/slide64.xml" ContentType="application/vnd.openxmlformats-officedocument.presentationml.slide+xml"/>
  <Override PartName="/ppt/slides/slide27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61.xml" ContentType="application/vnd.openxmlformats-officedocument.presentationml.slide+xml"/>
  <Override PartName="/ppt/slides/slide19.xml" ContentType="application/vnd.openxmlformats-officedocument.presentationml.slide+xml"/>
  <Override PartName="/ppt/slides/slide63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0.xml" ContentType="application/vnd.openxmlformats-officedocument.presentationml.slide+xml"/>
  <Override PartName="/ppt/notesSlides/notesSlide54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_rels/notesSlide45.xml.rels" ContentType="application/vnd.openxmlformats-package.relationships+xml"/>
  <Override PartName="/ppt/notesSlides/_rels/notesSlide44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62.xml.rels" ContentType="application/vnd.openxmlformats-package.relationships+xml"/>
  <Override PartName="/ppt/notesSlides/_rels/notesSlide63.xml.rels" ContentType="application/vnd.openxmlformats-package.relationships+xml"/>
  <Override PartName="/ppt/notesSlides/_rels/notesSlide64.xml.rels" ContentType="application/vnd.openxmlformats-package.relationships+xml"/>
  <Override PartName="/ppt/notesSlides/_rels/notesSlide65.xml.rels" ContentType="application/vnd.openxmlformats-package.relationships+xml"/>
  <Override PartName="/ppt/notesSlides/_rels/notesSlide59.xml.rels" ContentType="application/vnd.openxmlformats-package.relationships+xml"/>
  <Override PartName="/ppt/notesSlides/_rels/notesSlide61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60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51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50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5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47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9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</p:sldMasterIdLst>
  <p:notesMasterIdLst>
    <p:notesMasterId r:id="rId14"/>
  </p:notesMasterIdLst>
  <p:sldIdLst>
    <p:sldId id="256" r:id="rId15"/>
    <p:sldId id="257" r:id="rId16"/>
    <p:sldId id="258" r:id="rId17"/>
    <p:sldId id="259" r:id="rId18"/>
    <p:sldId id="260" r:id="rId19"/>
    <p:sldId id="261" r:id="rId20"/>
    <p:sldId id="262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7" r:id="rId46"/>
    <p:sldId id="288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306" r:id="rId65"/>
    <p:sldId id="307" r:id="rId66"/>
    <p:sldId id="308" r:id="rId67"/>
    <p:sldId id="309" r:id="rId68"/>
    <p:sldId id="310" r:id="rId69"/>
    <p:sldId id="311" r:id="rId70"/>
    <p:sldId id="312" r:id="rId71"/>
    <p:sldId id="313" r:id="rId72"/>
    <p:sldId id="314" r:id="rId73"/>
    <p:sldId id="315" r:id="rId74"/>
    <p:sldId id="316" r:id="rId75"/>
    <p:sldId id="317" r:id="rId76"/>
    <p:sldId id="318" r:id="rId77"/>
    <p:sldId id="319" r:id="rId78"/>
    <p:sldId id="320" r:id="rId79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notesMaster" Target="notesMasters/notesMaster1.xml"/><Relationship Id="rId15" Type="http://schemas.openxmlformats.org/officeDocument/2006/relationships/slide" Target="slides/slide1.xml"/><Relationship Id="rId16" Type="http://schemas.openxmlformats.org/officeDocument/2006/relationships/slide" Target="slides/slide2.xml"/><Relationship Id="rId17" Type="http://schemas.openxmlformats.org/officeDocument/2006/relationships/slide" Target="slides/slide3.xml"/><Relationship Id="rId18" Type="http://schemas.openxmlformats.org/officeDocument/2006/relationships/slide" Target="slides/slide4.xml"/><Relationship Id="rId19" Type="http://schemas.openxmlformats.org/officeDocument/2006/relationships/slide" Target="slides/slide5.xml"/><Relationship Id="rId20" Type="http://schemas.openxmlformats.org/officeDocument/2006/relationships/slide" Target="slides/slide6.xml"/><Relationship Id="rId21" Type="http://schemas.openxmlformats.org/officeDocument/2006/relationships/slide" Target="slides/slide7.xml"/><Relationship Id="rId22" Type="http://schemas.openxmlformats.org/officeDocument/2006/relationships/slide" Target="slides/slide8.xml"/><Relationship Id="rId23" Type="http://schemas.openxmlformats.org/officeDocument/2006/relationships/slide" Target="slides/slide9.xml"/><Relationship Id="rId24" Type="http://schemas.openxmlformats.org/officeDocument/2006/relationships/slide" Target="slides/slide10.xml"/><Relationship Id="rId25" Type="http://schemas.openxmlformats.org/officeDocument/2006/relationships/slide" Target="slides/slide11.xml"/><Relationship Id="rId26" Type="http://schemas.openxmlformats.org/officeDocument/2006/relationships/slide" Target="slides/slide12.xml"/><Relationship Id="rId27" Type="http://schemas.openxmlformats.org/officeDocument/2006/relationships/slide" Target="slides/slide13.xml"/><Relationship Id="rId28" Type="http://schemas.openxmlformats.org/officeDocument/2006/relationships/slide" Target="slides/slide14.xml"/><Relationship Id="rId29" Type="http://schemas.openxmlformats.org/officeDocument/2006/relationships/slide" Target="slides/slide15.xml"/><Relationship Id="rId30" Type="http://schemas.openxmlformats.org/officeDocument/2006/relationships/slide" Target="slides/slide16.xml"/><Relationship Id="rId31" Type="http://schemas.openxmlformats.org/officeDocument/2006/relationships/slide" Target="slides/slide17.xml"/><Relationship Id="rId32" Type="http://schemas.openxmlformats.org/officeDocument/2006/relationships/slide" Target="slides/slide18.xml"/><Relationship Id="rId33" Type="http://schemas.openxmlformats.org/officeDocument/2006/relationships/slide" Target="slides/slide19.xml"/><Relationship Id="rId34" Type="http://schemas.openxmlformats.org/officeDocument/2006/relationships/slide" Target="slides/slide20.xml"/><Relationship Id="rId35" Type="http://schemas.openxmlformats.org/officeDocument/2006/relationships/slide" Target="slides/slide21.xml"/><Relationship Id="rId36" Type="http://schemas.openxmlformats.org/officeDocument/2006/relationships/slide" Target="slides/slide22.xml"/><Relationship Id="rId37" Type="http://schemas.openxmlformats.org/officeDocument/2006/relationships/slide" Target="slides/slide23.xml"/><Relationship Id="rId38" Type="http://schemas.openxmlformats.org/officeDocument/2006/relationships/slide" Target="slides/slide24.xml"/><Relationship Id="rId39" Type="http://schemas.openxmlformats.org/officeDocument/2006/relationships/slide" Target="slides/slide25.xml"/><Relationship Id="rId40" Type="http://schemas.openxmlformats.org/officeDocument/2006/relationships/slide" Target="slides/slide26.xml"/><Relationship Id="rId41" Type="http://schemas.openxmlformats.org/officeDocument/2006/relationships/slide" Target="slides/slide27.xml"/><Relationship Id="rId42" Type="http://schemas.openxmlformats.org/officeDocument/2006/relationships/slide" Target="slides/slide28.xml"/><Relationship Id="rId43" Type="http://schemas.openxmlformats.org/officeDocument/2006/relationships/slide" Target="slides/slide29.xml"/><Relationship Id="rId44" Type="http://schemas.openxmlformats.org/officeDocument/2006/relationships/slide" Target="slides/slide30.xml"/><Relationship Id="rId45" Type="http://schemas.openxmlformats.org/officeDocument/2006/relationships/slide" Target="slides/slide31.xml"/><Relationship Id="rId46" Type="http://schemas.openxmlformats.org/officeDocument/2006/relationships/slide" Target="slides/slide32.xml"/><Relationship Id="rId47" Type="http://schemas.openxmlformats.org/officeDocument/2006/relationships/slide" Target="slides/slide33.xml"/><Relationship Id="rId48" Type="http://schemas.openxmlformats.org/officeDocument/2006/relationships/slide" Target="slides/slide34.xml"/><Relationship Id="rId49" Type="http://schemas.openxmlformats.org/officeDocument/2006/relationships/slide" Target="slides/slide35.xml"/><Relationship Id="rId50" Type="http://schemas.openxmlformats.org/officeDocument/2006/relationships/slide" Target="slides/slide36.xml"/><Relationship Id="rId51" Type="http://schemas.openxmlformats.org/officeDocument/2006/relationships/slide" Target="slides/slide37.xml"/><Relationship Id="rId52" Type="http://schemas.openxmlformats.org/officeDocument/2006/relationships/slide" Target="slides/slide38.xml"/><Relationship Id="rId53" Type="http://schemas.openxmlformats.org/officeDocument/2006/relationships/slide" Target="slides/slide39.xml"/><Relationship Id="rId54" Type="http://schemas.openxmlformats.org/officeDocument/2006/relationships/slide" Target="slides/slide40.xml"/><Relationship Id="rId55" Type="http://schemas.openxmlformats.org/officeDocument/2006/relationships/slide" Target="slides/slide41.xml"/><Relationship Id="rId56" Type="http://schemas.openxmlformats.org/officeDocument/2006/relationships/slide" Target="slides/slide42.xml"/><Relationship Id="rId57" Type="http://schemas.openxmlformats.org/officeDocument/2006/relationships/slide" Target="slides/slide43.xml"/><Relationship Id="rId58" Type="http://schemas.openxmlformats.org/officeDocument/2006/relationships/slide" Target="slides/slide44.xml"/><Relationship Id="rId59" Type="http://schemas.openxmlformats.org/officeDocument/2006/relationships/slide" Target="slides/slide45.xml"/><Relationship Id="rId60" Type="http://schemas.openxmlformats.org/officeDocument/2006/relationships/slide" Target="slides/slide46.xml"/><Relationship Id="rId61" Type="http://schemas.openxmlformats.org/officeDocument/2006/relationships/slide" Target="slides/slide47.xml"/><Relationship Id="rId62" Type="http://schemas.openxmlformats.org/officeDocument/2006/relationships/slide" Target="slides/slide48.xml"/><Relationship Id="rId63" Type="http://schemas.openxmlformats.org/officeDocument/2006/relationships/slide" Target="slides/slide49.xml"/><Relationship Id="rId64" Type="http://schemas.openxmlformats.org/officeDocument/2006/relationships/slide" Target="slides/slide50.xml"/><Relationship Id="rId65" Type="http://schemas.openxmlformats.org/officeDocument/2006/relationships/slide" Target="slides/slide51.xml"/><Relationship Id="rId66" Type="http://schemas.openxmlformats.org/officeDocument/2006/relationships/slide" Target="slides/slide52.xml"/><Relationship Id="rId67" Type="http://schemas.openxmlformats.org/officeDocument/2006/relationships/slide" Target="slides/slide53.xml"/><Relationship Id="rId68" Type="http://schemas.openxmlformats.org/officeDocument/2006/relationships/slide" Target="slides/slide54.xml"/><Relationship Id="rId69" Type="http://schemas.openxmlformats.org/officeDocument/2006/relationships/slide" Target="slides/slide55.xml"/><Relationship Id="rId70" Type="http://schemas.openxmlformats.org/officeDocument/2006/relationships/slide" Target="slides/slide56.xml"/><Relationship Id="rId71" Type="http://schemas.openxmlformats.org/officeDocument/2006/relationships/slide" Target="slides/slide57.xml"/><Relationship Id="rId72" Type="http://schemas.openxmlformats.org/officeDocument/2006/relationships/slide" Target="slides/slide58.xml"/><Relationship Id="rId73" Type="http://schemas.openxmlformats.org/officeDocument/2006/relationships/slide" Target="slides/slide59.xml"/><Relationship Id="rId74" Type="http://schemas.openxmlformats.org/officeDocument/2006/relationships/slide" Target="slides/slide60.xml"/><Relationship Id="rId75" Type="http://schemas.openxmlformats.org/officeDocument/2006/relationships/slide" Target="slides/slide61.xml"/><Relationship Id="rId76" Type="http://schemas.openxmlformats.org/officeDocument/2006/relationships/slide" Target="slides/slide62.xml"/><Relationship Id="rId77" Type="http://schemas.openxmlformats.org/officeDocument/2006/relationships/slide" Target="slides/slide63.xml"/><Relationship Id="rId78" Type="http://schemas.openxmlformats.org/officeDocument/2006/relationships/slide" Target="slides/slide64.xml"/><Relationship Id="rId79" Type="http://schemas.openxmlformats.org/officeDocument/2006/relationships/slide" Target="slides/slide65.xml"/><Relationship Id="rId8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Click to move the slide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dt" idx="3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" name="PlaceHolder 5"/>
          <p:cNvSpPr>
            <a:spLocks noGrp="1"/>
          </p:cNvSpPr>
          <p:nvPr>
            <p:ph type="ftr" idx="3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6"/>
          <p:cNvSpPr>
            <a:spLocks noGrp="1"/>
          </p:cNvSpPr>
          <p:nvPr>
            <p:ph type="sldNum" idx="3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F3CDBB5B-8C69-4310-BB89-EC2E1945BAD9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_rels/notesSlide60.xml.rels><?xml version="1.0" encoding="UTF-8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
</Relationships>
</file>

<file path=ppt/notesSlides/_rels/notesSlide6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
</Relationships>
</file>

<file path=ppt/notesSlides/_rels/notesSlide6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
</Relationships>
</file>

<file path=ppt/notesSlides/_rels/notesSlide63.xml.rels><?xml version="1.0" encoding="UTF-8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
</Relationships>
</file>

<file path=ppt/notesSlides/_rels/notesSlide64.xml.rels><?xml version="1.0" encoding="UTF-8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
</Relationships>
</file>

<file path=ppt/notesSlides/_rels/notesSlide6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PlaceHolder 3"/>
          <p:cNvSpPr>
            <a:spLocks noGrp="1"/>
          </p:cNvSpPr>
          <p:nvPr>
            <p:ph type="sldNum" idx="16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FB5DBC3-91EB-4F74-AF67-59F2DDD901C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sldNum" idx="16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F004A66-AE98-4073-AF34-DCA4D3FC714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2" name="PlaceHolder 3"/>
          <p:cNvSpPr>
            <a:spLocks noGrp="1"/>
          </p:cNvSpPr>
          <p:nvPr>
            <p:ph type="sldNum" idx="16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C639166-0C23-4B4A-9AE7-471B450D8C4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5" name="PlaceHolder 3"/>
          <p:cNvSpPr>
            <a:spLocks noGrp="1"/>
          </p:cNvSpPr>
          <p:nvPr>
            <p:ph type="sldNum" idx="16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977BCCC-F778-46BA-91C6-A98CCBC11E0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3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16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223D7D4-C9F8-4A87-94B1-C825D8B67B8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1" name="PlaceHolder 3"/>
          <p:cNvSpPr>
            <a:spLocks noGrp="1"/>
          </p:cNvSpPr>
          <p:nvPr>
            <p:ph type="sldNum" idx="16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EEAD705-9092-4802-857F-2931FB0C194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4" name="PlaceHolder 3"/>
          <p:cNvSpPr>
            <a:spLocks noGrp="1"/>
          </p:cNvSpPr>
          <p:nvPr>
            <p:ph type="sldNum" idx="16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64F3E34-B3F5-4A23-AEC5-7B2BBCE6B9D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7" name="PlaceHolder 3"/>
          <p:cNvSpPr>
            <a:spLocks noGrp="1"/>
          </p:cNvSpPr>
          <p:nvPr>
            <p:ph type="sldNum" idx="16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1F1EFEC-8C8A-4623-974D-7240D9DF6D8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4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17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B6E5A2D-F7EA-4328-8980-82CD51F0F8C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5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3" name="PlaceHolder 3"/>
          <p:cNvSpPr>
            <a:spLocks noGrp="1"/>
          </p:cNvSpPr>
          <p:nvPr>
            <p:ph type="sldNum" idx="17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5F3E3C2-5F44-4FDC-AB70-06CD85846C3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5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6" name="PlaceHolder 3"/>
          <p:cNvSpPr>
            <a:spLocks noGrp="1"/>
          </p:cNvSpPr>
          <p:nvPr>
            <p:ph type="sldNum" idx="17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D3C4159-CE04-4DB9-83CF-05DC08BEBE3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5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9" name="PlaceHolder 3"/>
          <p:cNvSpPr>
            <a:spLocks noGrp="1"/>
          </p:cNvSpPr>
          <p:nvPr>
            <p:ph type="sldNum" idx="17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057ECB6-CEF3-4BB5-9DFF-E6EBEC33E54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sldNum" idx="17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D3384F0-6B9D-4964-A04A-CCBEDBC1436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sldNum" idx="17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E62532D-AD22-44B4-8C54-DA190122E82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6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8" name="PlaceHolder 3"/>
          <p:cNvSpPr>
            <a:spLocks noGrp="1"/>
          </p:cNvSpPr>
          <p:nvPr>
            <p:ph type="sldNum" idx="17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770D61B-FAF1-4D21-82BD-32AD4905A76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1" name="PlaceHolder 3"/>
          <p:cNvSpPr>
            <a:spLocks noGrp="1"/>
          </p:cNvSpPr>
          <p:nvPr>
            <p:ph type="sldNum" idx="17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0FC4466-9EAA-4B7E-A876-761B4B9163F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17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08A4EC5-3FD5-4C63-88BF-8F75D24BF14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sldNum" idx="17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8481233-13AB-490B-AC0A-62717F6BBF2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7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0" name="PlaceHolder 3"/>
          <p:cNvSpPr>
            <a:spLocks noGrp="1"/>
          </p:cNvSpPr>
          <p:nvPr>
            <p:ph type="sldNum" idx="18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0B09DBA-DA66-4C56-A6E9-038803DC351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3" name="PlaceHolder 3"/>
          <p:cNvSpPr>
            <a:spLocks noGrp="1"/>
          </p:cNvSpPr>
          <p:nvPr>
            <p:ph type="sldNum" idx="18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837F37C-E172-4ABB-9674-573F2BED2AF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18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2181042-FE39-4D0D-8872-E89B525DADF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18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2A9FA7A-AA79-462F-AAE7-9AA2FA86302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18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6129E3E-C490-48A4-98FC-7AAE8F8A849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18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7B0E6DD-1F00-4A4B-ABA3-B8637E6E737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18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296CFA2-A048-4130-B49D-BE374E10511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sldNum" idx="18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4ABE04D-9D02-4BCA-A97F-D520365756A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sldNum" idx="188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32765DF-19F4-4F8F-B0A3-848339A186D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sldNum" idx="189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FEB7E11-F8E8-4A6C-A9DC-B32A607EA68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90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16FF6DB-E2F2-48DC-A2C3-0FEF211DEFE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91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46B2FC-A8DD-4588-9DBA-C830E0FDA0B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sldNum" idx="192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C4F584B-F2BE-40C3-8035-1C707BEDF67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sldNum" idx="193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B73124A-E8C6-46F0-B36E-A120E491E31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194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076CD71-F6FE-4E0B-8CEF-A1A12D4BE33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 type="sldNum" idx="195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713B8A6-9A37-45EA-ADE8-4EAF272D5FD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 type="sldNum" idx="196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2CE4A2C-D7EE-4ED1-866B-2E6ECE6140D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760" cy="3838320"/>
          </a:xfrm>
          <a:prstGeom prst="rect">
            <a:avLst/>
          </a:prstGeom>
          <a:ln w="0">
            <a:noFill/>
          </a:ln>
        </p:spPr>
      </p:sp>
      <p:sp>
        <p:nvSpPr>
          <p:cNvPr id="5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720" cy="4603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1" name="PlaceHolder 3"/>
          <p:cNvSpPr>
            <a:spLocks noGrp="1"/>
          </p:cNvSpPr>
          <p:nvPr>
            <p:ph type="sldNum" idx="197"/>
          </p:nvPr>
        </p:nvSpPr>
        <p:spPr>
          <a:xfrm>
            <a:off x="4021200" y="9721800"/>
            <a:ext cx="3076200" cy="5108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A8AC1F3-C1BF-4888-9502-37F9B1FEE13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sldNum" idx="19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3F77F22-1371-4E09-BE7A-D12D573DDA9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7" name="PlaceHolder 3"/>
          <p:cNvSpPr>
            <a:spLocks noGrp="1"/>
          </p:cNvSpPr>
          <p:nvPr>
            <p:ph type="sldNum" idx="19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44FC8AC-C677-4A20-8E58-7C88A860038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0" name="PlaceHolder 3"/>
          <p:cNvSpPr>
            <a:spLocks noGrp="1"/>
          </p:cNvSpPr>
          <p:nvPr>
            <p:ph type="sldNum" idx="20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0FE0687-A36B-47AC-81F5-2BB2F6CD271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4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3" name="PlaceHolder 3"/>
          <p:cNvSpPr>
            <a:spLocks noGrp="1"/>
          </p:cNvSpPr>
          <p:nvPr>
            <p:ph type="sldNum" idx="20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9684661-5DA2-4733-90D1-A25BFF4B517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PlaceHolder 3"/>
          <p:cNvSpPr>
            <a:spLocks noGrp="1"/>
          </p:cNvSpPr>
          <p:nvPr>
            <p:ph type="sldNum" idx="20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658B72C-149E-4F6F-A4B5-F845353688A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4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9" name="PlaceHolder 3"/>
          <p:cNvSpPr>
            <a:spLocks noGrp="1"/>
          </p:cNvSpPr>
          <p:nvPr>
            <p:ph type="sldNum" idx="20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32CCC69-3BD1-446B-8869-14CD17354BD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2" name="PlaceHolder 3"/>
          <p:cNvSpPr>
            <a:spLocks noGrp="1"/>
          </p:cNvSpPr>
          <p:nvPr>
            <p:ph type="sldNum" idx="20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164CD2-747D-4BA7-8B5C-826A9881EB9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5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5" name="PlaceHolder 3"/>
          <p:cNvSpPr>
            <a:spLocks noGrp="1"/>
          </p:cNvSpPr>
          <p:nvPr>
            <p:ph type="sldNum" idx="20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D1E31F-FCC9-4960-8B1E-EC07F213E15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8" name="PlaceHolder 3"/>
          <p:cNvSpPr>
            <a:spLocks noGrp="1"/>
          </p:cNvSpPr>
          <p:nvPr>
            <p:ph type="sldNum" idx="20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4FD603A-6817-445B-840E-A10D58AC934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6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1" name="PlaceHolder 3"/>
          <p:cNvSpPr>
            <a:spLocks noGrp="1"/>
          </p:cNvSpPr>
          <p:nvPr>
            <p:ph type="sldNum" idx="20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ADBE40C-6261-4EFF-91D5-30E37090B92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 type="sldNum" idx="20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ED0625A-2561-469A-BF3D-55E9B78A8AD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6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sldNum" idx="20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9C929D-DBBC-4CFE-9FAE-68944CE1B61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0" name="PlaceHolder 3"/>
          <p:cNvSpPr>
            <a:spLocks noGrp="1"/>
          </p:cNvSpPr>
          <p:nvPr>
            <p:ph type="sldNum" idx="21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F3E324B-2618-4BF8-9CB2-77893D12B12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7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sldNum" idx="21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B2CB05E-74C6-4E13-ADEF-50850B134F2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PlaceHolder 3"/>
          <p:cNvSpPr>
            <a:spLocks noGrp="1"/>
          </p:cNvSpPr>
          <p:nvPr>
            <p:ph type="sldNum" idx="21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49334F2-C3D9-4DAA-9DE2-BB0BF2CB8C0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7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sldNum" idx="21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785F197-923F-4869-82D7-B120D8E086B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8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sldNum" idx="21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0BBC11-4C7A-42BF-8B4A-F4C965DAC70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sldNum" idx="21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A843F7-5092-4E80-A8B4-DB30A15965D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8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 type="sldNum" idx="21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DBE2796-BC45-42FB-A74B-0580812C823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9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sldNum" idx="21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49DC43-FAD2-4351-9219-B0FEB48EB4F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9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4" name="PlaceHolder 3"/>
          <p:cNvSpPr>
            <a:spLocks noGrp="1"/>
          </p:cNvSpPr>
          <p:nvPr>
            <p:ph type="sldNum" idx="21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68D7CF-6166-4D86-AEAA-66920D42237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9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 type="sldNum" idx="21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38092A9-8EC9-4C23-9FB1-C27F50E2593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59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 type="sldNum" idx="22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A64FF6-F0AB-4C31-87EC-5960824D640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18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0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sldNum" idx="22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81ADF53-64E4-44E8-ACE8-4551A54F0B4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0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 type="sldNum" idx="22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928A0BB-F101-4939-A4B5-88271113953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0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 type="sldNum" idx="22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A4FE43-E2A1-4F27-B73D-CD0B66597FC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1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2" name="PlaceHolder 3"/>
          <p:cNvSpPr>
            <a:spLocks noGrp="1"/>
          </p:cNvSpPr>
          <p:nvPr>
            <p:ph type="sldNum" idx="22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AF5CA6-9462-423F-8BF0-6B2D235FEE3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1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sldNum" idx="22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DD728A8-8BED-4F2A-8695-9096370D427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sldNum" idx="22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E8CD438-E641-4BE5-A214-1AE83FC7214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8D3121-A02E-4400-BB96-537B0BE4BAAE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F3E71474-EB19-4953-AD55-477EC79F1568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5DA2E318-B349-448C-848C-ACBC605C63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0182764-EC08-459F-858A-9E146881345E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869849E-399D-49B6-B854-3E2077D33C4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440" cy="493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4673880" y="1219320"/>
            <a:ext cx="4015440" cy="493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DC15025-86EE-4855-9597-AF23742510FB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E5A43445-4695-4BB0-8C1C-A40854B8477F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E65C03D7-82A4-4AF6-B51F-D4F9FC70627D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2"/>
          </p:nvPr>
        </p:nvSpPr>
        <p:spPr/>
        <p:txBody>
          <a:bodyPr/>
          <a:p>
            <a:fld id="{77B4710A-64F8-4960-8616-A5BFFD7B72E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5"/>
          </p:nvPr>
        </p:nvSpPr>
        <p:spPr/>
        <p:txBody>
          <a:bodyPr/>
          <a:p>
            <a:fld id="{45F3CD6F-D67C-4B55-93C5-964CBBAF1AB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8"/>
          </p:nvPr>
        </p:nvSpPr>
        <p:spPr/>
        <p:txBody>
          <a:bodyPr/>
          <a:p>
            <a:fld id="{9F4B600D-895E-45ED-9ED8-97BFD599130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5FBD66AD-4D4A-4843-806E-3D6B6596DC19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840" cy="68544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8240" cy="68544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219320" y="3886200"/>
            <a:ext cx="68576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436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8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DEB3953-DD0C-4634-952D-C00B8F4AF67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Click to edit the outline text format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Second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Third Outline Level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Fourth Outline Level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Fifth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Sixth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Seventh Outline Level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09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urediti sloge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5F6EB2CD-AB57-42AA-8A3F-D5D63C5789F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Enakokraki trikotnik 7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5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 vert="eaVer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5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6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A68520F-6536-4665-8A95-9F32851B575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ftr" idx="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E7630CF1-CF71-4D8E-BC59-D39799CA7A4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3" name="Pravokotnik 6"/>
          <p:cNvSpPr/>
          <p:nvPr/>
        </p:nvSpPr>
        <p:spPr>
          <a:xfrm>
            <a:off x="914400" y="2819520"/>
            <a:ext cx="7314840" cy="127908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4" name="Pravokotnik 7"/>
          <p:cNvSpPr/>
          <p:nvPr/>
        </p:nvSpPr>
        <p:spPr>
          <a:xfrm>
            <a:off x="914400" y="2819520"/>
            <a:ext cx="228240" cy="127908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1219320" y="2971800"/>
            <a:ext cx="6857640" cy="106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1295280" y="4267080"/>
            <a:ext cx="6781320" cy="1142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1">
                    <a:tint val="75000"/>
                  </a:schemeClr>
                </a:solidFill>
                <a:latin typeface="Arial"/>
              </a:rPr>
              <a:t>Kliknite, če želite urediti sloge besedila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 idx="10"/>
          </p:nvPr>
        </p:nvSpPr>
        <p:spPr>
          <a:xfrm>
            <a:off x="6400800" y="6354720"/>
            <a:ext cx="2285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 idx="11"/>
          </p:nvPr>
        </p:nvSpPr>
        <p:spPr>
          <a:xfrm>
            <a:off x="2898720" y="6354720"/>
            <a:ext cx="347472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 idx="12"/>
          </p:nvPr>
        </p:nvSpPr>
        <p:spPr>
          <a:xfrm>
            <a:off x="1069920" y="6354720"/>
            <a:ext cx="1520640" cy="3664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8000406-22F3-4351-B62B-A46FDC0CF12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2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32120" y="1216080"/>
            <a:ext cx="4041360" cy="4937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ftr" idx="1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sldNum" idx="1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4C01B23-3B8C-48EF-80EA-EABA43ACE55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285920"/>
            <a:ext cx="403992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48320" y="1295280"/>
            <a:ext cx="4041360" cy="6854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1" lang="sl-SI" sz="2400" spc="-1" strike="noStrike">
                <a:solidFill>
                  <a:schemeClr val="accent2"/>
                </a:solidFill>
                <a:latin typeface="Arial"/>
              </a:rPr>
              <a:t>Kliknite, če želite urediti sloge besedila matrice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48320" y="2133720"/>
            <a:ext cx="4038120" cy="4038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9" name="PlaceHolder 6"/>
          <p:cNvSpPr>
            <a:spLocks noGrp="1"/>
          </p:cNvSpPr>
          <p:nvPr>
            <p:ph type="ftr" idx="1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7"/>
          <p:cNvSpPr>
            <a:spLocks noGrp="1"/>
          </p:cNvSpPr>
          <p:nvPr>
            <p:ph type="sldNum" idx="1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CB33361-E030-4FA9-8958-95566DF1C64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2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Enakokraki trikotnik 9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240" cy="9140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Kliknite, če želite urediti slog naslova matrice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dt" idx="17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ftr" idx="18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sldNum" idx="1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790386E-9428-4751-8E5E-38EB7B1C71C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3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4" name="Enakokraki trikotnik 5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dt" idx="20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ftr" idx="21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2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D1BDF79-8E6C-4B20-929C-A06B36A5AD6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1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2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3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324480" y="304920"/>
            <a:ext cx="2514240" cy="8377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sl-SI" sz="2000" spc="-1" strike="noStrike">
                <a:solidFill>
                  <a:schemeClr val="dk2"/>
                </a:solidFill>
                <a:latin typeface="Arial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324480" y="1219320"/>
            <a:ext cx="2514240" cy="48430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ts val="2200"/>
              </a:lnSpc>
              <a:spcBef>
                <a:spcPts val="60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2"/>
                </a:solidFill>
                <a:latin typeface="Arial"/>
              </a:rPr>
              <a:t>Kliknite, če želite urediti sloge besedila matrice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304920" y="304920"/>
            <a:ext cx="5714640" cy="5714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Druga raven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Tretja raven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Četrta raven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4" marL="1371600" indent="-228600">
              <a:lnSpc>
                <a:spcPct val="100000"/>
              </a:lnSpc>
              <a:spcBef>
                <a:spcPts val="300"/>
              </a:spcBef>
              <a:buClr>
                <a:srgbClr val="9fb8cd"/>
              </a:buClr>
              <a:buSzPct val="70000"/>
              <a:buFont typeface="Wingdings" charset="2"/>
              <a:buChar char=""/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Peta raven</a:t>
            </a:r>
            <a:endParaRPr b="0" lang="sl-SI" sz="1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dt" idx="23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5"/>
          <p:cNvSpPr>
            <a:spLocks noGrp="1"/>
          </p:cNvSpPr>
          <p:nvPr>
            <p:ph type="ftr" idx="24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6"/>
          <p:cNvSpPr>
            <a:spLocks noGrp="1"/>
          </p:cNvSpPr>
          <p:nvPr>
            <p:ph type="sldNum" idx="2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13A9C6A-A376-4A09-82C9-A43A1E4FFFE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2" name="Enakokraki trikotnik 9" hidden="1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3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4" name="Enakokraki trikotnik 8"/>
          <p:cNvSpPr/>
          <p:nvPr/>
        </p:nvSpPr>
        <p:spPr>
          <a:xfrm rot="5400000">
            <a:off x="419400" y="6467400"/>
            <a:ext cx="190080" cy="1202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5" name="Pravokotnik 9"/>
          <p:cNvSpPr/>
          <p:nvPr/>
        </p:nvSpPr>
        <p:spPr>
          <a:xfrm>
            <a:off x="457200" y="500040"/>
            <a:ext cx="182160" cy="68544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500760"/>
            <a:ext cx="8229240" cy="674280"/>
          </a:xfrm>
          <a:prstGeom prst="rect">
            <a:avLst/>
          </a:prstGeom>
          <a:noFill/>
          <a:ln w="0">
            <a:solidFill>
              <a:schemeClr val="accent1"/>
            </a:solidFill>
          </a:ln>
        </p:spPr>
        <p:txBody>
          <a:bodyPr numCol="1" spcCol="0" lIns="274320" rIns="91440" tIns="45720" bIns="45720" anchor="ctr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000" spc="-1" strike="noStrike">
                <a:solidFill>
                  <a:schemeClr val="dk1"/>
                </a:solidFill>
                <a:latin typeface="Franklin Gothic Book"/>
              </a:rPr>
              <a:t>Kliknite, če želite urediti slog naslova matrice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905120"/>
            <a:ext cx="8229240" cy="4269960"/>
          </a:xfrm>
          <a:prstGeom prst="rect">
            <a:avLst/>
          </a:prstGeom>
          <a:solidFill>
            <a:schemeClr val="dk1">
              <a:shade val="50000"/>
            </a:schemeClr>
          </a:solidFill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1"/>
                </a:solidFill>
                <a:latin typeface="Arial"/>
              </a:rPr>
              <a:t>Kliknite ikono, če želite dodati sliko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9240" cy="5331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ctr">
            <a:noAutofit/>
          </a:bodyPr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1400" spc="-1" strike="noStrike">
                <a:solidFill>
                  <a:schemeClr val="dk1"/>
                </a:solidFill>
                <a:latin typeface="Arial"/>
              </a:rPr>
              <a:t>Kliknite, če želite urediti sloge besedila matrice</a:t>
            </a:r>
            <a:endParaRPr b="0" lang="sl-SI" sz="14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dt" idx="26"/>
          </p:nvPr>
        </p:nvSpPr>
        <p:spPr>
          <a:xfrm>
            <a:off x="6400800" y="6356520"/>
            <a:ext cx="228888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0" name="PlaceHolder 5"/>
          <p:cNvSpPr>
            <a:spLocks noGrp="1"/>
          </p:cNvSpPr>
          <p:nvPr>
            <p:ph type="ftr" idx="27"/>
          </p:nvPr>
        </p:nvSpPr>
        <p:spPr>
          <a:xfrm>
            <a:off x="2898720" y="6356520"/>
            <a:ext cx="350496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11" name="PlaceHolder 6"/>
          <p:cNvSpPr>
            <a:spLocks noGrp="1"/>
          </p:cNvSpPr>
          <p:nvPr>
            <p:ph type="sldNum" idx="2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E870CE7-1ABF-4AA7-900C-54E8014EF52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3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14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52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ftr" idx="2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sldNum" idx="3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7136AC9-AF76-4D70-AC67-B3ED157BF09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5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0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3" Type="http://schemas.openxmlformats.org/officeDocument/2006/relationships/notesSlide" Target="../notesSlides/notesSlide64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Čas in zanka igre</a:t>
            </a:r>
            <a:endParaRPr b="0" lang="sl-SI" sz="2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odnaslov 2"/>
          <p:cNvSpPr/>
          <p:nvPr/>
        </p:nvSpPr>
        <p:spPr>
          <a:xfrm>
            <a:off x="1071720" y="5214960"/>
            <a:ext cx="7143480" cy="823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ftr" idx="3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(poglavje v knjigi: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7.1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–7.5)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3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1721A0F-1342-4458-9D30-8AC1F57FBD2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zanka za upodabljanje (rendering loop);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zanka igre;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arhitekturni stili zank;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abstraktni časovni načrti;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merjenje in čas.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za upodabljanje (Rendering Loop)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sldNum" idx="3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CF08E34-F505-47A9-A261-99A106438A6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V zgodnjih dneh iger so bile grafične kartice res počasne.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chemeClr val="dk1"/>
                </a:solidFill>
                <a:latin typeface="Arial"/>
              </a:rPr>
              <a:t>Če so sploh imele grafično kartico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Programerji so optimizirali upodabljanje z uporabo: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chemeClr val="dk1"/>
                </a:solidFill>
                <a:latin typeface="Arial"/>
              </a:rPr>
              <a:t>Specializirane strojne opreme – omogočala je prekrivanje fiksnega števila spritov.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chemeClr val="dk1"/>
                </a:solidFill>
                <a:latin typeface="Arial"/>
              </a:rPr>
              <a:t>Operacije XOR.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chemeClr val="dk1"/>
                </a:solidFill>
                <a:latin typeface="Arial"/>
              </a:rPr>
              <a:t>Kopiranje dela ozadja, risanje sprita in kasnejša obnovitev ozadja.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400" spc="-1" strike="noStrike">
                <a:solidFill>
                  <a:schemeClr val="dk1"/>
                </a:solidFill>
                <a:latin typeface="Arial"/>
              </a:rPr>
              <a:t>Danes se ob premikanju kamere spremeni celoten prizor.</a:t>
            </a:r>
            <a:endParaRPr b="0" lang="sl-SI" sz="24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chemeClr val="dk1"/>
                </a:solidFill>
                <a:latin typeface="Arial"/>
              </a:rPr>
              <a:t>Vse lahko razveljavimo.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chemeClr val="dk1"/>
                </a:solidFill>
                <a:latin typeface="Arial"/>
              </a:rPr>
              <a:t>Hitreje je vse prerisati kot poskušati ugotoviti, kaj prerisati.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ftr" idx="3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Enostavna zanka za upodabljanje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ldNum" idx="3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3B0E18C-65A4-4481-A1ED-9BE7A2E751D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ftr" idx="3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1" name="Content Placeholder 2"/>
          <p:cNvSpPr txBox="1"/>
          <p:nvPr/>
        </p:nvSpPr>
        <p:spPr>
          <a:xfrm>
            <a:off x="1295640" y="2134080"/>
            <a:ext cx="7391160" cy="399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en-US" sz="2600" spc="-1" strike="noStrike">
                <a:solidFill>
                  <a:srgbClr val="000000"/>
                </a:solidFill>
                <a:latin typeface="Century Gothic"/>
              </a:rPr>
              <a:t>while(!quit){</a:t>
            </a:r>
            <a:endParaRPr b="0" lang="en-US" sz="2600" spc="-1" strike="noStrike">
              <a:solidFill>
                <a:srgbClr val="000000"/>
              </a:solidFill>
              <a:latin typeface="Times New Roman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entury Gothic"/>
              </a:rPr>
              <a:t>updateCamera();</a:t>
            </a:r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entury Gothic"/>
              </a:rPr>
              <a:t>updateSceneElements();</a:t>
            </a:r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entury Gothic"/>
              </a:rPr>
              <a:t>renderScene();</a:t>
            </a:r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entury Gothic"/>
              </a:rPr>
              <a:t>swapBuffers();</a:t>
            </a:r>
            <a:endParaRPr b="0" lang="en-US" sz="1800" spc="-1" strike="noStrike">
              <a:solidFill>
                <a:srgbClr val="000000"/>
              </a:solidFill>
              <a:latin typeface="Times New Roman"/>
            </a:endParaRPr>
          </a:p>
          <a:p>
            <a:pPr marL="343080" indent="-343080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600" spc="-1" strike="noStrike">
                <a:solidFill>
                  <a:srgbClr val="000000"/>
                </a:solidFill>
                <a:latin typeface="Century Gothic"/>
              </a:rPr>
              <a:t>}</a:t>
            </a:r>
            <a:endParaRPr b="0" lang="en-US" sz="26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ftr" idx="4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4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ADE74EE-FEBF-4413-8DCC-16EA8F017FC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večina komponent uporablja lokalne časovnice,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ponavadi samo tri opravila tečejo vzporedno: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vhod HID (interakcija z igralcem),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logika igre (stanje igralca, stanje sveta, zgodba),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feedback (rendering, zvok, izhod HID).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omejitve tehnologije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1-4(8) procesorjev (mogoče še kakšen),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omejen spomin,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omejena hitrost.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ftr" idx="4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4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DD3D44B-57E3-4B32-97CC-0975C33E0C7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9" name="Picture 1" descr=""/>
          <p:cNvPicPr/>
          <p:nvPr/>
        </p:nvPicPr>
        <p:blipFill>
          <a:blip r:embed="rId1"/>
          <a:stretch/>
        </p:blipFill>
        <p:spPr>
          <a:xfrm>
            <a:off x="0" y="1088640"/>
            <a:ext cx="9143640" cy="5267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ftr" idx="4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- http://www.notebookcheck.net/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sldNum" idx="4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9608668-B02D-46D8-803F-5C10568A865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53" name="Picture 2" descr=""/>
          <p:cNvPicPr/>
          <p:nvPr/>
        </p:nvPicPr>
        <p:blipFill>
          <a:blip r:embed="rId1"/>
          <a:stretch/>
        </p:blipFill>
        <p:spPr>
          <a:xfrm>
            <a:off x="864720" y="1257480"/>
            <a:ext cx="7413840" cy="5004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ftr" idx="4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logika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Num" idx="4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0CCE2E9-1997-42D8-AB6D-48EA69C33E5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logika igre (game logic)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– analogija poslovna logika,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recept za posodobitev: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obnovitev podatkov igralca: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zaznaj vhod igralca (HID),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posodobi stanje igralca (upoštevaj omejitve sveta),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ftr" idx="4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logika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4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92238A3-E699-4DD1-8091-C6CCC673DFC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obnovitev podatkov sveta: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pasivni elementi (statični elementi):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optimizirano z izbiro logike področja zanimanja (area of interest),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elementi, ki jih upravlja logika igre (dinamični elementi):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sortirani po relevanci (LOD),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posodobitev stanja.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elementi, ki jih upravlja AI (kompleksno obnašanje):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sortirani po relevanci (LOD),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zaveda se notranjega stanja,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odločanje in izvrševanje.</a:t>
            </a:r>
            <a:endParaRPr b="0" lang="sl-SI" sz="18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ftr" idx="5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upodabljanja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 idx="5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89F890EF-220C-483A-8C9F-3FCA7E25A83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1201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iluzijo premikanja dosežemo z visoko frekvenco zanke upodabljanja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</a:pP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" name="Ograda vsebine 5"/>
          <p:cNvSpPr/>
          <p:nvPr/>
        </p:nvSpPr>
        <p:spPr>
          <a:xfrm>
            <a:off x="446040" y="2421000"/>
            <a:ext cx="8229240" cy="388800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while (!quit) {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// popravi pogled kamere glede na vhod ali pot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updateCamera();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// popravi graf scene (pozicija/orientacija objektov)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updateSceneGraph();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// upodobi/Render sceno v “Back Bufferju”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renderScene();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// zamenjaj “Back Buffer” s Front Bufferjem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swapBuffers();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ftr" idx="5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real-time omejitev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sldNum" idx="5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9E382847-08C6-4169-B761-FA5C3F7CFC8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grafiko moramo upodabljati z najmanj 30 FPS (iluzija premikanja), 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frekvenca ostalih sistemov je lahko različna: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AI (~10), vhod (~40), zvok (~50), stereovizija(~60), fizika(~100), haptic feedback(~3k),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nekateri potrebujejo sinhronizacijo (fizika in grafika),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engine servisira te podsisteme: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zanka igre pravočasno kliče komponente.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Stili zanke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ldNum" idx="5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CC11A46-A81B-44F5-A002-3B8317D3512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ftr" idx="5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4" name="Content Placeholder 3"/>
          <p:cNvSpPr txBox="1"/>
          <p:nvPr/>
        </p:nvSpPr>
        <p:spPr>
          <a:xfrm>
            <a:off x="457200" y="1371600"/>
            <a:ext cx="7695720" cy="4296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entury Gothic"/>
              </a:rPr>
              <a:t>Windows message pump</a:t>
            </a:r>
            <a:endParaRPr b="0" lang="sl-SI" sz="2400" spc="-1" strike="noStrike">
              <a:solidFill>
                <a:srgbClr val="000000"/>
              </a:solidFill>
              <a:latin typeface="Arial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Courier new"/>
              </a:rPr>
              <a:t>while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(true){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MSG msg;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1" lang="en-US" sz="1400" spc="-1" strike="noStrike">
                <a:solidFill>
                  <a:srgbClr val="000000"/>
                </a:solidFill>
                <a:latin typeface="Courier new"/>
              </a:rPr>
              <a:t>while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(</a:t>
            </a:r>
            <a:r>
              <a:rPr b="1" lang="en-US" sz="1400" spc="-1" strike="noStrike">
                <a:solidFill>
                  <a:srgbClr val="000000"/>
                </a:solidFill>
                <a:latin typeface="Courier new"/>
              </a:rPr>
              <a:t>PeekMessage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(&amp;msg, NULL, 0, 0) &gt; 0){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1" lang="en-US" sz="1600" spc="-1" strike="noStrike">
                <a:solidFill>
                  <a:srgbClr val="000000"/>
                </a:solidFill>
                <a:latin typeface="Courier new"/>
              </a:rPr>
              <a:t>TranslateMessage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(&amp;msg);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1" lang="en-US" sz="1600" spc="-1" strike="noStrike">
                <a:solidFill>
                  <a:srgbClr val="000000"/>
                </a:solidFill>
                <a:latin typeface="Courier new"/>
              </a:rPr>
              <a:t>DispatchMessage</a:t>
            </a: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(&amp;msg);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1" lang="en-US" sz="1400" spc="-1" strike="noStrike">
                <a:solidFill>
                  <a:srgbClr val="000000"/>
                </a:solidFill>
                <a:latin typeface="Courier new"/>
              </a:rPr>
              <a:t>RunOneIterationOfGameLoop</a:t>
            </a:r>
            <a:r>
              <a:rPr b="0" lang="en-US" sz="14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marL="119700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en-US" sz="1600" spc="-1" strike="noStrike">
              <a:solidFill>
                <a:srgbClr val="000000"/>
              </a:solidFill>
              <a:latin typeface="Times New Roman"/>
            </a:endParaRPr>
          </a:p>
          <a:p>
            <a:pPr marL="347760" indent="-347760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algn="l" pos="974880"/>
                <a:tab algn="l" pos="1371600"/>
                <a:tab algn="l" pos="1655640"/>
                <a:tab algn="l" pos="206208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Century Gothic"/>
              </a:rPr>
              <a:t>Sporočila imajo prednost – vse ostalo se začasno ustavi</a:t>
            </a:r>
            <a:endParaRPr b="0" lang="sl-SI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Callback-driven (povratni klic)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sldNum" idx="5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55EB18F-3703-4D1D-A234-A724D00962B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ftr" idx="5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8" name="Content Placeholder 1"/>
          <p:cNvSpPr txBox="1"/>
          <p:nvPr/>
        </p:nvSpPr>
        <p:spPr>
          <a:xfrm>
            <a:off x="457200" y="1371600"/>
            <a:ext cx="7695720" cy="4296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entury Gothic"/>
              </a:rPr>
              <a:t>Znotraj ogrodja igre je glavna zanka na voljo</a:t>
            </a:r>
            <a:endParaRPr b="0" lang="sl-SI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9144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100" spc="-1" strike="noStrike">
                <a:solidFill>
                  <a:srgbClr val="000000"/>
                </a:solidFill>
                <a:latin typeface="Century Gothic"/>
              </a:rPr>
              <a:t>večinoma prazna</a:t>
            </a:r>
            <a:endParaRPr b="0" lang="sl-SI" sz="2100" spc="-1" strike="noStrike">
              <a:solidFill>
                <a:schemeClr val="dk1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entury Gothic"/>
              </a:rPr>
              <a:t>Razvijalec zgradi razred, ki implementira poslušalnik frameListener, ki se pokliče pred in po upodobitvi scene</a:t>
            </a:r>
            <a:endParaRPr b="0" lang="sl-SI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Callback loop (zanka)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sldNum" idx="58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512A489-3DFF-4248-AF69-97B7904C159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ftr" idx="59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2" name="Content Placeholder 4"/>
          <p:cNvSpPr txBox="1"/>
          <p:nvPr/>
        </p:nvSpPr>
        <p:spPr>
          <a:xfrm>
            <a:off x="457560" y="160056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while(true){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for (each frameListener)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framelistener.</a:t>
            </a:r>
            <a:r>
              <a:rPr b="1" lang="en-US" sz="2200" spc="-1" strike="noStrike">
                <a:solidFill>
                  <a:srgbClr val="000000"/>
                </a:solidFill>
                <a:latin typeface="Courier new"/>
              </a:rPr>
              <a:t>frameStarted</a:t>
            </a: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2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	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1" lang="en-US" sz="2000" spc="-1" strike="noStrike">
                <a:solidFill>
                  <a:srgbClr val="000000"/>
                </a:solidFill>
                <a:latin typeface="Courier new"/>
              </a:rPr>
              <a:t>renderCurrentScene</a:t>
            </a: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	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for (each frameListener)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framelistener.</a:t>
            </a:r>
            <a:r>
              <a:rPr b="1" lang="en-US" sz="2200" spc="-1" strike="noStrike">
                <a:solidFill>
                  <a:srgbClr val="000000"/>
                </a:solidFill>
                <a:latin typeface="Courier new"/>
              </a:rPr>
              <a:t>frameEnded</a:t>
            </a:r>
            <a:r>
              <a:rPr b="0" lang="en-US" sz="22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2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41"/>
              </a:spcBef>
              <a:tabLst>
                <a:tab algn="l" pos="0"/>
              </a:tabLst>
            </a:pPr>
            <a:endParaRPr b="0" lang="en-US" sz="12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1" lang="en-US" sz="2000" spc="-1" strike="noStrike">
                <a:solidFill>
                  <a:srgbClr val="000000"/>
                </a:solidFill>
                <a:latin typeface="Courier new"/>
              </a:rPr>
              <a:t>finalizeSceneAndSwapBuffers</a:t>
            </a: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  <a:p>
            <a:pPr marL="9129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20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2000" spc="-1" strike="noStrike">
              <a:solidFill>
                <a:srgbClr val="000000"/>
              </a:solidFill>
              <a:latin typeface="Courier new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Frame listener (poslušalec)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ldNum" idx="60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1D8703E-C4D9-482A-A8FB-C4594C66AE1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ftr" idx="61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6" name="Content Placeholder 5"/>
          <p:cNvSpPr txBox="1"/>
          <p:nvPr/>
        </p:nvSpPr>
        <p:spPr>
          <a:xfrm>
            <a:off x="0" y="1600560"/>
            <a:ext cx="868680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class </a:t>
            </a:r>
            <a:r>
              <a:rPr b="1" lang="en-US" sz="1800" spc="-1" strike="noStrike">
                <a:solidFill>
                  <a:srgbClr val="000000"/>
                </a:solidFill>
                <a:latin typeface="Courier new"/>
              </a:rPr>
              <a:t>GameFrameListener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: public </a:t>
            </a:r>
            <a:r>
              <a:rPr b="1" lang="en-US" sz="1800" spc="-1" strike="noStrike">
                <a:solidFill>
                  <a:srgbClr val="000000"/>
                </a:solidFill>
                <a:latin typeface="Courier new"/>
              </a:rPr>
              <a:t>Ogre::FrameListener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public: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virtual void </a:t>
            </a:r>
            <a:r>
              <a:rPr b="1" lang="en-US" sz="1800" spc="-1" strike="noStrike">
                <a:solidFill>
                  <a:srgbClr val="000000"/>
                </a:solidFill>
                <a:latin typeface="Courier new"/>
              </a:rPr>
              <a:t>frameStarted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(const FrameEvent&amp; event){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pollJoypad(event);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updatePlayerControles(event);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//etc…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virtual void </a:t>
            </a:r>
            <a:r>
              <a:rPr b="1" lang="en-US" sz="1800" spc="-1" strike="noStrike">
                <a:solidFill>
                  <a:srgbClr val="000000"/>
                </a:solidFill>
                <a:latin typeface="Courier new"/>
              </a:rPr>
              <a:t>frameEnded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(const FrameEvent&amp; event){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updateHUD(event);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//etc…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	</a:t>
            </a: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marL="1085760" indent="-343080" defTabSz="914400">
              <a:lnSpc>
                <a:spcPct val="100000"/>
              </a:lnSpc>
              <a:spcBef>
                <a:spcPts val="281"/>
              </a:spcBef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  <a:p>
            <a:pPr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Courier new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Obnavljanje na osnovi dogodkov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sldNum" idx="62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22470DF-F0C7-4A83-823B-CCE2F9FEA65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ftr" idx="63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0" name="Content Placeholder 6"/>
          <p:cNvSpPr txBox="1"/>
          <p:nvPr/>
        </p:nvSpPr>
        <p:spPr>
          <a:xfrm>
            <a:off x="457200" y="1371600"/>
            <a:ext cx="8458200" cy="4296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entury Gothic"/>
              </a:rPr>
              <a:t>Drug način za načrtovanje zanke je uporaba sistema dogodkov.</a:t>
            </a:r>
            <a:endParaRPr b="0" lang="sl-SI" sz="24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entury Gothic"/>
              </a:rPr>
              <a:t>Deluje kot poslušalnik okvirjev, vendar uporablja vodilo dogodkov, da se komponente medsebojno pogovarjajo.</a:t>
            </a:r>
            <a:endParaRPr b="0" lang="sl-SI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– primer -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 Pong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ldNum" idx="64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66F72C0-3DC9-46E6-9870-5551A795568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Začelo se je kot Tenis za dva leta 1958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200" spc="-1" strike="noStrike">
                <a:solidFill>
                  <a:schemeClr val="dk1"/>
                </a:solidFill>
                <a:latin typeface="Arial"/>
              </a:rPr>
              <a:t>William A. Higinbotham v Brookhaven National Labs</a:t>
            </a:r>
            <a:endParaRPr b="0" lang="sl-SI" sz="22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Kasneje se je preoblikovalo v namizni tenis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 Magnavox Odyssey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Nato je postalo Atari Pong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4" name="PlaceHolder 4"/>
          <p:cNvSpPr>
            <a:spLocks noGrp="1"/>
          </p:cNvSpPr>
          <p:nvPr>
            <p:ph type="ftr" idx="65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Pong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sldNum" idx="66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A8440FB-93DF-4B77-A810-381B79FE0C3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ftr" idx="67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8" name="Content Placeholder 7"/>
          <p:cNvSpPr txBox="1"/>
          <p:nvPr/>
        </p:nvSpPr>
        <p:spPr>
          <a:xfrm>
            <a:off x="457560" y="1418040"/>
            <a:ext cx="8229240" cy="4296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465"/>
          </a:bodyPr>
          <a:p>
            <a:pPr marL="34308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void main(){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initGame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while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(true){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readHumanInterfaceDevices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If (</a:t>
            </a: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quitButtonPressed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())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6002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break;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movePaddles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moveBall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collideAndBounceBall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handleOutOfBounds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1143000" indent="-22860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1" lang="en-US" sz="2100" spc="-1" strike="noStrike">
                <a:solidFill>
                  <a:srgbClr val="000000"/>
                </a:solidFill>
                <a:latin typeface="Courier new"/>
              </a:rPr>
              <a:t>renderPlayfield</a:t>
            </a: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();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743040" indent="-28584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  <a:p>
            <a:pPr marL="343080" indent="-343080" defTabSz="914400">
              <a:lnSpc>
                <a:spcPct val="100000"/>
              </a:lnSpc>
              <a:spcBef>
                <a:spcPts val="320"/>
              </a:spcBef>
              <a:tabLst>
                <a:tab algn="l" pos="0"/>
              </a:tabLst>
            </a:pPr>
            <a:r>
              <a:rPr b="0" lang="en-US" sz="21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en-US" sz="2100" spc="-1" strike="noStrike">
              <a:solidFill>
                <a:srgbClr val="000000"/>
              </a:solidFill>
              <a:latin typeface="Courier new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ftr" idx="6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možne izvedbe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sldNum" idx="6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294E322-FC98-4B22-A855-0D4355D7AD1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združen pristop (coupled approach): posodobitev/upodobitev (update/render) v eni zanki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3" name="Rectangle 1"/>
          <p:cNvSpPr/>
          <p:nvPr/>
        </p:nvSpPr>
        <p:spPr>
          <a:xfrm>
            <a:off x="2771640" y="321300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posodobitev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Rectangle 6"/>
          <p:cNvSpPr/>
          <p:nvPr/>
        </p:nvSpPr>
        <p:spPr>
          <a:xfrm>
            <a:off x="2771640" y="458100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upodobitev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05" name="Straight Arrow Connector 3"/>
          <p:cNvCxnSpPr>
            <a:stCxn id="203" idx="2"/>
            <a:endCxn id="204" idx="0"/>
          </p:cNvCxnSpPr>
          <p:nvPr/>
        </p:nvCxnSpPr>
        <p:spPr>
          <a:xfrm>
            <a:off x="3599640" y="4004640"/>
            <a:ext cx="360" cy="57672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06" name="Elbow Connector 9"/>
          <p:cNvCxnSpPr>
            <a:stCxn id="204" idx="2"/>
            <a:endCxn id="203" idx="0"/>
          </p:cNvCxnSpPr>
          <p:nvPr/>
        </p:nvCxnSpPr>
        <p:spPr>
          <a:xfrm rot="16200000">
            <a:off x="2520000" y="4292640"/>
            <a:ext cx="2160000" cy="360"/>
          </a:xfrm>
          <a:prstGeom prst="bentConnector5">
            <a:avLst>
              <a:gd name="adj1" fmla="val -16286"/>
              <a:gd name="adj2" fmla="val 36300000"/>
              <a:gd name="adj3" fmla="val 115685"/>
            </a:avLst>
          </a:prstGeom>
          <a:ln>
            <a:solidFill>
              <a:srgbClr val="0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ftr" idx="7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združen pristop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sldNum" idx="7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1A3F0F7-F767-4BD0-9563-AEC6324C66C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(Pong):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1" name="Ograda vsebine 5"/>
          <p:cNvSpPr/>
          <p:nvPr/>
        </p:nvSpPr>
        <p:spPr>
          <a:xfrm>
            <a:off x="446040" y="1772640"/>
            <a:ext cx="8229240" cy="468000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int main () {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initGame(); // inicializacija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while (true) { // zanka igre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readHumanInterfaceDevices();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(quitButtonPressed()) break; // končaj zanko igre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movePaddles();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moveBall();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(scored()) {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updateScore();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resetBall();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renderScore(); // upodobi novo stanje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renderPaddles(); renderBall();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 0;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2" name="Picture 2" descr=""/>
          <p:cNvPicPr/>
          <p:nvPr/>
        </p:nvPicPr>
        <p:blipFill>
          <a:blip r:embed="rId1"/>
          <a:stretch/>
        </p:blipFill>
        <p:spPr>
          <a:xfrm>
            <a:off x="5508000" y="0"/>
            <a:ext cx="3612600" cy="2252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ftr" idx="7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združen pristop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sldNum" idx="7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A306C12-E2EA-47AD-A3A5-E8747553BF2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prednosti: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obe rutini imata enako prioriteto,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logika in prezentacija sta združeni,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pomanjkljivosti: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sprememba kompleksnosti ene od rutin vpliva na drugo,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nimamo nadzora kolikokrat se izvede rutina.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ftr" idx="7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možne izvedbe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sldNum" idx="7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AB1A3C1-DD0C-4262-8E2B-0C28C16FD31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dve niti z ločenima frekvencama: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1" name="Rectangle 1"/>
          <p:cNvSpPr/>
          <p:nvPr/>
        </p:nvSpPr>
        <p:spPr>
          <a:xfrm>
            <a:off x="1589760" y="358884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posodobitev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2" name="Rectangle 6"/>
          <p:cNvSpPr/>
          <p:nvPr/>
        </p:nvSpPr>
        <p:spPr>
          <a:xfrm>
            <a:off x="5868000" y="358884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upodobitev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3" name="Elbow Connector 9"/>
          <p:cNvCxnSpPr>
            <a:stCxn id="224" idx="1"/>
            <a:endCxn id="221" idx="0"/>
          </p:cNvCxnSpPr>
          <p:nvPr/>
        </p:nvCxnSpPr>
        <p:spPr>
          <a:xfrm flipV="1" rot="10800000">
            <a:off x="2417760" y="2816280"/>
            <a:ext cx="1326600" cy="772560"/>
          </a:xfrm>
          <a:prstGeom prst="bentConnector2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224" name="Rectangle 10"/>
          <p:cNvSpPr/>
          <p:nvPr/>
        </p:nvSpPr>
        <p:spPr>
          <a:xfrm>
            <a:off x="3744000" y="242100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Engine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25" name="Elbow Connector 16"/>
          <p:cNvCxnSpPr>
            <a:stCxn id="221" idx="2"/>
            <a:endCxn id="221" idx="1"/>
          </p:cNvCxnSpPr>
          <p:nvPr/>
        </p:nvCxnSpPr>
        <p:spPr>
          <a:xfrm flipV="1" rot="16200000">
            <a:off x="1805760" y="3768480"/>
            <a:ext cx="396360" cy="828360"/>
          </a:xfrm>
          <a:prstGeom prst="bentConnector4">
            <a:avLst>
              <a:gd name="adj1" fmla="val -135454"/>
              <a:gd name="adj2" fmla="val 209173"/>
            </a:avLst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26" name="Elbow Connector 17808"/>
          <p:cNvCxnSpPr>
            <a:stCxn id="222" idx="2"/>
            <a:endCxn id="222" idx="3"/>
          </p:cNvCxnSpPr>
          <p:nvPr/>
        </p:nvCxnSpPr>
        <p:spPr>
          <a:xfrm flipH="1" flipV="1" rot="5400000">
            <a:off x="6912000" y="3768480"/>
            <a:ext cx="396360" cy="828360"/>
          </a:xfrm>
          <a:prstGeom prst="bentConnector4">
            <a:avLst>
              <a:gd name="adj1" fmla="val -133363"/>
              <a:gd name="adj2" fmla="val 182782"/>
            </a:avLst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27" name="Elbow Connector 17813"/>
          <p:cNvCxnSpPr>
            <a:stCxn id="224" idx="3"/>
            <a:endCxn id="222" idx="0"/>
          </p:cNvCxnSpPr>
          <p:nvPr/>
        </p:nvCxnSpPr>
        <p:spPr>
          <a:xfrm>
            <a:off x="5400000" y="2816640"/>
            <a:ext cx="1296360" cy="772560"/>
          </a:xfrm>
          <a:prstGeom prst="bentConnector2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ftr" idx="7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združen pristop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7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F3E13C0-14AC-4F56-A447-7BE6BFCA0CB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/>
          </p:nvPr>
        </p:nvSpPr>
        <p:spPr>
          <a:xfrm>
            <a:off x="457200" y="1052640"/>
            <a:ext cx="8229240" cy="5103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(Pong):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2" name="Ograda vsebine 5"/>
          <p:cNvSpPr/>
          <p:nvPr/>
        </p:nvSpPr>
        <p:spPr>
          <a:xfrm>
            <a:off x="395640" y="1915920"/>
            <a:ext cx="8229240" cy="115164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0" lang="en-US" sz="1100" spc="-1" strike="noStrike">
                <a:solidFill>
                  <a:schemeClr val="dk1"/>
                </a:solidFill>
                <a:latin typeface="Courier New"/>
                <a:ea typeface="Courier New"/>
              </a:rPr>
              <a:t>Engine.cpp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initGame(); // Set up initial configuration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startUpdater(60); // Start the update loop (60 Hz)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startRenderer(30); // Start the rendering loop (30 Hz)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3" name="Ograda vsebine 5"/>
          <p:cNvSpPr/>
          <p:nvPr/>
        </p:nvSpPr>
        <p:spPr>
          <a:xfrm>
            <a:off x="408600" y="3114360"/>
            <a:ext cx="4101480" cy="348264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0" lang="en-US" sz="1100" spc="-1" strike="noStrike">
                <a:solidFill>
                  <a:schemeClr val="dk1"/>
                </a:solidFill>
                <a:latin typeface="Courier New"/>
                <a:ea typeface="Courier New"/>
              </a:rPr>
              <a:t>Update.cpp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while (true) { // zanka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Timer(60);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readHumanInterfaceDevices();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(quitButtonPressed()) exit(0);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movePaddles();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moveBall();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(scored()) {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updateScore();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resetBall();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Ograda vsebine 5"/>
          <p:cNvSpPr/>
          <p:nvPr/>
        </p:nvSpPr>
        <p:spPr>
          <a:xfrm>
            <a:off x="4572000" y="3114360"/>
            <a:ext cx="4052880" cy="348264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 algn="r"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0" lang="en-US" sz="11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Render.cpp</a:t>
            </a:r>
            <a:endParaRPr b="0" lang="en-US" sz="11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while (true) { // zanka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Timer(30);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renderScore();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renderPaddles();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algn="l" pos="0"/>
              </a:tabLst>
            </a:pPr>
            <a:r>
              <a:rPr b="1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ftr" idx="7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</a:t>
            </a: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dve niti z ločenima frekvencama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 type="sldNum" idx="7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FACAAB25-4E77-4DBC-A748-47A0160DA17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prednosti: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zanki za upodobitev in posodobitev se izvajata z lastno hitrostjo (frame rate),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pomankljivosti: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vsa strojna oprema ni primerna za izvajanje niti (enoprocesorska, problemi s timingom),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problemi s sinhronizacijo (dve niti dostopata do istih podatkov).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ftr" idx="8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možne izvedbe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sldNum" idx="8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B73DFDB-920E-4A7F-9E07-69564B76DF2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ena nit, odprta zanka: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3" name="Rectangle 12"/>
          <p:cNvSpPr/>
          <p:nvPr/>
        </p:nvSpPr>
        <p:spPr>
          <a:xfrm>
            <a:off x="2526120" y="277452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posodobitev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Rectangle 13"/>
          <p:cNvSpPr/>
          <p:nvPr/>
        </p:nvSpPr>
        <p:spPr>
          <a:xfrm>
            <a:off x="2526120" y="414288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upodobitev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45" name="Straight Arrow Connector 14"/>
          <p:cNvCxnSpPr>
            <a:stCxn id="243" idx="2"/>
          </p:cNvCxnSpPr>
          <p:nvPr/>
        </p:nvCxnSpPr>
        <p:spPr>
          <a:xfrm>
            <a:off x="3354120" y="3566160"/>
            <a:ext cx="360" cy="57672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46" name="Elbow Connector 15"/>
          <p:cNvCxnSpPr>
            <a:endCxn id="243" idx="0"/>
          </p:cNvCxnSpPr>
          <p:nvPr/>
        </p:nvCxnSpPr>
        <p:spPr>
          <a:xfrm flipH="1" flipV="1">
            <a:off x="3354120" y="2774520"/>
            <a:ext cx="6480" cy="2166840"/>
          </a:xfrm>
          <a:prstGeom prst="bentConnector4">
            <a:avLst>
              <a:gd name="adj1" fmla="val -54464705"/>
              <a:gd name="adj2" fmla="val -41874"/>
            </a:avLst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247" name="Rectangle 17"/>
          <p:cNvSpPr/>
          <p:nvPr/>
        </p:nvSpPr>
        <p:spPr>
          <a:xfrm>
            <a:off x="4931280" y="3465000"/>
            <a:ext cx="143964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ura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ftr" idx="8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ena nit, odprta zanka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8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56320D0-0A6F-4AB5-9E95-9CBC0E21F8B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/>
          </p:nvPr>
        </p:nvSpPr>
        <p:spPr>
          <a:xfrm>
            <a:off x="457200" y="1052640"/>
            <a:ext cx="8229240" cy="5103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(Pong):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2" name="Ograda vsebine 5"/>
          <p:cNvSpPr/>
          <p:nvPr/>
        </p:nvSpPr>
        <p:spPr>
          <a:xfrm>
            <a:off x="395640" y="1915920"/>
            <a:ext cx="8229240" cy="432108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int main () {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initGame();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float lastCall = getTime(); // interna ura racunalnika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while (true) { // Game loop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(getTime()-lastCall &gt; 1/FREQ) {// timer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readHumanInterfaceDevices();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(quitButtonPressed()) break;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movePaddles();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moveBall();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if (scored()) {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updateScore();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resetBall();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lastCall = getTime();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 // frekvenca upodabljanja je MAX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renderScore();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renderPaddles();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renderBall();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 0;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ftr" idx="8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ena nit, odprta zanka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sldNum" idx="8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C6EC8D68-4B02-47CB-9F9C-A29BA6A7AE6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prednosti: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boljša kontrola kot ena nit in enostavnejša izvedba kot več niti (ni sinhronizacije),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pomankljivosti: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predvideva, da tick ure traja 0 časa,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alt-tab uniči sinhronizacijo,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ne omogoča gnezdenja višjih frekvenc.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ftr" idx="8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možne izvedbe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sldNum" idx="8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659C7B65-E2D8-4497-91EF-F45B9BF8D6A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ena nit, odprta zanka, upodobitev in posodobitev je odvisna od frekvence: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61" name="Rectangle 12"/>
          <p:cNvSpPr/>
          <p:nvPr/>
        </p:nvSpPr>
        <p:spPr>
          <a:xfrm>
            <a:off x="5206320" y="242100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Engine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Rectangle 13"/>
          <p:cNvSpPr/>
          <p:nvPr/>
        </p:nvSpPr>
        <p:spPr>
          <a:xfrm>
            <a:off x="1765800" y="5075280"/>
            <a:ext cx="1656000" cy="79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upodobitev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3" name="Straight Arrow Connector 14"/>
          <p:cNvCxnSpPr>
            <a:endCxn id="264" idx="0"/>
          </p:cNvCxnSpPr>
          <p:nvPr/>
        </p:nvCxnSpPr>
        <p:spPr>
          <a:xfrm>
            <a:off x="1509840" y="3639600"/>
            <a:ext cx="5040" cy="29376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65" name="Elbow Connector 15"/>
          <p:cNvCxnSpPr>
            <a:stCxn id="261" idx="1"/>
            <a:endCxn id="266" idx="0"/>
          </p:cNvCxnSpPr>
          <p:nvPr/>
        </p:nvCxnSpPr>
        <p:spPr>
          <a:xfrm flipV="1" rot="10800000">
            <a:off x="1517040" y="2816640"/>
            <a:ext cx="3689280" cy="215640"/>
          </a:xfrm>
          <a:prstGeom prst="bentConnector2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266" name="Rectangle 17"/>
          <p:cNvSpPr/>
          <p:nvPr/>
        </p:nvSpPr>
        <p:spPr>
          <a:xfrm>
            <a:off x="1013760" y="3031920"/>
            <a:ext cx="1007280" cy="61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ura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7" name="Rectangle 11"/>
          <p:cNvSpPr/>
          <p:nvPr/>
        </p:nvSpPr>
        <p:spPr>
          <a:xfrm>
            <a:off x="3360600" y="3031920"/>
            <a:ext cx="1007280" cy="61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ura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4" name="Rectangle 16"/>
          <p:cNvSpPr/>
          <p:nvPr/>
        </p:nvSpPr>
        <p:spPr>
          <a:xfrm>
            <a:off x="923760" y="3933000"/>
            <a:ext cx="1181520" cy="5407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posodobi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Rectangle 18"/>
          <p:cNvSpPr/>
          <p:nvPr/>
        </p:nvSpPr>
        <p:spPr>
          <a:xfrm>
            <a:off x="3273480" y="3968640"/>
            <a:ext cx="1181520" cy="5407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0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posodobi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69" name="Elbow Connector 19"/>
          <p:cNvCxnSpPr>
            <a:stCxn id="261" idx="1"/>
            <a:endCxn id="267" idx="0"/>
          </p:cNvCxnSpPr>
          <p:nvPr/>
        </p:nvCxnSpPr>
        <p:spPr>
          <a:xfrm flipV="1" rot="10800000">
            <a:off x="3864240" y="2816640"/>
            <a:ext cx="1342440" cy="215640"/>
          </a:xfrm>
          <a:prstGeom prst="bentConnector2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70" name="Straight Arrow Connector 20"/>
          <p:cNvCxnSpPr>
            <a:stCxn id="267" idx="2"/>
            <a:endCxn id="268" idx="0"/>
          </p:cNvCxnSpPr>
          <p:nvPr/>
        </p:nvCxnSpPr>
        <p:spPr>
          <a:xfrm>
            <a:off x="3864240" y="3643560"/>
            <a:ext cx="360" cy="32544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71" name="Straight Arrow Connector 9"/>
          <p:cNvCxnSpPr>
            <a:stCxn id="264" idx="2"/>
          </p:cNvCxnSpPr>
          <p:nvPr/>
        </p:nvCxnSpPr>
        <p:spPr>
          <a:xfrm>
            <a:off x="1514520" y="4473720"/>
            <a:ext cx="1104120" cy="57996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cxnSp>
        <p:nvCxnSpPr>
          <p:cNvPr id="272" name="Straight Arrow Connector 25"/>
          <p:cNvCxnSpPr>
            <a:stCxn id="268" idx="2"/>
          </p:cNvCxnSpPr>
          <p:nvPr/>
        </p:nvCxnSpPr>
        <p:spPr>
          <a:xfrm flipH="1">
            <a:off x="2593800" y="4509360"/>
            <a:ext cx="1270800" cy="541080"/>
          </a:xfrm>
          <a:prstGeom prst="straightConnector1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  <p:sp>
        <p:nvSpPr>
          <p:cNvPr id="273" name="Rectangle 31"/>
          <p:cNvSpPr/>
          <p:nvPr/>
        </p:nvSpPr>
        <p:spPr>
          <a:xfrm>
            <a:off x="2228040" y="3042360"/>
            <a:ext cx="780840" cy="277200"/>
          </a:xfrm>
          <a:custGeom>
            <a:avLst/>
            <a:gdLst>
              <a:gd name="textAreaLeft" fmla="*/ 0 w 780840"/>
              <a:gd name="textAreaRight" fmla="*/ 781200 w 780840"/>
              <a:gd name="textAreaTop" fmla="*/ 0 h 277200"/>
              <a:gd name="textAreaBottom" fmla="*/ 277560 h 277200"/>
            </a:gdLst>
            <a:ahLst/>
            <a:rect l="textAreaLeft" t="textAreaTop" r="textAreaRight" b="textAreaBottom"/>
            <a:pathLst>
              <a:path w="1656184" h="0">
                <a:moveTo>
                  <a:pt x="0" y="0"/>
                </a:moveTo>
                <a:lnTo>
                  <a:pt x="1656184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274" name="Elbow Connector 28"/>
          <p:cNvCxnSpPr>
            <a:stCxn id="262" idx="3"/>
            <a:endCxn id="261" idx="2"/>
          </p:cNvCxnSpPr>
          <p:nvPr/>
        </p:nvCxnSpPr>
        <p:spPr>
          <a:xfrm flipV="1">
            <a:off x="3421800" y="3212640"/>
            <a:ext cx="2612880" cy="2258640"/>
          </a:xfrm>
          <a:prstGeom prst="bentConnector2">
            <a:avLst/>
          </a:prstGeom>
          <a:ln>
            <a:solidFill>
              <a:srgbClr val="000000"/>
            </a:solidFill>
            <a:round/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ftr" idx="8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ena nit, odprta zanka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sldNum" idx="8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27B6837D-538A-4CDC-8D21-F4647CB4549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/>
          </p:nvPr>
        </p:nvSpPr>
        <p:spPr>
          <a:xfrm>
            <a:off x="457200" y="1052640"/>
            <a:ext cx="8229240" cy="5103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primer (Pong):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79" name="Ograda vsebine 5"/>
          <p:cNvSpPr/>
          <p:nvPr/>
        </p:nvSpPr>
        <p:spPr>
          <a:xfrm>
            <a:off x="395640" y="1915920"/>
            <a:ext cx="8229240" cy="4321080"/>
          </a:xfrm>
          <a:prstGeom prst="rect">
            <a:avLst/>
          </a:prstGeom>
          <a:solidFill>
            <a:schemeClr val="accent3">
              <a:lumMod val="60000"/>
              <a:lumOff val="40000"/>
              <a:alpha val="32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int main () {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HID.setFrequency(20);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Paddles.setFrequency(10);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Ball.setFrequency(10);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while (true) { // Zanka igre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HID.update();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if (quitButtonPressed()) break;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Paddles.update();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Ball.update();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if (scored()) {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updateScore();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resetBall();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lastCall = getTime(); // frekvenca upodobitve “hitro kolikor gre”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Score.render();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Paddles.render();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Ball.render();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}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  </a:t>
            </a: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return 0; 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1"/>
                </a:solidFill>
                <a:latin typeface="Arial"/>
              </a:rPr>
              <a:t>}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ftr" idx="9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– ena nit, odprta zanka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sldNum" idx="9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39B87E16-557D-476F-8B3A-AFDC87DDF43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Prednosti: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dovoljuje ločene frekvence za vsako entiteto v igri,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isti mehanizem lahko uporabimo tudi za upodabljanje,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generična samodejna registracija.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Pomanjkljivosti: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ročno določimo frekvenco za vsako entiteto,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potrebujemo entry point za vsako entiteto za obnavljanje (lahko je ogromno entitet).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ftr" idx="9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sldNum" idx="9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7C9F3ED9-6CAA-4DE4-840C-12C4EA3F51C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kaj naredimo, če je čas med dvema obnovitvama veliko večji kot je željena frekvenca: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nič (igra počasneje teče) (mi smo prišraufani),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obnovitev logike igre naj poteka še vedno v realnem času: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‘</a:t>
            </a: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visual gaps’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ftr" idx="94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95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46242D0F-D102-4187-92D0-98959DE28B1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rešitev: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pohitrimo obnavljanje (če lahko - znamo),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znižamo frekvenco (če lahko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– če ne moti),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uporabimo LoD za logiko igre (se ne ukvarjamo z vsemi 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entitetami),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ftr" idx="96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Zanka igre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4" name="PlaceHolder 3"/>
          <p:cNvSpPr>
            <a:spLocks noGrp="1"/>
          </p:cNvSpPr>
          <p:nvPr>
            <p:ph type="sldNum" idx="97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102F9D45-7DFA-4288-AEB9-878C2BA25EF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rešitev: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pohitrimo upodabljanje: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grafični LoD,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znižamo resolucijo,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zmanjšamo število efektov,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lahko tudi samodejno z real-time profilerji (sami zaznajo in zmanjšajo natančnost - engine)</a:t>
            </a:r>
            <a:endParaRPr b="0" lang="sl-SI" sz="20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ftr" idx="98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Niti in sinhronizacija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sldNum" idx="99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D628D6C9-1E8E-42DD-BBC7-67B12BC05A7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 piece of code is </a:t>
            </a:r>
            <a:r>
              <a:rPr b="1" lang="en-US" sz="2600" spc="-1" strike="noStrike">
                <a:solidFill>
                  <a:schemeClr val="dk1"/>
                </a:solidFill>
                <a:latin typeface="Arial"/>
              </a:rPr>
              <a:t>thread-safe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if it only manipulates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shared data structures in a manner that guarantees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safe execution by multiple threads at the same time.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</a:pP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zahtevno opravilo za omogočanje konsistence,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niso vse knjižnice in engini thread-safe,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Kateri podsistem ima kontrolo nad nitmi? – input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manager, core engine, game logic, thread creator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component?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ftr" idx="100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Niti in sinhronizacija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101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B3A8B442-93C0-451B-9848-7F4F609AC11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Kateri podsistem ima kontrolo nad nitmi?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nadzor vhoda (HiD),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glavni engine,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logika igre,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komponenta, ki kreira niti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?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ftr" idx="102"/>
          </p:nvPr>
        </p:nvSpPr>
        <p:spPr>
          <a:xfrm>
            <a:off x="2627280" y="6356520"/>
            <a:ext cx="604800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9903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Niti in sinhronizacija</a:t>
            </a:r>
            <a:endParaRPr b="0" lang="sl-SI" sz="32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06" name="PlaceHolder 3"/>
          <p:cNvSpPr>
            <a:spLocks noGrp="1"/>
          </p:cNvSpPr>
          <p:nvPr>
            <p:ph type="sldNum" idx="103"/>
          </p:nvPr>
        </p:nvSpPr>
        <p:spPr>
          <a:xfrm>
            <a:off x="612720" y="6356520"/>
            <a:ext cx="1980720" cy="364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</a:pPr>
            <a:fld id="{A6FF7A4B-F9D2-432E-B68F-6A6DA7A32C0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9240" cy="49366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sledi ponovitev osnov vzporednega programiranja,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prepogoj za ta predmet je Prog3,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vi to vse že obvladate,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vseeno si še enkrat poglejte:</a:t>
            </a:r>
            <a:endParaRPr b="0" lang="sl-SI" sz="26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kritično področje,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semafor, 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mutex,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pogojne spremenljivke.</a:t>
            </a:r>
            <a:endParaRPr b="0" lang="sl-SI" sz="2300" spc="-1" strike="noStrike">
              <a:solidFill>
                <a:schemeClr val="dk1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Čas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sldNum" idx="10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807A986-9CA4-469C-8C02-62ACC272908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Različni procesorji imajo različne načine za pridobivanje časa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Pentiumi uporabljajo rdtsc (števec žigov v realnem času)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Zavito v Windows s QueryPerformanceCounter()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Na PowerPC-ju (Xbox 360 ali Playstation 3) uporabite mftb (premakni se iz registra časovne baze)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Na drugih PowerPC-jih uporabite mfspr (premakni iz registra za posebne namene)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 type="ftr" idx="10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Večjedrni 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procesor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ji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sldNum" idx="10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A990140-9E65-4D75-BCFC-DBEAFEE924A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Te ure se lahko premaknejo, zato bodite previdni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Pri večjedrnih procesorjih so vse ure neodvisne druga od druge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Ne primerjajte časov, ker boste dobili čudne rezultate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4"/>
          <p:cNvSpPr>
            <a:spLocks noGrp="1"/>
          </p:cNvSpPr>
          <p:nvPr>
            <p:ph type="ftr" idx="10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Časovne enote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sldNum" idx="10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19BFD05-1659-4AEA-BB8F-6966BDA2494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Standardizirati morate časovne enote v svojih mehanizmih in se odločiti za pravilen tip podatkov za shranjevanje.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64-bitna celoštevilska ura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32-bitna celoštevilska ura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32-bitna ura s plavajočo vejico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 type="ftr" idx="10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64-bitna celoštevilska ura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2"/>
          <p:cNvSpPr>
            <a:spLocks noGrp="1"/>
          </p:cNvSpPr>
          <p:nvPr>
            <p:ph type="sldNum" idx="11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9624EE1-3155-4822-AAE2-B4C3365A7A6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Vredno se je, če si lahko privoščite shranjevanje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Neposredna kopija registra v večini strojev, zato ni pretvorbe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Najbolj prilagodljiva predstavitev časa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3" name="PlaceHolder 4"/>
          <p:cNvSpPr>
            <a:spLocks noGrp="1"/>
          </p:cNvSpPr>
          <p:nvPr>
            <p:ph type="ftr" idx="11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32-bitna celoštevilska ura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2"/>
          <p:cNvSpPr>
            <a:spLocks noGrp="1"/>
          </p:cNvSpPr>
          <p:nvPr>
            <p:ph type="sldNum" idx="11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BED265D-B00D-49C2-99F4-B1B07707138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Pogosto lahko za merjenje kratkotrajnih dogodkov uporabimo 32-bitno celoštevilsko uro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U64 begin_ticks = readHiResTimer(); </a:t>
            </a:r>
            <a:br>
              <a:rPr sz="2200"/>
            </a:b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narediSomething();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U64 end_ticks = readHiResTimer();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5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U32 dt_ticks = static_cast&lt;U32&gt;(končni_ticks – začetni_ticks);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Previdno, ker se zavije po samo 1,4 sekunde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7" name="PlaceHolder 4"/>
          <p:cNvSpPr>
            <a:spLocks noGrp="1"/>
          </p:cNvSpPr>
          <p:nvPr>
            <p:ph type="ftr" idx="11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32-bitna celoštevilska ura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 type="sldNum" idx="11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B0BBD8E-202A-495B-B8A9-894953B92EA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Drug pogost pristop je shranjevanje majhnih vrednosti v 32-bitni float v enotah sekund.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U64 begin_ticks = readHighResTimer();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narediNekaj();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U64 end_ticks = readHiResTimer();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F32 dt_sekunde = (F32) (končni_tiki – začetni_tiki) / (F32) getHighResTimerFreq();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Pred ulivanjem odštejte dva U64, da preprečite prelivanje.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1" name="PlaceHolder 4"/>
          <p:cNvSpPr>
            <a:spLocks noGrp="1"/>
          </p:cNvSpPr>
          <p:nvPr>
            <p:ph type="ftr" idx="11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32-bitna celoštevilska ura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sldNum" idx="11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AB97D00-A14C-49C9-A452-B7E1D8C8C36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4574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Drug pogost pristop je shranjevanje majhnih vrednosti v 32-bitni float v enotah sekund.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U64 begin_ticks = readHighResTimer();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narediNekaj();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U64 end_ticks = readHiResTimer();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F32 dt_sekunde = (F32) (končni_tiki – začetni_tiki) / (F32) getHighResTimerFreq();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Pred ulivanjem odštejte dva U64, da preprečite prelivanje.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ftr" idx="11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O plovcih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2"/>
          <p:cNvSpPr>
            <a:spLocks noGrp="1"/>
          </p:cNvSpPr>
          <p:nvPr>
            <p:ph type="sldNum" idx="11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450829E-8398-46FD-AAA9-C8892BB8F64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8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Upoštevajte, da sta natančnost in velikost obratno sorazmerni za float.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 naraščanjem eksponenta se prostor ulomkov zmanjšuje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Občasno ponastavite plovec, da se izognete zmanjšani natančnosti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9" name="PlaceHolder 4"/>
          <p:cNvSpPr>
            <a:spLocks noGrp="1"/>
          </p:cNvSpPr>
          <p:nvPr>
            <p:ph type="ftr" idx="11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Druge časovne enote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ldNum" idx="12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7E521D1-3A5B-44B7-9444-3D5D6280D47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Nekateri igralni mehanizmi določajo lastne časovne enote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Omogoča uporabo celih števil, vendar je podrobna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Dovolj natančen za uporabo v večini izračunov igralnih mehanizmov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Dovolj veliko, da ne povzroča prepogostega preloma 32-bitnega celega števila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Običajna izbira je 1/300 sekunde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Še vedno drobnozrnato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Ovije se vsakih 165,7 dni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Večkratnik osveževalnih frekvenc NTSC in PAL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4"/>
          <p:cNvSpPr>
            <a:spLocks noGrp="1"/>
          </p:cNvSpPr>
          <p:nvPr>
            <p:ph type="ftr" idx="12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Obravnavanje prelomnih točk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 type="sldNum" idx="12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CB2048F-3ADE-4B57-AC3C-6EDE83217FF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Ko dosežete prelomno točko, ura teče naprej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Lahko povzroči slabe stvari, ko pride ven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Lahko bi minile ure – slab fizikalni mehanizem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Tej težavi se lahko izognete tako, da uporabite zgornjo mejo in nato omejite čas.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če(dt &gt; 1,0f)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dt = 1,0f/30,0f;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864000" indent="0">
              <a:lnSpc>
                <a:spcPct val="100000"/>
              </a:lnSpc>
              <a:spcBef>
                <a:spcPts val="1134"/>
              </a:spcBef>
              <a:buNone/>
              <a:tabLst>
                <a:tab algn="l" pos="0"/>
              </a:tabLst>
            </a:pPr>
            <a:r>
              <a:rPr b="0" lang="sl" sz="2200" spc="-1" strike="noStrike">
                <a:solidFill>
                  <a:schemeClr val="dk1"/>
                </a:solidFill>
                <a:latin typeface="Courier new"/>
              </a:rPr>
              <a:t>}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7" name="PlaceHolder 4"/>
          <p:cNvSpPr>
            <a:spLocks noGrp="1"/>
          </p:cNvSpPr>
          <p:nvPr>
            <p:ph type="ftr" idx="12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Preprost razred 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9" name="PlaceHolder 2"/>
          <p:cNvSpPr>
            <a:spLocks noGrp="1"/>
          </p:cNvSpPr>
          <p:nvPr>
            <p:ph type="sldNum" idx="12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2851484-FA6C-4916-BBFD-3E7B068B279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0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Gregory ima preprost razred ur, ki je zanimiv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Ima nekaj kul funkcij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Časovno skaliranje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Enojni korak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Pretvorniške funkcije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Zanaša se na klic zanke upodabljanja z deltaTime v sekundah vsak okvir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1" name="PlaceHolder 4"/>
          <p:cNvSpPr>
            <a:spLocks noGrp="1"/>
          </p:cNvSpPr>
          <p:nvPr>
            <p:ph type="ftr" idx="12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Večprocesorske igralne zanke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3" name="PlaceHolder 2"/>
          <p:cNvSpPr>
            <a:spLocks noGrp="1"/>
          </p:cNvSpPr>
          <p:nvPr>
            <p:ph type="sldNum" idx="12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5431F35-C79B-4C59-B73C-3F2BF0D5B18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Leta 2004 so se proizvajalci procesorjev soočili s težavo s pregrevanjem, ko so poskušali povečati hitrost procesorjev.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Sprva so menili, da so dosegli meje Moorovega zakona.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Število tranzistorjev na čipu se podvoji vsakih 18 do 24 mesecev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Vendar je bila omejena hitrost, ne tranzistorji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Mnogi so se preselili na vzporedne arhitekture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5" name="PlaceHolder 4"/>
          <p:cNvSpPr>
            <a:spLocks noGrp="1"/>
          </p:cNvSpPr>
          <p:nvPr>
            <p:ph type="ftr" idx="12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Vzporedne igre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7" name="PlaceHolder 2"/>
          <p:cNvSpPr>
            <a:spLocks noGrp="1"/>
          </p:cNvSpPr>
          <p:nvPr>
            <p:ph type="sldNum" idx="12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F0E72CF-6107-4F97-96ED-2C085F59145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8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Številna podjetja za igre so počasi prehajala na uporabo več jeder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Težje programirati in odpravljati napake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Premik je bil počasen, sprva je bilo migriranih le nekaj podsistemov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Zdaj imajo VSA podjetja motorje, ki izkoriščajo dodatno računalniško moč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9" name="PlaceHolder 4"/>
          <p:cNvSpPr>
            <a:spLocks noGrp="1"/>
          </p:cNvSpPr>
          <p:nvPr>
            <p:ph type="ftr" idx="12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Več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pro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ces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ors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ke 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kon</a:t>
            </a: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zole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2"/>
          <p:cNvSpPr>
            <a:spLocks noGrp="1"/>
          </p:cNvSpPr>
          <p:nvPr>
            <p:ph type="sldNum" idx="13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1230DD3-D6BF-4573-A7BC-F9E9F0F50B2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Xbox 360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Xbox One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PlayStation 3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PlayStation 4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Ahhh, vse konzole in vse druge igralne naprave …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Pravzaprav ima moj usmerjevalnik večjedrni procesor ...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3" name="PlaceHolder 4"/>
          <p:cNvSpPr>
            <a:spLocks noGrp="1"/>
          </p:cNvSpPr>
          <p:nvPr>
            <p:ph type="ftr" idx="13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PlayStation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sldNum" idx="13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F23C613-4AC0-4A59-B16E-3C1A2F6AE99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Uporablja osemjedrni procesor AMD Jaguar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000" spc="-1" strike="noStrike">
                <a:solidFill>
                  <a:schemeClr val="dk1"/>
                </a:solidFill>
                <a:latin typeface="Arial"/>
              </a:rPr>
              <a:t>Ima vgrajeno optimizacijo kode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Sodobni GPGPU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000" spc="-1" strike="noStrike">
                <a:solidFill>
                  <a:schemeClr val="dk1"/>
                </a:solidFill>
                <a:latin typeface="Arial"/>
              </a:rPr>
              <a:t>Blizu AMD Radeon 7870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Uporablja Intelov nabor ukazov namesto PowerPC-ja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Deljeni 8GiB blok GDDR5 RAM-a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Zaposluje tri avtobuse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000" spc="-1" strike="noStrike">
                <a:solidFill>
                  <a:schemeClr val="dk1"/>
                </a:solidFill>
                <a:latin typeface="Arial"/>
              </a:rPr>
              <a:t>20 GiB/sekundo vodilo CPU-&gt;RAM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000" spc="-1" strike="noStrike">
                <a:solidFill>
                  <a:schemeClr val="dk1"/>
                </a:solidFill>
                <a:latin typeface="Arial"/>
              </a:rPr>
              <a:t>10 GiB/sekundo »čebulno« vodilo med predpomnilnikoma GPU in CPU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000" spc="-1" strike="noStrike">
                <a:solidFill>
                  <a:schemeClr val="dk1"/>
                </a:solidFill>
                <a:latin typeface="Arial"/>
              </a:rPr>
              <a:t>176 GiB/sekundo »česnovega« vodila med grafičnim procesorjem in RAM-om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 type="ftr" idx="13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PlayStation 4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9" name="PlaceHolder 2"/>
          <p:cNvSpPr>
            <a:spLocks noGrp="1"/>
          </p:cNvSpPr>
          <p:nvPr>
            <p:ph type="sldNum" idx="13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7861930-EA61-4B41-B01D-8BD0D5B73B5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0" name="PlaceHolder 3"/>
          <p:cNvSpPr>
            <a:spLocks noGrp="1"/>
          </p:cNvSpPr>
          <p:nvPr>
            <p:ph type="ftr" idx="13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1" name="Picture 3" descr=""/>
          <p:cNvPicPr/>
          <p:nvPr/>
        </p:nvPicPr>
        <p:blipFill>
          <a:blip r:embed="rId1"/>
          <a:stretch/>
        </p:blipFill>
        <p:spPr>
          <a:xfrm>
            <a:off x="1761480" y="1523880"/>
            <a:ext cx="5647320" cy="491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PlayStation 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sldNum" idx="13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872AE52-DE1B-49D4-8232-04A6F7C14C4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Zgrajeno na sodobni arhitekturi x86-64 AMD Zen 2 (8 jeder, 16 niti)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Zelo drugačen od procesorja Jaguar pri PS4 – veliko višji IPC in taktna frekvenca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Integriran grafični procesor na osnovi RDNA 2, ki podpira sledenje žarkom in senčenje s spremenljivo hitrostjo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Približno enakovredna zmogljivosti Radeon RX 6700 XT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Uporablja skupni poenoten pomnilnik GDDR6 — 16 GiB pri 448 GiB/s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Vhodno/izhodni kompleks po meri s strojno dekompresijo za ultra hitro pretakanje sredstev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825 GB NVMe SSD po meri, ki zagotavlja do 5,5 GB/s surove pasovne širine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Prilagojen V/I soprocesor razbremeni CPU za upravljanje podatkov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Napredna hierarhija vodil in predpomnilnika za komunikacijo med CPU in GPU z nizko zakasnitvijo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3D Audio (Tempest Engine) namensko strojno enoto za prostorski zvok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Plast združljivosti s prejšnjimi različicami za naslove PS4 in optimizirane poti kode za PS5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5" name="PlaceHolder 4"/>
          <p:cNvSpPr>
            <a:spLocks noGrp="1"/>
          </p:cNvSpPr>
          <p:nvPr>
            <p:ph type="ftr" idx="13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PlayStation 5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sldNum" idx="13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414347A-EBD9-4949-8840-1665E6CDE87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ftr" idx="13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9" name="" descr=""/>
          <p:cNvPicPr/>
          <p:nvPr/>
        </p:nvPicPr>
        <p:blipFill>
          <a:blip r:embed="rId1"/>
          <a:stretch/>
        </p:blipFill>
        <p:spPr>
          <a:xfrm>
            <a:off x="228600" y="152280"/>
            <a:ext cx="7771680" cy="6569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Xbox Series 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sldNum" idx="14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6AB8A27-D5A9-4204-995D-5FC1895233F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Temelji na arhitekturi AMD Zen 2 – 8 jeder, 16 niti pri 3,8 GHz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Znatno nadgrajen procesor Jaguar za Xbox One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Grafični procesor RDNA 2 z 52 računskimi enotami pri 1,825 GHz (~12 TFLOPS)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Zmogljivost, primerljiva z grafično kartico razreda Radeon RX 6800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16 GiB GDDR6 enotni pomnilnik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10 GiB pri 560 GB/s (za grafični procesor optimiziran »hitri« bazen)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6 GiB pri 336 GB/s (sistem in operacijski sistem)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1 TB NVMe SSD z 2,4 GB/s surove pasovne širine (4,8 GB/s stisnjene)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Podpira arhitekturo Velocity (DirectStorage + strojna dekompresija)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Prilagojeno vhodno/izhodno vodilo omogoča hitro komunikacijo med CPU↔GPU↔pomnilnikom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Namenska strojna oprema za sledenje žarkom in povratne informacije vzorčevalnika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1600" spc="-1" strike="noStrike">
                <a:solidFill>
                  <a:schemeClr val="dk1"/>
                </a:solidFill>
                <a:latin typeface="Arial"/>
              </a:rPr>
              <a:t>Združljivo z večino iger za Xbox One, 360 in originalnimi igrami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3" name="PlaceHolder 4"/>
          <p:cNvSpPr>
            <a:spLocks noGrp="1"/>
          </p:cNvSpPr>
          <p:nvPr>
            <p:ph type="ftr" idx="14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Xbox serije X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sldNum" idx="14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0A36F8A-C843-45F4-A2CC-D26E7EC1AE9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ftr" idx="14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87" name="" descr=""/>
          <p:cNvPicPr/>
          <p:nvPr/>
        </p:nvPicPr>
        <p:blipFill>
          <a:blip r:embed="rId1"/>
          <a:stretch/>
        </p:blipFill>
        <p:spPr>
          <a:xfrm>
            <a:off x="86040" y="0"/>
            <a:ext cx="8371440" cy="6811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Prevzem moči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 type="sldNum" idx="14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A3037D9-1C57-49F5-83CE-EB1AB89EBDC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Razcep in pridružitev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Razdelite veliko nalogo na niz neodvisnih manjših nalog in nato združite rezultate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Ena nit na podsistem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Vsaka glavna komponenta teče v drugi niti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Zaposlitve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Razdelite na več manjših neodvisnih opravil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 type="ftr" idx="14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Razcep in pridružitev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sldNum" idx="14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B636D39-E231-4654-89CD-C3914126C4C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Razdelite enoto dela na manjše podenote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Razdelite jih na več jeder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Združi rezultate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 type="ftr" idx="14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Razcep in pridružitev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sldNum" idx="14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931069C-0C90-4201-B57C-D6E73EF58D7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ftr" idx="14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</a:t>
            </a: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99" name="Picture 4" descr=""/>
          <p:cNvPicPr/>
          <p:nvPr/>
        </p:nvPicPr>
        <p:blipFill>
          <a:blip r:embed="rId1"/>
          <a:stretch/>
        </p:blipFill>
        <p:spPr>
          <a:xfrm>
            <a:off x="3124080" y="1596600"/>
            <a:ext cx="3961440" cy="493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Primer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1" name="PlaceHolder 2"/>
          <p:cNvSpPr>
            <a:spLocks noGrp="1"/>
          </p:cNvSpPr>
          <p:nvPr>
            <p:ph type="sldNum" idx="15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EEADBA4-4D31-4222-B312-9BEDFC410D4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LERPanje se lahko izvaja na vsakem sklepu neodvisno od drugih.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Predstavljajte si, da imate 5 likov, od katerih ima vsak po 100 sklepov, za katere je treba izračunati mešane poze.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Delo bi lahko razdelili na N serij, kjer je N število jeder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Vsak izračuna 500/N LERP-ov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Glavna nit nato čaka (ali ne) na semafor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Končno se rezultati združijo in izračuna globalna poza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4"/>
          <p:cNvSpPr>
            <a:spLocks noGrp="1"/>
          </p:cNvSpPr>
          <p:nvPr>
            <p:ph type="ftr" idx="15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Nit na podsistem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PlaceHolder 2"/>
          <p:cNvSpPr>
            <a:spLocks noGrp="1"/>
          </p:cNvSpPr>
          <p:nvPr>
            <p:ph type="sldNum" idx="152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2367FA9-581E-4FE2-9F56-F774C2DE119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Imeti glavno nit in več niti podsistema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Animacija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Fizika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Upodabljanje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Umetna inteligenca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Zvok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Deluje dobro, če lahko podsistemi delujejo večinoma neodvisno drug od drugega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4"/>
          <p:cNvSpPr>
            <a:spLocks noGrp="1"/>
          </p:cNvSpPr>
          <p:nvPr>
            <p:ph type="ftr" idx="15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Nit na podsistem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9" name="PlaceHolder 2"/>
          <p:cNvSpPr>
            <a:spLocks noGrp="1"/>
          </p:cNvSpPr>
          <p:nvPr>
            <p:ph type="sldNum" idx="15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DAD3A5A-87CC-4EB7-AFEE-1AC85260F89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0" name="PlaceHolder 3"/>
          <p:cNvSpPr>
            <a:spLocks noGrp="1"/>
          </p:cNvSpPr>
          <p:nvPr>
            <p:ph type="ftr" idx="15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11" name="Picture 5" descr=""/>
          <p:cNvPicPr/>
          <p:nvPr/>
        </p:nvPicPr>
        <p:blipFill>
          <a:blip r:embed="rId1"/>
          <a:stretch/>
        </p:blipFill>
        <p:spPr>
          <a:xfrm>
            <a:off x="2057400" y="1523880"/>
            <a:ext cx="4921200" cy="484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Zaposlitve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3" name="PlaceHolder 2"/>
          <p:cNvSpPr>
            <a:spLocks noGrp="1"/>
          </p:cNvSpPr>
          <p:nvPr>
            <p:ph type="sldNum" idx="15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5BEA586-42C9-45F7-808E-C251EA3C7CA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4" name="PlaceHolder 3"/>
          <p:cNvSpPr>
            <a:spLocks noGrp="1"/>
          </p:cNvSpPr>
          <p:nvPr>
            <p:ph/>
          </p:nvPr>
        </p:nvSpPr>
        <p:spPr>
          <a:xfrm>
            <a:off x="457200" y="1219320"/>
            <a:ext cx="868608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Večnitnost je včasih lahko preveč zrnata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Jedra mirujejo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Več računskih niti lahko blokira druge podsisteme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Velike naloge lahko razdelimo in jih dodelimo prostim jedrom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Dobro deluje na PS3 – uporablja model SPURS za dodeljevanje nalog SPU-jem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5" name="PlaceHolder 4"/>
          <p:cNvSpPr>
            <a:spLocks noGrp="1"/>
          </p:cNvSpPr>
          <p:nvPr>
            <p:ph type="ftr" idx="157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Zaposlitve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7" name="PlaceHolder 2"/>
          <p:cNvSpPr>
            <a:spLocks noGrp="1"/>
          </p:cNvSpPr>
          <p:nvPr>
            <p:ph type="sldNum" idx="15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46F2138-915E-4007-8BC8-6C69A313756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8" name="PlaceHolder 3"/>
          <p:cNvSpPr>
            <a:spLocks noGrp="1"/>
          </p:cNvSpPr>
          <p:nvPr>
            <p:ph type="ftr" idx="159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19" name="Picture 6" descr=""/>
          <p:cNvPicPr/>
          <p:nvPr/>
        </p:nvPicPr>
        <p:blipFill>
          <a:blip r:embed="rId1"/>
          <a:stretch/>
        </p:blipFill>
        <p:spPr>
          <a:xfrm>
            <a:off x="2057400" y="1447920"/>
            <a:ext cx="4723200" cy="4928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Omrežne zanke iger za več igralcev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1" name="PlaceHolder 2"/>
          <p:cNvSpPr>
            <a:spLocks noGrp="1"/>
          </p:cNvSpPr>
          <p:nvPr>
            <p:ph type="sldNum" idx="160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6F84A95-30F3-48AE-9687-42640C9E478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18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2" name="PlaceHolder 3"/>
          <p:cNvSpPr>
            <a:spLocks noGrp="1"/>
          </p:cNvSpPr>
          <p:nvPr>
            <p:ph type="ftr" idx="161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3" name="Ograda vsebine 1"/>
          <p:cNvSpPr/>
          <p:nvPr/>
        </p:nvSpPr>
        <p:spPr>
          <a:xfrm>
            <a:off x="457200" y="1219680"/>
            <a:ext cx="8686080" cy="493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Odjemalec-strežnik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Lahko se izvajajo kot ločeni procesi ali niti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Veliko iger uporablja eno samo nit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Odjemalec in strežnik se lahko posodabljata z različnimi hitrostmi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Peer-to-peer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Vsak sistem deluje kot odjemalec in strežnik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Samo en sistem ima avtoriteto nad vsakim dinamičnim objektom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Notranje podrobnosti kode morajo obravnavati primer pooblastila in brez pooblastila za vsak objekt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Avtoriteta objekta se lahko preseli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16062</TotalTime>
  <Application>LibreOffice/24.2.7.2$Linux_X86_64 LibreOffice_project/420$Build-2</Application>
  <AppVersion>15.0000</AppVersion>
  <Words>1392</Words>
  <Paragraphs>326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Jernej Vičič</cp:lastModifiedBy>
  <dcterms:modified xsi:type="dcterms:W3CDTF">2025-10-19T15:28:35Z</dcterms:modified>
  <cp:revision>656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28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28</vt:i4>
  </property>
</Properties>
</file>