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tags/tag1.xml" ContentType="application/vnd.openxmlformats-officedocument.presentationml.tags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80" r:id="rId1"/>
  </p:sldMasterIdLst>
  <p:notesMasterIdLst>
    <p:notesMasterId r:id="rId44"/>
  </p:notesMasterIdLst>
  <p:handoutMasterIdLst>
    <p:handoutMasterId r:id="rId45"/>
  </p:handoutMasterIdLst>
  <p:sldIdLst>
    <p:sldId id="256" r:id="rId2"/>
    <p:sldId id="355" r:id="rId3"/>
    <p:sldId id="427" r:id="rId4"/>
    <p:sldId id="357" r:id="rId5"/>
    <p:sldId id="358" r:id="rId6"/>
    <p:sldId id="410" r:id="rId7"/>
    <p:sldId id="411" r:id="rId8"/>
    <p:sldId id="412" r:id="rId9"/>
    <p:sldId id="409" r:id="rId10"/>
    <p:sldId id="424" r:id="rId11"/>
    <p:sldId id="425" r:id="rId12"/>
    <p:sldId id="413" r:id="rId13"/>
    <p:sldId id="421" r:id="rId14"/>
    <p:sldId id="422" r:id="rId15"/>
    <p:sldId id="423" r:id="rId16"/>
    <p:sldId id="426" r:id="rId17"/>
    <p:sldId id="416" r:id="rId18"/>
    <p:sldId id="414" r:id="rId19"/>
    <p:sldId id="415" r:id="rId20"/>
    <p:sldId id="428" r:id="rId21"/>
    <p:sldId id="429" r:id="rId22"/>
    <p:sldId id="396" r:id="rId23"/>
    <p:sldId id="397" r:id="rId24"/>
    <p:sldId id="398" r:id="rId25"/>
    <p:sldId id="437" r:id="rId26"/>
    <p:sldId id="399" r:id="rId27"/>
    <p:sldId id="400" r:id="rId28"/>
    <p:sldId id="401" r:id="rId29"/>
    <p:sldId id="402" r:id="rId30"/>
    <p:sldId id="403" r:id="rId31"/>
    <p:sldId id="433" r:id="rId32"/>
    <p:sldId id="434" r:id="rId33"/>
    <p:sldId id="435" r:id="rId34"/>
    <p:sldId id="436" r:id="rId35"/>
    <p:sldId id="439" r:id="rId36"/>
    <p:sldId id="432" r:id="rId37"/>
    <p:sldId id="405" r:id="rId38"/>
    <p:sldId id="406" r:id="rId39"/>
    <p:sldId id="431" r:id="rId40"/>
    <p:sldId id="430" r:id="rId41"/>
    <p:sldId id="418" r:id="rId42"/>
    <p:sldId id="419" r:id="rId43"/>
  </p:sldIdLst>
  <p:sldSz cx="9144000" cy="6858000" type="screen4x3"/>
  <p:notesSz cx="7099300" cy="10234613"/>
  <p:defaultTextStyle>
    <a:defPPr>
      <a:defRPr lang="sl-SI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rednji slog 2 – poudarek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Srednji slog 4 – poudarek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69012ECD-51FC-41F1-AA8D-1B2483CD663E}" styleName="Svetel slog 2 – poudarek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79" autoAdjust="0"/>
    <p:restoredTop sz="84507" autoAdjust="0"/>
  </p:normalViewPr>
  <p:slideViewPr>
    <p:cSldViewPr>
      <p:cViewPr varScale="1">
        <p:scale>
          <a:sx n="94" d="100"/>
          <a:sy n="94" d="100"/>
        </p:scale>
        <p:origin x="354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image" Target="../media/image10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image" Target="../media/image11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image" Target="../media/image13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glav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3" name="Ograda datuma 2"/>
          <p:cNvSpPr>
            <a:spLocks noGrp="1"/>
          </p:cNvSpPr>
          <p:nvPr>
            <p:ph type="dt" sz="quarter" idx="1"/>
          </p:nvPr>
        </p:nvSpPr>
        <p:spPr>
          <a:xfrm>
            <a:off x="4021138" y="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5F83CA3F-FC03-9141-9061-5BC68532E235}" type="datetimeFigureOut">
              <a:rPr lang="sl-SI"/>
              <a:pPr>
                <a:defRPr/>
              </a:pPr>
              <a:t>19. 11. 2017</a:t>
            </a:fld>
            <a:endParaRPr lang="sl-SI"/>
          </a:p>
        </p:txBody>
      </p:sp>
      <p:sp>
        <p:nvSpPr>
          <p:cNvPr id="4" name="Ograda noge 3"/>
          <p:cNvSpPr>
            <a:spLocks noGrp="1"/>
          </p:cNvSpPr>
          <p:nvPr>
            <p:ph type="ftr" sz="quarter" idx="2"/>
          </p:nvPr>
        </p:nvSpPr>
        <p:spPr>
          <a:xfrm>
            <a:off x="0" y="972185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5" name="Ograda številke diapozitiva 4"/>
          <p:cNvSpPr>
            <a:spLocks noGrp="1"/>
          </p:cNvSpPr>
          <p:nvPr>
            <p:ph type="sldNum" sz="quarter" idx="3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charset="0"/>
              </a:defRPr>
            </a:lvl1pPr>
          </a:lstStyle>
          <a:p>
            <a:pPr>
              <a:defRPr/>
            </a:pPr>
            <a:fld id="{C2EB6BC0-C870-B040-8291-959B2FE0E160}" type="slidenum">
              <a:rPr lang="sl-SI" altLang="x-none"/>
              <a:pPr>
                <a:defRPr/>
              </a:pPr>
              <a:t>‹#›</a:t>
            </a:fld>
            <a:endParaRPr lang="sl-SI" altLang="x-non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grada glav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1175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300">
                <a:latin typeface="+mn-lt"/>
              </a:defRPr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3" name="Ograda datuma 2"/>
          <p:cNvSpPr>
            <a:spLocks noGrp="1"/>
          </p:cNvSpPr>
          <p:nvPr>
            <p:ph type="dt" idx="1"/>
          </p:nvPr>
        </p:nvSpPr>
        <p:spPr>
          <a:xfrm>
            <a:off x="4021138" y="0"/>
            <a:ext cx="3076575" cy="511175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300">
                <a:latin typeface="+mn-lt"/>
              </a:defRPr>
            </a:lvl1pPr>
          </a:lstStyle>
          <a:p>
            <a:pPr>
              <a:defRPr/>
            </a:pPr>
            <a:fld id="{156363A7-5357-0C4D-8702-FE36514BEF07}" type="datetimeFigureOut">
              <a:rPr lang="sl-SI"/>
              <a:pPr>
                <a:defRPr/>
              </a:pPr>
              <a:t>19. 11. 2017</a:t>
            </a:fld>
            <a:endParaRPr lang="sl-SI"/>
          </a:p>
        </p:txBody>
      </p:sp>
      <p:sp>
        <p:nvSpPr>
          <p:cNvPr id="4" name="Ograda stranske slike 3"/>
          <p:cNvSpPr>
            <a:spLocks noGrp="1" noRot="1" noChangeAspect="1"/>
          </p:cNvSpPr>
          <p:nvPr>
            <p:ph type="sldImg" idx="2"/>
          </p:nvPr>
        </p:nvSpPr>
        <p:spPr>
          <a:xfrm>
            <a:off x="990600" y="768350"/>
            <a:ext cx="5118100" cy="3838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pPr lvl="0"/>
            <a:endParaRPr lang="sl-SI" noProof="0"/>
          </a:p>
        </p:txBody>
      </p:sp>
      <p:sp>
        <p:nvSpPr>
          <p:cNvPr id="5" name="Ograda opomb 4"/>
          <p:cNvSpPr>
            <a:spLocks noGrp="1"/>
          </p:cNvSpPr>
          <p:nvPr>
            <p:ph type="body" sz="quarter" idx="3"/>
          </p:nvPr>
        </p:nvSpPr>
        <p:spPr>
          <a:xfrm>
            <a:off x="709613" y="4862513"/>
            <a:ext cx="5680075" cy="4603750"/>
          </a:xfrm>
          <a:prstGeom prst="rect">
            <a:avLst/>
          </a:prstGeom>
        </p:spPr>
        <p:txBody>
          <a:bodyPr vert="horz" lIns="96661" tIns="48331" rIns="96661" bIns="48331" rtlCol="0">
            <a:normAutofit/>
          </a:bodyPr>
          <a:lstStyle/>
          <a:p>
            <a:pPr lvl="0"/>
            <a:r>
              <a:rPr lang="sl-SI" noProof="0" smtClean="0"/>
              <a:t>Kliknite, če želite urediti sloge besedila matrice</a:t>
            </a:r>
          </a:p>
          <a:p>
            <a:pPr lvl="1"/>
            <a:r>
              <a:rPr lang="sl-SI" noProof="0" smtClean="0"/>
              <a:t>Druga raven</a:t>
            </a:r>
          </a:p>
          <a:p>
            <a:pPr lvl="2"/>
            <a:r>
              <a:rPr lang="sl-SI" noProof="0" smtClean="0"/>
              <a:t>Tretja raven</a:t>
            </a:r>
          </a:p>
          <a:p>
            <a:pPr lvl="3"/>
            <a:r>
              <a:rPr lang="sl-SI" noProof="0" smtClean="0"/>
              <a:t>Četrta raven</a:t>
            </a:r>
          </a:p>
          <a:p>
            <a:pPr lvl="4"/>
            <a:r>
              <a:rPr lang="sl-SI" noProof="0" smtClean="0"/>
              <a:t>Peta raven</a:t>
            </a:r>
            <a:endParaRPr lang="sl-SI" noProof="0"/>
          </a:p>
        </p:txBody>
      </p:sp>
      <p:sp>
        <p:nvSpPr>
          <p:cNvPr id="6" name="Ograda noge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6575" cy="511175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300">
                <a:latin typeface="+mn-lt"/>
              </a:defRPr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7" name="Ograda številke diapozitiva 6"/>
          <p:cNvSpPr>
            <a:spLocks noGrp="1"/>
          </p:cNvSpPr>
          <p:nvPr>
            <p:ph type="sldNum" sz="quarter" idx="5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latin typeface="Calibri" charset="0"/>
              </a:defRPr>
            </a:lvl1pPr>
          </a:lstStyle>
          <a:p>
            <a:pPr>
              <a:defRPr/>
            </a:pPr>
            <a:fld id="{484A9C38-AD74-244A-8008-5919B7D95984}" type="slidenum">
              <a:rPr lang="sl-SI" altLang="x-none"/>
              <a:pPr>
                <a:defRPr/>
              </a:pPr>
              <a:t>‹#›</a:t>
            </a:fld>
            <a:endParaRPr lang="sl-SI" altLang="x-non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Ograda stranske slik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6386" name="Ograda opomb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x-none"/>
          </a:p>
        </p:txBody>
      </p:sp>
      <p:sp>
        <p:nvSpPr>
          <p:cNvPr id="16387" name="Ograda številke diapoz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charset="0"/>
              </a:defRPr>
            </a:lvl9pPr>
          </a:lstStyle>
          <a:p>
            <a:pPr>
              <a:spcBef>
                <a:spcPct val="0"/>
              </a:spcBef>
            </a:pPr>
            <a:fld id="{81E7E078-0728-834A-96F9-650ABD35BF76}" type="slidenum">
              <a:rPr lang="sl-SI" altLang="x-none" sz="1300"/>
              <a:pPr>
                <a:spcBef>
                  <a:spcPct val="0"/>
                </a:spcBef>
              </a:pPr>
              <a:t>1</a:t>
            </a:fld>
            <a:endParaRPr lang="sl-SI" altLang="x-none" sz="13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11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</a:defRPr>
            </a:lvl1pPr>
            <a:lvl2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</a:defRPr>
            </a:lvl5pPr>
            <a:lvl6pPr marL="25146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</a:defRPr>
            </a:lvl6pPr>
            <a:lvl7pPr marL="29718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</a:defRPr>
            </a:lvl7pPr>
            <a:lvl8pPr marL="34290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</a:defRPr>
            </a:lvl8pPr>
            <a:lvl9pPr marL="38862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</a:defRPr>
            </a:lvl9pPr>
          </a:lstStyle>
          <a:p>
            <a:pPr eaLnBrk="1" hangingPunct="1"/>
            <a:fld id="{F7DB8864-02E6-1A44-8429-6957E4C3F2FD}" type="slidenum">
              <a:rPr lang="en-GB" altLang="x-none">
                <a:solidFill>
                  <a:srgbClr val="000000"/>
                </a:solidFill>
                <a:latin typeface="Times New Roman" charset="0"/>
              </a:rPr>
              <a:pPr eaLnBrk="1" hangingPunct="1"/>
              <a:t>2</a:t>
            </a:fld>
            <a:endParaRPr lang="en-GB" altLang="x-none">
              <a:solidFill>
                <a:srgbClr val="000000"/>
              </a:solidFill>
              <a:latin typeface="Times New Roman" charset="0"/>
            </a:endParaRPr>
          </a:p>
        </p:txBody>
      </p:sp>
      <p:sp>
        <p:nvSpPr>
          <p:cNvPr id="37891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68625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5pPr>
            <a:lvl6pPr marL="25146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6pPr>
            <a:lvl7pPr marL="29718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7pPr>
            <a:lvl8pPr marL="34290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8pPr>
            <a:lvl9pPr marL="38862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9pPr>
          </a:lstStyle>
          <a:p>
            <a:pPr algn="r" eaLnBrk="1" hangingPunct="1">
              <a:buClrTx/>
              <a:buFontTx/>
              <a:buNone/>
            </a:pPr>
            <a:fld id="{E53E5854-BAFA-C447-86F3-7BCC17B929F2}" type="slidenum">
              <a:rPr lang="en-GB" altLang="x-none" sz="1200">
                <a:solidFill>
                  <a:srgbClr val="000000"/>
                </a:solidFill>
                <a:latin typeface="Times New Roman" charset="0"/>
              </a:rPr>
              <a:pPr algn="r" eaLnBrk="1" hangingPunct="1">
                <a:buClrTx/>
                <a:buFontTx/>
                <a:buNone/>
              </a:pPr>
              <a:t>2</a:t>
            </a:fld>
            <a:endParaRPr lang="en-GB" altLang="x-none" sz="1200">
              <a:solidFill>
                <a:srgbClr val="000000"/>
              </a:solidFill>
              <a:latin typeface="Times New Roman" charset="0"/>
            </a:endParaRPr>
          </a:p>
        </p:txBody>
      </p:sp>
      <p:sp>
        <p:nvSpPr>
          <p:cNvPr id="37892" name="Text Box 2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l-SI" altLang="x-none"/>
          </a:p>
        </p:txBody>
      </p:sp>
      <p:sp>
        <p:nvSpPr>
          <p:cNvPr id="37893" name="Rectangle 3"/>
          <p:cNvSpPr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1638" cy="41116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none" anchor="ctr"/>
          <a:lstStyle/>
          <a:p>
            <a:pPr eaLnBrk="1" hangingPunct="1"/>
            <a:endParaRPr lang="en-US" altLang="x-none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09120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11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</a:defRPr>
            </a:lvl1pPr>
            <a:lvl2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</a:defRPr>
            </a:lvl5pPr>
            <a:lvl6pPr marL="25146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</a:defRPr>
            </a:lvl6pPr>
            <a:lvl7pPr marL="29718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</a:defRPr>
            </a:lvl7pPr>
            <a:lvl8pPr marL="34290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</a:defRPr>
            </a:lvl8pPr>
            <a:lvl9pPr marL="38862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</a:defRPr>
            </a:lvl9pPr>
          </a:lstStyle>
          <a:p>
            <a:pPr eaLnBrk="1" hangingPunct="1"/>
            <a:fld id="{75993099-B80A-D64E-856F-FF6716E18064}" type="slidenum">
              <a:rPr lang="en-GB" altLang="x-none">
                <a:solidFill>
                  <a:srgbClr val="000000"/>
                </a:solidFill>
                <a:latin typeface="Times New Roman" charset="0"/>
              </a:rPr>
              <a:pPr eaLnBrk="1" hangingPunct="1"/>
              <a:t>3</a:t>
            </a:fld>
            <a:endParaRPr lang="en-GB" altLang="x-none">
              <a:solidFill>
                <a:srgbClr val="000000"/>
              </a:solidFill>
              <a:latin typeface="Times New Roman" charset="0"/>
            </a:endParaRPr>
          </a:p>
        </p:txBody>
      </p:sp>
      <p:sp>
        <p:nvSpPr>
          <p:cNvPr id="39939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68625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5pPr>
            <a:lvl6pPr marL="25146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6pPr>
            <a:lvl7pPr marL="29718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7pPr>
            <a:lvl8pPr marL="34290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8pPr>
            <a:lvl9pPr marL="38862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9pPr>
          </a:lstStyle>
          <a:p>
            <a:pPr algn="r" eaLnBrk="1" hangingPunct="1">
              <a:buClrTx/>
              <a:buFontTx/>
              <a:buNone/>
            </a:pPr>
            <a:fld id="{178DFC25-F135-5941-9058-768DFFA2A57D}" type="slidenum">
              <a:rPr lang="en-GB" altLang="x-none" sz="1200">
                <a:solidFill>
                  <a:srgbClr val="000000"/>
                </a:solidFill>
                <a:latin typeface="Times New Roman" charset="0"/>
              </a:rPr>
              <a:pPr algn="r" eaLnBrk="1" hangingPunct="1">
                <a:buClrTx/>
                <a:buFontTx/>
                <a:buNone/>
              </a:pPr>
              <a:t>3</a:t>
            </a:fld>
            <a:endParaRPr lang="en-GB" altLang="x-none" sz="1200">
              <a:solidFill>
                <a:srgbClr val="000000"/>
              </a:solidFill>
              <a:latin typeface="Times New Roman" charset="0"/>
            </a:endParaRPr>
          </a:p>
        </p:txBody>
      </p:sp>
      <p:sp>
        <p:nvSpPr>
          <p:cNvPr id="39940" name="Text Box 2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l-SI" altLang="x-none"/>
          </a:p>
        </p:txBody>
      </p:sp>
      <p:sp>
        <p:nvSpPr>
          <p:cNvPr id="39941" name="Rectangle 3"/>
          <p:cNvSpPr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1638" cy="41116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none" anchor="ctr"/>
          <a:lstStyle/>
          <a:p>
            <a:pPr eaLnBrk="1" hangingPunct="1"/>
            <a:endParaRPr lang="en-US" altLang="x-none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53046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11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</a:defRPr>
            </a:lvl1pPr>
            <a:lvl2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</a:defRPr>
            </a:lvl5pPr>
            <a:lvl6pPr marL="25146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</a:defRPr>
            </a:lvl6pPr>
            <a:lvl7pPr marL="29718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</a:defRPr>
            </a:lvl7pPr>
            <a:lvl8pPr marL="34290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</a:defRPr>
            </a:lvl8pPr>
            <a:lvl9pPr marL="38862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</a:defRPr>
            </a:lvl9pPr>
          </a:lstStyle>
          <a:p>
            <a:pPr eaLnBrk="1" hangingPunct="1"/>
            <a:fld id="{75993099-B80A-D64E-856F-FF6716E18064}" type="slidenum">
              <a:rPr lang="en-GB" altLang="x-none">
                <a:solidFill>
                  <a:srgbClr val="000000"/>
                </a:solidFill>
                <a:latin typeface="Times New Roman" charset="0"/>
              </a:rPr>
              <a:pPr eaLnBrk="1" hangingPunct="1"/>
              <a:t>4</a:t>
            </a:fld>
            <a:endParaRPr lang="en-GB" altLang="x-none">
              <a:solidFill>
                <a:srgbClr val="000000"/>
              </a:solidFill>
              <a:latin typeface="Times New Roman" charset="0"/>
            </a:endParaRPr>
          </a:p>
        </p:txBody>
      </p:sp>
      <p:sp>
        <p:nvSpPr>
          <p:cNvPr id="39939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68625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5pPr>
            <a:lvl6pPr marL="25146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6pPr>
            <a:lvl7pPr marL="29718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7pPr>
            <a:lvl8pPr marL="34290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8pPr>
            <a:lvl9pPr marL="38862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9pPr>
          </a:lstStyle>
          <a:p>
            <a:pPr algn="r" eaLnBrk="1" hangingPunct="1">
              <a:buClrTx/>
              <a:buFontTx/>
              <a:buNone/>
            </a:pPr>
            <a:fld id="{178DFC25-F135-5941-9058-768DFFA2A57D}" type="slidenum">
              <a:rPr lang="en-GB" altLang="x-none" sz="1200">
                <a:solidFill>
                  <a:srgbClr val="000000"/>
                </a:solidFill>
                <a:latin typeface="Times New Roman" charset="0"/>
              </a:rPr>
              <a:pPr algn="r" eaLnBrk="1" hangingPunct="1">
                <a:buClrTx/>
                <a:buFontTx/>
                <a:buNone/>
              </a:pPr>
              <a:t>4</a:t>
            </a:fld>
            <a:endParaRPr lang="en-GB" altLang="x-none" sz="1200">
              <a:solidFill>
                <a:srgbClr val="000000"/>
              </a:solidFill>
              <a:latin typeface="Times New Roman" charset="0"/>
            </a:endParaRPr>
          </a:p>
        </p:txBody>
      </p:sp>
      <p:sp>
        <p:nvSpPr>
          <p:cNvPr id="39940" name="Text Box 2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l-SI" altLang="x-none"/>
          </a:p>
        </p:txBody>
      </p:sp>
      <p:sp>
        <p:nvSpPr>
          <p:cNvPr id="39941" name="Rectangle 3"/>
          <p:cNvSpPr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1638" cy="41116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none" anchor="ctr"/>
          <a:lstStyle/>
          <a:p>
            <a:pPr eaLnBrk="1" hangingPunct="1"/>
            <a:endParaRPr lang="en-US" altLang="x-none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36302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11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</a:defRPr>
            </a:lvl1pPr>
            <a:lvl2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</a:defRPr>
            </a:lvl5pPr>
            <a:lvl6pPr marL="25146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</a:defRPr>
            </a:lvl6pPr>
            <a:lvl7pPr marL="29718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</a:defRPr>
            </a:lvl7pPr>
            <a:lvl8pPr marL="34290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</a:defRPr>
            </a:lvl8pPr>
            <a:lvl9pPr marL="38862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</a:defRPr>
            </a:lvl9pPr>
          </a:lstStyle>
          <a:p>
            <a:pPr eaLnBrk="1" hangingPunct="1"/>
            <a:fld id="{1A610151-5611-2646-9FF2-9CA377595DBC}" type="slidenum">
              <a:rPr lang="en-GB" altLang="x-none">
                <a:solidFill>
                  <a:srgbClr val="000000"/>
                </a:solidFill>
                <a:latin typeface="Times New Roman" charset="0"/>
              </a:rPr>
              <a:pPr eaLnBrk="1" hangingPunct="1"/>
              <a:t>5</a:t>
            </a:fld>
            <a:endParaRPr lang="en-GB" altLang="x-none">
              <a:solidFill>
                <a:srgbClr val="000000"/>
              </a:solidFill>
              <a:latin typeface="Times New Roman" charset="0"/>
            </a:endParaRPr>
          </a:p>
        </p:txBody>
      </p:sp>
      <p:sp>
        <p:nvSpPr>
          <p:cNvPr id="40963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68625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5pPr>
            <a:lvl6pPr marL="25146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6pPr>
            <a:lvl7pPr marL="29718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7pPr>
            <a:lvl8pPr marL="34290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8pPr>
            <a:lvl9pPr marL="38862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9pPr>
          </a:lstStyle>
          <a:p>
            <a:pPr algn="r" eaLnBrk="1" hangingPunct="1">
              <a:buClrTx/>
              <a:buFontTx/>
              <a:buNone/>
            </a:pPr>
            <a:fld id="{9B7CDBA2-ED61-814C-8451-89EBDD3891B8}" type="slidenum">
              <a:rPr lang="en-GB" altLang="x-none" sz="1200">
                <a:solidFill>
                  <a:srgbClr val="000000"/>
                </a:solidFill>
                <a:latin typeface="Times New Roman" charset="0"/>
              </a:rPr>
              <a:pPr algn="r" eaLnBrk="1" hangingPunct="1">
                <a:buClrTx/>
                <a:buFontTx/>
                <a:buNone/>
              </a:pPr>
              <a:t>5</a:t>
            </a:fld>
            <a:endParaRPr lang="en-GB" altLang="x-none" sz="1200">
              <a:solidFill>
                <a:srgbClr val="000000"/>
              </a:solidFill>
              <a:latin typeface="Times New Roman" charset="0"/>
            </a:endParaRPr>
          </a:p>
        </p:txBody>
      </p:sp>
      <p:sp>
        <p:nvSpPr>
          <p:cNvPr id="40964" name="Text Box 2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l-SI" altLang="x-none"/>
          </a:p>
        </p:txBody>
      </p:sp>
      <p:sp>
        <p:nvSpPr>
          <p:cNvPr id="40965" name="Rectangle 3"/>
          <p:cNvSpPr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1638" cy="41116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none" anchor="ctr"/>
          <a:lstStyle/>
          <a:p>
            <a:pPr eaLnBrk="1" hangingPunct="1"/>
            <a:endParaRPr lang="en-US" altLang="x-none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35193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11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</a:defRPr>
            </a:lvl1pPr>
            <a:lvl2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</a:defRPr>
            </a:lvl5pPr>
            <a:lvl6pPr marL="25146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</a:defRPr>
            </a:lvl6pPr>
            <a:lvl7pPr marL="29718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</a:defRPr>
            </a:lvl7pPr>
            <a:lvl8pPr marL="34290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</a:defRPr>
            </a:lvl8pPr>
            <a:lvl9pPr marL="38862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</a:defRPr>
            </a:lvl9pPr>
          </a:lstStyle>
          <a:p>
            <a:pPr eaLnBrk="1" hangingPunct="1"/>
            <a:fld id="{1A610151-5611-2646-9FF2-9CA377595DBC}" type="slidenum">
              <a:rPr lang="en-GB" altLang="x-none">
                <a:solidFill>
                  <a:srgbClr val="000000"/>
                </a:solidFill>
                <a:latin typeface="Times New Roman" charset="0"/>
              </a:rPr>
              <a:pPr eaLnBrk="1" hangingPunct="1"/>
              <a:t>6</a:t>
            </a:fld>
            <a:endParaRPr lang="en-GB" altLang="x-none">
              <a:solidFill>
                <a:srgbClr val="000000"/>
              </a:solidFill>
              <a:latin typeface="Times New Roman" charset="0"/>
            </a:endParaRPr>
          </a:p>
        </p:txBody>
      </p:sp>
      <p:sp>
        <p:nvSpPr>
          <p:cNvPr id="40963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68625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5pPr>
            <a:lvl6pPr marL="25146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6pPr>
            <a:lvl7pPr marL="29718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7pPr>
            <a:lvl8pPr marL="34290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8pPr>
            <a:lvl9pPr marL="38862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9pPr>
          </a:lstStyle>
          <a:p>
            <a:pPr algn="r" eaLnBrk="1" hangingPunct="1">
              <a:buClrTx/>
              <a:buFontTx/>
              <a:buNone/>
            </a:pPr>
            <a:fld id="{9B7CDBA2-ED61-814C-8451-89EBDD3891B8}" type="slidenum">
              <a:rPr lang="en-GB" altLang="x-none" sz="1200">
                <a:solidFill>
                  <a:srgbClr val="000000"/>
                </a:solidFill>
                <a:latin typeface="Times New Roman" charset="0"/>
              </a:rPr>
              <a:pPr algn="r" eaLnBrk="1" hangingPunct="1">
                <a:buClrTx/>
                <a:buFontTx/>
                <a:buNone/>
              </a:pPr>
              <a:t>6</a:t>
            </a:fld>
            <a:endParaRPr lang="en-GB" altLang="x-none" sz="1200">
              <a:solidFill>
                <a:srgbClr val="000000"/>
              </a:solidFill>
              <a:latin typeface="Times New Roman" charset="0"/>
            </a:endParaRPr>
          </a:p>
        </p:txBody>
      </p:sp>
      <p:sp>
        <p:nvSpPr>
          <p:cNvPr id="40964" name="Text Box 2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l-SI" altLang="x-none"/>
          </a:p>
        </p:txBody>
      </p:sp>
      <p:sp>
        <p:nvSpPr>
          <p:cNvPr id="40965" name="Rectangle 3"/>
          <p:cNvSpPr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1638" cy="41116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none" anchor="ctr"/>
          <a:lstStyle/>
          <a:p>
            <a:pPr eaLnBrk="1" hangingPunct="1"/>
            <a:endParaRPr lang="en-US" altLang="x-none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4028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11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</a:defRPr>
            </a:lvl1pPr>
            <a:lvl2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</a:defRPr>
            </a:lvl5pPr>
            <a:lvl6pPr marL="25146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</a:defRPr>
            </a:lvl6pPr>
            <a:lvl7pPr marL="29718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</a:defRPr>
            </a:lvl7pPr>
            <a:lvl8pPr marL="34290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</a:defRPr>
            </a:lvl8pPr>
            <a:lvl9pPr marL="38862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</a:defRPr>
            </a:lvl9pPr>
          </a:lstStyle>
          <a:p>
            <a:pPr eaLnBrk="1" hangingPunct="1"/>
            <a:fld id="{1A610151-5611-2646-9FF2-9CA377595DBC}" type="slidenum">
              <a:rPr lang="en-GB" altLang="x-none">
                <a:solidFill>
                  <a:srgbClr val="000000"/>
                </a:solidFill>
                <a:latin typeface="Times New Roman" charset="0"/>
              </a:rPr>
              <a:pPr eaLnBrk="1" hangingPunct="1"/>
              <a:t>7</a:t>
            </a:fld>
            <a:endParaRPr lang="en-GB" altLang="x-none">
              <a:solidFill>
                <a:srgbClr val="000000"/>
              </a:solidFill>
              <a:latin typeface="Times New Roman" charset="0"/>
            </a:endParaRPr>
          </a:p>
        </p:txBody>
      </p:sp>
      <p:sp>
        <p:nvSpPr>
          <p:cNvPr id="40963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68625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5pPr>
            <a:lvl6pPr marL="25146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6pPr>
            <a:lvl7pPr marL="29718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7pPr>
            <a:lvl8pPr marL="34290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8pPr>
            <a:lvl9pPr marL="38862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9pPr>
          </a:lstStyle>
          <a:p>
            <a:pPr algn="r" eaLnBrk="1" hangingPunct="1">
              <a:buClrTx/>
              <a:buFontTx/>
              <a:buNone/>
            </a:pPr>
            <a:fld id="{9B7CDBA2-ED61-814C-8451-89EBDD3891B8}" type="slidenum">
              <a:rPr lang="en-GB" altLang="x-none" sz="1200">
                <a:solidFill>
                  <a:srgbClr val="000000"/>
                </a:solidFill>
                <a:latin typeface="Times New Roman" charset="0"/>
              </a:rPr>
              <a:pPr algn="r" eaLnBrk="1" hangingPunct="1">
                <a:buClrTx/>
                <a:buFontTx/>
                <a:buNone/>
              </a:pPr>
              <a:t>7</a:t>
            </a:fld>
            <a:endParaRPr lang="en-GB" altLang="x-none" sz="1200">
              <a:solidFill>
                <a:srgbClr val="000000"/>
              </a:solidFill>
              <a:latin typeface="Times New Roman" charset="0"/>
            </a:endParaRPr>
          </a:p>
        </p:txBody>
      </p:sp>
      <p:sp>
        <p:nvSpPr>
          <p:cNvPr id="40964" name="Text Box 2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l-SI" altLang="x-none"/>
          </a:p>
        </p:txBody>
      </p:sp>
      <p:sp>
        <p:nvSpPr>
          <p:cNvPr id="40965" name="Rectangle 3"/>
          <p:cNvSpPr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1638" cy="41116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none" anchor="ctr"/>
          <a:lstStyle/>
          <a:p>
            <a:pPr eaLnBrk="1" hangingPunct="1"/>
            <a:endParaRPr lang="en-US" altLang="x-none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40182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11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</a:defRPr>
            </a:lvl1pPr>
            <a:lvl2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</a:defRPr>
            </a:lvl5pPr>
            <a:lvl6pPr marL="25146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</a:defRPr>
            </a:lvl6pPr>
            <a:lvl7pPr marL="29718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</a:defRPr>
            </a:lvl7pPr>
            <a:lvl8pPr marL="34290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</a:defRPr>
            </a:lvl8pPr>
            <a:lvl9pPr marL="38862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</a:defRPr>
            </a:lvl9pPr>
          </a:lstStyle>
          <a:p>
            <a:pPr eaLnBrk="1" hangingPunct="1"/>
            <a:fld id="{1A610151-5611-2646-9FF2-9CA377595DBC}" type="slidenum">
              <a:rPr lang="en-GB" altLang="x-none">
                <a:solidFill>
                  <a:srgbClr val="000000"/>
                </a:solidFill>
                <a:latin typeface="Times New Roman" charset="0"/>
              </a:rPr>
              <a:pPr eaLnBrk="1" hangingPunct="1"/>
              <a:t>8</a:t>
            </a:fld>
            <a:endParaRPr lang="en-GB" altLang="x-none">
              <a:solidFill>
                <a:srgbClr val="000000"/>
              </a:solidFill>
              <a:latin typeface="Times New Roman" charset="0"/>
            </a:endParaRPr>
          </a:p>
        </p:txBody>
      </p:sp>
      <p:sp>
        <p:nvSpPr>
          <p:cNvPr id="40963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68625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5pPr>
            <a:lvl6pPr marL="25146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6pPr>
            <a:lvl7pPr marL="29718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7pPr>
            <a:lvl8pPr marL="34290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8pPr>
            <a:lvl9pPr marL="38862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9pPr>
          </a:lstStyle>
          <a:p>
            <a:pPr algn="r" eaLnBrk="1" hangingPunct="1">
              <a:buClrTx/>
              <a:buFontTx/>
              <a:buNone/>
            </a:pPr>
            <a:fld id="{9B7CDBA2-ED61-814C-8451-89EBDD3891B8}" type="slidenum">
              <a:rPr lang="en-GB" altLang="x-none" sz="1200">
                <a:solidFill>
                  <a:srgbClr val="000000"/>
                </a:solidFill>
                <a:latin typeface="Times New Roman" charset="0"/>
              </a:rPr>
              <a:pPr algn="r" eaLnBrk="1" hangingPunct="1">
                <a:buClrTx/>
                <a:buFontTx/>
                <a:buNone/>
              </a:pPr>
              <a:t>8</a:t>
            </a:fld>
            <a:endParaRPr lang="en-GB" altLang="x-none" sz="1200">
              <a:solidFill>
                <a:srgbClr val="000000"/>
              </a:solidFill>
              <a:latin typeface="Times New Roman" charset="0"/>
            </a:endParaRPr>
          </a:p>
        </p:txBody>
      </p:sp>
      <p:sp>
        <p:nvSpPr>
          <p:cNvPr id="40964" name="Text Box 2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l-SI" altLang="x-none"/>
          </a:p>
        </p:txBody>
      </p:sp>
      <p:sp>
        <p:nvSpPr>
          <p:cNvPr id="40965" name="Rectangle 3"/>
          <p:cNvSpPr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1638" cy="41116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none" anchor="ctr"/>
          <a:lstStyle/>
          <a:p>
            <a:pPr eaLnBrk="1" hangingPunct="1"/>
            <a:endParaRPr lang="en-US" altLang="x-none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997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11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</a:defRPr>
            </a:lvl1pPr>
            <a:lvl2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</a:defRPr>
            </a:lvl5pPr>
            <a:lvl6pPr marL="25146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</a:defRPr>
            </a:lvl6pPr>
            <a:lvl7pPr marL="29718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</a:defRPr>
            </a:lvl7pPr>
            <a:lvl8pPr marL="34290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</a:defRPr>
            </a:lvl8pPr>
            <a:lvl9pPr marL="38862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</a:defRPr>
            </a:lvl9pPr>
          </a:lstStyle>
          <a:p>
            <a:pPr eaLnBrk="1" hangingPunct="1"/>
            <a:fld id="{18474E20-0C72-7040-AD26-49E29CAE29C8}" type="slidenum">
              <a:rPr lang="en-GB" altLang="x-none">
                <a:solidFill>
                  <a:srgbClr val="000000"/>
                </a:solidFill>
                <a:latin typeface="Times New Roman" charset="0"/>
              </a:rPr>
              <a:pPr eaLnBrk="1" hangingPunct="1"/>
              <a:t>9</a:t>
            </a:fld>
            <a:endParaRPr lang="en-GB" altLang="x-none">
              <a:solidFill>
                <a:srgbClr val="000000"/>
              </a:solidFill>
              <a:latin typeface="Times New Roman" charset="0"/>
            </a:endParaRPr>
          </a:p>
        </p:txBody>
      </p:sp>
      <p:sp>
        <p:nvSpPr>
          <p:cNvPr id="44035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68625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5pPr>
            <a:lvl6pPr marL="25146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6pPr>
            <a:lvl7pPr marL="29718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7pPr>
            <a:lvl8pPr marL="34290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8pPr>
            <a:lvl9pPr marL="38862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9pPr>
          </a:lstStyle>
          <a:p>
            <a:pPr algn="r" eaLnBrk="1" hangingPunct="1">
              <a:buClrTx/>
              <a:buFontTx/>
              <a:buNone/>
            </a:pPr>
            <a:fld id="{0032D928-1CC0-F947-BB8D-40C2761A5A85}" type="slidenum">
              <a:rPr lang="en-GB" altLang="x-none" sz="1200">
                <a:solidFill>
                  <a:srgbClr val="000000"/>
                </a:solidFill>
                <a:latin typeface="Times New Roman" charset="0"/>
              </a:rPr>
              <a:pPr algn="r" eaLnBrk="1" hangingPunct="1">
                <a:buClrTx/>
                <a:buFontTx/>
                <a:buNone/>
              </a:pPr>
              <a:t>9</a:t>
            </a:fld>
            <a:endParaRPr lang="en-GB" altLang="x-none" sz="1200">
              <a:solidFill>
                <a:srgbClr val="000000"/>
              </a:solidFill>
              <a:latin typeface="Times New Roman" charset="0"/>
            </a:endParaRPr>
          </a:p>
        </p:txBody>
      </p:sp>
      <p:sp>
        <p:nvSpPr>
          <p:cNvPr id="44036" name="Text Box 2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l-SI" altLang="x-none"/>
          </a:p>
        </p:txBody>
      </p:sp>
      <p:sp>
        <p:nvSpPr>
          <p:cNvPr id="44037" name="Rectangle 3"/>
          <p:cNvSpPr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1638" cy="41116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none" anchor="ctr"/>
          <a:lstStyle/>
          <a:p>
            <a:pPr eaLnBrk="1" hangingPunct="1"/>
            <a:endParaRPr lang="en-US" altLang="x-none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467168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11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</a:defRPr>
            </a:lvl1pPr>
            <a:lvl2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</a:defRPr>
            </a:lvl5pPr>
            <a:lvl6pPr marL="25146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</a:defRPr>
            </a:lvl6pPr>
            <a:lvl7pPr marL="29718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</a:defRPr>
            </a:lvl7pPr>
            <a:lvl8pPr marL="34290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</a:defRPr>
            </a:lvl8pPr>
            <a:lvl9pPr marL="38862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</a:defRPr>
            </a:lvl9pPr>
          </a:lstStyle>
          <a:p>
            <a:pPr eaLnBrk="1" hangingPunct="1"/>
            <a:fld id="{18474E20-0C72-7040-AD26-49E29CAE29C8}" type="slidenum">
              <a:rPr lang="en-GB" altLang="x-none">
                <a:solidFill>
                  <a:srgbClr val="000000"/>
                </a:solidFill>
                <a:latin typeface="Times New Roman" charset="0"/>
              </a:rPr>
              <a:pPr eaLnBrk="1" hangingPunct="1"/>
              <a:t>10</a:t>
            </a:fld>
            <a:endParaRPr lang="en-GB" altLang="x-none">
              <a:solidFill>
                <a:srgbClr val="000000"/>
              </a:solidFill>
              <a:latin typeface="Times New Roman" charset="0"/>
            </a:endParaRPr>
          </a:p>
        </p:txBody>
      </p:sp>
      <p:sp>
        <p:nvSpPr>
          <p:cNvPr id="44035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68625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5pPr>
            <a:lvl6pPr marL="25146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6pPr>
            <a:lvl7pPr marL="29718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7pPr>
            <a:lvl8pPr marL="34290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8pPr>
            <a:lvl9pPr marL="38862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9pPr>
          </a:lstStyle>
          <a:p>
            <a:pPr algn="r" eaLnBrk="1" hangingPunct="1">
              <a:buClrTx/>
              <a:buFontTx/>
              <a:buNone/>
            </a:pPr>
            <a:fld id="{0032D928-1CC0-F947-BB8D-40C2761A5A85}" type="slidenum">
              <a:rPr lang="en-GB" altLang="x-none" sz="1200">
                <a:solidFill>
                  <a:srgbClr val="000000"/>
                </a:solidFill>
                <a:latin typeface="Times New Roman" charset="0"/>
              </a:rPr>
              <a:pPr algn="r" eaLnBrk="1" hangingPunct="1">
                <a:buClrTx/>
                <a:buFontTx/>
                <a:buNone/>
              </a:pPr>
              <a:t>10</a:t>
            </a:fld>
            <a:endParaRPr lang="en-GB" altLang="x-none" sz="1200">
              <a:solidFill>
                <a:srgbClr val="000000"/>
              </a:solidFill>
              <a:latin typeface="Times New Roman" charset="0"/>
            </a:endParaRPr>
          </a:p>
        </p:txBody>
      </p:sp>
      <p:sp>
        <p:nvSpPr>
          <p:cNvPr id="44036" name="Text Box 2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l-SI" altLang="x-none"/>
          </a:p>
        </p:txBody>
      </p:sp>
      <p:sp>
        <p:nvSpPr>
          <p:cNvPr id="44037" name="Rectangle 3"/>
          <p:cNvSpPr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1638" cy="41116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none" anchor="ctr"/>
          <a:lstStyle/>
          <a:p>
            <a:pPr eaLnBrk="1" hangingPunct="1"/>
            <a:endParaRPr lang="en-US" altLang="x-none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94780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11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</a:defRPr>
            </a:lvl1pPr>
            <a:lvl2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</a:defRPr>
            </a:lvl5pPr>
            <a:lvl6pPr marL="25146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</a:defRPr>
            </a:lvl6pPr>
            <a:lvl7pPr marL="29718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</a:defRPr>
            </a:lvl7pPr>
            <a:lvl8pPr marL="34290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</a:defRPr>
            </a:lvl8pPr>
            <a:lvl9pPr marL="38862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</a:defRPr>
            </a:lvl9pPr>
          </a:lstStyle>
          <a:p>
            <a:pPr eaLnBrk="1" hangingPunct="1"/>
            <a:fld id="{18474E20-0C72-7040-AD26-49E29CAE29C8}" type="slidenum">
              <a:rPr lang="en-GB" altLang="x-none">
                <a:solidFill>
                  <a:srgbClr val="000000"/>
                </a:solidFill>
                <a:latin typeface="Times New Roman" charset="0"/>
              </a:rPr>
              <a:pPr eaLnBrk="1" hangingPunct="1"/>
              <a:t>11</a:t>
            </a:fld>
            <a:endParaRPr lang="en-GB" altLang="x-none">
              <a:solidFill>
                <a:srgbClr val="000000"/>
              </a:solidFill>
              <a:latin typeface="Times New Roman" charset="0"/>
            </a:endParaRPr>
          </a:p>
        </p:txBody>
      </p:sp>
      <p:sp>
        <p:nvSpPr>
          <p:cNvPr id="44035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68625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5pPr>
            <a:lvl6pPr marL="25146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6pPr>
            <a:lvl7pPr marL="29718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7pPr>
            <a:lvl8pPr marL="34290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8pPr>
            <a:lvl9pPr marL="38862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9pPr>
          </a:lstStyle>
          <a:p>
            <a:pPr algn="r" eaLnBrk="1" hangingPunct="1">
              <a:buClrTx/>
              <a:buFontTx/>
              <a:buNone/>
            </a:pPr>
            <a:fld id="{0032D928-1CC0-F947-BB8D-40C2761A5A85}" type="slidenum">
              <a:rPr lang="en-GB" altLang="x-none" sz="1200">
                <a:solidFill>
                  <a:srgbClr val="000000"/>
                </a:solidFill>
                <a:latin typeface="Times New Roman" charset="0"/>
              </a:rPr>
              <a:pPr algn="r" eaLnBrk="1" hangingPunct="1">
                <a:buClrTx/>
                <a:buFontTx/>
                <a:buNone/>
              </a:pPr>
              <a:t>11</a:t>
            </a:fld>
            <a:endParaRPr lang="en-GB" altLang="x-none" sz="1200">
              <a:solidFill>
                <a:srgbClr val="000000"/>
              </a:solidFill>
              <a:latin typeface="Times New Roman" charset="0"/>
            </a:endParaRPr>
          </a:p>
        </p:txBody>
      </p:sp>
      <p:sp>
        <p:nvSpPr>
          <p:cNvPr id="44036" name="Text Box 2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l-SI" altLang="x-none"/>
          </a:p>
        </p:txBody>
      </p:sp>
      <p:sp>
        <p:nvSpPr>
          <p:cNvPr id="44037" name="Rectangle 3"/>
          <p:cNvSpPr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1638" cy="41116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none" anchor="ctr"/>
          <a:lstStyle/>
          <a:p>
            <a:pPr eaLnBrk="1" hangingPunct="1"/>
            <a:endParaRPr lang="en-US" altLang="x-none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017222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11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</a:defRPr>
            </a:lvl1pPr>
            <a:lvl2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</a:defRPr>
            </a:lvl5pPr>
            <a:lvl6pPr marL="25146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</a:defRPr>
            </a:lvl6pPr>
            <a:lvl7pPr marL="29718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</a:defRPr>
            </a:lvl7pPr>
            <a:lvl8pPr marL="34290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</a:defRPr>
            </a:lvl8pPr>
            <a:lvl9pPr marL="38862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</a:defRPr>
            </a:lvl9pPr>
          </a:lstStyle>
          <a:p>
            <a:pPr eaLnBrk="1" hangingPunct="1"/>
            <a:fld id="{1A610151-5611-2646-9FF2-9CA377595DBC}" type="slidenum">
              <a:rPr lang="en-GB" altLang="x-none">
                <a:solidFill>
                  <a:srgbClr val="000000"/>
                </a:solidFill>
                <a:latin typeface="Times New Roman" charset="0"/>
              </a:rPr>
              <a:pPr eaLnBrk="1" hangingPunct="1"/>
              <a:t>12</a:t>
            </a:fld>
            <a:endParaRPr lang="en-GB" altLang="x-none">
              <a:solidFill>
                <a:srgbClr val="000000"/>
              </a:solidFill>
              <a:latin typeface="Times New Roman" charset="0"/>
            </a:endParaRPr>
          </a:p>
        </p:txBody>
      </p:sp>
      <p:sp>
        <p:nvSpPr>
          <p:cNvPr id="40963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68625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5pPr>
            <a:lvl6pPr marL="25146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6pPr>
            <a:lvl7pPr marL="29718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7pPr>
            <a:lvl8pPr marL="34290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8pPr>
            <a:lvl9pPr marL="38862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9pPr>
          </a:lstStyle>
          <a:p>
            <a:pPr algn="r" eaLnBrk="1" hangingPunct="1">
              <a:buClrTx/>
              <a:buFontTx/>
              <a:buNone/>
            </a:pPr>
            <a:fld id="{9B7CDBA2-ED61-814C-8451-89EBDD3891B8}" type="slidenum">
              <a:rPr lang="en-GB" altLang="x-none" sz="1200">
                <a:solidFill>
                  <a:srgbClr val="000000"/>
                </a:solidFill>
                <a:latin typeface="Times New Roman" charset="0"/>
              </a:rPr>
              <a:pPr algn="r" eaLnBrk="1" hangingPunct="1">
                <a:buClrTx/>
                <a:buFontTx/>
                <a:buNone/>
              </a:pPr>
              <a:t>12</a:t>
            </a:fld>
            <a:endParaRPr lang="en-GB" altLang="x-none" sz="1200">
              <a:solidFill>
                <a:srgbClr val="000000"/>
              </a:solidFill>
              <a:latin typeface="Times New Roman" charset="0"/>
            </a:endParaRPr>
          </a:p>
        </p:txBody>
      </p:sp>
      <p:sp>
        <p:nvSpPr>
          <p:cNvPr id="40964" name="Text Box 2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l-SI" altLang="x-none"/>
          </a:p>
        </p:txBody>
      </p:sp>
      <p:sp>
        <p:nvSpPr>
          <p:cNvPr id="40965" name="Rectangle 3"/>
          <p:cNvSpPr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1638" cy="41116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none" anchor="ctr"/>
          <a:lstStyle/>
          <a:p>
            <a:pPr eaLnBrk="1" hangingPunct="1"/>
            <a:endParaRPr lang="en-US" altLang="x-none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795915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11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</a:defRPr>
            </a:lvl1pPr>
            <a:lvl2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</a:defRPr>
            </a:lvl5pPr>
            <a:lvl6pPr marL="25146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</a:defRPr>
            </a:lvl6pPr>
            <a:lvl7pPr marL="29718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</a:defRPr>
            </a:lvl7pPr>
            <a:lvl8pPr marL="34290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</a:defRPr>
            </a:lvl8pPr>
            <a:lvl9pPr marL="38862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</a:defRPr>
            </a:lvl9pPr>
          </a:lstStyle>
          <a:p>
            <a:pPr eaLnBrk="1" hangingPunct="1"/>
            <a:fld id="{1A610151-5611-2646-9FF2-9CA377595DBC}" type="slidenum">
              <a:rPr lang="en-GB" altLang="x-none">
                <a:solidFill>
                  <a:srgbClr val="000000"/>
                </a:solidFill>
                <a:latin typeface="Times New Roman" charset="0"/>
              </a:rPr>
              <a:pPr eaLnBrk="1" hangingPunct="1"/>
              <a:t>13</a:t>
            </a:fld>
            <a:endParaRPr lang="en-GB" altLang="x-none">
              <a:solidFill>
                <a:srgbClr val="000000"/>
              </a:solidFill>
              <a:latin typeface="Times New Roman" charset="0"/>
            </a:endParaRPr>
          </a:p>
        </p:txBody>
      </p:sp>
      <p:sp>
        <p:nvSpPr>
          <p:cNvPr id="40963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68625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5pPr>
            <a:lvl6pPr marL="25146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6pPr>
            <a:lvl7pPr marL="29718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7pPr>
            <a:lvl8pPr marL="34290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8pPr>
            <a:lvl9pPr marL="38862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9pPr>
          </a:lstStyle>
          <a:p>
            <a:pPr algn="r" eaLnBrk="1" hangingPunct="1">
              <a:buClrTx/>
              <a:buFontTx/>
              <a:buNone/>
            </a:pPr>
            <a:fld id="{9B7CDBA2-ED61-814C-8451-89EBDD3891B8}" type="slidenum">
              <a:rPr lang="en-GB" altLang="x-none" sz="1200">
                <a:solidFill>
                  <a:srgbClr val="000000"/>
                </a:solidFill>
                <a:latin typeface="Times New Roman" charset="0"/>
              </a:rPr>
              <a:pPr algn="r" eaLnBrk="1" hangingPunct="1">
                <a:buClrTx/>
                <a:buFontTx/>
                <a:buNone/>
              </a:pPr>
              <a:t>13</a:t>
            </a:fld>
            <a:endParaRPr lang="en-GB" altLang="x-none" sz="1200">
              <a:solidFill>
                <a:srgbClr val="000000"/>
              </a:solidFill>
              <a:latin typeface="Times New Roman" charset="0"/>
            </a:endParaRPr>
          </a:p>
        </p:txBody>
      </p:sp>
      <p:sp>
        <p:nvSpPr>
          <p:cNvPr id="40964" name="Text Box 2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l-SI" altLang="x-none"/>
          </a:p>
        </p:txBody>
      </p:sp>
      <p:sp>
        <p:nvSpPr>
          <p:cNvPr id="40965" name="Rectangle 3"/>
          <p:cNvSpPr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1638" cy="41116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none" anchor="ctr"/>
          <a:lstStyle/>
          <a:p>
            <a:pPr eaLnBrk="1" hangingPunct="1"/>
            <a:endParaRPr lang="en-US" altLang="x-none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469421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84A9C38-AD74-244A-8008-5919B7D95984}" type="slidenum">
              <a:rPr lang="sl-SI" altLang="x-none" smtClean="0"/>
              <a:pPr>
                <a:defRPr/>
              </a:pPr>
              <a:t>15</a:t>
            </a:fld>
            <a:endParaRPr lang="sl-SI" altLang="x-none"/>
          </a:p>
        </p:txBody>
      </p:sp>
    </p:spTree>
    <p:extLst>
      <p:ext uri="{BB962C8B-B14F-4D97-AF65-F5344CB8AC3E}">
        <p14:creationId xmlns:p14="http://schemas.microsoft.com/office/powerpoint/2010/main" val="194630983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11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</a:defRPr>
            </a:lvl1pPr>
            <a:lvl2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</a:defRPr>
            </a:lvl5pPr>
            <a:lvl6pPr marL="25146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</a:defRPr>
            </a:lvl6pPr>
            <a:lvl7pPr marL="29718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</a:defRPr>
            </a:lvl7pPr>
            <a:lvl8pPr marL="34290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</a:defRPr>
            </a:lvl8pPr>
            <a:lvl9pPr marL="38862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</a:defRPr>
            </a:lvl9pPr>
          </a:lstStyle>
          <a:p>
            <a:pPr eaLnBrk="1" hangingPunct="1"/>
            <a:fld id="{1A610151-5611-2646-9FF2-9CA377595DBC}" type="slidenum">
              <a:rPr lang="en-GB" altLang="x-none">
                <a:solidFill>
                  <a:srgbClr val="000000"/>
                </a:solidFill>
                <a:latin typeface="Times New Roman" charset="0"/>
              </a:rPr>
              <a:pPr eaLnBrk="1" hangingPunct="1"/>
              <a:t>16</a:t>
            </a:fld>
            <a:endParaRPr lang="en-GB" altLang="x-none">
              <a:solidFill>
                <a:srgbClr val="000000"/>
              </a:solidFill>
              <a:latin typeface="Times New Roman" charset="0"/>
            </a:endParaRPr>
          </a:p>
        </p:txBody>
      </p:sp>
      <p:sp>
        <p:nvSpPr>
          <p:cNvPr id="40963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68625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5pPr>
            <a:lvl6pPr marL="25146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6pPr>
            <a:lvl7pPr marL="29718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7pPr>
            <a:lvl8pPr marL="34290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8pPr>
            <a:lvl9pPr marL="38862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9pPr>
          </a:lstStyle>
          <a:p>
            <a:pPr algn="r" eaLnBrk="1" hangingPunct="1">
              <a:buClrTx/>
              <a:buFontTx/>
              <a:buNone/>
            </a:pPr>
            <a:fld id="{9B7CDBA2-ED61-814C-8451-89EBDD3891B8}" type="slidenum">
              <a:rPr lang="en-GB" altLang="x-none" sz="1200">
                <a:solidFill>
                  <a:srgbClr val="000000"/>
                </a:solidFill>
                <a:latin typeface="Times New Roman" charset="0"/>
              </a:rPr>
              <a:pPr algn="r" eaLnBrk="1" hangingPunct="1">
                <a:buClrTx/>
                <a:buFontTx/>
                <a:buNone/>
              </a:pPr>
              <a:t>16</a:t>
            </a:fld>
            <a:endParaRPr lang="en-GB" altLang="x-none" sz="1200">
              <a:solidFill>
                <a:srgbClr val="000000"/>
              </a:solidFill>
              <a:latin typeface="Times New Roman" charset="0"/>
            </a:endParaRPr>
          </a:p>
        </p:txBody>
      </p:sp>
      <p:sp>
        <p:nvSpPr>
          <p:cNvPr id="40964" name="Text Box 2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l-SI" altLang="x-none"/>
          </a:p>
        </p:txBody>
      </p:sp>
      <p:sp>
        <p:nvSpPr>
          <p:cNvPr id="40965" name="Rectangle 3"/>
          <p:cNvSpPr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1638" cy="41116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none" anchor="ctr"/>
          <a:lstStyle/>
          <a:p>
            <a:pPr eaLnBrk="1" hangingPunct="1"/>
            <a:endParaRPr lang="en-US" altLang="x-none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921774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11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</a:defRPr>
            </a:lvl1pPr>
            <a:lvl2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</a:defRPr>
            </a:lvl5pPr>
            <a:lvl6pPr marL="25146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</a:defRPr>
            </a:lvl6pPr>
            <a:lvl7pPr marL="29718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</a:defRPr>
            </a:lvl7pPr>
            <a:lvl8pPr marL="34290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</a:defRPr>
            </a:lvl8pPr>
            <a:lvl9pPr marL="38862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</a:defRPr>
            </a:lvl9pPr>
          </a:lstStyle>
          <a:p>
            <a:pPr eaLnBrk="1" hangingPunct="1"/>
            <a:fld id="{1A610151-5611-2646-9FF2-9CA377595DBC}" type="slidenum">
              <a:rPr lang="en-GB" altLang="x-none">
                <a:solidFill>
                  <a:srgbClr val="000000"/>
                </a:solidFill>
                <a:latin typeface="Times New Roman" charset="0"/>
              </a:rPr>
              <a:pPr eaLnBrk="1" hangingPunct="1"/>
              <a:t>17</a:t>
            </a:fld>
            <a:endParaRPr lang="en-GB" altLang="x-none">
              <a:solidFill>
                <a:srgbClr val="000000"/>
              </a:solidFill>
              <a:latin typeface="Times New Roman" charset="0"/>
            </a:endParaRPr>
          </a:p>
        </p:txBody>
      </p:sp>
      <p:sp>
        <p:nvSpPr>
          <p:cNvPr id="40963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68625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5pPr>
            <a:lvl6pPr marL="25146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6pPr>
            <a:lvl7pPr marL="29718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7pPr>
            <a:lvl8pPr marL="34290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8pPr>
            <a:lvl9pPr marL="38862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9pPr>
          </a:lstStyle>
          <a:p>
            <a:pPr algn="r" eaLnBrk="1" hangingPunct="1">
              <a:buClrTx/>
              <a:buFontTx/>
              <a:buNone/>
            </a:pPr>
            <a:fld id="{9B7CDBA2-ED61-814C-8451-89EBDD3891B8}" type="slidenum">
              <a:rPr lang="en-GB" altLang="x-none" sz="1200">
                <a:solidFill>
                  <a:srgbClr val="000000"/>
                </a:solidFill>
                <a:latin typeface="Times New Roman" charset="0"/>
              </a:rPr>
              <a:pPr algn="r" eaLnBrk="1" hangingPunct="1">
                <a:buClrTx/>
                <a:buFontTx/>
                <a:buNone/>
              </a:pPr>
              <a:t>17</a:t>
            </a:fld>
            <a:endParaRPr lang="en-GB" altLang="x-none" sz="1200">
              <a:solidFill>
                <a:srgbClr val="000000"/>
              </a:solidFill>
              <a:latin typeface="Times New Roman" charset="0"/>
            </a:endParaRPr>
          </a:p>
        </p:txBody>
      </p:sp>
      <p:sp>
        <p:nvSpPr>
          <p:cNvPr id="40964" name="Text Box 2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l-SI" altLang="x-none"/>
          </a:p>
        </p:txBody>
      </p:sp>
      <p:sp>
        <p:nvSpPr>
          <p:cNvPr id="40965" name="Rectangle 3"/>
          <p:cNvSpPr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1638" cy="41116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none" anchor="ctr"/>
          <a:lstStyle/>
          <a:p>
            <a:pPr eaLnBrk="1" hangingPunct="1"/>
            <a:endParaRPr lang="en-US" altLang="x-none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109577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11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</a:defRPr>
            </a:lvl1pPr>
            <a:lvl2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</a:defRPr>
            </a:lvl5pPr>
            <a:lvl6pPr marL="25146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</a:defRPr>
            </a:lvl6pPr>
            <a:lvl7pPr marL="29718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</a:defRPr>
            </a:lvl7pPr>
            <a:lvl8pPr marL="34290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</a:defRPr>
            </a:lvl8pPr>
            <a:lvl9pPr marL="38862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</a:defRPr>
            </a:lvl9pPr>
          </a:lstStyle>
          <a:p>
            <a:pPr eaLnBrk="1" hangingPunct="1"/>
            <a:fld id="{1A610151-5611-2646-9FF2-9CA377595DBC}" type="slidenum">
              <a:rPr lang="en-GB" altLang="x-none">
                <a:solidFill>
                  <a:srgbClr val="000000"/>
                </a:solidFill>
                <a:latin typeface="Times New Roman" charset="0"/>
              </a:rPr>
              <a:pPr eaLnBrk="1" hangingPunct="1"/>
              <a:t>18</a:t>
            </a:fld>
            <a:endParaRPr lang="en-GB" altLang="x-none">
              <a:solidFill>
                <a:srgbClr val="000000"/>
              </a:solidFill>
              <a:latin typeface="Times New Roman" charset="0"/>
            </a:endParaRPr>
          </a:p>
        </p:txBody>
      </p:sp>
      <p:sp>
        <p:nvSpPr>
          <p:cNvPr id="40963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68625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5pPr>
            <a:lvl6pPr marL="25146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6pPr>
            <a:lvl7pPr marL="29718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7pPr>
            <a:lvl8pPr marL="34290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8pPr>
            <a:lvl9pPr marL="38862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9pPr>
          </a:lstStyle>
          <a:p>
            <a:pPr algn="r" eaLnBrk="1" hangingPunct="1">
              <a:buClrTx/>
              <a:buFontTx/>
              <a:buNone/>
            </a:pPr>
            <a:fld id="{9B7CDBA2-ED61-814C-8451-89EBDD3891B8}" type="slidenum">
              <a:rPr lang="en-GB" altLang="x-none" sz="1200">
                <a:solidFill>
                  <a:srgbClr val="000000"/>
                </a:solidFill>
                <a:latin typeface="Times New Roman" charset="0"/>
              </a:rPr>
              <a:pPr algn="r" eaLnBrk="1" hangingPunct="1">
                <a:buClrTx/>
                <a:buFontTx/>
                <a:buNone/>
              </a:pPr>
              <a:t>18</a:t>
            </a:fld>
            <a:endParaRPr lang="en-GB" altLang="x-none" sz="1200">
              <a:solidFill>
                <a:srgbClr val="000000"/>
              </a:solidFill>
              <a:latin typeface="Times New Roman" charset="0"/>
            </a:endParaRPr>
          </a:p>
        </p:txBody>
      </p:sp>
      <p:sp>
        <p:nvSpPr>
          <p:cNvPr id="40964" name="Text Box 2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l-SI" altLang="x-none"/>
          </a:p>
        </p:txBody>
      </p:sp>
      <p:sp>
        <p:nvSpPr>
          <p:cNvPr id="40965" name="Rectangle 3"/>
          <p:cNvSpPr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1638" cy="41116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none" anchor="ctr"/>
          <a:lstStyle/>
          <a:p>
            <a:pPr eaLnBrk="1" hangingPunct="1"/>
            <a:endParaRPr lang="en-US" altLang="x-none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91027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11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</a:defRPr>
            </a:lvl1pPr>
            <a:lvl2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</a:defRPr>
            </a:lvl5pPr>
            <a:lvl6pPr marL="25146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</a:defRPr>
            </a:lvl6pPr>
            <a:lvl7pPr marL="29718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</a:defRPr>
            </a:lvl7pPr>
            <a:lvl8pPr marL="34290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</a:defRPr>
            </a:lvl8pPr>
            <a:lvl9pPr marL="38862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</a:defRPr>
            </a:lvl9pPr>
          </a:lstStyle>
          <a:p>
            <a:pPr eaLnBrk="1" hangingPunct="1"/>
            <a:fld id="{1A610151-5611-2646-9FF2-9CA377595DBC}" type="slidenum">
              <a:rPr lang="en-GB" altLang="x-none">
                <a:solidFill>
                  <a:srgbClr val="000000"/>
                </a:solidFill>
                <a:latin typeface="Times New Roman" charset="0"/>
              </a:rPr>
              <a:pPr eaLnBrk="1" hangingPunct="1"/>
              <a:t>19</a:t>
            </a:fld>
            <a:endParaRPr lang="en-GB" altLang="x-none">
              <a:solidFill>
                <a:srgbClr val="000000"/>
              </a:solidFill>
              <a:latin typeface="Times New Roman" charset="0"/>
            </a:endParaRPr>
          </a:p>
        </p:txBody>
      </p:sp>
      <p:sp>
        <p:nvSpPr>
          <p:cNvPr id="40963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68625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5pPr>
            <a:lvl6pPr marL="25146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6pPr>
            <a:lvl7pPr marL="29718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7pPr>
            <a:lvl8pPr marL="34290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8pPr>
            <a:lvl9pPr marL="38862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9pPr>
          </a:lstStyle>
          <a:p>
            <a:pPr algn="r" eaLnBrk="1" hangingPunct="1">
              <a:buClrTx/>
              <a:buFontTx/>
              <a:buNone/>
            </a:pPr>
            <a:fld id="{9B7CDBA2-ED61-814C-8451-89EBDD3891B8}" type="slidenum">
              <a:rPr lang="en-GB" altLang="x-none" sz="1200">
                <a:solidFill>
                  <a:srgbClr val="000000"/>
                </a:solidFill>
                <a:latin typeface="Times New Roman" charset="0"/>
              </a:rPr>
              <a:pPr algn="r" eaLnBrk="1" hangingPunct="1">
                <a:buClrTx/>
                <a:buFontTx/>
                <a:buNone/>
              </a:pPr>
              <a:t>19</a:t>
            </a:fld>
            <a:endParaRPr lang="en-GB" altLang="x-none" sz="1200">
              <a:solidFill>
                <a:srgbClr val="000000"/>
              </a:solidFill>
              <a:latin typeface="Times New Roman" charset="0"/>
            </a:endParaRPr>
          </a:p>
        </p:txBody>
      </p:sp>
      <p:sp>
        <p:nvSpPr>
          <p:cNvPr id="40964" name="Text Box 2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l-SI" altLang="x-none"/>
          </a:p>
        </p:txBody>
      </p:sp>
      <p:sp>
        <p:nvSpPr>
          <p:cNvPr id="40965" name="Rectangle 3"/>
          <p:cNvSpPr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1638" cy="41116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none" anchor="ctr"/>
          <a:lstStyle/>
          <a:p>
            <a:pPr eaLnBrk="1" hangingPunct="1"/>
            <a:endParaRPr lang="en-US" altLang="x-none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212980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11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</a:defRPr>
            </a:lvl1pPr>
            <a:lvl2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</a:defRPr>
            </a:lvl5pPr>
            <a:lvl6pPr marL="25146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</a:defRPr>
            </a:lvl6pPr>
            <a:lvl7pPr marL="29718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</a:defRPr>
            </a:lvl7pPr>
            <a:lvl8pPr marL="34290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</a:defRPr>
            </a:lvl8pPr>
            <a:lvl9pPr marL="38862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</a:defRPr>
            </a:lvl9pPr>
          </a:lstStyle>
          <a:p>
            <a:pPr eaLnBrk="1" hangingPunct="1"/>
            <a:fld id="{1A610151-5611-2646-9FF2-9CA377595DBC}" type="slidenum">
              <a:rPr lang="en-GB" altLang="x-none">
                <a:solidFill>
                  <a:srgbClr val="000000"/>
                </a:solidFill>
                <a:latin typeface="Times New Roman" charset="0"/>
              </a:rPr>
              <a:pPr eaLnBrk="1" hangingPunct="1"/>
              <a:t>20</a:t>
            </a:fld>
            <a:endParaRPr lang="en-GB" altLang="x-none">
              <a:solidFill>
                <a:srgbClr val="000000"/>
              </a:solidFill>
              <a:latin typeface="Times New Roman" charset="0"/>
            </a:endParaRPr>
          </a:p>
        </p:txBody>
      </p:sp>
      <p:sp>
        <p:nvSpPr>
          <p:cNvPr id="40963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68625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5pPr>
            <a:lvl6pPr marL="25146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6pPr>
            <a:lvl7pPr marL="29718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7pPr>
            <a:lvl8pPr marL="34290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8pPr>
            <a:lvl9pPr marL="38862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9pPr>
          </a:lstStyle>
          <a:p>
            <a:pPr algn="r" eaLnBrk="1" hangingPunct="1">
              <a:buClrTx/>
              <a:buFontTx/>
              <a:buNone/>
            </a:pPr>
            <a:fld id="{9B7CDBA2-ED61-814C-8451-89EBDD3891B8}" type="slidenum">
              <a:rPr lang="en-GB" altLang="x-none" sz="1200">
                <a:solidFill>
                  <a:srgbClr val="000000"/>
                </a:solidFill>
                <a:latin typeface="Times New Roman" charset="0"/>
              </a:rPr>
              <a:pPr algn="r" eaLnBrk="1" hangingPunct="1">
                <a:buClrTx/>
                <a:buFontTx/>
                <a:buNone/>
              </a:pPr>
              <a:t>20</a:t>
            </a:fld>
            <a:endParaRPr lang="en-GB" altLang="x-none" sz="1200">
              <a:solidFill>
                <a:srgbClr val="000000"/>
              </a:solidFill>
              <a:latin typeface="Times New Roman" charset="0"/>
            </a:endParaRPr>
          </a:p>
        </p:txBody>
      </p:sp>
      <p:sp>
        <p:nvSpPr>
          <p:cNvPr id="40964" name="Text Box 2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l-SI" altLang="x-none"/>
          </a:p>
        </p:txBody>
      </p:sp>
      <p:sp>
        <p:nvSpPr>
          <p:cNvPr id="40965" name="Rectangle 3"/>
          <p:cNvSpPr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1638" cy="41116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none" anchor="ctr"/>
          <a:lstStyle/>
          <a:p>
            <a:pPr eaLnBrk="1" hangingPunct="1"/>
            <a:endParaRPr lang="en-US" altLang="x-none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005192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11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</a:defRPr>
            </a:lvl1pPr>
            <a:lvl2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</a:defRPr>
            </a:lvl5pPr>
            <a:lvl6pPr marL="25146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</a:defRPr>
            </a:lvl6pPr>
            <a:lvl7pPr marL="29718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</a:defRPr>
            </a:lvl7pPr>
            <a:lvl8pPr marL="34290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</a:defRPr>
            </a:lvl8pPr>
            <a:lvl9pPr marL="38862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</a:defRPr>
            </a:lvl9pPr>
          </a:lstStyle>
          <a:p>
            <a:pPr eaLnBrk="1" hangingPunct="1"/>
            <a:fld id="{1A610151-5611-2646-9FF2-9CA377595DBC}" type="slidenum">
              <a:rPr lang="en-GB" altLang="x-none">
                <a:solidFill>
                  <a:srgbClr val="000000"/>
                </a:solidFill>
                <a:latin typeface="Times New Roman" charset="0"/>
              </a:rPr>
              <a:pPr eaLnBrk="1" hangingPunct="1"/>
              <a:t>21</a:t>
            </a:fld>
            <a:endParaRPr lang="en-GB" altLang="x-none">
              <a:solidFill>
                <a:srgbClr val="000000"/>
              </a:solidFill>
              <a:latin typeface="Times New Roman" charset="0"/>
            </a:endParaRPr>
          </a:p>
        </p:txBody>
      </p:sp>
      <p:sp>
        <p:nvSpPr>
          <p:cNvPr id="40963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68625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5pPr>
            <a:lvl6pPr marL="25146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6pPr>
            <a:lvl7pPr marL="29718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7pPr>
            <a:lvl8pPr marL="34290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8pPr>
            <a:lvl9pPr marL="38862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9pPr>
          </a:lstStyle>
          <a:p>
            <a:pPr algn="r" eaLnBrk="1" hangingPunct="1">
              <a:buClrTx/>
              <a:buFontTx/>
              <a:buNone/>
            </a:pPr>
            <a:fld id="{9B7CDBA2-ED61-814C-8451-89EBDD3891B8}" type="slidenum">
              <a:rPr lang="en-GB" altLang="x-none" sz="1200">
                <a:solidFill>
                  <a:srgbClr val="000000"/>
                </a:solidFill>
                <a:latin typeface="Times New Roman" charset="0"/>
              </a:rPr>
              <a:pPr algn="r" eaLnBrk="1" hangingPunct="1">
                <a:buClrTx/>
                <a:buFontTx/>
                <a:buNone/>
              </a:pPr>
              <a:t>21</a:t>
            </a:fld>
            <a:endParaRPr lang="en-GB" altLang="x-none" sz="1200">
              <a:solidFill>
                <a:srgbClr val="000000"/>
              </a:solidFill>
              <a:latin typeface="Times New Roman" charset="0"/>
            </a:endParaRPr>
          </a:p>
        </p:txBody>
      </p:sp>
      <p:sp>
        <p:nvSpPr>
          <p:cNvPr id="40964" name="Text Box 2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l-SI" altLang="x-none"/>
          </a:p>
        </p:txBody>
      </p:sp>
      <p:sp>
        <p:nvSpPr>
          <p:cNvPr id="40965" name="Rectangle 3"/>
          <p:cNvSpPr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1638" cy="41116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none" anchor="ctr"/>
          <a:lstStyle/>
          <a:p>
            <a:pPr eaLnBrk="1" hangingPunct="1"/>
            <a:endParaRPr lang="en-US" altLang="x-none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150166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CD1D7405-D0C7-9A44-98FC-EF85D319F09F}" type="slidenum">
              <a:rPr lang="en-GB" altLang="x-none"/>
              <a:pPr/>
              <a:t>22</a:t>
            </a:fld>
            <a:endParaRPr lang="en-GB" altLang="x-none"/>
          </a:p>
        </p:txBody>
      </p:sp>
      <p:sp>
        <p:nvSpPr>
          <p:cNvPr id="82946" name="Text Box 2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82947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1240B29-F687-4F45-9708-019B960494DF}">
              <a14:hiddenLine xmlns:a14="http://schemas.microsoft.com/office/drawing/2010/main" w="9525" cap="flat">
                <a:solidFill>
                  <a:srgbClr val="3465AF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x-none" altLang="x-none"/>
          </a:p>
        </p:txBody>
      </p:sp>
    </p:spTree>
    <p:extLst>
      <p:ext uri="{BB962C8B-B14F-4D97-AF65-F5344CB8AC3E}">
        <p14:creationId xmlns:p14="http://schemas.microsoft.com/office/powerpoint/2010/main" val="122402745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F646100F-C472-0A45-8065-0C77F9030D2E}" type="slidenum">
              <a:rPr lang="en-GB" altLang="x-none"/>
              <a:pPr/>
              <a:t>23</a:t>
            </a:fld>
            <a:endParaRPr lang="en-GB" altLang="x-none"/>
          </a:p>
        </p:txBody>
      </p:sp>
      <p:sp>
        <p:nvSpPr>
          <p:cNvPr id="84994" name="Text Box 2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8499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1240B29-F687-4F45-9708-019B960494DF}">
              <a14:hiddenLine xmlns:a14="http://schemas.microsoft.com/office/drawing/2010/main" w="9525" cap="flat">
                <a:solidFill>
                  <a:srgbClr val="3465AF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x-none" altLang="x-none"/>
          </a:p>
        </p:txBody>
      </p:sp>
    </p:spTree>
    <p:extLst>
      <p:ext uri="{BB962C8B-B14F-4D97-AF65-F5344CB8AC3E}">
        <p14:creationId xmlns:p14="http://schemas.microsoft.com/office/powerpoint/2010/main" val="114043793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60F02129-52C3-554F-8FF0-5044DB17A372}" type="slidenum">
              <a:rPr lang="en-GB" altLang="x-none"/>
              <a:pPr/>
              <a:t>24</a:t>
            </a:fld>
            <a:endParaRPr lang="en-GB" altLang="x-none"/>
          </a:p>
        </p:txBody>
      </p:sp>
      <p:sp>
        <p:nvSpPr>
          <p:cNvPr id="87042" name="Text Box 2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87043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1240B29-F687-4F45-9708-019B960494DF}">
              <a14:hiddenLine xmlns:a14="http://schemas.microsoft.com/office/drawing/2010/main" w="9525" cap="flat">
                <a:solidFill>
                  <a:srgbClr val="3465AF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x-none" altLang="x-none"/>
          </a:p>
        </p:txBody>
      </p:sp>
    </p:spTree>
    <p:extLst>
      <p:ext uri="{BB962C8B-B14F-4D97-AF65-F5344CB8AC3E}">
        <p14:creationId xmlns:p14="http://schemas.microsoft.com/office/powerpoint/2010/main" val="188779566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60F02129-52C3-554F-8FF0-5044DB17A372}" type="slidenum">
              <a:rPr lang="en-GB" altLang="x-none"/>
              <a:pPr/>
              <a:t>25</a:t>
            </a:fld>
            <a:endParaRPr lang="en-GB" altLang="x-none"/>
          </a:p>
        </p:txBody>
      </p:sp>
      <p:sp>
        <p:nvSpPr>
          <p:cNvPr id="87042" name="Text Box 2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87043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1240B29-F687-4F45-9708-019B960494DF}">
              <a14:hiddenLine xmlns:a14="http://schemas.microsoft.com/office/drawing/2010/main" w="9525" cap="flat">
                <a:solidFill>
                  <a:srgbClr val="3465AF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x-none" altLang="x-none"/>
          </a:p>
        </p:txBody>
      </p:sp>
    </p:spTree>
    <p:extLst>
      <p:ext uri="{BB962C8B-B14F-4D97-AF65-F5344CB8AC3E}">
        <p14:creationId xmlns:p14="http://schemas.microsoft.com/office/powerpoint/2010/main" val="100629504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2DF48EE9-B576-E949-8A5E-C9D1347B2279}" type="slidenum">
              <a:rPr lang="en-GB" altLang="x-none"/>
              <a:pPr/>
              <a:t>26</a:t>
            </a:fld>
            <a:endParaRPr lang="en-GB" altLang="x-none"/>
          </a:p>
        </p:txBody>
      </p:sp>
      <p:sp>
        <p:nvSpPr>
          <p:cNvPr id="38913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38914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x-none" altLang="x-none"/>
          </a:p>
        </p:txBody>
      </p:sp>
    </p:spTree>
    <p:extLst>
      <p:ext uri="{BB962C8B-B14F-4D97-AF65-F5344CB8AC3E}">
        <p14:creationId xmlns:p14="http://schemas.microsoft.com/office/powerpoint/2010/main" val="153374673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7C0B17F-8116-4446-94B9-B8EAB54BCCFC}" type="slidenum">
              <a:rPr lang="en-GB" altLang="x-none"/>
              <a:pPr/>
              <a:t>27</a:t>
            </a:fld>
            <a:endParaRPr lang="en-GB" altLang="x-none"/>
          </a:p>
        </p:txBody>
      </p:sp>
      <p:sp>
        <p:nvSpPr>
          <p:cNvPr id="39937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39938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x-none" altLang="x-none"/>
          </a:p>
        </p:txBody>
      </p:sp>
    </p:spTree>
    <p:extLst>
      <p:ext uri="{BB962C8B-B14F-4D97-AF65-F5344CB8AC3E}">
        <p14:creationId xmlns:p14="http://schemas.microsoft.com/office/powerpoint/2010/main" val="206623392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5F64F8C-6EDE-8747-B403-14941483C34C}" type="slidenum">
              <a:rPr lang="en-GB" altLang="x-none"/>
              <a:pPr/>
              <a:t>28</a:t>
            </a:fld>
            <a:endParaRPr lang="en-GB" altLang="x-none"/>
          </a:p>
        </p:txBody>
      </p:sp>
      <p:sp>
        <p:nvSpPr>
          <p:cNvPr id="89090" name="Text Box 2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89091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1240B29-F687-4F45-9708-019B960494DF}">
              <a14:hiddenLine xmlns:a14="http://schemas.microsoft.com/office/drawing/2010/main" w="9525" cap="flat">
                <a:solidFill>
                  <a:srgbClr val="3465AF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x-none" altLang="x-none"/>
          </a:p>
        </p:txBody>
      </p:sp>
    </p:spTree>
    <p:extLst>
      <p:ext uri="{BB962C8B-B14F-4D97-AF65-F5344CB8AC3E}">
        <p14:creationId xmlns:p14="http://schemas.microsoft.com/office/powerpoint/2010/main" val="190322774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FE9D7A5-507E-4D4F-BFA0-BEFBDFCE4F87}" type="slidenum">
              <a:rPr lang="en-GB" altLang="x-none"/>
              <a:pPr/>
              <a:t>29</a:t>
            </a:fld>
            <a:endParaRPr lang="en-GB" altLang="x-none"/>
          </a:p>
        </p:txBody>
      </p:sp>
      <p:sp>
        <p:nvSpPr>
          <p:cNvPr id="104450" name="Text Box 2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04451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1240B29-F687-4F45-9708-019B960494DF}">
              <a14:hiddenLine xmlns:a14="http://schemas.microsoft.com/office/drawing/2010/main" w="9525" cap="flat">
                <a:solidFill>
                  <a:srgbClr val="3465AF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x-none" altLang="x-none"/>
          </a:p>
        </p:txBody>
      </p:sp>
    </p:spTree>
    <p:extLst>
      <p:ext uri="{BB962C8B-B14F-4D97-AF65-F5344CB8AC3E}">
        <p14:creationId xmlns:p14="http://schemas.microsoft.com/office/powerpoint/2010/main" val="195422305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5EFA2B0F-442A-064C-9BB7-39B40F1A9279}" type="slidenum">
              <a:rPr lang="en-GB" altLang="x-none"/>
              <a:pPr/>
              <a:t>30</a:t>
            </a:fld>
            <a:endParaRPr lang="en-GB" altLang="x-none"/>
          </a:p>
        </p:txBody>
      </p:sp>
      <p:sp>
        <p:nvSpPr>
          <p:cNvPr id="102402" name="Text Box 2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02403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1240B29-F687-4F45-9708-019B960494DF}">
              <a14:hiddenLine xmlns:a14="http://schemas.microsoft.com/office/drawing/2010/main" w="9525" cap="flat">
                <a:solidFill>
                  <a:srgbClr val="3465AF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x-none" altLang="x-none"/>
          </a:p>
        </p:txBody>
      </p:sp>
    </p:spTree>
    <p:extLst>
      <p:ext uri="{BB962C8B-B14F-4D97-AF65-F5344CB8AC3E}">
        <p14:creationId xmlns:p14="http://schemas.microsoft.com/office/powerpoint/2010/main" val="69711377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B096B3B-DE3D-E442-8725-3F2FF1262208}" type="slidenum">
              <a:rPr lang="en-GB" altLang="x-none"/>
              <a:pPr/>
              <a:t>36</a:t>
            </a:fld>
            <a:endParaRPr lang="en-GB" altLang="x-none"/>
          </a:p>
        </p:txBody>
      </p:sp>
      <p:sp>
        <p:nvSpPr>
          <p:cNvPr id="40961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40962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x-none" altLang="x-none"/>
          </a:p>
        </p:txBody>
      </p:sp>
    </p:spTree>
    <p:extLst>
      <p:ext uri="{BB962C8B-B14F-4D97-AF65-F5344CB8AC3E}">
        <p14:creationId xmlns:p14="http://schemas.microsoft.com/office/powerpoint/2010/main" val="56678056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37EB1D8-7C75-DC4E-AB83-EBED1E692312}" type="slidenum">
              <a:rPr lang="en-GB" altLang="x-none"/>
              <a:pPr/>
              <a:t>37</a:t>
            </a:fld>
            <a:endParaRPr lang="en-GB" altLang="x-none"/>
          </a:p>
        </p:txBody>
      </p:sp>
      <p:sp>
        <p:nvSpPr>
          <p:cNvPr id="41985" name="Text Box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sp>
      <p:sp>
        <p:nvSpPr>
          <p:cNvPr id="41986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x-none" altLang="x-none"/>
          </a:p>
        </p:txBody>
      </p:sp>
    </p:spTree>
    <p:extLst>
      <p:ext uri="{BB962C8B-B14F-4D97-AF65-F5344CB8AC3E}">
        <p14:creationId xmlns:p14="http://schemas.microsoft.com/office/powerpoint/2010/main" val="52689400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11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</a:defRPr>
            </a:lvl1pPr>
            <a:lvl2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</a:defRPr>
            </a:lvl5pPr>
            <a:lvl6pPr marL="25146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</a:defRPr>
            </a:lvl6pPr>
            <a:lvl7pPr marL="29718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</a:defRPr>
            </a:lvl7pPr>
            <a:lvl8pPr marL="34290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</a:defRPr>
            </a:lvl8pPr>
            <a:lvl9pPr marL="38862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</a:defRPr>
            </a:lvl9pPr>
          </a:lstStyle>
          <a:p>
            <a:pPr eaLnBrk="1" hangingPunct="1"/>
            <a:fld id="{8B6E14A0-B6A6-3D40-A9EE-3D97C7E9EB36}" type="slidenum">
              <a:rPr lang="en-GB" altLang="x-none">
                <a:solidFill>
                  <a:srgbClr val="000000"/>
                </a:solidFill>
                <a:latin typeface="Times New Roman" charset="0"/>
              </a:rPr>
              <a:pPr eaLnBrk="1" hangingPunct="1"/>
              <a:t>40</a:t>
            </a:fld>
            <a:endParaRPr lang="en-GB" altLang="x-none">
              <a:solidFill>
                <a:srgbClr val="000000"/>
              </a:solidFill>
              <a:latin typeface="Times New Roman" charset="0"/>
            </a:endParaRPr>
          </a:p>
        </p:txBody>
      </p:sp>
      <p:sp>
        <p:nvSpPr>
          <p:cNvPr id="53251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68625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5pPr>
            <a:lvl6pPr marL="25146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6pPr>
            <a:lvl7pPr marL="29718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7pPr>
            <a:lvl8pPr marL="34290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8pPr>
            <a:lvl9pPr marL="38862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9pPr>
          </a:lstStyle>
          <a:p>
            <a:pPr algn="r" eaLnBrk="1" hangingPunct="1">
              <a:buClrTx/>
              <a:buFontTx/>
              <a:buNone/>
            </a:pPr>
            <a:fld id="{49C8207A-5889-A94C-B5BA-C0F106B72FC2}" type="slidenum">
              <a:rPr lang="en-GB" altLang="x-none" sz="1200">
                <a:solidFill>
                  <a:srgbClr val="000000"/>
                </a:solidFill>
                <a:latin typeface="Times New Roman" charset="0"/>
              </a:rPr>
              <a:pPr algn="r" eaLnBrk="1" hangingPunct="1">
                <a:buClrTx/>
                <a:buFontTx/>
                <a:buNone/>
              </a:pPr>
              <a:t>40</a:t>
            </a:fld>
            <a:endParaRPr lang="en-GB" altLang="x-none" sz="1200">
              <a:solidFill>
                <a:srgbClr val="000000"/>
              </a:solidFill>
              <a:latin typeface="Times New Roman" charset="0"/>
            </a:endParaRPr>
          </a:p>
        </p:txBody>
      </p:sp>
      <p:sp>
        <p:nvSpPr>
          <p:cNvPr id="5325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325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1638" cy="41116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none" anchor="ctr"/>
          <a:lstStyle/>
          <a:p>
            <a:pPr eaLnBrk="1" hangingPunct="1"/>
            <a:endParaRPr lang="en-US" altLang="x-none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021325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11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</a:defRPr>
            </a:lvl1pPr>
            <a:lvl2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</a:defRPr>
            </a:lvl5pPr>
            <a:lvl6pPr marL="25146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</a:defRPr>
            </a:lvl6pPr>
            <a:lvl7pPr marL="29718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</a:defRPr>
            </a:lvl7pPr>
            <a:lvl8pPr marL="34290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</a:defRPr>
            </a:lvl8pPr>
            <a:lvl9pPr marL="38862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</a:defRPr>
            </a:lvl9pPr>
          </a:lstStyle>
          <a:p>
            <a:pPr eaLnBrk="1" hangingPunct="1"/>
            <a:fld id="{1A610151-5611-2646-9FF2-9CA377595DBC}" type="slidenum">
              <a:rPr lang="en-GB" altLang="x-none">
                <a:solidFill>
                  <a:srgbClr val="000000"/>
                </a:solidFill>
                <a:latin typeface="Times New Roman" charset="0"/>
              </a:rPr>
              <a:pPr eaLnBrk="1" hangingPunct="1"/>
              <a:t>41</a:t>
            </a:fld>
            <a:endParaRPr lang="en-GB" altLang="x-none">
              <a:solidFill>
                <a:srgbClr val="000000"/>
              </a:solidFill>
              <a:latin typeface="Times New Roman" charset="0"/>
            </a:endParaRPr>
          </a:p>
        </p:txBody>
      </p:sp>
      <p:sp>
        <p:nvSpPr>
          <p:cNvPr id="40963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68625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5pPr>
            <a:lvl6pPr marL="25146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6pPr>
            <a:lvl7pPr marL="29718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7pPr>
            <a:lvl8pPr marL="34290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8pPr>
            <a:lvl9pPr marL="38862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9pPr>
          </a:lstStyle>
          <a:p>
            <a:pPr algn="r" eaLnBrk="1" hangingPunct="1">
              <a:buClrTx/>
              <a:buFontTx/>
              <a:buNone/>
            </a:pPr>
            <a:fld id="{9B7CDBA2-ED61-814C-8451-89EBDD3891B8}" type="slidenum">
              <a:rPr lang="en-GB" altLang="x-none" sz="1200">
                <a:solidFill>
                  <a:srgbClr val="000000"/>
                </a:solidFill>
                <a:latin typeface="Times New Roman" charset="0"/>
              </a:rPr>
              <a:pPr algn="r" eaLnBrk="1" hangingPunct="1">
                <a:buClrTx/>
                <a:buFontTx/>
                <a:buNone/>
              </a:pPr>
              <a:t>41</a:t>
            </a:fld>
            <a:endParaRPr lang="en-GB" altLang="x-none" sz="1200">
              <a:solidFill>
                <a:srgbClr val="000000"/>
              </a:solidFill>
              <a:latin typeface="Times New Roman" charset="0"/>
            </a:endParaRPr>
          </a:p>
        </p:txBody>
      </p:sp>
      <p:sp>
        <p:nvSpPr>
          <p:cNvPr id="40964" name="Text Box 2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l-SI" altLang="x-none"/>
          </a:p>
        </p:txBody>
      </p:sp>
      <p:sp>
        <p:nvSpPr>
          <p:cNvPr id="40965" name="Rectangle 3"/>
          <p:cNvSpPr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1638" cy="41116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none" anchor="ctr"/>
          <a:lstStyle/>
          <a:p>
            <a:pPr eaLnBrk="1" hangingPunct="1"/>
            <a:endParaRPr lang="en-US" altLang="x-none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917920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11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</a:defRPr>
            </a:lvl1pPr>
            <a:lvl2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</a:defRPr>
            </a:lvl5pPr>
            <a:lvl6pPr marL="25146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</a:defRPr>
            </a:lvl6pPr>
            <a:lvl7pPr marL="29718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</a:defRPr>
            </a:lvl7pPr>
            <a:lvl8pPr marL="34290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</a:defRPr>
            </a:lvl8pPr>
            <a:lvl9pPr marL="38862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</a:defRPr>
            </a:lvl9pPr>
          </a:lstStyle>
          <a:p>
            <a:pPr eaLnBrk="1" hangingPunct="1"/>
            <a:fld id="{1A610151-5611-2646-9FF2-9CA377595DBC}" type="slidenum">
              <a:rPr lang="en-GB" altLang="x-none">
                <a:solidFill>
                  <a:srgbClr val="000000"/>
                </a:solidFill>
                <a:latin typeface="Times New Roman" charset="0"/>
              </a:rPr>
              <a:pPr eaLnBrk="1" hangingPunct="1"/>
              <a:t>42</a:t>
            </a:fld>
            <a:endParaRPr lang="en-GB" altLang="x-none">
              <a:solidFill>
                <a:srgbClr val="000000"/>
              </a:solidFill>
              <a:latin typeface="Times New Roman" charset="0"/>
            </a:endParaRPr>
          </a:p>
        </p:txBody>
      </p:sp>
      <p:sp>
        <p:nvSpPr>
          <p:cNvPr id="40963" name="Text Box 1"/>
          <p:cNvSpPr txBox="1">
            <a:spLocks noChangeArrowheads="1"/>
          </p:cNvSpPr>
          <p:nvPr/>
        </p:nvSpPr>
        <p:spPr bwMode="auto">
          <a:xfrm>
            <a:off x="3884613" y="8685213"/>
            <a:ext cx="2968625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5pPr>
            <a:lvl6pPr marL="25146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6pPr>
            <a:lvl7pPr marL="29718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7pPr>
            <a:lvl8pPr marL="34290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8pPr>
            <a:lvl9pPr marL="38862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9pPr>
          </a:lstStyle>
          <a:p>
            <a:pPr algn="r" eaLnBrk="1" hangingPunct="1">
              <a:buClrTx/>
              <a:buFontTx/>
              <a:buNone/>
            </a:pPr>
            <a:fld id="{9B7CDBA2-ED61-814C-8451-89EBDD3891B8}" type="slidenum">
              <a:rPr lang="en-GB" altLang="x-none" sz="1200">
                <a:solidFill>
                  <a:srgbClr val="000000"/>
                </a:solidFill>
                <a:latin typeface="Times New Roman" charset="0"/>
              </a:rPr>
              <a:pPr algn="r" eaLnBrk="1" hangingPunct="1">
                <a:buClrTx/>
                <a:buFontTx/>
                <a:buNone/>
              </a:pPr>
              <a:t>42</a:t>
            </a:fld>
            <a:endParaRPr lang="en-GB" altLang="x-none" sz="1200">
              <a:solidFill>
                <a:srgbClr val="000000"/>
              </a:solidFill>
              <a:latin typeface="Times New Roman" charset="0"/>
            </a:endParaRPr>
          </a:p>
        </p:txBody>
      </p:sp>
      <p:sp>
        <p:nvSpPr>
          <p:cNvPr id="40964" name="Text Box 2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l-SI" altLang="x-none"/>
          </a:p>
        </p:txBody>
      </p:sp>
      <p:sp>
        <p:nvSpPr>
          <p:cNvPr id="40965" name="Rectangle 3"/>
          <p:cNvSpPr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1638" cy="41116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none" anchor="ctr"/>
          <a:lstStyle/>
          <a:p>
            <a:pPr eaLnBrk="1" hangingPunct="1"/>
            <a:endParaRPr lang="en-US" altLang="x-none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61893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avokotnik 20"/>
          <p:cNvSpPr/>
          <p:nvPr/>
        </p:nvSpPr>
        <p:spPr>
          <a:xfrm>
            <a:off x="904875" y="3648075"/>
            <a:ext cx="7315200" cy="1279525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Pravokotnik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Pravokotnik 21"/>
          <p:cNvSpPr/>
          <p:nvPr/>
        </p:nvSpPr>
        <p:spPr>
          <a:xfrm>
            <a:off x="904875" y="3648075"/>
            <a:ext cx="228600" cy="1279525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Pravokotnik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Naslov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lang="sl-SI" smtClean="0"/>
              <a:t>Kliknite, če želite urediti slog naslova matrice</a:t>
            </a:r>
            <a:endParaRPr lang="en-US"/>
          </a:p>
        </p:txBody>
      </p:sp>
      <p:sp>
        <p:nvSpPr>
          <p:cNvPr id="9" name="Podnaslov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sl-SI" dirty="0" smtClean="0"/>
              <a:t>Kliknite, če želite urediti slog podnaslova matrice</a:t>
            </a:r>
            <a:endParaRPr lang="en-US" dirty="0"/>
          </a:p>
        </p:txBody>
      </p:sp>
      <p:sp>
        <p:nvSpPr>
          <p:cNvPr id="10" name="Ograda noge 16"/>
          <p:cNvSpPr>
            <a:spLocks noGrp="1"/>
          </p:cNvSpPr>
          <p:nvPr>
            <p:ph type="ftr" sz="quarter" idx="10"/>
          </p:nvPr>
        </p:nvSpPr>
        <p:spPr>
          <a:xfrm>
            <a:off x="2124075" y="6381750"/>
            <a:ext cx="5184775" cy="366713"/>
          </a:xfrm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r>
              <a:rPr lang="en-US" dirty="0" err="1" smtClean="0"/>
              <a:t>Jezikovne</a:t>
            </a:r>
            <a:r>
              <a:rPr lang="en-US" dirty="0" smtClean="0"/>
              <a:t> </a:t>
            </a:r>
            <a:r>
              <a:rPr lang="en-US" dirty="0" err="1" smtClean="0"/>
              <a:t>tehnolgije</a:t>
            </a:r>
            <a:r>
              <a:rPr lang="en-US" dirty="0" smtClean="0"/>
              <a:t>, </a:t>
            </a:r>
            <a:r>
              <a:rPr lang="en-US" dirty="0" err="1"/>
              <a:t>Jernej</a:t>
            </a:r>
            <a:r>
              <a:rPr lang="en-US" dirty="0"/>
              <a:t> </a:t>
            </a:r>
            <a:r>
              <a:rPr lang="en-US" dirty="0" err="1"/>
              <a:t>Vičič</a:t>
            </a:r>
            <a:endParaRPr lang="sl-SI" dirty="0"/>
          </a:p>
        </p:txBody>
      </p:sp>
      <p:sp>
        <p:nvSpPr>
          <p:cNvPr id="11" name="Ograda številke diapozitiva 28"/>
          <p:cNvSpPr>
            <a:spLocks noGrp="1"/>
          </p:cNvSpPr>
          <p:nvPr>
            <p:ph type="sldNum" sz="quarter" idx="11"/>
          </p:nvPr>
        </p:nvSpPr>
        <p:spPr>
          <a:xfrm>
            <a:off x="1216025" y="6354763"/>
            <a:ext cx="835025" cy="3667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4DA412-AC57-6B44-9F31-FB6BDE394505}" type="slidenum">
              <a:rPr lang="sl-SI" altLang="x-none"/>
              <a:pPr>
                <a:defRPr/>
              </a:pPr>
              <a:t>‹#›</a:t>
            </a:fld>
            <a:endParaRPr lang="sl-SI" altLang="x-none"/>
          </a:p>
        </p:txBody>
      </p:sp>
    </p:spTree>
    <p:extLst>
      <p:ext uri="{BB962C8B-B14F-4D97-AF65-F5344CB8AC3E}">
        <p14:creationId xmlns:p14="http://schemas.microsoft.com/office/powerpoint/2010/main" val="14750074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Kliknite, če želite urediti slog naslova matrice</a:t>
            </a:r>
            <a:endParaRPr lang="en-US"/>
          </a:p>
        </p:txBody>
      </p:sp>
      <p:sp>
        <p:nvSpPr>
          <p:cNvPr id="8" name="Ograda vsebine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/>
            <a:r>
              <a:rPr lang="sl-SI" smtClean="0"/>
              <a:t>Kliknite, če želite urediti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US"/>
          </a:p>
        </p:txBody>
      </p:sp>
      <p:sp>
        <p:nvSpPr>
          <p:cNvPr id="4" name="Ograda noge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algn="r">
              <a:defRPr/>
            </a:lvl1pPr>
          </a:lstStyle>
          <a:p>
            <a:pPr>
              <a:defRPr/>
            </a:pPr>
            <a:r>
              <a:rPr lang="en-US" dirty="0" err="1" smtClean="0"/>
              <a:t>Jezikovne</a:t>
            </a:r>
            <a:r>
              <a:rPr lang="en-US" dirty="0" smtClean="0"/>
              <a:t> </a:t>
            </a:r>
            <a:r>
              <a:rPr lang="en-US" dirty="0" err="1" smtClean="0"/>
              <a:t>tehnologije</a:t>
            </a:r>
            <a:r>
              <a:rPr lang="en-US" dirty="0" smtClean="0"/>
              <a:t>, </a:t>
            </a:r>
            <a:r>
              <a:rPr lang="en-US" dirty="0" err="1"/>
              <a:t>Jernej</a:t>
            </a:r>
            <a:r>
              <a:rPr lang="en-US" dirty="0"/>
              <a:t> </a:t>
            </a:r>
            <a:r>
              <a:rPr lang="en-US" dirty="0" err="1"/>
              <a:t>Vičič</a:t>
            </a:r>
            <a:endParaRPr lang="sl-SI" dirty="0"/>
          </a:p>
        </p:txBody>
      </p:sp>
      <p:sp>
        <p:nvSpPr>
          <p:cNvPr id="5" name="Ograda številke diapozitiva 2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525E26-9510-0A42-92E1-E7DFC9744131}" type="slidenum">
              <a:rPr lang="sl-SI" altLang="x-none"/>
              <a:pPr>
                <a:defRPr/>
              </a:pPr>
              <a:t>‹#›</a:t>
            </a:fld>
            <a:endParaRPr lang="sl-SI" altLang="x-none"/>
          </a:p>
        </p:txBody>
      </p:sp>
    </p:spTree>
    <p:extLst>
      <p:ext uri="{BB962C8B-B14F-4D97-AF65-F5344CB8AC3E}">
        <p14:creationId xmlns:p14="http://schemas.microsoft.com/office/powerpoint/2010/main" val="20465588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Glava odsek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avokotnik 6"/>
          <p:cNvSpPr/>
          <p:nvPr/>
        </p:nvSpPr>
        <p:spPr>
          <a:xfrm>
            <a:off x="914400" y="2819400"/>
            <a:ext cx="7315200" cy="1279525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Pravokotnik 7"/>
          <p:cNvSpPr/>
          <p:nvPr/>
        </p:nvSpPr>
        <p:spPr>
          <a:xfrm>
            <a:off x="914400" y="2819400"/>
            <a:ext cx="228600" cy="1279525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/>
          <a:lstStyle>
            <a:lvl1pPr algn="r">
              <a:buNone/>
              <a:defRPr sz="3200" b="0" cap="none" baseline="0"/>
            </a:lvl1pPr>
          </a:lstStyle>
          <a:p>
            <a:r>
              <a:rPr lang="sl-SI" smtClean="0"/>
              <a:t>Kliknite, če želite urediti slog naslova matrice</a:t>
            </a:r>
            <a:endParaRPr lang="en-US"/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sl-SI" smtClean="0"/>
              <a:t>Kliknite, če želite urediti sloge besedila matrice</a:t>
            </a:r>
          </a:p>
        </p:txBody>
      </p:sp>
      <p:sp>
        <p:nvSpPr>
          <p:cNvPr id="6" name="Ograda datuma 3"/>
          <p:cNvSpPr>
            <a:spLocks noGrp="1"/>
          </p:cNvSpPr>
          <p:nvPr>
            <p:ph type="dt" sz="half" idx="10"/>
          </p:nvPr>
        </p:nvSpPr>
        <p:spPr>
          <a:xfrm>
            <a:off x="6400800" y="6354763"/>
            <a:ext cx="2286000" cy="366712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solidFill>
                  <a:schemeClr val="tx2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7" name="Ograda noge 4"/>
          <p:cNvSpPr>
            <a:spLocks noGrp="1"/>
          </p:cNvSpPr>
          <p:nvPr>
            <p:ph type="ftr" sz="quarter" idx="11"/>
          </p:nvPr>
        </p:nvSpPr>
        <p:spPr>
          <a:xfrm>
            <a:off x="2898775" y="6354763"/>
            <a:ext cx="3475038" cy="366712"/>
          </a:xfrm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r>
              <a:rPr lang="en-US" dirty="0" err="1" smtClean="0"/>
              <a:t>Jezikovne</a:t>
            </a:r>
            <a:r>
              <a:rPr lang="en-US" dirty="0" smtClean="0"/>
              <a:t> </a:t>
            </a:r>
            <a:r>
              <a:rPr lang="en-US" dirty="0" err="1" smtClean="0"/>
              <a:t>tehnologije</a:t>
            </a:r>
            <a:r>
              <a:rPr lang="en-US" dirty="0" smtClean="0"/>
              <a:t>, </a:t>
            </a:r>
            <a:r>
              <a:rPr lang="en-US" dirty="0" err="1"/>
              <a:t>Jernej</a:t>
            </a:r>
            <a:r>
              <a:rPr lang="en-US" dirty="0"/>
              <a:t> </a:t>
            </a:r>
            <a:r>
              <a:rPr lang="en-US" dirty="0" err="1"/>
              <a:t>Vičič</a:t>
            </a:r>
            <a:endParaRPr lang="sl-SI" dirty="0"/>
          </a:p>
        </p:txBody>
      </p:sp>
      <p:sp>
        <p:nvSpPr>
          <p:cNvPr id="8" name="Ograda številke diapozitiva 5"/>
          <p:cNvSpPr>
            <a:spLocks noGrp="1"/>
          </p:cNvSpPr>
          <p:nvPr>
            <p:ph type="sldNum" sz="quarter" idx="12"/>
          </p:nvPr>
        </p:nvSpPr>
        <p:spPr>
          <a:xfrm>
            <a:off x="1069975" y="6354763"/>
            <a:ext cx="1520825" cy="3667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2A1DEC-EA76-0649-8D28-27992C815F1F}" type="slidenum">
              <a:rPr lang="sl-SI" altLang="x-none"/>
              <a:pPr>
                <a:defRPr/>
              </a:pPr>
              <a:t>‹#›</a:t>
            </a:fld>
            <a:endParaRPr lang="sl-SI" altLang="x-none"/>
          </a:p>
        </p:txBody>
      </p:sp>
    </p:spTree>
    <p:extLst>
      <p:ext uri="{BB962C8B-B14F-4D97-AF65-F5344CB8AC3E}">
        <p14:creationId xmlns:p14="http://schemas.microsoft.com/office/powerpoint/2010/main" val="26925324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lang="sl-SI" smtClean="0"/>
              <a:t>Kliknite, če želite urediti slog naslova matrice</a:t>
            </a:r>
            <a:endParaRPr lang="en-US"/>
          </a:p>
        </p:txBody>
      </p:sp>
      <p:sp>
        <p:nvSpPr>
          <p:cNvPr id="9" name="Ograda vsebine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/>
            <a:r>
              <a:rPr lang="sl-SI" smtClean="0"/>
              <a:t>Kliknite, če želite urediti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US"/>
          </a:p>
        </p:txBody>
      </p:sp>
      <p:sp>
        <p:nvSpPr>
          <p:cNvPr id="11" name="Ograda vsebine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/>
            <a:r>
              <a:rPr lang="sl-SI" smtClean="0"/>
              <a:t>Kliknite, če želite urediti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US"/>
          </a:p>
        </p:txBody>
      </p:sp>
      <p:sp>
        <p:nvSpPr>
          <p:cNvPr id="5" name="Ograda noge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Razvoj iger, Jernej Vičič</a:t>
            </a:r>
            <a:endParaRPr lang="sl-SI"/>
          </a:p>
        </p:txBody>
      </p:sp>
      <p:sp>
        <p:nvSpPr>
          <p:cNvPr id="6" name="Ograda številke diapozitiva 2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4592B9-3CC7-2343-8795-737AE4BF331D}" type="slidenum">
              <a:rPr lang="sl-SI" altLang="x-none"/>
              <a:pPr>
                <a:defRPr/>
              </a:pPr>
              <a:t>‹#›</a:t>
            </a:fld>
            <a:endParaRPr lang="sl-SI" altLang="x-none"/>
          </a:p>
        </p:txBody>
      </p:sp>
    </p:spTree>
    <p:extLst>
      <p:ext uri="{BB962C8B-B14F-4D97-AF65-F5344CB8AC3E}">
        <p14:creationId xmlns:p14="http://schemas.microsoft.com/office/powerpoint/2010/main" val="19809753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lang="sl-SI" smtClean="0"/>
              <a:t>Kliknite, če želite urediti slog naslova matrice</a:t>
            </a:r>
            <a:endParaRPr lang="en-US"/>
          </a:p>
        </p:txBody>
      </p:sp>
      <p:sp>
        <p:nvSpPr>
          <p:cNvPr id="3" name="Ograda besedila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sl-SI" smtClean="0"/>
              <a:t>Kliknite, če želite urediti sloge besedila matrice</a:t>
            </a:r>
          </a:p>
        </p:txBody>
      </p:sp>
      <p:sp>
        <p:nvSpPr>
          <p:cNvPr id="4" name="Ograda besedila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anchor="b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sl-SI" smtClean="0"/>
              <a:t>Kliknite, če želite urediti sloge besedila matrice</a:t>
            </a:r>
          </a:p>
        </p:txBody>
      </p:sp>
      <p:sp>
        <p:nvSpPr>
          <p:cNvPr id="11" name="Ograda vsebine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/>
            <a:r>
              <a:rPr lang="sl-SI" smtClean="0"/>
              <a:t>Kliknite, če želite urediti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US"/>
          </a:p>
        </p:txBody>
      </p:sp>
      <p:sp>
        <p:nvSpPr>
          <p:cNvPr id="13" name="Ograda vsebine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/>
            <a:r>
              <a:rPr lang="sl-SI" smtClean="0"/>
              <a:t>Kliknite, če želite urediti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US"/>
          </a:p>
        </p:txBody>
      </p:sp>
      <p:sp>
        <p:nvSpPr>
          <p:cNvPr id="7" name="Ograda noge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Razvoj iger, Jernej Vičič</a:t>
            </a:r>
            <a:endParaRPr lang="sl-SI"/>
          </a:p>
        </p:txBody>
      </p:sp>
      <p:sp>
        <p:nvSpPr>
          <p:cNvPr id="8" name="Ograda številke diapozitiva 2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90AF46-D28A-2647-9CEC-F42AE9DCE741}" type="slidenum">
              <a:rPr lang="sl-SI" altLang="x-none"/>
              <a:pPr>
                <a:defRPr/>
              </a:pPr>
              <a:t>‹#›</a:t>
            </a:fld>
            <a:endParaRPr lang="sl-SI" altLang="x-none"/>
          </a:p>
        </p:txBody>
      </p:sp>
    </p:spTree>
    <p:extLst>
      <p:ext uri="{BB962C8B-B14F-4D97-AF65-F5344CB8AC3E}">
        <p14:creationId xmlns:p14="http://schemas.microsoft.com/office/powerpoint/2010/main" val="18139969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nakokraki trikotnik 5"/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lang="sl-SI" smtClean="0"/>
              <a:t>Kliknite, če želite urediti slog naslova matrice</a:t>
            </a:r>
            <a:endParaRPr lang="en-US"/>
          </a:p>
        </p:txBody>
      </p:sp>
      <p:sp>
        <p:nvSpPr>
          <p:cNvPr id="4" name="Ograda datuma 2"/>
          <p:cNvSpPr>
            <a:spLocks noGrp="1"/>
          </p:cNvSpPr>
          <p:nvPr>
            <p:ph type="dt" sz="half" idx="10"/>
          </p:nvPr>
        </p:nvSpPr>
        <p:spPr>
          <a:xfrm>
            <a:off x="6400800" y="6356350"/>
            <a:ext cx="2289175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solidFill>
                  <a:schemeClr val="tx2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5" name="Ograda noge 3"/>
          <p:cNvSpPr>
            <a:spLocks noGrp="1"/>
          </p:cNvSpPr>
          <p:nvPr>
            <p:ph type="ftr" sz="quarter" idx="11"/>
          </p:nvPr>
        </p:nvSpPr>
        <p:spPr>
          <a:xfrm>
            <a:off x="2898775" y="6356350"/>
            <a:ext cx="3505200" cy="365125"/>
          </a:xfrm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r>
              <a:rPr lang="en-US"/>
              <a:t>Razvoj iger, Jernej Vičič</a:t>
            </a:r>
            <a:endParaRPr lang="sl-SI"/>
          </a:p>
        </p:txBody>
      </p:sp>
      <p:sp>
        <p:nvSpPr>
          <p:cNvPr id="6" name="Ograda številke diapoz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64CEDB-5E17-A14F-A474-896E26130B5C}" type="slidenum">
              <a:rPr lang="sl-SI" altLang="x-none"/>
              <a:pPr>
                <a:defRPr/>
              </a:pPr>
              <a:t>‹#›</a:t>
            </a:fld>
            <a:endParaRPr lang="sl-SI" altLang="x-none"/>
          </a:p>
        </p:txBody>
      </p:sp>
    </p:spTree>
    <p:extLst>
      <p:ext uri="{BB962C8B-B14F-4D97-AF65-F5344CB8AC3E}">
        <p14:creationId xmlns:p14="http://schemas.microsoft.com/office/powerpoint/2010/main" val="5913117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nakokraki trikotnik 5"/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Ograda datuma 1"/>
          <p:cNvSpPr>
            <a:spLocks noGrp="1"/>
          </p:cNvSpPr>
          <p:nvPr>
            <p:ph type="dt" sz="half" idx="10"/>
          </p:nvPr>
        </p:nvSpPr>
        <p:spPr>
          <a:xfrm>
            <a:off x="6400800" y="6356350"/>
            <a:ext cx="2289175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solidFill>
                  <a:schemeClr val="tx2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5" name="Ograda noge 2"/>
          <p:cNvSpPr>
            <a:spLocks noGrp="1"/>
          </p:cNvSpPr>
          <p:nvPr>
            <p:ph type="ftr" sz="quarter" idx="11"/>
          </p:nvPr>
        </p:nvSpPr>
        <p:spPr>
          <a:xfrm>
            <a:off x="2898775" y="6356350"/>
            <a:ext cx="3505200" cy="365125"/>
          </a:xfrm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r>
              <a:rPr lang="en-US"/>
              <a:t>Razvoj iger, Jernej Vičič</a:t>
            </a:r>
            <a:endParaRPr lang="sl-SI"/>
          </a:p>
        </p:txBody>
      </p:sp>
      <p:sp>
        <p:nvSpPr>
          <p:cNvPr id="6" name="Ograda številke diapoz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2E0F1F-27E8-7246-8FC9-7B3687CAE6B1}" type="slidenum">
              <a:rPr lang="sl-SI" altLang="x-none"/>
              <a:pPr>
                <a:defRPr/>
              </a:pPr>
              <a:t>‹#›</a:t>
            </a:fld>
            <a:endParaRPr lang="sl-SI" altLang="x-none"/>
          </a:p>
        </p:txBody>
      </p:sp>
      <p:sp>
        <p:nvSpPr>
          <p:cNvPr id="8" name="Rectangle 7"/>
          <p:cNvSpPr/>
          <p:nvPr userDrawn="1"/>
        </p:nvSpPr>
        <p:spPr>
          <a:xfrm>
            <a:off x="4860032" y="6356350"/>
            <a:ext cx="36942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 err="1" smtClean="0"/>
              <a:t>Jezikovne</a:t>
            </a:r>
            <a:r>
              <a:rPr lang="en-US" dirty="0" smtClean="0"/>
              <a:t> </a:t>
            </a:r>
            <a:r>
              <a:rPr lang="en-US" dirty="0" err="1" smtClean="0"/>
              <a:t>tehnologije</a:t>
            </a:r>
            <a:r>
              <a:rPr lang="en-US" dirty="0" smtClean="0"/>
              <a:t>, </a:t>
            </a:r>
            <a:r>
              <a:rPr lang="en-US" dirty="0" err="1" smtClean="0"/>
              <a:t>Jernej</a:t>
            </a:r>
            <a:r>
              <a:rPr lang="en-US" dirty="0" smtClean="0"/>
              <a:t> </a:t>
            </a:r>
            <a:r>
              <a:rPr lang="en-US" dirty="0" err="1" smtClean="0"/>
              <a:t>Vičič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17691425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1_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aven konek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>
            <a:solidFill>
              <a:schemeClr val="accent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" name="Raven konektor 9"/>
          <p:cNvSpPr>
            <a:spLocks noChangeShapeType="1"/>
          </p:cNvSpPr>
          <p:nvPr/>
        </p:nvSpPr>
        <p:spPr bwMode="auto">
          <a:xfrm rot="5400000">
            <a:off x="3160712" y="3324226"/>
            <a:ext cx="6035675" cy="0"/>
          </a:xfrm>
          <a:prstGeom prst="line">
            <a:avLst/>
          </a:prstGeom>
          <a:noFill/>
          <a:ln w="9525">
            <a:solidFill>
              <a:schemeClr val="accent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" name="Enakokraki trikotnik 8"/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sl-SI" smtClean="0"/>
              <a:t>Kliknite, če želite urediti slog naslova matrice</a:t>
            </a:r>
            <a:endParaRPr lang="en-US"/>
          </a:p>
        </p:txBody>
      </p:sp>
      <p:sp>
        <p:nvSpPr>
          <p:cNvPr id="3" name="Ograda besedila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sl-SI" smtClean="0"/>
              <a:t>Kliknite, če želite urediti sloge besedila matrice</a:t>
            </a:r>
          </a:p>
        </p:txBody>
      </p:sp>
      <p:sp>
        <p:nvSpPr>
          <p:cNvPr id="12" name="Ograda vsebine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/>
            <a:r>
              <a:rPr lang="sl-SI" smtClean="0"/>
              <a:t>Kliknite, če želite urediti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US"/>
          </a:p>
        </p:txBody>
      </p:sp>
      <p:sp>
        <p:nvSpPr>
          <p:cNvPr id="8" name="Ograda datuma 4"/>
          <p:cNvSpPr>
            <a:spLocks noGrp="1"/>
          </p:cNvSpPr>
          <p:nvPr>
            <p:ph type="dt" sz="half" idx="10"/>
          </p:nvPr>
        </p:nvSpPr>
        <p:spPr>
          <a:xfrm>
            <a:off x="6400800" y="6356350"/>
            <a:ext cx="2289175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solidFill>
                  <a:schemeClr val="tx2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9" name="Ograda noge 5"/>
          <p:cNvSpPr>
            <a:spLocks noGrp="1"/>
          </p:cNvSpPr>
          <p:nvPr>
            <p:ph type="ftr" sz="quarter" idx="11"/>
          </p:nvPr>
        </p:nvSpPr>
        <p:spPr>
          <a:xfrm>
            <a:off x="2898775" y="6356350"/>
            <a:ext cx="3505200" cy="365125"/>
          </a:xfrm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r>
              <a:rPr lang="en-US"/>
              <a:t>Razvoj iger, Jernej Vičič</a:t>
            </a:r>
            <a:endParaRPr lang="sl-SI"/>
          </a:p>
        </p:txBody>
      </p:sp>
      <p:sp>
        <p:nvSpPr>
          <p:cNvPr id="10" name="Ograd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592623-38E6-AC44-A17B-760E9DFDB806}" type="slidenum">
              <a:rPr lang="sl-SI" altLang="x-none"/>
              <a:pPr>
                <a:defRPr/>
              </a:pPr>
              <a:t>‹#›</a:t>
            </a:fld>
            <a:endParaRPr lang="sl-SI" altLang="x-none"/>
          </a:p>
        </p:txBody>
      </p:sp>
    </p:spTree>
    <p:extLst>
      <p:ext uri="{BB962C8B-B14F-4D97-AF65-F5344CB8AC3E}">
        <p14:creationId xmlns:p14="http://schemas.microsoft.com/office/powerpoint/2010/main" val="20673921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Naslov in slik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aven konek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>
            <a:solidFill>
              <a:schemeClr val="accent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" name="Enakokraki trikotnik 8"/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Pravokotnik 9"/>
          <p:cNvSpPr/>
          <p:nvPr/>
        </p:nvSpPr>
        <p:spPr>
          <a:xfrm>
            <a:off x="457200" y="500063"/>
            <a:ext cx="182563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lang="sl-SI" smtClean="0"/>
              <a:t>Kliknite, če želite urediti slog naslova matrice</a:t>
            </a:r>
            <a:endParaRPr lang="en-US"/>
          </a:p>
        </p:txBody>
      </p:sp>
      <p:sp>
        <p:nvSpPr>
          <p:cNvPr id="3" name="Ograda slike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pPr lvl="0"/>
            <a:r>
              <a:rPr lang="sl-SI" noProof="0" smtClean="0"/>
              <a:t>Kliknite ikono, če želite dodati sliko</a:t>
            </a:r>
            <a:endParaRPr lang="en-US" noProof="0" dirty="0"/>
          </a:p>
        </p:txBody>
      </p:sp>
      <p:sp>
        <p:nvSpPr>
          <p:cNvPr id="4" name="Ograda besedila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sl-SI" smtClean="0"/>
              <a:t>Kliknite, če želite urediti sloge besedila matrice</a:t>
            </a:r>
          </a:p>
        </p:txBody>
      </p:sp>
      <p:sp>
        <p:nvSpPr>
          <p:cNvPr id="8" name="Ograda datuma 4"/>
          <p:cNvSpPr>
            <a:spLocks noGrp="1"/>
          </p:cNvSpPr>
          <p:nvPr>
            <p:ph type="dt" sz="half" idx="10"/>
          </p:nvPr>
        </p:nvSpPr>
        <p:spPr>
          <a:xfrm>
            <a:off x="6400800" y="6356350"/>
            <a:ext cx="2289175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solidFill>
                  <a:schemeClr val="tx2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9" name="Ograda noge 5"/>
          <p:cNvSpPr>
            <a:spLocks noGrp="1"/>
          </p:cNvSpPr>
          <p:nvPr>
            <p:ph type="ftr" sz="quarter" idx="11"/>
          </p:nvPr>
        </p:nvSpPr>
        <p:spPr>
          <a:xfrm>
            <a:off x="2898775" y="6356350"/>
            <a:ext cx="3505200" cy="365125"/>
          </a:xfrm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r>
              <a:rPr lang="en-US"/>
              <a:t>Razvoj iger, Jernej Vičič</a:t>
            </a:r>
            <a:endParaRPr lang="sl-SI"/>
          </a:p>
        </p:txBody>
      </p:sp>
      <p:sp>
        <p:nvSpPr>
          <p:cNvPr id="10" name="Ograd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50AD74-EB9E-B44C-9240-8C2FCD61BDDF}" type="slidenum">
              <a:rPr lang="sl-SI" altLang="x-none"/>
              <a:pPr>
                <a:defRPr/>
              </a:pPr>
              <a:t>‹#›</a:t>
            </a:fld>
            <a:endParaRPr lang="sl-SI" altLang="x-none"/>
          </a:p>
        </p:txBody>
      </p:sp>
    </p:spTree>
    <p:extLst>
      <p:ext uri="{BB962C8B-B14F-4D97-AF65-F5344CB8AC3E}">
        <p14:creationId xmlns:p14="http://schemas.microsoft.com/office/powerpoint/2010/main" val="37509525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Kliknite, če želite urediti slog naslova matrice</a:t>
            </a:r>
            <a:endParaRPr lang="en-US"/>
          </a:p>
        </p:txBody>
      </p:sp>
      <p:sp>
        <p:nvSpPr>
          <p:cNvPr id="3" name="Ograda navpičnega besedil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l-SI" smtClean="0"/>
              <a:t>Kliknite, če želite urediti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US"/>
          </a:p>
        </p:txBody>
      </p:sp>
      <p:sp>
        <p:nvSpPr>
          <p:cNvPr id="4" name="Ograda noge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Razvoj iger, Jernej Vičič</a:t>
            </a:r>
            <a:endParaRPr lang="sl-SI"/>
          </a:p>
        </p:txBody>
      </p:sp>
      <p:sp>
        <p:nvSpPr>
          <p:cNvPr id="5" name="Ograda številke diapozitiva 2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EE1099-B36F-B945-B354-9F33ACC05B8D}" type="slidenum">
              <a:rPr lang="sl-SI" altLang="x-none"/>
              <a:pPr>
                <a:defRPr/>
              </a:pPr>
              <a:t>‹#›</a:t>
            </a:fld>
            <a:endParaRPr lang="sl-SI" altLang="x-none"/>
          </a:p>
        </p:txBody>
      </p:sp>
    </p:spTree>
    <p:extLst>
      <p:ext uri="{BB962C8B-B14F-4D97-AF65-F5344CB8AC3E}">
        <p14:creationId xmlns:p14="http://schemas.microsoft.com/office/powerpoint/2010/main" val="209147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aven konektor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>
            <a:solidFill>
              <a:schemeClr val="accent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Enakokraki trikotnik 7"/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aven konektor 8"/>
          <p:cNvSpPr>
            <a:spLocks noChangeShapeType="1"/>
          </p:cNvSpPr>
          <p:nvPr/>
        </p:nvSpPr>
        <p:spPr bwMode="auto">
          <a:xfrm rot="5400000">
            <a:off x="3630612" y="3201988"/>
            <a:ext cx="5851525" cy="0"/>
          </a:xfrm>
          <a:prstGeom prst="line">
            <a:avLst/>
          </a:prstGeom>
          <a:noFill/>
          <a:ln w="9525">
            <a:solidFill>
              <a:schemeClr val="accent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" name="Navpični naslov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l-SI" smtClean="0"/>
              <a:t>Kliknite, če želite urediti slog naslova matrice</a:t>
            </a:r>
            <a:endParaRPr lang="en-US"/>
          </a:p>
        </p:txBody>
      </p:sp>
      <p:sp>
        <p:nvSpPr>
          <p:cNvPr id="3" name="Ograda navpičnega besedila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l-SI" smtClean="0"/>
              <a:t>Kliknite, če želite urediti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US"/>
          </a:p>
        </p:txBody>
      </p:sp>
      <p:sp>
        <p:nvSpPr>
          <p:cNvPr id="7" name="Ograda datuma 3"/>
          <p:cNvSpPr>
            <a:spLocks noGrp="1"/>
          </p:cNvSpPr>
          <p:nvPr>
            <p:ph type="dt" sz="half" idx="10"/>
          </p:nvPr>
        </p:nvSpPr>
        <p:spPr>
          <a:xfrm>
            <a:off x="6400800" y="6356350"/>
            <a:ext cx="2289175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solidFill>
                  <a:schemeClr val="tx2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sl-SI"/>
          </a:p>
        </p:txBody>
      </p:sp>
      <p:sp>
        <p:nvSpPr>
          <p:cNvPr id="8" name="Ograda noge 4"/>
          <p:cNvSpPr>
            <a:spLocks noGrp="1"/>
          </p:cNvSpPr>
          <p:nvPr>
            <p:ph type="ftr" sz="quarter" idx="11"/>
          </p:nvPr>
        </p:nvSpPr>
        <p:spPr>
          <a:xfrm>
            <a:off x="2898775" y="6356350"/>
            <a:ext cx="3505200" cy="365125"/>
          </a:xfrm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r>
              <a:rPr lang="en-US"/>
              <a:t>Razvoj iger, Jernej Vičič</a:t>
            </a:r>
            <a:endParaRPr lang="sl-SI"/>
          </a:p>
        </p:txBody>
      </p:sp>
      <p:sp>
        <p:nvSpPr>
          <p:cNvPr id="9" name="Ograd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A6C058-3AC5-914F-893B-256CBF9CD779}" type="slidenum">
              <a:rPr lang="sl-SI" altLang="x-none"/>
              <a:pPr>
                <a:defRPr/>
              </a:pPr>
              <a:t>‹#›</a:t>
            </a:fld>
            <a:endParaRPr lang="sl-SI" altLang="x-none"/>
          </a:p>
        </p:txBody>
      </p:sp>
    </p:spTree>
    <p:extLst>
      <p:ext uri="{BB962C8B-B14F-4D97-AF65-F5344CB8AC3E}">
        <p14:creationId xmlns:p14="http://schemas.microsoft.com/office/powerpoint/2010/main" val="13614636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0813" cy="114141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08413" cy="411321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6613" y="1981200"/>
            <a:ext cx="3810000" cy="411321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>
          <a:xfrm>
            <a:off x="685800" y="6248400"/>
            <a:ext cx="1903413" cy="45878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sl-SI" altLang="x-none"/>
              <a:t>19. april 2005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idx="11"/>
          </p:nvPr>
        </p:nvSpPr>
        <p:spPr>
          <a:xfrm>
            <a:off x="2555875" y="6248400"/>
            <a:ext cx="3887788" cy="458788"/>
          </a:xfrm>
        </p:spPr>
        <p:txBody>
          <a:bodyPr/>
          <a:lstStyle>
            <a:lvl1pPr>
              <a:defRPr/>
            </a:lvl1pPr>
          </a:lstStyle>
          <a:p>
            <a:r>
              <a:rPr lang="sl-SI" altLang="x-none"/>
              <a:t>Kako pa prevaja Google?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idx="12"/>
          </p:nvPr>
        </p:nvSpPr>
        <p:spPr>
          <a:xfrm>
            <a:off x="6553200" y="6248400"/>
            <a:ext cx="1903413" cy="458788"/>
          </a:xfrm>
        </p:spPr>
        <p:txBody>
          <a:bodyPr/>
          <a:lstStyle>
            <a:lvl1pPr>
              <a:defRPr/>
            </a:lvl1pPr>
          </a:lstStyle>
          <a:p>
            <a:fld id="{A965C56B-82D8-8B4B-A49B-612A2E1DFA2E}" type="slidenum">
              <a:rPr lang="sl-SI" altLang="x-none"/>
              <a:pPr/>
              <a:t>‹#›</a:t>
            </a:fld>
            <a:endParaRPr lang="sl-SI" altLang="x-none"/>
          </a:p>
        </p:txBody>
      </p:sp>
    </p:spTree>
    <p:extLst>
      <p:ext uri="{BB962C8B-B14F-4D97-AF65-F5344CB8AC3E}">
        <p14:creationId xmlns:p14="http://schemas.microsoft.com/office/powerpoint/2010/main" val="20585097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Ograda naslova 21"/>
          <p:cNvSpPr>
            <a:spLocks noGrp="1"/>
          </p:cNvSpPr>
          <p:nvPr>
            <p:ph type="title"/>
          </p:nvPr>
        </p:nvSpPr>
        <p:spPr bwMode="auto">
          <a:xfrm>
            <a:off x="457200" y="152400"/>
            <a:ext cx="82296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sl-SI" altLang="x-none"/>
              <a:t>Kliknite, če želite urediti slog naslova matrice</a:t>
            </a:r>
            <a:endParaRPr lang="en-US" altLang="x-none"/>
          </a:p>
        </p:txBody>
      </p:sp>
      <p:sp>
        <p:nvSpPr>
          <p:cNvPr id="1027" name="Ograda besedila 12"/>
          <p:cNvSpPr>
            <a:spLocks noGrp="1"/>
          </p:cNvSpPr>
          <p:nvPr>
            <p:ph type="body" idx="1"/>
          </p:nvPr>
        </p:nvSpPr>
        <p:spPr bwMode="auto">
          <a:xfrm>
            <a:off x="457200" y="1219200"/>
            <a:ext cx="8229600" cy="4910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l-SI" altLang="x-none"/>
              <a:t>Kliknite, če želite urediti sloge besedila matrice</a:t>
            </a:r>
          </a:p>
          <a:p>
            <a:pPr lvl="1"/>
            <a:r>
              <a:rPr lang="sl-SI" altLang="x-none"/>
              <a:t>Druga raven</a:t>
            </a:r>
          </a:p>
          <a:p>
            <a:pPr lvl="2"/>
            <a:r>
              <a:rPr lang="sl-SI" altLang="x-none"/>
              <a:t>Tretja raven</a:t>
            </a:r>
          </a:p>
          <a:p>
            <a:pPr lvl="3"/>
            <a:r>
              <a:rPr lang="sl-SI" altLang="x-none"/>
              <a:t>Četrta raven</a:t>
            </a:r>
          </a:p>
          <a:p>
            <a:pPr lvl="4"/>
            <a:r>
              <a:rPr lang="sl-SI" altLang="x-none"/>
              <a:t>Peta raven</a:t>
            </a:r>
            <a:endParaRPr lang="en-US" altLang="x-none"/>
          </a:p>
        </p:txBody>
      </p:sp>
      <p:sp>
        <p:nvSpPr>
          <p:cNvPr id="3" name="Ograda noge 2"/>
          <p:cNvSpPr>
            <a:spLocks noGrp="1"/>
          </p:cNvSpPr>
          <p:nvPr>
            <p:ph type="ftr" sz="quarter" idx="3"/>
          </p:nvPr>
        </p:nvSpPr>
        <p:spPr>
          <a:xfrm>
            <a:off x="2627313" y="6356350"/>
            <a:ext cx="6048375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solidFill>
                  <a:schemeClr val="tx2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r>
              <a:rPr lang="en-US"/>
              <a:t>Razvoj iger, Jernej Vičič</a:t>
            </a:r>
            <a:endParaRPr lang="sl-SI"/>
          </a:p>
        </p:txBody>
      </p:sp>
      <p:sp>
        <p:nvSpPr>
          <p:cNvPr id="23" name="Ograda številke diapozitiva 22"/>
          <p:cNvSpPr>
            <a:spLocks noGrp="1"/>
          </p:cNvSpPr>
          <p:nvPr>
            <p:ph type="sldNum" sz="quarter" idx="4"/>
          </p:nvPr>
        </p:nvSpPr>
        <p:spPr>
          <a:xfrm>
            <a:off x="612775" y="6356350"/>
            <a:ext cx="19812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8804A418-4AA7-D243-A137-F753C3238016}" type="slidenum">
              <a:rPr lang="sl-SI" altLang="x-none"/>
              <a:pPr>
                <a:defRPr/>
              </a:pPr>
              <a:t>‹#›</a:t>
            </a:fld>
            <a:endParaRPr lang="sl-SI" altLang="x-none"/>
          </a:p>
        </p:txBody>
      </p:sp>
      <p:sp>
        <p:nvSpPr>
          <p:cNvPr id="1030" name="Raven konektor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>
            <a:solidFill>
              <a:schemeClr val="accent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31" name="Raven konektor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>
            <a:solidFill>
              <a:schemeClr val="accent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" name="Enakokraki trikotnik 9"/>
          <p:cNvSpPr>
            <a:spLocks noChangeAspect="1"/>
          </p:cNvSpPr>
          <p:nvPr/>
        </p:nvSpPr>
        <p:spPr>
          <a:xfrm rot="5400000">
            <a:off x="419100" y="6467475"/>
            <a:ext cx="190500" cy="12065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7" r:id="rId1"/>
    <p:sldLayoutId id="2147483848" r:id="rId2"/>
    <p:sldLayoutId id="2147483849" r:id="rId3"/>
    <p:sldLayoutId id="2147483844" r:id="rId4"/>
    <p:sldLayoutId id="2147483845" r:id="rId5"/>
    <p:sldLayoutId id="2147483850" r:id="rId6"/>
    <p:sldLayoutId id="2147483851" r:id="rId7"/>
    <p:sldLayoutId id="2147483852" r:id="rId8"/>
    <p:sldLayoutId id="2147483853" r:id="rId9"/>
    <p:sldLayoutId id="2147483846" r:id="rId10"/>
    <p:sldLayoutId id="2147483854" r:id="rId11"/>
    <p:sldLayoutId id="2147483855" r:id="rId12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Franklin Gothic Book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Franklin Gothic Book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Franklin Gothic Book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Franklin Gothic Book"/>
        </a:defRPr>
      </a:lvl5pPr>
      <a:lvl6pPr marL="4572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Franklin Gothic Book"/>
        </a:defRPr>
      </a:lvl6pPr>
      <a:lvl7pPr marL="9144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Franklin Gothic Book"/>
        </a:defRPr>
      </a:lvl7pPr>
      <a:lvl8pPr marL="13716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Franklin Gothic Book"/>
        </a:defRPr>
      </a:lvl8pPr>
      <a:lvl9pPr marL="1828800" algn="l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Franklin Gothic Book"/>
        </a:defRPr>
      </a:lvl9pPr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76000"/>
        <a:buFont typeface="Wingdings 3" charset="2"/>
        <a:buChar char="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ts val="500"/>
        </a:spcBef>
        <a:spcAft>
          <a:spcPct val="0"/>
        </a:spcAft>
        <a:buClr>
          <a:schemeClr val="accent2"/>
        </a:buClr>
        <a:buSzPct val="76000"/>
        <a:buFont typeface="Wingdings 3" charset="2"/>
        <a:buChar char=""/>
        <a:defRPr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325" indent="-228600" algn="l" rtl="0" eaLnBrk="0" fontAlgn="base" hangingPunct="0">
        <a:spcBef>
          <a:spcPts val="500"/>
        </a:spcBef>
        <a:spcAft>
          <a:spcPct val="0"/>
        </a:spcAft>
        <a:buClr>
          <a:srgbClr val="BCBCBC"/>
        </a:buClr>
        <a:buSzPct val="76000"/>
        <a:buFont typeface="Wingdings 3" charset="2"/>
        <a:buChar char="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228600" algn="l" rtl="0" eaLnBrk="0" fontAlgn="base" hangingPunct="0">
        <a:spcBef>
          <a:spcPts val="400"/>
        </a:spcBef>
        <a:spcAft>
          <a:spcPct val="0"/>
        </a:spcAft>
        <a:buClr>
          <a:srgbClr val="8BA2B4"/>
        </a:buClr>
        <a:buSzPct val="70000"/>
        <a:buFont typeface="Wingdings" charset="2"/>
        <a:buChar char="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ts val="300"/>
        </a:spcBef>
        <a:spcAft>
          <a:spcPct val="0"/>
        </a:spcAft>
        <a:buClr>
          <a:schemeClr val="accent2"/>
        </a:buClr>
        <a:buSzPct val="70000"/>
        <a:buFont typeface="Wingdings" charset="2"/>
        <a:buChar char="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5.wmf"/><Relationship Id="rId4" Type="http://schemas.openxmlformats.org/officeDocument/2006/relationships/oleObject" Target="../embeddings/oleObject1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6.wmf"/><Relationship Id="rId4" Type="http://schemas.openxmlformats.org/officeDocument/2006/relationships/oleObject" Target="../embeddings/oleObject2.bin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8.png"/><Relationship Id="rId5" Type="http://schemas.openxmlformats.org/officeDocument/2006/relationships/image" Target="../media/image7.wmf"/><Relationship Id="rId4" Type="http://schemas.openxmlformats.org/officeDocument/2006/relationships/oleObject" Target="../embeddings/oleObject3.bin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if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7" Type="http://schemas.openxmlformats.org/officeDocument/2006/relationships/image" Target="../media/image11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5.bin"/><Relationship Id="rId5" Type="http://schemas.openxmlformats.org/officeDocument/2006/relationships/image" Target="../media/image10.wmf"/><Relationship Id="rId4" Type="http://schemas.openxmlformats.org/officeDocument/2006/relationships/oleObject" Target="../embeddings/oleObject4.bin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notesSlide" Target="../notesSlides/notesSlide26.xml"/><Relationship Id="rId7" Type="http://schemas.openxmlformats.org/officeDocument/2006/relationships/image" Target="../media/image12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7.bin"/><Relationship Id="rId5" Type="http://schemas.openxmlformats.org/officeDocument/2006/relationships/image" Target="../media/image11.wmf"/><Relationship Id="rId4" Type="http://schemas.openxmlformats.org/officeDocument/2006/relationships/oleObject" Target="../embeddings/oleObject6.bin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notesSlide" Target="../notesSlides/notesSlide27.xml"/><Relationship Id="rId7" Type="http://schemas.openxmlformats.org/officeDocument/2006/relationships/image" Target="../media/image14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9.bin"/><Relationship Id="rId5" Type="http://schemas.openxmlformats.org/officeDocument/2006/relationships/image" Target="../media/image13.wmf"/><Relationship Id="rId4" Type="http://schemas.openxmlformats.org/officeDocument/2006/relationships/oleObject" Target="../embeddings/oleObject8.bin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24.emf"/><Relationship Id="rId4" Type="http://schemas.openxmlformats.org/officeDocument/2006/relationships/oleObject" Target="../embeddings/oleObject10.bin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Naslov 1"/>
          <p:cNvSpPr>
            <a:spLocks noGrp="1"/>
          </p:cNvSpPr>
          <p:nvPr>
            <p:ph type="ctrTitle"/>
          </p:nvPr>
        </p:nvSpPr>
        <p:spPr>
          <a:xfrm>
            <a:off x="442913" y="3557588"/>
            <a:ext cx="7772400" cy="1470025"/>
          </a:xfrm>
        </p:spPr>
        <p:txBody>
          <a:bodyPr/>
          <a:lstStyle/>
          <a:p>
            <a:pPr eaLnBrk="1" hangingPunct="1"/>
            <a:r>
              <a:rPr lang="sl-SI" altLang="x-none" sz="2800" dirty="0" smtClean="0"/>
              <a:t>Strojno prevajanje</a:t>
            </a:r>
            <a:endParaRPr lang="sl-SI" altLang="x-none" dirty="0"/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1785938" y="676275"/>
            <a:ext cx="6400800" cy="1752600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sl-SI" dirty="0" smtClean="0"/>
              <a:t>Jezikovne tehnologije</a:t>
            </a:r>
            <a:endParaRPr lang="sl-SI" dirty="0"/>
          </a:p>
        </p:txBody>
      </p:sp>
      <p:sp>
        <p:nvSpPr>
          <p:cNvPr id="15363" name="Podnaslov 2"/>
          <p:cNvSpPr txBox="1">
            <a:spLocks/>
          </p:cNvSpPr>
          <p:nvPr/>
        </p:nvSpPr>
        <p:spPr bwMode="auto">
          <a:xfrm>
            <a:off x="1071563" y="5214938"/>
            <a:ext cx="714375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600"/>
              </a:spcBef>
              <a:buClr>
                <a:schemeClr val="accent1"/>
              </a:buClr>
              <a:buSzPct val="76000"/>
              <a:buFont typeface="Wingdings 3" charset="2"/>
              <a:buChar char=""/>
              <a:defRPr sz="26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ts val="500"/>
              </a:spcBef>
              <a:buClr>
                <a:schemeClr val="accent2"/>
              </a:buClr>
              <a:buSzPct val="76000"/>
              <a:buFont typeface="Wingdings 3" charset="2"/>
              <a:buChar char=""/>
              <a:defRPr sz="2300">
                <a:solidFill>
                  <a:schemeClr val="tx2"/>
                </a:solidFill>
                <a:latin typeface="Arial" charset="0"/>
              </a:defRPr>
            </a:lvl2pPr>
            <a:lvl3pPr marL="1143000" indent="-228600">
              <a:spcBef>
                <a:spcPts val="500"/>
              </a:spcBef>
              <a:buClr>
                <a:srgbClr val="BCBCBC"/>
              </a:buClr>
              <a:buSzPct val="76000"/>
              <a:buFont typeface="Wingdings 3" charset="2"/>
              <a:buChar char=""/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ts val="400"/>
              </a:spcBef>
              <a:buClr>
                <a:srgbClr val="8BA2B4"/>
              </a:buClr>
              <a:buSzPct val="70000"/>
              <a:buFont typeface="Wingdings" charset="2"/>
              <a:buChar char=""/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ts val="300"/>
              </a:spcBef>
              <a:buClr>
                <a:schemeClr val="accent2"/>
              </a:buClr>
              <a:buSzPct val="70000"/>
              <a:buFont typeface="Wingdings" charset="2"/>
              <a:buChar char=""/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charset="2"/>
              <a:buChar char=""/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charset="2"/>
              <a:buChar char=""/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charset="2"/>
              <a:buChar char=""/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charset="2"/>
              <a:buChar char=""/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20000"/>
              </a:spcBef>
              <a:buClrTx/>
              <a:buSzTx/>
              <a:buFont typeface="Arial" charset="0"/>
              <a:buNone/>
            </a:pPr>
            <a:r>
              <a:rPr lang="sl-SI" altLang="x-none" sz="1800">
                <a:solidFill>
                  <a:srgbClr val="898989"/>
                </a:solidFill>
              </a:rPr>
              <a:t>Jernej Vičič   				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1"/>
          <p:cNvSpPr txBox="1">
            <a:spLocks noChangeArrowheads="1"/>
          </p:cNvSpPr>
          <p:nvPr/>
        </p:nvSpPr>
        <p:spPr bwMode="auto">
          <a:xfrm>
            <a:off x="1150938" y="214313"/>
            <a:ext cx="7793037" cy="10544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5pPr>
            <a:lvl6pPr marL="25146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6pPr>
            <a:lvl7pPr marL="29718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7pPr>
            <a:lvl8pPr marL="34290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8pPr>
            <a:lvl9pPr marL="38862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9pPr>
          </a:lstStyle>
          <a:p>
            <a:pPr algn="l" eaLnBrk="1" hangingPunct="1">
              <a:buClrTx/>
              <a:buFontTx/>
              <a:buNone/>
            </a:pPr>
            <a:r>
              <a:rPr lang="sl-SI" altLang="x-none" sz="3200" b="1" dirty="0" smtClean="0">
                <a:solidFill>
                  <a:schemeClr val="tx2"/>
                </a:solidFill>
                <a:latin typeface="+mj-lt"/>
              </a:rPr>
              <a:t>Vsebina</a:t>
            </a:r>
            <a:endParaRPr lang="sl-SI" altLang="x-none" sz="3200" b="1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4099" name="Text Box 2"/>
          <p:cNvSpPr txBox="1">
            <a:spLocks noChangeArrowheads="1"/>
          </p:cNvSpPr>
          <p:nvPr/>
        </p:nvSpPr>
        <p:spPr bwMode="auto">
          <a:xfrm>
            <a:off x="683568" y="1628800"/>
            <a:ext cx="7772400" cy="432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593725" indent="-593725" eaLnBrk="0" hangingPunct="0">
              <a:tabLst>
                <a:tab pos="593725" algn="l"/>
                <a:tab pos="1041400" algn="l"/>
                <a:tab pos="1490663" algn="l"/>
                <a:tab pos="1939925" algn="l"/>
                <a:tab pos="2389188" algn="l"/>
                <a:tab pos="2838450" algn="l"/>
                <a:tab pos="3287713" algn="l"/>
                <a:tab pos="3736975" algn="l"/>
                <a:tab pos="4186238" algn="l"/>
                <a:tab pos="4635500" algn="l"/>
                <a:tab pos="5084763" algn="l"/>
                <a:tab pos="5534025" algn="l"/>
                <a:tab pos="5983288" algn="l"/>
                <a:tab pos="6432550" algn="l"/>
                <a:tab pos="6881813" algn="l"/>
                <a:tab pos="7331075" algn="l"/>
                <a:tab pos="7780338" algn="l"/>
                <a:tab pos="8229600" algn="l"/>
                <a:tab pos="8678863" algn="l"/>
                <a:tab pos="9128125" algn="l"/>
                <a:tab pos="9577388" algn="l"/>
              </a:tabLst>
              <a:defRPr>
                <a:solidFill>
                  <a:schemeClr val="bg1"/>
                </a:solidFill>
                <a:latin typeface="Arial" charset="0"/>
              </a:defRPr>
            </a:lvl1pPr>
            <a:lvl2pPr eaLnBrk="0" hangingPunct="0">
              <a:tabLst>
                <a:tab pos="593725" algn="l"/>
                <a:tab pos="1041400" algn="l"/>
                <a:tab pos="1490663" algn="l"/>
                <a:tab pos="1939925" algn="l"/>
                <a:tab pos="2389188" algn="l"/>
                <a:tab pos="2838450" algn="l"/>
                <a:tab pos="3287713" algn="l"/>
                <a:tab pos="3736975" algn="l"/>
                <a:tab pos="4186238" algn="l"/>
                <a:tab pos="4635500" algn="l"/>
                <a:tab pos="5084763" algn="l"/>
                <a:tab pos="5534025" algn="l"/>
                <a:tab pos="5983288" algn="l"/>
                <a:tab pos="6432550" algn="l"/>
                <a:tab pos="6881813" algn="l"/>
                <a:tab pos="7331075" algn="l"/>
                <a:tab pos="7780338" algn="l"/>
                <a:tab pos="8229600" algn="l"/>
                <a:tab pos="8678863" algn="l"/>
                <a:tab pos="9128125" algn="l"/>
                <a:tab pos="9577388" algn="l"/>
              </a:tabLst>
              <a:defRPr>
                <a:solidFill>
                  <a:schemeClr val="bg1"/>
                </a:solidFill>
                <a:latin typeface="Arial" charset="0"/>
              </a:defRPr>
            </a:lvl2pPr>
            <a:lvl3pPr eaLnBrk="0" hangingPunct="0">
              <a:tabLst>
                <a:tab pos="593725" algn="l"/>
                <a:tab pos="1041400" algn="l"/>
                <a:tab pos="1490663" algn="l"/>
                <a:tab pos="1939925" algn="l"/>
                <a:tab pos="2389188" algn="l"/>
                <a:tab pos="2838450" algn="l"/>
                <a:tab pos="3287713" algn="l"/>
                <a:tab pos="3736975" algn="l"/>
                <a:tab pos="4186238" algn="l"/>
                <a:tab pos="4635500" algn="l"/>
                <a:tab pos="5084763" algn="l"/>
                <a:tab pos="5534025" algn="l"/>
                <a:tab pos="5983288" algn="l"/>
                <a:tab pos="6432550" algn="l"/>
                <a:tab pos="6881813" algn="l"/>
                <a:tab pos="7331075" algn="l"/>
                <a:tab pos="7780338" algn="l"/>
                <a:tab pos="8229600" algn="l"/>
                <a:tab pos="8678863" algn="l"/>
                <a:tab pos="9128125" algn="l"/>
                <a:tab pos="9577388" algn="l"/>
              </a:tabLst>
              <a:defRPr>
                <a:solidFill>
                  <a:schemeClr val="bg1"/>
                </a:solidFill>
                <a:latin typeface="Arial" charset="0"/>
              </a:defRPr>
            </a:lvl3pPr>
            <a:lvl4pPr eaLnBrk="0" hangingPunct="0">
              <a:tabLst>
                <a:tab pos="593725" algn="l"/>
                <a:tab pos="1041400" algn="l"/>
                <a:tab pos="1490663" algn="l"/>
                <a:tab pos="1939925" algn="l"/>
                <a:tab pos="2389188" algn="l"/>
                <a:tab pos="2838450" algn="l"/>
                <a:tab pos="3287713" algn="l"/>
                <a:tab pos="3736975" algn="l"/>
                <a:tab pos="4186238" algn="l"/>
                <a:tab pos="4635500" algn="l"/>
                <a:tab pos="5084763" algn="l"/>
                <a:tab pos="5534025" algn="l"/>
                <a:tab pos="5983288" algn="l"/>
                <a:tab pos="6432550" algn="l"/>
                <a:tab pos="6881813" algn="l"/>
                <a:tab pos="7331075" algn="l"/>
                <a:tab pos="7780338" algn="l"/>
                <a:tab pos="8229600" algn="l"/>
                <a:tab pos="8678863" algn="l"/>
                <a:tab pos="9128125" algn="l"/>
                <a:tab pos="9577388" algn="l"/>
              </a:tabLst>
              <a:defRPr>
                <a:solidFill>
                  <a:schemeClr val="bg1"/>
                </a:solidFill>
                <a:latin typeface="Arial" charset="0"/>
              </a:defRPr>
            </a:lvl4pPr>
            <a:lvl5pPr eaLnBrk="0" hangingPunct="0">
              <a:tabLst>
                <a:tab pos="593725" algn="l"/>
                <a:tab pos="1041400" algn="l"/>
                <a:tab pos="1490663" algn="l"/>
                <a:tab pos="1939925" algn="l"/>
                <a:tab pos="2389188" algn="l"/>
                <a:tab pos="2838450" algn="l"/>
                <a:tab pos="3287713" algn="l"/>
                <a:tab pos="3736975" algn="l"/>
                <a:tab pos="4186238" algn="l"/>
                <a:tab pos="4635500" algn="l"/>
                <a:tab pos="5084763" algn="l"/>
                <a:tab pos="5534025" algn="l"/>
                <a:tab pos="5983288" algn="l"/>
                <a:tab pos="6432550" algn="l"/>
                <a:tab pos="6881813" algn="l"/>
                <a:tab pos="7331075" algn="l"/>
                <a:tab pos="7780338" algn="l"/>
                <a:tab pos="8229600" algn="l"/>
                <a:tab pos="8678863" algn="l"/>
                <a:tab pos="9128125" algn="l"/>
                <a:tab pos="9577388" algn="l"/>
              </a:tabLst>
              <a:defRPr>
                <a:solidFill>
                  <a:schemeClr val="bg1"/>
                </a:solidFill>
                <a:latin typeface="Arial" charset="0"/>
              </a:defRPr>
            </a:lvl5pPr>
            <a:lvl6pPr marL="25146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593725" algn="l"/>
                <a:tab pos="1041400" algn="l"/>
                <a:tab pos="1490663" algn="l"/>
                <a:tab pos="1939925" algn="l"/>
                <a:tab pos="2389188" algn="l"/>
                <a:tab pos="2838450" algn="l"/>
                <a:tab pos="3287713" algn="l"/>
                <a:tab pos="3736975" algn="l"/>
                <a:tab pos="4186238" algn="l"/>
                <a:tab pos="4635500" algn="l"/>
                <a:tab pos="5084763" algn="l"/>
                <a:tab pos="5534025" algn="l"/>
                <a:tab pos="5983288" algn="l"/>
                <a:tab pos="6432550" algn="l"/>
                <a:tab pos="6881813" algn="l"/>
                <a:tab pos="7331075" algn="l"/>
                <a:tab pos="7780338" algn="l"/>
                <a:tab pos="8229600" algn="l"/>
                <a:tab pos="8678863" algn="l"/>
                <a:tab pos="9128125" algn="l"/>
                <a:tab pos="9577388" algn="l"/>
              </a:tabLst>
              <a:defRPr>
                <a:solidFill>
                  <a:schemeClr val="bg1"/>
                </a:solidFill>
                <a:latin typeface="Arial" charset="0"/>
              </a:defRPr>
            </a:lvl6pPr>
            <a:lvl7pPr marL="29718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593725" algn="l"/>
                <a:tab pos="1041400" algn="l"/>
                <a:tab pos="1490663" algn="l"/>
                <a:tab pos="1939925" algn="l"/>
                <a:tab pos="2389188" algn="l"/>
                <a:tab pos="2838450" algn="l"/>
                <a:tab pos="3287713" algn="l"/>
                <a:tab pos="3736975" algn="l"/>
                <a:tab pos="4186238" algn="l"/>
                <a:tab pos="4635500" algn="l"/>
                <a:tab pos="5084763" algn="l"/>
                <a:tab pos="5534025" algn="l"/>
                <a:tab pos="5983288" algn="l"/>
                <a:tab pos="6432550" algn="l"/>
                <a:tab pos="6881813" algn="l"/>
                <a:tab pos="7331075" algn="l"/>
                <a:tab pos="7780338" algn="l"/>
                <a:tab pos="8229600" algn="l"/>
                <a:tab pos="8678863" algn="l"/>
                <a:tab pos="9128125" algn="l"/>
                <a:tab pos="9577388" algn="l"/>
              </a:tabLst>
              <a:defRPr>
                <a:solidFill>
                  <a:schemeClr val="bg1"/>
                </a:solidFill>
                <a:latin typeface="Arial" charset="0"/>
              </a:defRPr>
            </a:lvl7pPr>
            <a:lvl8pPr marL="34290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593725" algn="l"/>
                <a:tab pos="1041400" algn="l"/>
                <a:tab pos="1490663" algn="l"/>
                <a:tab pos="1939925" algn="l"/>
                <a:tab pos="2389188" algn="l"/>
                <a:tab pos="2838450" algn="l"/>
                <a:tab pos="3287713" algn="l"/>
                <a:tab pos="3736975" algn="l"/>
                <a:tab pos="4186238" algn="l"/>
                <a:tab pos="4635500" algn="l"/>
                <a:tab pos="5084763" algn="l"/>
                <a:tab pos="5534025" algn="l"/>
                <a:tab pos="5983288" algn="l"/>
                <a:tab pos="6432550" algn="l"/>
                <a:tab pos="6881813" algn="l"/>
                <a:tab pos="7331075" algn="l"/>
                <a:tab pos="7780338" algn="l"/>
                <a:tab pos="8229600" algn="l"/>
                <a:tab pos="8678863" algn="l"/>
                <a:tab pos="9128125" algn="l"/>
                <a:tab pos="9577388" algn="l"/>
              </a:tabLst>
              <a:defRPr>
                <a:solidFill>
                  <a:schemeClr val="bg1"/>
                </a:solidFill>
                <a:latin typeface="Arial" charset="0"/>
              </a:defRPr>
            </a:lvl8pPr>
            <a:lvl9pPr marL="38862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593725" algn="l"/>
                <a:tab pos="1041400" algn="l"/>
                <a:tab pos="1490663" algn="l"/>
                <a:tab pos="1939925" algn="l"/>
                <a:tab pos="2389188" algn="l"/>
                <a:tab pos="2838450" algn="l"/>
                <a:tab pos="3287713" algn="l"/>
                <a:tab pos="3736975" algn="l"/>
                <a:tab pos="4186238" algn="l"/>
                <a:tab pos="4635500" algn="l"/>
                <a:tab pos="5084763" algn="l"/>
                <a:tab pos="5534025" algn="l"/>
                <a:tab pos="5983288" algn="l"/>
                <a:tab pos="6432550" algn="l"/>
                <a:tab pos="6881813" algn="l"/>
                <a:tab pos="7331075" algn="l"/>
                <a:tab pos="7780338" algn="l"/>
                <a:tab pos="8229600" algn="l"/>
                <a:tab pos="8678863" algn="l"/>
                <a:tab pos="9128125" algn="l"/>
                <a:tab pos="9577388" algn="l"/>
              </a:tabLst>
              <a:defRPr>
                <a:solidFill>
                  <a:schemeClr val="bg1"/>
                </a:solidFill>
                <a:latin typeface="Arial" charset="0"/>
              </a:defRPr>
            </a:lvl9pPr>
          </a:lstStyle>
          <a:p>
            <a:pPr algn="l" eaLnBrk="1" hangingPunct="1">
              <a:lnSpc>
                <a:spcPct val="80000"/>
              </a:lnSpc>
              <a:spcBef>
                <a:spcPts val="800"/>
              </a:spcBef>
              <a:buClr>
                <a:schemeClr val="tx1"/>
              </a:buClr>
              <a:buSzTx/>
              <a:buFontTx/>
              <a:buAutoNum type="arabicPeriod"/>
            </a:pPr>
            <a:r>
              <a:rPr lang="sl-SI" altLang="x-none" sz="2800" dirty="0" smtClean="0">
                <a:solidFill>
                  <a:srgbClr val="000000"/>
                </a:solidFill>
                <a:latin typeface="+mn-lt"/>
                <a:ea typeface="Times New Roman" charset="0"/>
                <a:cs typeface="Times New Roman" charset="0"/>
              </a:rPr>
              <a:t>Uvod</a:t>
            </a:r>
          </a:p>
          <a:p>
            <a:pPr algn="l" eaLnBrk="1" hangingPunct="1">
              <a:lnSpc>
                <a:spcPct val="80000"/>
              </a:lnSpc>
              <a:spcBef>
                <a:spcPts val="800"/>
              </a:spcBef>
              <a:buClr>
                <a:schemeClr val="tx1"/>
              </a:buClr>
              <a:buSzTx/>
              <a:buFontTx/>
              <a:buAutoNum type="arabicPeriod"/>
            </a:pPr>
            <a:r>
              <a:rPr lang="sl-SI" altLang="x-none" sz="2800" dirty="0" smtClean="0">
                <a:solidFill>
                  <a:srgbClr val="000000"/>
                </a:solidFill>
                <a:latin typeface="+mn-lt"/>
                <a:ea typeface="Times New Roman" charset="0"/>
                <a:cs typeface="Times New Roman" charset="0"/>
              </a:rPr>
              <a:t>Strojno prevajanje</a:t>
            </a:r>
          </a:p>
          <a:p>
            <a:pPr algn="l" eaLnBrk="1" hangingPunct="1">
              <a:lnSpc>
                <a:spcPct val="80000"/>
              </a:lnSpc>
              <a:spcBef>
                <a:spcPts val="800"/>
              </a:spcBef>
              <a:buClr>
                <a:schemeClr val="tx1"/>
              </a:buClr>
              <a:buSzTx/>
              <a:buFontTx/>
              <a:buAutoNum type="arabicPeriod"/>
            </a:pPr>
            <a:r>
              <a:rPr lang="sl-SI" altLang="x-none" sz="2800" dirty="0" smtClean="0">
                <a:solidFill>
                  <a:srgbClr val="000000"/>
                </a:solidFill>
                <a:latin typeface="+mn-lt"/>
                <a:ea typeface="Times New Roman" charset="0"/>
                <a:cs typeface="Times New Roman" charset="0"/>
              </a:rPr>
              <a:t>Korpusni pristop</a:t>
            </a:r>
            <a:endParaRPr lang="sl-SI" altLang="x-none" sz="2800" dirty="0">
              <a:solidFill>
                <a:srgbClr val="000000"/>
              </a:solidFill>
              <a:latin typeface="+mn-lt"/>
              <a:ea typeface="Times New Roman" charset="0"/>
              <a:cs typeface="Times New Roman" charset="0"/>
            </a:endParaRPr>
          </a:p>
          <a:p>
            <a:pPr algn="l" eaLnBrk="1" hangingPunct="1">
              <a:lnSpc>
                <a:spcPct val="80000"/>
              </a:lnSpc>
              <a:spcBef>
                <a:spcPts val="800"/>
              </a:spcBef>
              <a:buClr>
                <a:schemeClr val="tx1"/>
              </a:buClr>
              <a:buSzTx/>
              <a:buFontTx/>
              <a:buAutoNum type="arabicPeriod"/>
            </a:pPr>
            <a:r>
              <a:rPr lang="sl-SI" altLang="x-none" sz="2800" dirty="0">
                <a:solidFill>
                  <a:srgbClr val="000000"/>
                </a:solidFill>
                <a:latin typeface="+mn-lt"/>
                <a:ea typeface="Times New Roman" charset="0"/>
                <a:cs typeface="Times New Roman" charset="0"/>
              </a:rPr>
              <a:t>Statistično strojno </a:t>
            </a:r>
            <a:r>
              <a:rPr lang="sl-SI" altLang="x-none" sz="2800" dirty="0" smtClean="0">
                <a:solidFill>
                  <a:srgbClr val="000000"/>
                </a:solidFill>
                <a:latin typeface="+mn-lt"/>
                <a:ea typeface="Times New Roman" charset="0"/>
                <a:cs typeface="Times New Roman" charset="0"/>
              </a:rPr>
              <a:t>prevajanje</a:t>
            </a:r>
          </a:p>
          <a:p>
            <a:pPr algn="l" eaLnBrk="1" hangingPunct="1">
              <a:lnSpc>
                <a:spcPct val="80000"/>
              </a:lnSpc>
              <a:spcBef>
                <a:spcPts val="800"/>
              </a:spcBef>
              <a:buClr>
                <a:schemeClr val="tx1"/>
              </a:buClr>
              <a:buSzTx/>
              <a:buFontTx/>
              <a:buAutoNum type="arabicPeriod"/>
            </a:pPr>
            <a:r>
              <a:rPr lang="sl-SI" altLang="x-none" sz="2800" dirty="0" smtClean="0">
                <a:solidFill>
                  <a:srgbClr val="000000"/>
                </a:solidFill>
                <a:latin typeface="+mn-lt"/>
                <a:ea typeface="Times New Roman" charset="0"/>
                <a:cs typeface="Times New Roman" charset="0"/>
              </a:rPr>
              <a:t>Primeri</a:t>
            </a:r>
            <a:endParaRPr lang="sl-SI" altLang="x-none" sz="2800" dirty="0">
              <a:solidFill>
                <a:srgbClr val="000000"/>
              </a:solidFill>
              <a:latin typeface="+mn-lt"/>
              <a:ea typeface="Times New Roman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9857160"/>
      </p:ext>
    </p:extLst>
  </p:cSld>
  <p:clrMapOvr>
    <a:masterClrMapping/>
  </p:clrMapOvr>
  <p:transition advTm="41019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1"/>
          <p:cNvSpPr txBox="1">
            <a:spLocks noChangeArrowheads="1"/>
          </p:cNvSpPr>
          <p:nvPr/>
        </p:nvSpPr>
        <p:spPr bwMode="auto">
          <a:xfrm>
            <a:off x="1150938" y="214313"/>
            <a:ext cx="7793037" cy="10544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5pPr>
            <a:lvl6pPr marL="25146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6pPr>
            <a:lvl7pPr marL="29718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7pPr>
            <a:lvl8pPr marL="34290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8pPr>
            <a:lvl9pPr marL="38862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9pPr>
          </a:lstStyle>
          <a:p>
            <a:pPr algn="l" eaLnBrk="1" hangingPunct="1">
              <a:buClrTx/>
              <a:buFontTx/>
              <a:buNone/>
            </a:pPr>
            <a:r>
              <a:rPr lang="sl-SI" altLang="x-none" sz="3200" b="1" dirty="0">
                <a:solidFill>
                  <a:schemeClr val="tx2"/>
                </a:solidFill>
                <a:latin typeface="+mj-lt"/>
              </a:rPr>
              <a:t>1</a:t>
            </a:r>
            <a:r>
              <a:rPr lang="sl-SI" altLang="x-none" sz="3200" b="1" dirty="0" smtClean="0">
                <a:solidFill>
                  <a:schemeClr val="tx2"/>
                </a:solidFill>
                <a:latin typeface="+mj-lt"/>
              </a:rPr>
              <a:t> Uvod</a:t>
            </a:r>
            <a:endParaRPr lang="sl-SI" altLang="x-none" sz="3200" b="1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6147" name="Text Box 3"/>
          <p:cNvSpPr txBox="1">
            <a:spLocks noChangeArrowheads="1"/>
          </p:cNvSpPr>
          <p:nvPr/>
        </p:nvSpPr>
        <p:spPr bwMode="auto">
          <a:xfrm>
            <a:off x="611560" y="1556792"/>
            <a:ext cx="7651750" cy="2347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5pPr>
            <a:lvl6pPr marL="25146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6pPr>
            <a:lvl7pPr marL="29718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7pPr>
            <a:lvl8pPr marL="34290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8pPr>
            <a:lvl9pPr marL="38862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1200"/>
              </a:spcBef>
              <a:spcAft>
                <a:spcPts val="1000"/>
              </a:spcAft>
              <a:buFont typeface="Arial" charset="0"/>
              <a:buChar char="•"/>
            </a:pPr>
            <a:r>
              <a:rPr lang="sl-SI" altLang="x-none" sz="2600" dirty="0">
                <a:solidFill>
                  <a:srgbClr val="000000"/>
                </a:solidFill>
                <a:latin typeface="+mn-lt"/>
              </a:rPr>
              <a:t> </a:t>
            </a:r>
            <a:r>
              <a:rPr lang="sl-SI" altLang="x-none" sz="2600" dirty="0" smtClean="0">
                <a:solidFill>
                  <a:srgbClr val="000000"/>
                </a:solidFill>
                <a:latin typeface="+mn-lt"/>
              </a:rPr>
              <a:t>brez uvoda</a:t>
            </a:r>
            <a:endParaRPr lang="sl-SI" altLang="x-none" sz="2800" dirty="0">
              <a:solidFill>
                <a:srgbClr val="00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271852802"/>
      </p:ext>
    </p:extLst>
  </p:cSld>
  <p:clrMapOvr>
    <a:masterClrMapping/>
  </p:clrMapOvr>
  <p:transition advTm="35941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1"/>
          <p:cNvSpPr txBox="1">
            <a:spLocks noChangeArrowheads="1"/>
          </p:cNvSpPr>
          <p:nvPr/>
        </p:nvSpPr>
        <p:spPr bwMode="auto">
          <a:xfrm>
            <a:off x="1150938" y="214313"/>
            <a:ext cx="7793037" cy="10544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5pPr>
            <a:lvl6pPr marL="25146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6pPr>
            <a:lvl7pPr marL="29718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7pPr>
            <a:lvl8pPr marL="34290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8pPr>
            <a:lvl9pPr marL="38862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9pPr>
          </a:lstStyle>
          <a:p>
            <a:pPr algn="l" eaLnBrk="1" hangingPunct="1">
              <a:buClrTx/>
              <a:buFontTx/>
              <a:buNone/>
            </a:pPr>
            <a:r>
              <a:rPr lang="sl-SI" altLang="x-none" sz="3200" b="1" dirty="0">
                <a:solidFill>
                  <a:schemeClr val="tx2"/>
                </a:solidFill>
                <a:latin typeface="+mj-lt"/>
              </a:rPr>
              <a:t>2 Strojno prevajanje</a:t>
            </a:r>
          </a:p>
        </p:txBody>
      </p:sp>
      <p:sp>
        <p:nvSpPr>
          <p:cNvPr id="6147" name="Text Box 3"/>
          <p:cNvSpPr txBox="1">
            <a:spLocks noChangeArrowheads="1"/>
          </p:cNvSpPr>
          <p:nvPr/>
        </p:nvSpPr>
        <p:spPr bwMode="auto">
          <a:xfrm>
            <a:off x="611560" y="1556792"/>
            <a:ext cx="7651750" cy="2347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5pPr>
            <a:lvl6pPr marL="25146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6pPr>
            <a:lvl7pPr marL="29718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7pPr>
            <a:lvl8pPr marL="34290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8pPr>
            <a:lvl9pPr marL="38862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1200"/>
              </a:spcBef>
              <a:spcAft>
                <a:spcPts val="1000"/>
              </a:spcAft>
              <a:buFont typeface="Arial" charset="0"/>
              <a:buChar char="•"/>
            </a:pPr>
            <a:r>
              <a:rPr lang="sl-SI" altLang="x-none" sz="2600" dirty="0">
                <a:solidFill>
                  <a:srgbClr val="000000"/>
                </a:solidFill>
                <a:latin typeface="+mn-lt"/>
              </a:rPr>
              <a:t> Machine translation (MT) is the application of computers to the task of translating texts from one natural language to </a:t>
            </a:r>
            <a:r>
              <a:rPr lang="sl-SI" altLang="x-none" sz="2600" dirty="0" smtClean="0">
                <a:solidFill>
                  <a:srgbClr val="000000"/>
                </a:solidFill>
                <a:latin typeface="+mn-lt"/>
              </a:rPr>
              <a:t>another</a:t>
            </a:r>
            <a:endParaRPr lang="sl-SI" altLang="x-none" sz="2600" dirty="0">
              <a:solidFill>
                <a:srgbClr val="000000"/>
              </a:solidFill>
              <a:latin typeface="+mn-lt"/>
            </a:endParaRPr>
          </a:p>
          <a:p>
            <a:pPr algn="l" eaLnBrk="1" hangingPunct="1">
              <a:spcBef>
                <a:spcPts val="1200"/>
              </a:spcBef>
              <a:spcAft>
                <a:spcPts val="1000"/>
              </a:spcAft>
              <a:buFont typeface="Arial" charset="0"/>
              <a:buChar char="•"/>
            </a:pPr>
            <a:r>
              <a:rPr lang="sl-SI" altLang="x-none" sz="2800" dirty="0">
                <a:solidFill>
                  <a:srgbClr val="000000"/>
                </a:solidFill>
                <a:latin typeface="+mn-lt"/>
              </a:rPr>
              <a:t> (FAMT) Fully Automatic Machine Translation translation of natural languages with no user </a:t>
            </a:r>
            <a:r>
              <a:rPr lang="sl-SI" altLang="x-none" sz="2800" dirty="0" smtClean="0">
                <a:solidFill>
                  <a:srgbClr val="000000"/>
                </a:solidFill>
                <a:latin typeface="+mn-lt"/>
              </a:rPr>
              <a:t>intervention</a:t>
            </a:r>
          </a:p>
          <a:p>
            <a:pPr eaLnBrk="1" hangingPunct="1">
              <a:spcBef>
                <a:spcPts val="1200"/>
              </a:spcBef>
              <a:spcAft>
                <a:spcPts val="1000"/>
              </a:spcAft>
            </a:pPr>
            <a:r>
              <a:rPr lang="sl-SI" altLang="x-none" sz="2800" dirty="0">
                <a:solidFill>
                  <a:srgbClr val="000000"/>
                </a:solidFill>
              </a:rPr>
              <a:t>(http://www.eamt.org/)</a:t>
            </a:r>
            <a:endParaRPr lang="sl-SI" altLang="x-none" sz="2800" dirty="0">
              <a:solidFill>
                <a:srgbClr val="00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2193705"/>
      </p:ext>
    </p:extLst>
  </p:cSld>
  <p:clrMapOvr>
    <a:masterClrMapping/>
  </p:clrMapOvr>
  <p:transition advTm="35941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1"/>
          <p:cNvSpPr txBox="1">
            <a:spLocks noChangeArrowheads="1"/>
          </p:cNvSpPr>
          <p:nvPr/>
        </p:nvSpPr>
        <p:spPr bwMode="auto">
          <a:xfrm>
            <a:off x="1150938" y="214313"/>
            <a:ext cx="7793037" cy="10544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5pPr>
            <a:lvl6pPr marL="25146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6pPr>
            <a:lvl7pPr marL="29718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7pPr>
            <a:lvl8pPr marL="34290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8pPr>
            <a:lvl9pPr marL="38862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9pPr>
          </a:lstStyle>
          <a:p>
            <a:pPr algn="l" eaLnBrk="1" hangingPunct="1">
              <a:buClrTx/>
              <a:buFontTx/>
              <a:buNone/>
            </a:pPr>
            <a:r>
              <a:rPr lang="sl-SI" altLang="x-none" sz="3200" b="1" dirty="0">
                <a:solidFill>
                  <a:schemeClr val="tx2"/>
                </a:solidFill>
                <a:latin typeface="+mj-lt"/>
              </a:rPr>
              <a:t>2 Strojno prevajanje, zgodovina</a:t>
            </a:r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611560" y="1556793"/>
            <a:ext cx="7651750" cy="1584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5pPr>
            <a:lvl6pPr marL="25146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6pPr>
            <a:lvl7pPr marL="29718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7pPr>
            <a:lvl8pPr marL="34290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8pPr>
            <a:lvl9pPr marL="38862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1200"/>
              </a:spcBef>
              <a:spcAft>
                <a:spcPts val="1000"/>
              </a:spcAft>
              <a:buFont typeface="Arial" charset="0"/>
              <a:buChar char="•"/>
            </a:pPr>
            <a:r>
              <a:rPr lang="sl-SI" altLang="x-none" sz="2600" dirty="0" smtClean="0">
                <a:solidFill>
                  <a:srgbClr val="000000"/>
                </a:solidFill>
                <a:latin typeface="+mn-lt"/>
              </a:rPr>
              <a:t>začetek,</a:t>
            </a:r>
            <a:endParaRPr lang="sl-SI" altLang="x-none" sz="2600" dirty="0">
              <a:solidFill>
                <a:srgbClr val="000000"/>
              </a:solidFill>
              <a:latin typeface="+mn-lt"/>
            </a:endParaRPr>
          </a:p>
          <a:p>
            <a:pPr eaLnBrk="1" hangingPunct="1">
              <a:spcBef>
                <a:spcPts val="1200"/>
              </a:spcBef>
              <a:spcAft>
                <a:spcPts val="1000"/>
              </a:spcAft>
              <a:buFont typeface="Arial" charset="0"/>
              <a:buChar char="•"/>
            </a:pPr>
            <a:r>
              <a:rPr lang="sl-SI" altLang="x-none" sz="2600" dirty="0">
                <a:solidFill>
                  <a:srgbClr val="000000"/>
                </a:solidFill>
                <a:latin typeface="+mn-lt"/>
              </a:rPr>
              <a:t>prva leta,</a:t>
            </a:r>
          </a:p>
          <a:p>
            <a:pPr eaLnBrk="1" hangingPunct="1">
              <a:spcBef>
                <a:spcPts val="1200"/>
              </a:spcBef>
              <a:spcAft>
                <a:spcPts val="1000"/>
              </a:spcAft>
              <a:buFont typeface="Arial" charset="0"/>
              <a:buChar char="•"/>
            </a:pPr>
            <a:r>
              <a:rPr lang="sl-SI" altLang="x-none" sz="2600" dirty="0">
                <a:solidFill>
                  <a:srgbClr val="000000"/>
                </a:solidFill>
                <a:latin typeface="+mn-lt"/>
              </a:rPr>
              <a:t>petdeseta leta prejšnjega stoletja,</a:t>
            </a:r>
          </a:p>
          <a:p>
            <a:pPr eaLnBrk="1" hangingPunct="1">
              <a:spcBef>
                <a:spcPts val="1200"/>
              </a:spcBef>
              <a:spcAft>
                <a:spcPts val="1000"/>
              </a:spcAft>
              <a:buFont typeface="Arial" charset="0"/>
              <a:buChar char="•"/>
            </a:pPr>
            <a:r>
              <a:rPr lang="sl-SI" altLang="x-none" sz="2600" dirty="0">
                <a:solidFill>
                  <a:srgbClr val="000000"/>
                </a:solidFill>
                <a:latin typeface="+mn-lt"/>
              </a:rPr>
              <a:t>osemdeseta in začetki devetdesetih,</a:t>
            </a:r>
          </a:p>
          <a:p>
            <a:pPr eaLnBrk="1" hangingPunct="1">
              <a:spcBef>
                <a:spcPts val="1200"/>
              </a:spcBef>
              <a:spcAft>
                <a:spcPts val="1000"/>
              </a:spcAft>
              <a:buFont typeface="Arial" charset="0"/>
              <a:buChar char="•"/>
            </a:pPr>
            <a:r>
              <a:rPr lang="sl-SI" altLang="x-none" sz="2600" dirty="0">
                <a:solidFill>
                  <a:srgbClr val="000000"/>
                </a:solidFill>
                <a:latin typeface="+mn-lt"/>
              </a:rPr>
              <a:t>zdaj</a:t>
            </a:r>
            <a:r>
              <a:rPr lang="sl-SI" altLang="x-none" sz="2600" dirty="0" smtClean="0">
                <a:solidFill>
                  <a:srgbClr val="000000"/>
                </a:solidFill>
                <a:latin typeface="+mn-lt"/>
              </a:rPr>
              <a:t>.</a:t>
            </a:r>
            <a:endParaRPr lang="sl-SI" altLang="x-none" sz="2600" dirty="0">
              <a:solidFill>
                <a:srgbClr val="00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6557592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1"/>
          <p:cNvSpPr txBox="1">
            <a:spLocks noChangeArrowheads="1"/>
          </p:cNvSpPr>
          <p:nvPr/>
        </p:nvSpPr>
        <p:spPr bwMode="auto">
          <a:xfrm>
            <a:off x="1150938" y="214313"/>
            <a:ext cx="7793037" cy="10544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5pPr>
            <a:lvl6pPr marL="25146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6pPr>
            <a:lvl7pPr marL="29718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7pPr>
            <a:lvl8pPr marL="34290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8pPr>
            <a:lvl9pPr marL="38862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9pPr>
          </a:lstStyle>
          <a:p>
            <a:pPr algn="l" eaLnBrk="1" hangingPunct="1">
              <a:buClrTx/>
              <a:buFontTx/>
              <a:buNone/>
            </a:pPr>
            <a:r>
              <a:rPr lang="sl-SI" altLang="x-none" sz="3200" b="1" dirty="0">
                <a:solidFill>
                  <a:schemeClr val="tx2"/>
                </a:solidFill>
                <a:latin typeface="+mj-lt"/>
              </a:rPr>
              <a:t>2 Strojno prevajanje, zgodovina</a:t>
            </a:r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611560" y="1556793"/>
            <a:ext cx="7651750" cy="1584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5pPr>
            <a:lvl6pPr marL="25146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6pPr>
            <a:lvl7pPr marL="29718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7pPr>
            <a:lvl8pPr marL="34290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8pPr>
            <a:lvl9pPr marL="38862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1200"/>
              </a:spcBef>
              <a:spcAft>
                <a:spcPts val="1000"/>
              </a:spcAft>
              <a:buFont typeface="Arial" charset="0"/>
              <a:buChar char="•"/>
            </a:pPr>
            <a:r>
              <a:rPr lang="sl-SI" altLang="x-none" sz="2600" dirty="0">
                <a:solidFill>
                  <a:srgbClr val="000000"/>
                </a:solidFill>
                <a:latin typeface="+mn-lt"/>
              </a:rPr>
              <a:t>1700 in prej: Leibniz in Descartes, </a:t>
            </a:r>
          </a:p>
          <a:p>
            <a:pPr eaLnBrk="1" hangingPunct="1">
              <a:spcBef>
                <a:spcPts val="1200"/>
              </a:spcBef>
              <a:spcAft>
                <a:spcPts val="1000"/>
              </a:spcAft>
              <a:buFont typeface="Arial" charset="0"/>
              <a:buChar char="•"/>
            </a:pPr>
            <a:r>
              <a:rPr lang="sl-SI" altLang="x-none" sz="2600" dirty="0">
                <a:solidFill>
                  <a:srgbClr val="000000"/>
                </a:solidFill>
                <a:latin typeface="+mn-lt"/>
              </a:rPr>
              <a:t>“translating machines”, trak z besedami,</a:t>
            </a:r>
          </a:p>
          <a:p>
            <a:pPr eaLnBrk="1" hangingPunct="1">
              <a:spcBef>
                <a:spcPts val="1200"/>
              </a:spcBef>
              <a:spcAft>
                <a:spcPts val="1000"/>
              </a:spcAft>
              <a:buFont typeface="Arial" charset="0"/>
              <a:buChar char="•"/>
            </a:pPr>
            <a:r>
              <a:rPr lang="sl-SI" altLang="x-none" sz="2600" dirty="0">
                <a:solidFill>
                  <a:srgbClr val="000000"/>
                </a:solidFill>
                <a:latin typeface="+mn-lt"/>
              </a:rPr>
              <a:t>pravi začetki digitalnega </a:t>
            </a:r>
            <a:r>
              <a:rPr lang="sl-SI" altLang="x-none" sz="2600" dirty="0" smtClean="0">
                <a:solidFill>
                  <a:srgbClr val="000000"/>
                </a:solidFill>
                <a:latin typeface="+mn-lt"/>
              </a:rPr>
              <a:t>MT,</a:t>
            </a:r>
            <a:endParaRPr lang="sl-SI" altLang="x-none" sz="2600" dirty="0">
              <a:solidFill>
                <a:srgbClr val="000000"/>
              </a:solidFill>
              <a:latin typeface="+mn-lt"/>
            </a:endParaRPr>
          </a:p>
          <a:p>
            <a:pPr eaLnBrk="1" hangingPunct="1">
              <a:spcBef>
                <a:spcPts val="1200"/>
              </a:spcBef>
              <a:spcAft>
                <a:spcPts val="1000"/>
              </a:spcAft>
              <a:buFont typeface="Arial" charset="0"/>
              <a:buChar char="•"/>
            </a:pPr>
            <a:r>
              <a:rPr lang="sl-SI" altLang="x-none" sz="2600" dirty="0">
                <a:solidFill>
                  <a:srgbClr val="000000"/>
                </a:solidFill>
                <a:latin typeface="+mn-lt"/>
              </a:rPr>
              <a:t>petdeseta </a:t>
            </a:r>
            <a:r>
              <a:rPr lang="sl-SI" altLang="x-none" sz="2600" dirty="0" smtClean="0">
                <a:solidFill>
                  <a:srgbClr val="000000"/>
                </a:solidFill>
                <a:latin typeface="+mn-lt"/>
              </a:rPr>
              <a:t>leta,</a:t>
            </a:r>
            <a:endParaRPr lang="sl-SI" altLang="x-none" sz="2600" dirty="0">
              <a:solidFill>
                <a:srgbClr val="000000"/>
              </a:solidFill>
              <a:latin typeface="+mn-lt"/>
            </a:endParaRPr>
          </a:p>
          <a:p>
            <a:pPr lvl="1" eaLnBrk="1" hangingPunct="1">
              <a:spcBef>
                <a:spcPts val="1200"/>
              </a:spcBef>
              <a:spcAft>
                <a:spcPts val="1000"/>
              </a:spcAft>
              <a:buFont typeface="Arial" charset="0"/>
              <a:buChar char="•"/>
            </a:pPr>
            <a:r>
              <a:rPr lang="sl-SI" altLang="x-none" sz="2600" dirty="0">
                <a:solidFill>
                  <a:srgbClr val="000000"/>
                </a:solidFill>
                <a:latin typeface="+mn-lt"/>
              </a:rPr>
              <a:t>Georgetown-IBM experiment,</a:t>
            </a:r>
          </a:p>
          <a:p>
            <a:pPr eaLnBrk="1" hangingPunct="1">
              <a:spcBef>
                <a:spcPts val="1200"/>
              </a:spcBef>
              <a:spcAft>
                <a:spcPts val="1000"/>
              </a:spcAft>
              <a:buFont typeface="Arial" charset="0"/>
              <a:buChar char="•"/>
            </a:pPr>
            <a:r>
              <a:rPr lang="sl-SI" altLang="x-none" sz="2600" dirty="0">
                <a:solidFill>
                  <a:srgbClr val="000000"/>
                </a:solidFill>
                <a:latin typeface="+mn-lt"/>
              </a:rPr>
              <a:t>ALPAC report (1966</a:t>
            </a:r>
            <a:r>
              <a:rPr lang="sl-SI" altLang="x-none" sz="2600" dirty="0" smtClean="0">
                <a:solidFill>
                  <a:srgbClr val="000000"/>
                </a:solidFill>
                <a:latin typeface="+mn-lt"/>
              </a:rPr>
              <a:t>),</a:t>
            </a:r>
          </a:p>
          <a:p>
            <a:pPr eaLnBrk="1" hangingPunct="1">
              <a:spcBef>
                <a:spcPts val="1200"/>
              </a:spcBef>
              <a:spcAft>
                <a:spcPts val="1000"/>
              </a:spcAft>
              <a:buFont typeface="Arial" charset="0"/>
              <a:buChar char="•"/>
            </a:pPr>
            <a:r>
              <a:rPr lang="sl-SI" altLang="x-none" sz="2600" dirty="0" smtClean="0">
                <a:solidFill>
                  <a:srgbClr val="000000"/>
                </a:solidFill>
                <a:latin typeface="+mn-lt"/>
              </a:rPr>
              <a:t>sodobni sistemi za strojno prevajanje.</a:t>
            </a:r>
            <a:endParaRPr lang="sl-SI" altLang="x-none" sz="2600" dirty="0">
              <a:solidFill>
                <a:srgbClr val="00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70788069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1"/>
          <p:cNvSpPr txBox="1">
            <a:spLocks noChangeArrowheads="1"/>
          </p:cNvSpPr>
          <p:nvPr/>
        </p:nvSpPr>
        <p:spPr bwMode="auto">
          <a:xfrm>
            <a:off x="1150938" y="214313"/>
            <a:ext cx="7793037" cy="10544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5pPr>
            <a:lvl6pPr marL="25146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6pPr>
            <a:lvl7pPr marL="29718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7pPr>
            <a:lvl8pPr marL="34290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8pPr>
            <a:lvl9pPr marL="38862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9pPr>
          </a:lstStyle>
          <a:p>
            <a:pPr algn="l" eaLnBrk="1" hangingPunct="1">
              <a:buClrTx/>
              <a:buFontTx/>
              <a:buNone/>
            </a:pPr>
            <a:r>
              <a:rPr lang="sl-SI" altLang="x-none" sz="3200" b="1" dirty="0">
                <a:solidFill>
                  <a:schemeClr val="tx2"/>
                </a:solidFill>
                <a:latin typeface="+mj-lt"/>
              </a:rPr>
              <a:t>2 Strojno prevajanje, zgodovina</a:t>
            </a:r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611560" y="1556793"/>
            <a:ext cx="7651750" cy="1584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5pPr>
            <a:lvl6pPr marL="25146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6pPr>
            <a:lvl7pPr marL="29718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7pPr>
            <a:lvl8pPr marL="34290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8pPr>
            <a:lvl9pPr marL="38862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1200"/>
              </a:spcBef>
              <a:spcAft>
                <a:spcPts val="1000"/>
              </a:spcAft>
            </a:pPr>
            <a:r>
              <a:rPr lang="sl-SI" altLang="x-none" sz="2600" dirty="0">
                <a:solidFill>
                  <a:srgbClr val="000000"/>
                </a:solidFill>
                <a:latin typeface="+mn-lt"/>
              </a:rPr>
              <a:t>The Good News According to Mark:</a:t>
            </a:r>
          </a:p>
          <a:p>
            <a:pPr eaLnBrk="1" hangingPunct="1">
              <a:spcBef>
                <a:spcPts val="1200"/>
              </a:spcBef>
              <a:spcAft>
                <a:spcPts val="1000"/>
              </a:spcAft>
            </a:pPr>
            <a:r>
              <a:rPr lang="sl-SI" altLang="x-none" sz="2600" dirty="0">
                <a:solidFill>
                  <a:srgbClr val="000000"/>
                </a:solidFill>
                <a:latin typeface="+mn-lt"/>
              </a:rPr>
              <a:t>“The spirit indeed is willing, but the flesh is weak.”</a:t>
            </a:r>
          </a:p>
          <a:p>
            <a:pPr eaLnBrk="1" hangingPunct="1">
              <a:spcBef>
                <a:spcPts val="1200"/>
              </a:spcBef>
              <a:spcAft>
                <a:spcPts val="1000"/>
              </a:spcAft>
            </a:pPr>
            <a:r>
              <a:rPr lang="sl-SI" altLang="x-none" sz="2600" dirty="0">
                <a:solidFill>
                  <a:srgbClr val="000000"/>
                </a:solidFill>
                <a:latin typeface="+mn-lt"/>
              </a:rPr>
              <a:t>		</a:t>
            </a:r>
          </a:p>
          <a:p>
            <a:pPr eaLnBrk="1" hangingPunct="1">
              <a:spcBef>
                <a:spcPts val="1200"/>
              </a:spcBef>
              <a:spcAft>
                <a:spcPts val="1000"/>
              </a:spcAft>
            </a:pPr>
            <a:r>
              <a:rPr lang="sl-SI" altLang="x-none" sz="2600" dirty="0">
                <a:solidFill>
                  <a:srgbClr val="000000"/>
                </a:solidFill>
                <a:latin typeface="+mn-lt"/>
              </a:rPr>
              <a:t>prevod:</a:t>
            </a:r>
          </a:p>
          <a:p>
            <a:pPr eaLnBrk="1" hangingPunct="1">
              <a:spcBef>
                <a:spcPts val="1200"/>
              </a:spcBef>
              <a:spcAft>
                <a:spcPts val="1000"/>
              </a:spcAft>
            </a:pPr>
            <a:r>
              <a:rPr lang="sl-SI" altLang="x-none" sz="2600" dirty="0">
                <a:solidFill>
                  <a:srgbClr val="000000"/>
                </a:solidFill>
                <a:latin typeface="+mn-lt"/>
              </a:rPr>
              <a:t>“The vodka is good, but the flesh is rotten.”</a:t>
            </a:r>
          </a:p>
        </p:txBody>
      </p:sp>
    </p:spTree>
    <p:extLst>
      <p:ext uri="{BB962C8B-B14F-4D97-AF65-F5344CB8AC3E}">
        <p14:creationId xmlns:p14="http://schemas.microsoft.com/office/powerpoint/2010/main" val="120993732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1"/>
          <p:cNvSpPr txBox="1">
            <a:spLocks noChangeArrowheads="1"/>
          </p:cNvSpPr>
          <p:nvPr/>
        </p:nvSpPr>
        <p:spPr bwMode="auto">
          <a:xfrm>
            <a:off x="1150938" y="214313"/>
            <a:ext cx="7793037" cy="10544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5pPr>
            <a:lvl6pPr marL="25146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6pPr>
            <a:lvl7pPr marL="29718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7pPr>
            <a:lvl8pPr marL="34290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8pPr>
            <a:lvl9pPr marL="38862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9pPr>
          </a:lstStyle>
          <a:p>
            <a:pPr algn="l" eaLnBrk="1" hangingPunct="1">
              <a:buClrTx/>
              <a:buFontTx/>
              <a:buNone/>
            </a:pPr>
            <a:r>
              <a:rPr lang="sl-SI" altLang="x-none" sz="3200" b="1" dirty="0">
                <a:solidFill>
                  <a:schemeClr val="tx2"/>
                </a:solidFill>
                <a:latin typeface="+mj-lt"/>
              </a:rPr>
              <a:t>2 Strojno prevajanje, </a:t>
            </a:r>
            <a:r>
              <a:rPr lang="sl-SI" altLang="x-none" sz="3200" b="1" dirty="0" smtClean="0">
                <a:solidFill>
                  <a:schemeClr val="tx2"/>
                </a:solidFill>
                <a:latin typeface="+mj-lt"/>
              </a:rPr>
              <a:t>razdelitev</a:t>
            </a:r>
            <a:endParaRPr lang="sl-SI" altLang="x-none" sz="3200" b="1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611560" y="1556793"/>
            <a:ext cx="7651750" cy="1584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5pPr>
            <a:lvl6pPr marL="25146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6pPr>
            <a:lvl7pPr marL="29718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7pPr>
            <a:lvl8pPr marL="34290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8pPr>
            <a:lvl9pPr marL="38862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1200"/>
              </a:spcBef>
              <a:spcAft>
                <a:spcPts val="1000"/>
              </a:spcAft>
              <a:buFont typeface="Arial" charset="0"/>
              <a:buChar char="•"/>
            </a:pPr>
            <a:r>
              <a:rPr lang="sl-SI" altLang="x-none" sz="2600" dirty="0" smtClean="0">
                <a:solidFill>
                  <a:srgbClr val="000000"/>
                </a:solidFill>
                <a:latin typeface="+mn-lt"/>
              </a:rPr>
              <a:t>strojno </a:t>
            </a:r>
            <a:r>
              <a:rPr lang="sl-SI" altLang="x-none" sz="2600" dirty="0">
                <a:solidFill>
                  <a:srgbClr val="000000"/>
                </a:solidFill>
                <a:latin typeface="+mn-lt"/>
              </a:rPr>
              <a:t>prevajanje </a:t>
            </a:r>
            <a:r>
              <a:rPr lang="mr-IN" altLang="x-none" sz="2600" dirty="0" smtClean="0">
                <a:solidFill>
                  <a:srgbClr val="000000"/>
                </a:solidFill>
                <a:latin typeface="+mn-lt"/>
              </a:rPr>
              <a:t>–</a:t>
            </a:r>
            <a:r>
              <a:rPr lang="sl-SI" altLang="x-none" sz="2600" dirty="0" smtClean="0">
                <a:solidFill>
                  <a:srgbClr val="000000"/>
                </a:solidFill>
                <a:latin typeface="+mn-lt"/>
              </a:rPr>
              <a:t> SP,</a:t>
            </a:r>
            <a:endParaRPr lang="sl-SI" altLang="x-none" sz="2600" dirty="0">
              <a:solidFill>
                <a:srgbClr val="000000"/>
              </a:solidFill>
              <a:latin typeface="+mn-lt"/>
            </a:endParaRPr>
          </a:p>
          <a:p>
            <a:pPr eaLnBrk="1" hangingPunct="1">
              <a:spcBef>
                <a:spcPts val="1200"/>
              </a:spcBef>
              <a:spcAft>
                <a:spcPts val="1000"/>
              </a:spcAft>
              <a:buFont typeface="Arial" charset="0"/>
              <a:buChar char="•"/>
            </a:pPr>
            <a:r>
              <a:rPr lang="sl-SI" altLang="x-none" sz="2600" dirty="0">
                <a:solidFill>
                  <a:srgbClr val="000000"/>
                </a:solidFill>
                <a:latin typeface="+mn-lt"/>
              </a:rPr>
              <a:t>SP na osnovi pravil (Rule-based MT</a:t>
            </a:r>
            <a:r>
              <a:rPr lang="sl-SI" altLang="x-none" sz="2600" dirty="0" smtClean="0">
                <a:solidFill>
                  <a:srgbClr val="000000"/>
                </a:solidFill>
                <a:latin typeface="+mn-lt"/>
              </a:rPr>
              <a:t>),</a:t>
            </a:r>
            <a:endParaRPr lang="sl-SI" altLang="x-none" sz="2600" dirty="0">
              <a:solidFill>
                <a:srgbClr val="000000"/>
              </a:solidFill>
              <a:latin typeface="+mn-lt"/>
            </a:endParaRPr>
          </a:p>
          <a:p>
            <a:pPr eaLnBrk="1" hangingPunct="1">
              <a:spcBef>
                <a:spcPts val="1200"/>
              </a:spcBef>
              <a:spcAft>
                <a:spcPts val="1000"/>
              </a:spcAft>
              <a:buFont typeface="Arial" charset="0"/>
              <a:buChar char="•"/>
            </a:pPr>
            <a:r>
              <a:rPr lang="sl-SI" altLang="x-none" sz="2600" dirty="0">
                <a:solidFill>
                  <a:srgbClr val="000000"/>
                </a:solidFill>
                <a:latin typeface="+mn-lt"/>
              </a:rPr>
              <a:t>SP na osnovi korpusov (Corpus-based MT</a:t>
            </a:r>
            <a:r>
              <a:rPr lang="sl-SI" altLang="x-none" sz="2600" dirty="0" smtClean="0">
                <a:solidFill>
                  <a:srgbClr val="000000"/>
                </a:solidFill>
                <a:latin typeface="+mn-lt"/>
              </a:rPr>
              <a:t>),</a:t>
            </a:r>
            <a:endParaRPr lang="sl-SI" altLang="x-none" sz="2600" dirty="0">
              <a:solidFill>
                <a:srgbClr val="000000"/>
              </a:solidFill>
              <a:latin typeface="+mn-lt"/>
            </a:endParaRPr>
          </a:p>
          <a:p>
            <a:pPr eaLnBrk="1" hangingPunct="1">
              <a:spcBef>
                <a:spcPts val="1200"/>
              </a:spcBef>
              <a:spcAft>
                <a:spcPts val="1000"/>
              </a:spcAft>
              <a:buFont typeface="Arial" charset="0"/>
              <a:buChar char="•"/>
            </a:pPr>
            <a:r>
              <a:rPr lang="sl-SI" altLang="x-none" sz="2600" dirty="0" smtClean="0">
                <a:solidFill>
                  <a:srgbClr val="000000"/>
                </a:solidFill>
                <a:latin typeface="+mn-lt"/>
              </a:rPr>
              <a:t>statistično </a:t>
            </a:r>
            <a:r>
              <a:rPr lang="sl-SI" altLang="x-none" sz="2600" dirty="0">
                <a:solidFill>
                  <a:srgbClr val="000000"/>
                </a:solidFill>
                <a:latin typeface="+mn-lt"/>
              </a:rPr>
              <a:t>SP (Statistical MT</a:t>
            </a:r>
            <a:r>
              <a:rPr lang="sl-SI" altLang="x-none" sz="2600" dirty="0" smtClean="0">
                <a:solidFill>
                  <a:srgbClr val="000000"/>
                </a:solidFill>
                <a:latin typeface="+mn-lt"/>
              </a:rPr>
              <a:t>),</a:t>
            </a:r>
            <a:endParaRPr lang="sl-SI" altLang="x-none" sz="2600" dirty="0">
              <a:solidFill>
                <a:srgbClr val="000000"/>
              </a:solidFill>
              <a:latin typeface="+mn-lt"/>
            </a:endParaRPr>
          </a:p>
          <a:p>
            <a:pPr eaLnBrk="1" hangingPunct="1">
              <a:spcBef>
                <a:spcPts val="1200"/>
              </a:spcBef>
              <a:spcAft>
                <a:spcPts val="1000"/>
              </a:spcAft>
              <a:buFont typeface="Arial" charset="0"/>
              <a:buChar char="•"/>
            </a:pPr>
            <a:r>
              <a:rPr lang="sl-SI" altLang="x-none" sz="2600" dirty="0">
                <a:solidFill>
                  <a:srgbClr val="000000"/>
                </a:solidFill>
                <a:latin typeface="+mn-lt"/>
              </a:rPr>
              <a:t>SP na osnovi primerov (Example-based MT</a:t>
            </a:r>
            <a:r>
              <a:rPr lang="sl-SI" altLang="x-none" sz="2600" dirty="0" smtClean="0">
                <a:solidFill>
                  <a:srgbClr val="000000"/>
                </a:solidFill>
                <a:latin typeface="+mn-lt"/>
              </a:rPr>
              <a:t>),</a:t>
            </a:r>
            <a:endParaRPr lang="sl-SI" altLang="x-none" sz="2600" dirty="0">
              <a:solidFill>
                <a:srgbClr val="000000"/>
              </a:solidFill>
              <a:latin typeface="+mn-lt"/>
            </a:endParaRPr>
          </a:p>
          <a:p>
            <a:pPr eaLnBrk="1" hangingPunct="1">
              <a:spcBef>
                <a:spcPts val="1200"/>
              </a:spcBef>
              <a:spcAft>
                <a:spcPts val="1000"/>
              </a:spcAft>
              <a:buFont typeface="Arial" charset="0"/>
              <a:buChar char="•"/>
            </a:pPr>
            <a:r>
              <a:rPr lang="sl-SI" altLang="x-none" sz="2600" dirty="0" smtClean="0">
                <a:solidFill>
                  <a:srgbClr val="000000"/>
                </a:solidFill>
                <a:latin typeface="+mn-lt"/>
              </a:rPr>
              <a:t>hibridno </a:t>
            </a:r>
            <a:r>
              <a:rPr lang="sl-SI" altLang="x-none" sz="2600" dirty="0">
                <a:solidFill>
                  <a:srgbClr val="000000"/>
                </a:solidFill>
                <a:latin typeface="+mn-lt"/>
              </a:rPr>
              <a:t>SP (Hybrid MT</a:t>
            </a:r>
            <a:r>
              <a:rPr lang="sl-SI" altLang="x-none" sz="2600" dirty="0" smtClean="0">
                <a:solidFill>
                  <a:srgbClr val="000000"/>
                </a:solidFill>
                <a:latin typeface="+mn-lt"/>
              </a:rPr>
              <a:t>),</a:t>
            </a:r>
            <a:endParaRPr lang="sl-SI" altLang="x-none" sz="2600" dirty="0">
              <a:solidFill>
                <a:srgbClr val="000000"/>
              </a:solidFill>
              <a:latin typeface="+mn-lt"/>
            </a:endParaRPr>
          </a:p>
          <a:p>
            <a:pPr eaLnBrk="1" hangingPunct="1">
              <a:spcBef>
                <a:spcPts val="1200"/>
              </a:spcBef>
              <a:spcAft>
                <a:spcPts val="1000"/>
              </a:spcAft>
              <a:buFont typeface="Arial" charset="0"/>
              <a:buChar char="•"/>
            </a:pPr>
            <a:r>
              <a:rPr lang="sl-SI" altLang="x-none" sz="2600" dirty="0">
                <a:solidFill>
                  <a:srgbClr val="000000"/>
                </a:solidFill>
                <a:latin typeface="+mn-lt"/>
              </a:rPr>
              <a:t>SP na osnovi nevronskih mrež (Neural </a:t>
            </a:r>
            <a:r>
              <a:rPr lang="sl-SI" altLang="x-none" sz="2600" dirty="0" smtClean="0">
                <a:solidFill>
                  <a:srgbClr val="000000"/>
                </a:solidFill>
                <a:latin typeface="+mn-lt"/>
              </a:rPr>
              <a:t>machine translation </a:t>
            </a:r>
            <a:r>
              <a:rPr lang="sl-SI" altLang="x-none" sz="2600" dirty="0">
                <a:solidFill>
                  <a:srgbClr val="000000"/>
                </a:solidFill>
                <a:latin typeface="+mn-lt"/>
              </a:rPr>
              <a:t>NMT</a:t>
            </a:r>
            <a:r>
              <a:rPr lang="sl-SI" altLang="x-none" sz="2600" dirty="0" smtClean="0">
                <a:solidFill>
                  <a:srgbClr val="000000"/>
                </a:solidFill>
                <a:latin typeface="+mn-lt"/>
              </a:rPr>
              <a:t>).</a:t>
            </a:r>
            <a:endParaRPr lang="sl-SI" altLang="x-none" sz="2600" dirty="0">
              <a:solidFill>
                <a:srgbClr val="00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510327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332656"/>
            <a:ext cx="7371166" cy="5832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220756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" y="1765300"/>
            <a:ext cx="8140700" cy="332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121482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" y="1765300"/>
            <a:ext cx="8140700" cy="332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713381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1"/>
          <p:cNvSpPr txBox="1">
            <a:spLocks noChangeArrowheads="1"/>
          </p:cNvSpPr>
          <p:nvPr/>
        </p:nvSpPr>
        <p:spPr bwMode="auto">
          <a:xfrm>
            <a:off x="1150938" y="214313"/>
            <a:ext cx="7793037" cy="10544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5pPr>
            <a:lvl6pPr marL="25146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6pPr>
            <a:lvl7pPr marL="29718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7pPr>
            <a:lvl8pPr marL="34290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8pPr>
            <a:lvl9pPr marL="38862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9pPr>
          </a:lstStyle>
          <a:p>
            <a:pPr algn="l" eaLnBrk="1" hangingPunct="1">
              <a:buClrTx/>
              <a:buFontTx/>
              <a:buNone/>
            </a:pPr>
            <a:r>
              <a:rPr lang="sl-SI" altLang="x-none" sz="3200" b="1" dirty="0">
                <a:solidFill>
                  <a:schemeClr val="tx2"/>
                </a:solidFill>
                <a:latin typeface="+mj-lt"/>
              </a:rPr>
              <a:t>2 Strojno prevajanje, </a:t>
            </a:r>
            <a:r>
              <a:rPr lang="sl-SI" altLang="x-none" sz="3200" b="1" dirty="0" smtClean="0">
                <a:solidFill>
                  <a:schemeClr val="tx2"/>
                </a:solidFill>
                <a:latin typeface="+mj-lt"/>
              </a:rPr>
              <a:t>korpusni pristop</a:t>
            </a:r>
            <a:endParaRPr lang="sl-SI" altLang="x-none" sz="3200" b="1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611560" y="1556793"/>
            <a:ext cx="7651750" cy="1584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5pPr>
            <a:lvl6pPr marL="25146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6pPr>
            <a:lvl7pPr marL="29718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7pPr>
            <a:lvl8pPr marL="34290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8pPr>
            <a:lvl9pPr marL="38862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1200"/>
              </a:spcBef>
              <a:spcAft>
                <a:spcPts val="1000"/>
              </a:spcAft>
              <a:buFont typeface="Arial" charset="0"/>
              <a:buChar char="•"/>
            </a:pPr>
            <a:r>
              <a:rPr lang="sl-SI" altLang="x-none" sz="2600" dirty="0" smtClean="0">
                <a:solidFill>
                  <a:srgbClr val="000000"/>
                </a:solidFill>
                <a:latin typeface="+mn-lt"/>
              </a:rPr>
              <a:t>korpus,</a:t>
            </a:r>
          </a:p>
          <a:p>
            <a:pPr eaLnBrk="1" hangingPunct="1">
              <a:spcBef>
                <a:spcPts val="1200"/>
              </a:spcBef>
              <a:spcAft>
                <a:spcPts val="1000"/>
              </a:spcAft>
              <a:buFont typeface="Arial" charset="0"/>
              <a:buChar char="•"/>
            </a:pPr>
            <a:r>
              <a:rPr lang="sl-SI" altLang="x-none" sz="2600" dirty="0" smtClean="0">
                <a:solidFill>
                  <a:srgbClr val="000000"/>
                </a:solidFill>
                <a:latin typeface="+mn-lt"/>
              </a:rPr>
              <a:t>dvojezični korpus,</a:t>
            </a:r>
          </a:p>
          <a:p>
            <a:pPr eaLnBrk="1" hangingPunct="1">
              <a:spcBef>
                <a:spcPts val="1200"/>
              </a:spcBef>
              <a:spcAft>
                <a:spcPts val="1000"/>
              </a:spcAft>
              <a:buFont typeface="Arial" charset="0"/>
              <a:buChar char="•"/>
            </a:pPr>
            <a:r>
              <a:rPr lang="sl-SI" altLang="x-none" sz="2600" dirty="0" smtClean="0">
                <a:solidFill>
                  <a:srgbClr val="000000"/>
                </a:solidFill>
                <a:latin typeface="+mn-lt"/>
              </a:rPr>
              <a:t>poravnani korpus</a:t>
            </a:r>
            <a:r>
              <a:rPr lang="sl-SI" altLang="x-none" sz="2600" dirty="0">
                <a:solidFill>
                  <a:srgbClr val="000000"/>
                </a:solidFill>
                <a:latin typeface="+mn-lt"/>
              </a:rPr>
              <a:t>.</a:t>
            </a:r>
            <a:endParaRPr lang="sl-SI" altLang="x-none" sz="2600" dirty="0" smtClean="0">
              <a:solidFill>
                <a:srgbClr val="000000"/>
              </a:solidFill>
              <a:latin typeface="+mn-lt"/>
            </a:endParaRPr>
          </a:p>
          <a:p>
            <a:pPr eaLnBrk="1" hangingPunct="1">
              <a:spcBef>
                <a:spcPts val="1200"/>
              </a:spcBef>
              <a:spcAft>
                <a:spcPts val="1000"/>
              </a:spcAft>
              <a:buFont typeface="Arial" charset="0"/>
              <a:buChar char="•"/>
            </a:pPr>
            <a:endParaRPr lang="sl-SI" altLang="x-none" sz="2600" dirty="0">
              <a:solidFill>
                <a:srgbClr val="00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56993782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1"/>
          <p:cNvSpPr txBox="1">
            <a:spLocks noChangeArrowheads="1"/>
          </p:cNvSpPr>
          <p:nvPr/>
        </p:nvSpPr>
        <p:spPr bwMode="auto">
          <a:xfrm>
            <a:off x="1150938" y="214313"/>
            <a:ext cx="7793037" cy="10544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5pPr>
            <a:lvl6pPr marL="25146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6pPr>
            <a:lvl7pPr marL="29718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7pPr>
            <a:lvl8pPr marL="34290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8pPr>
            <a:lvl9pPr marL="38862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9pPr>
          </a:lstStyle>
          <a:p>
            <a:pPr algn="l" eaLnBrk="1" hangingPunct="1">
              <a:buClrTx/>
              <a:buFontTx/>
              <a:buNone/>
            </a:pPr>
            <a:r>
              <a:rPr lang="sl-SI" altLang="x-none" sz="3200" b="1" dirty="0">
                <a:solidFill>
                  <a:schemeClr val="tx2"/>
                </a:solidFill>
                <a:latin typeface="+mj-lt"/>
              </a:rPr>
              <a:t>2 Strojno prevajanje, </a:t>
            </a:r>
            <a:r>
              <a:rPr lang="sl-SI" altLang="x-none" sz="3200" b="1" dirty="0" smtClean="0">
                <a:solidFill>
                  <a:schemeClr val="tx2"/>
                </a:solidFill>
                <a:latin typeface="+mj-lt"/>
              </a:rPr>
              <a:t>korpusni pristop</a:t>
            </a:r>
            <a:endParaRPr lang="sl-SI" altLang="x-none" sz="3200" b="1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5" name="Rectangle 28"/>
          <p:cNvSpPr>
            <a:spLocks noChangeArrowheads="1"/>
          </p:cNvSpPr>
          <p:nvPr/>
        </p:nvSpPr>
        <p:spPr bwMode="auto">
          <a:xfrm>
            <a:off x="250825" y="1196975"/>
            <a:ext cx="8497888" cy="204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>
              <a:defRPr sz="2400">
                <a:solidFill>
                  <a:srgbClr val="000000"/>
                </a:solidFill>
                <a:latin typeface="Times New Roman" charset="0"/>
              </a:defRPr>
            </a:lvl1pPr>
            <a:lvl2pPr marL="914400" indent="-457200">
              <a:defRPr sz="2400">
                <a:solidFill>
                  <a:srgbClr val="000000"/>
                </a:solidFill>
                <a:latin typeface="Times New Roman" charset="0"/>
              </a:defRPr>
            </a:lvl2pPr>
            <a:lvl3pPr marL="1371600" indent="-457200">
              <a:defRPr sz="2400">
                <a:solidFill>
                  <a:srgbClr val="000000"/>
                </a:solidFill>
                <a:latin typeface="Times New Roman" charset="0"/>
              </a:defRPr>
            </a:lvl3pPr>
            <a:lvl4pPr marL="1828800" indent="-457200">
              <a:defRPr sz="2400">
                <a:solidFill>
                  <a:srgbClr val="000000"/>
                </a:solidFill>
                <a:latin typeface="Times New Roman" charset="0"/>
              </a:defRPr>
            </a:lvl4pPr>
            <a:lvl5pPr marL="2286000" indent="-457200">
              <a:defRPr sz="2400">
                <a:solidFill>
                  <a:srgbClr val="000000"/>
                </a:solidFill>
                <a:latin typeface="Times New Roman" charset="0"/>
              </a:defRPr>
            </a:lvl5pPr>
            <a:lvl6pPr marL="2743200" indent="-4572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2400">
                <a:solidFill>
                  <a:srgbClr val="000000"/>
                </a:solidFill>
                <a:latin typeface="Times New Roman" charset="0"/>
              </a:defRPr>
            </a:lvl6pPr>
            <a:lvl7pPr marL="3200400" indent="-4572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2400">
                <a:solidFill>
                  <a:srgbClr val="000000"/>
                </a:solidFill>
                <a:latin typeface="Times New Roman" charset="0"/>
              </a:defRPr>
            </a:lvl7pPr>
            <a:lvl8pPr marL="3657600" indent="-4572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2400">
                <a:solidFill>
                  <a:srgbClr val="000000"/>
                </a:solidFill>
                <a:latin typeface="Times New Roman" charset="0"/>
              </a:defRPr>
            </a:lvl8pPr>
            <a:lvl9pPr marL="4114800" indent="-4572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2400">
                <a:solidFill>
                  <a:srgbClr val="000000"/>
                </a:solidFill>
                <a:latin typeface="Times New Roman" charset="0"/>
              </a:defRPr>
            </a:lvl9pPr>
          </a:lstStyle>
          <a:p>
            <a:pPr>
              <a:buFont typeface="Times New Roman" charset="0"/>
              <a:buAutoNum type="arabicPeriod"/>
            </a:pPr>
            <a:r>
              <a:rPr lang="en-US" altLang="x-none" sz="1600" dirty="0">
                <a:solidFill>
                  <a:schemeClr val="tx1"/>
                </a:solidFill>
              </a:rPr>
              <a:t>It was a bright cold day in April , and the clocks were striking thirteen . </a:t>
            </a:r>
          </a:p>
          <a:p>
            <a:pPr>
              <a:buFont typeface="Times New Roman" charset="0"/>
              <a:buAutoNum type="arabicPeriod"/>
            </a:pPr>
            <a:r>
              <a:rPr lang="en-US" altLang="x-none" sz="1600" dirty="0">
                <a:solidFill>
                  <a:schemeClr val="tx1"/>
                </a:solidFill>
              </a:rPr>
              <a:t>Winston Smith , his chin nuzzled into his breast in an effort to escape the vile wind , slipped quickly through the glass doors of Victory Mansions , though</a:t>
            </a:r>
            <a:r>
              <a:rPr lang="sl-SI" altLang="x-none" sz="1600" dirty="0">
                <a:solidFill>
                  <a:schemeClr val="tx1"/>
                </a:solidFill>
              </a:rPr>
              <a:t> </a:t>
            </a:r>
            <a:r>
              <a:rPr lang="en-US" altLang="x-none" sz="1600" dirty="0">
                <a:solidFill>
                  <a:schemeClr val="tx1"/>
                </a:solidFill>
              </a:rPr>
              <a:t>not quickly enough to prevent a swirl of gritty dust from entering along</a:t>
            </a:r>
            <a:r>
              <a:rPr lang="sl-SI" altLang="x-none" sz="1600" dirty="0">
                <a:solidFill>
                  <a:schemeClr val="tx1"/>
                </a:solidFill>
              </a:rPr>
              <a:t> </a:t>
            </a:r>
            <a:r>
              <a:rPr lang="en-US" altLang="x-none" sz="1600" dirty="0">
                <a:solidFill>
                  <a:schemeClr val="tx1"/>
                </a:solidFill>
              </a:rPr>
              <a:t>with him . </a:t>
            </a:r>
          </a:p>
          <a:p>
            <a:pPr>
              <a:buFont typeface="Times New Roman" charset="0"/>
              <a:buAutoNum type="arabicPeriod"/>
            </a:pPr>
            <a:r>
              <a:rPr lang="en-US" altLang="x-none" sz="1600" dirty="0">
                <a:solidFill>
                  <a:schemeClr val="tx1"/>
                </a:solidFill>
              </a:rPr>
              <a:t>The hallway smelt of boiled cabbage and old rag mats . </a:t>
            </a:r>
          </a:p>
          <a:p>
            <a:pPr>
              <a:buFont typeface="Times New Roman" charset="0"/>
              <a:buAutoNum type="arabicPeriod"/>
            </a:pPr>
            <a:r>
              <a:rPr lang="en-US" altLang="x-none" sz="1600" dirty="0">
                <a:solidFill>
                  <a:schemeClr val="tx1"/>
                </a:solidFill>
              </a:rPr>
              <a:t>At one end of it a </a:t>
            </a:r>
            <a:r>
              <a:rPr lang="en-US" altLang="x-none" sz="1600" dirty="0" err="1">
                <a:solidFill>
                  <a:schemeClr val="tx1"/>
                </a:solidFill>
              </a:rPr>
              <a:t>coloured</a:t>
            </a:r>
            <a:r>
              <a:rPr lang="en-US" altLang="x-none" sz="1600" dirty="0">
                <a:solidFill>
                  <a:schemeClr val="tx1"/>
                </a:solidFill>
              </a:rPr>
              <a:t> poster , too large for indoor display , had been tacked to the wall . </a:t>
            </a:r>
          </a:p>
          <a:p>
            <a:pPr>
              <a:buFont typeface="Times New Roman" charset="0"/>
              <a:buAutoNum type="arabicPeriod"/>
            </a:pPr>
            <a:r>
              <a:rPr lang="en-US" altLang="x-none" sz="1600" dirty="0">
                <a:solidFill>
                  <a:schemeClr val="tx1"/>
                </a:solidFill>
              </a:rPr>
              <a:t>It depicted simply an enormous face , more than a </a:t>
            </a:r>
            <a:r>
              <a:rPr lang="en-US" altLang="x-none" sz="1600" dirty="0" err="1">
                <a:solidFill>
                  <a:schemeClr val="tx1"/>
                </a:solidFill>
              </a:rPr>
              <a:t>metre</a:t>
            </a:r>
            <a:r>
              <a:rPr lang="en-US" altLang="x-none" sz="1600" dirty="0">
                <a:solidFill>
                  <a:schemeClr val="tx1"/>
                </a:solidFill>
              </a:rPr>
              <a:t> wide : the face of a man of about forty-five , with a heavy black moustache and ruggedly handsome features . </a:t>
            </a:r>
            <a:endParaRPr lang="en-GB" altLang="x-none" sz="1600" dirty="0">
              <a:solidFill>
                <a:schemeClr val="tx1"/>
              </a:solidFill>
            </a:endParaRPr>
          </a:p>
        </p:txBody>
      </p:sp>
      <p:sp>
        <p:nvSpPr>
          <p:cNvPr id="6" name="Rectangle 29"/>
          <p:cNvSpPr>
            <a:spLocks noChangeArrowheads="1"/>
          </p:cNvSpPr>
          <p:nvPr/>
        </p:nvSpPr>
        <p:spPr bwMode="auto">
          <a:xfrm>
            <a:off x="323850" y="3933825"/>
            <a:ext cx="8497888" cy="204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>
              <a:defRPr sz="2400">
                <a:solidFill>
                  <a:srgbClr val="000000"/>
                </a:solidFill>
                <a:latin typeface="Times New Roman" charset="0"/>
              </a:defRPr>
            </a:lvl1pPr>
            <a:lvl2pPr marL="914400" indent="-457200">
              <a:defRPr sz="2400">
                <a:solidFill>
                  <a:srgbClr val="000000"/>
                </a:solidFill>
                <a:latin typeface="Times New Roman" charset="0"/>
              </a:defRPr>
            </a:lvl2pPr>
            <a:lvl3pPr marL="1371600" indent="-457200">
              <a:defRPr sz="2400">
                <a:solidFill>
                  <a:srgbClr val="000000"/>
                </a:solidFill>
                <a:latin typeface="Times New Roman" charset="0"/>
              </a:defRPr>
            </a:lvl3pPr>
            <a:lvl4pPr marL="1828800" indent="-457200">
              <a:defRPr sz="2400">
                <a:solidFill>
                  <a:srgbClr val="000000"/>
                </a:solidFill>
                <a:latin typeface="Times New Roman" charset="0"/>
              </a:defRPr>
            </a:lvl4pPr>
            <a:lvl5pPr marL="2286000" indent="-457200">
              <a:defRPr sz="2400">
                <a:solidFill>
                  <a:srgbClr val="000000"/>
                </a:solidFill>
                <a:latin typeface="Times New Roman" charset="0"/>
              </a:defRPr>
            </a:lvl5pPr>
            <a:lvl6pPr marL="2743200" indent="-4572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2400">
                <a:solidFill>
                  <a:srgbClr val="000000"/>
                </a:solidFill>
                <a:latin typeface="Times New Roman" charset="0"/>
              </a:defRPr>
            </a:lvl6pPr>
            <a:lvl7pPr marL="3200400" indent="-4572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2400">
                <a:solidFill>
                  <a:srgbClr val="000000"/>
                </a:solidFill>
                <a:latin typeface="Times New Roman" charset="0"/>
              </a:defRPr>
            </a:lvl7pPr>
            <a:lvl8pPr marL="3657600" indent="-4572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2400">
                <a:solidFill>
                  <a:srgbClr val="000000"/>
                </a:solidFill>
                <a:latin typeface="Times New Roman" charset="0"/>
              </a:defRPr>
            </a:lvl8pPr>
            <a:lvl9pPr marL="4114800" indent="-4572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2400">
                <a:solidFill>
                  <a:srgbClr val="000000"/>
                </a:solidFill>
                <a:latin typeface="Times New Roman" charset="0"/>
              </a:defRPr>
            </a:lvl9pPr>
          </a:lstStyle>
          <a:p>
            <a:pPr>
              <a:buFont typeface="Times New Roman" charset="0"/>
              <a:buAutoNum type="arabicPeriod"/>
            </a:pPr>
            <a:r>
              <a:rPr lang="en-GB" altLang="x-none" sz="1600" dirty="0" err="1">
                <a:solidFill>
                  <a:schemeClr val="tx1"/>
                </a:solidFill>
              </a:rPr>
              <a:t>Bil</a:t>
            </a:r>
            <a:r>
              <a:rPr lang="en-GB" altLang="x-none" sz="1600" dirty="0">
                <a:solidFill>
                  <a:schemeClr val="tx1"/>
                </a:solidFill>
              </a:rPr>
              <a:t> je </a:t>
            </a:r>
            <a:r>
              <a:rPr lang="en-GB" altLang="x-none" sz="1600" dirty="0" err="1">
                <a:solidFill>
                  <a:schemeClr val="tx1"/>
                </a:solidFill>
              </a:rPr>
              <a:t>jasen</a:t>
            </a:r>
            <a:r>
              <a:rPr lang="en-GB" altLang="x-none" sz="1600" dirty="0">
                <a:solidFill>
                  <a:schemeClr val="tx1"/>
                </a:solidFill>
              </a:rPr>
              <a:t> , </a:t>
            </a:r>
            <a:r>
              <a:rPr lang="en-GB" altLang="x-none" sz="1600" dirty="0" err="1">
                <a:solidFill>
                  <a:schemeClr val="tx1"/>
                </a:solidFill>
              </a:rPr>
              <a:t>mrzel</a:t>
            </a:r>
            <a:r>
              <a:rPr lang="en-GB" altLang="x-none" sz="1600" dirty="0">
                <a:solidFill>
                  <a:schemeClr val="tx1"/>
                </a:solidFill>
              </a:rPr>
              <a:t> </a:t>
            </a:r>
            <a:r>
              <a:rPr lang="en-GB" altLang="x-none" sz="1600" dirty="0" err="1">
                <a:solidFill>
                  <a:schemeClr val="tx1"/>
                </a:solidFill>
              </a:rPr>
              <a:t>aprilski</a:t>
            </a:r>
            <a:r>
              <a:rPr lang="en-GB" altLang="x-none" sz="1600" dirty="0">
                <a:solidFill>
                  <a:schemeClr val="tx1"/>
                </a:solidFill>
              </a:rPr>
              <a:t> </a:t>
            </a:r>
            <a:r>
              <a:rPr lang="en-GB" altLang="x-none" sz="1600" dirty="0" err="1">
                <a:solidFill>
                  <a:schemeClr val="tx1"/>
                </a:solidFill>
              </a:rPr>
              <a:t>dan</a:t>
            </a:r>
            <a:r>
              <a:rPr lang="en-GB" altLang="x-none" sz="1600" dirty="0">
                <a:solidFill>
                  <a:schemeClr val="tx1"/>
                </a:solidFill>
              </a:rPr>
              <a:t> in </a:t>
            </a:r>
            <a:r>
              <a:rPr lang="en-GB" altLang="x-none" sz="1600" dirty="0" err="1">
                <a:solidFill>
                  <a:schemeClr val="tx1"/>
                </a:solidFill>
              </a:rPr>
              <a:t>ure</a:t>
            </a:r>
            <a:r>
              <a:rPr lang="en-GB" altLang="x-none" sz="1600" dirty="0">
                <a:solidFill>
                  <a:schemeClr val="tx1"/>
                </a:solidFill>
              </a:rPr>
              <a:t> so bile </a:t>
            </a:r>
            <a:r>
              <a:rPr lang="en-GB" altLang="x-none" sz="1600" dirty="0" err="1">
                <a:solidFill>
                  <a:schemeClr val="tx1"/>
                </a:solidFill>
              </a:rPr>
              <a:t>trinajst</a:t>
            </a:r>
            <a:r>
              <a:rPr lang="en-GB" altLang="x-none" sz="1600" dirty="0">
                <a:solidFill>
                  <a:schemeClr val="tx1"/>
                </a:solidFill>
              </a:rPr>
              <a:t> . </a:t>
            </a:r>
          </a:p>
          <a:p>
            <a:pPr>
              <a:buFont typeface="Times New Roman" charset="0"/>
              <a:buAutoNum type="arabicPeriod"/>
            </a:pPr>
            <a:r>
              <a:rPr lang="en-GB" altLang="x-none" sz="1600" dirty="0">
                <a:solidFill>
                  <a:schemeClr val="tx1"/>
                </a:solidFill>
              </a:rPr>
              <a:t>Winston Smith je </a:t>
            </a:r>
            <a:r>
              <a:rPr lang="en-GB" altLang="x-none" sz="1600" dirty="0" err="1">
                <a:solidFill>
                  <a:schemeClr val="tx1"/>
                </a:solidFill>
              </a:rPr>
              <a:t>imel</a:t>
            </a:r>
            <a:r>
              <a:rPr lang="en-GB" altLang="x-none" sz="1600" dirty="0">
                <a:solidFill>
                  <a:schemeClr val="tx1"/>
                </a:solidFill>
              </a:rPr>
              <a:t> </a:t>
            </a:r>
            <a:r>
              <a:rPr lang="en-GB" altLang="x-none" sz="1600" dirty="0" err="1">
                <a:solidFill>
                  <a:schemeClr val="tx1"/>
                </a:solidFill>
              </a:rPr>
              <a:t>brado</a:t>
            </a:r>
            <a:r>
              <a:rPr lang="en-GB" altLang="x-none" sz="1600" dirty="0">
                <a:solidFill>
                  <a:schemeClr val="tx1"/>
                </a:solidFill>
              </a:rPr>
              <a:t> </a:t>
            </a:r>
            <a:r>
              <a:rPr lang="en-GB" altLang="x-none" sz="1600" dirty="0" err="1">
                <a:solidFill>
                  <a:schemeClr val="tx1"/>
                </a:solidFill>
              </a:rPr>
              <a:t>zakopano</a:t>
            </a:r>
            <a:r>
              <a:rPr lang="en-GB" altLang="x-none" sz="1600" dirty="0">
                <a:solidFill>
                  <a:schemeClr val="tx1"/>
                </a:solidFill>
              </a:rPr>
              <a:t> v </a:t>
            </a:r>
            <a:r>
              <a:rPr lang="en-GB" altLang="x-none" sz="1600" dirty="0" err="1">
                <a:solidFill>
                  <a:schemeClr val="tx1"/>
                </a:solidFill>
              </a:rPr>
              <a:t>prsi</a:t>
            </a:r>
            <a:r>
              <a:rPr lang="en-GB" altLang="x-none" sz="1600" dirty="0">
                <a:solidFill>
                  <a:schemeClr val="tx1"/>
                </a:solidFill>
              </a:rPr>
              <a:t> , da bi </a:t>
            </a:r>
            <a:r>
              <a:rPr lang="en-GB" altLang="x-none" sz="1600" dirty="0" err="1">
                <a:solidFill>
                  <a:schemeClr val="tx1"/>
                </a:solidFill>
              </a:rPr>
              <a:t>ušel</a:t>
            </a:r>
            <a:r>
              <a:rPr lang="en-GB" altLang="x-none" sz="1600" dirty="0">
                <a:solidFill>
                  <a:schemeClr val="tx1"/>
                </a:solidFill>
              </a:rPr>
              <a:t> </a:t>
            </a:r>
            <a:r>
              <a:rPr lang="en-GB" altLang="x-none" sz="1600" dirty="0" err="1">
                <a:solidFill>
                  <a:schemeClr val="tx1"/>
                </a:solidFill>
              </a:rPr>
              <a:t>strupenemu</a:t>
            </a:r>
            <a:r>
              <a:rPr lang="en-GB" altLang="x-none" sz="1600" dirty="0">
                <a:solidFill>
                  <a:schemeClr val="tx1"/>
                </a:solidFill>
              </a:rPr>
              <a:t> </a:t>
            </a:r>
            <a:r>
              <a:rPr lang="en-GB" altLang="x-none" sz="1600" dirty="0" err="1">
                <a:solidFill>
                  <a:schemeClr val="tx1"/>
                </a:solidFill>
              </a:rPr>
              <a:t>vetru</a:t>
            </a:r>
            <a:r>
              <a:rPr lang="en-GB" altLang="x-none" sz="1600" dirty="0">
                <a:solidFill>
                  <a:schemeClr val="tx1"/>
                </a:solidFill>
              </a:rPr>
              <a:t> , </a:t>
            </a:r>
            <a:r>
              <a:rPr lang="en-GB" altLang="x-none" sz="1600" dirty="0" err="1">
                <a:solidFill>
                  <a:schemeClr val="tx1"/>
                </a:solidFill>
              </a:rPr>
              <a:t>ko</a:t>
            </a:r>
            <a:r>
              <a:rPr lang="en-GB" altLang="x-none" sz="1600" dirty="0">
                <a:solidFill>
                  <a:schemeClr val="tx1"/>
                </a:solidFill>
              </a:rPr>
              <a:t> je </a:t>
            </a:r>
            <a:r>
              <a:rPr lang="en-GB" altLang="x-none" sz="1600" dirty="0" err="1">
                <a:solidFill>
                  <a:schemeClr val="tx1"/>
                </a:solidFill>
              </a:rPr>
              <a:t>stopil</a:t>
            </a:r>
            <a:r>
              <a:rPr lang="en-GB" altLang="x-none" sz="1600" dirty="0">
                <a:solidFill>
                  <a:schemeClr val="tx1"/>
                </a:solidFill>
              </a:rPr>
              <a:t> </a:t>
            </a:r>
            <a:r>
              <a:rPr lang="en-GB" altLang="x-none" sz="1600" dirty="0" err="1">
                <a:solidFill>
                  <a:schemeClr val="tx1"/>
                </a:solidFill>
              </a:rPr>
              <a:t>skozi</a:t>
            </a:r>
            <a:r>
              <a:rPr lang="en-GB" altLang="x-none" sz="1600" dirty="0">
                <a:solidFill>
                  <a:schemeClr val="tx1"/>
                </a:solidFill>
              </a:rPr>
              <a:t> </a:t>
            </a:r>
            <a:r>
              <a:rPr lang="en-GB" altLang="x-none" sz="1600" dirty="0" err="1">
                <a:solidFill>
                  <a:schemeClr val="tx1"/>
                </a:solidFill>
              </a:rPr>
              <a:t>steklena</a:t>
            </a:r>
            <a:r>
              <a:rPr lang="en-GB" altLang="x-none" sz="1600" dirty="0">
                <a:solidFill>
                  <a:schemeClr val="tx1"/>
                </a:solidFill>
              </a:rPr>
              <a:t> </a:t>
            </a:r>
            <a:r>
              <a:rPr lang="en-GB" altLang="x-none" sz="1600" dirty="0" err="1">
                <a:solidFill>
                  <a:schemeClr val="tx1"/>
                </a:solidFill>
              </a:rPr>
              <a:t>vrata</a:t>
            </a:r>
            <a:r>
              <a:rPr lang="en-GB" altLang="x-none" sz="1600" dirty="0">
                <a:solidFill>
                  <a:schemeClr val="tx1"/>
                </a:solidFill>
              </a:rPr>
              <a:t> </a:t>
            </a:r>
            <a:r>
              <a:rPr lang="en-GB" altLang="x-none" sz="1600" dirty="0" err="1">
                <a:solidFill>
                  <a:schemeClr val="tx1"/>
                </a:solidFill>
              </a:rPr>
              <a:t>bloka</a:t>
            </a:r>
            <a:r>
              <a:rPr lang="en-GB" altLang="x-none" sz="1600" dirty="0">
                <a:solidFill>
                  <a:schemeClr val="tx1"/>
                </a:solidFill>
              </a:rPr>
              <a:t> </a:t>
            </a:r>
            <a:r>
              <a:rPr lang="en-GB" altLang="x-none" sz="1600" dirty="0" err="1">
                <a:solidFill>
                  <a:schemeClr val="tx1"/>
                </a:solidFill>
              </a:rPr>
              <a:t>Zmaga</a:t>
            </a:r>
            <a:r>
              <a:rPr lang="en-GB" altLang="x-none" sz="1600" dirty="0">
                <a:solidFill>
                  <a:schemeClr val="tx1"/>
                </a:solidFill>
              </a:rPr>
              <a:t> , </a:t>
            </a:r>
            <a:r>
              <a:rPr lang="en-GB" altLang="x-none" sz="1600" dirty="0" err="1">
                <a:solidFill>
                  <a:schemeClr val="tx1"/>
                </a:solidFill>
              </a:rPr>
              <a:t>vendar</a:t>
            </a:r>
            <a:r>
              <a:rPr lang="en-GB" altLang="x-none" sz="1600" dirty="0">
                <a:solidFill>
                  <a:schemeClr val="tx1"/>
                </a:solidFill>
              </a:rPr>
              <a:t> ne </a:t>
            </a:r>
            <a:r>
              <a:rPr lang="en-GB" altLang="x-none" sz="1600" dirty="0" err="1">
                <a:solidFill>
                  <a:schemeClr val="tx1"/>
                </a:solidFill>
              </a:rPr>
              <a:t>dovolj</a:t>
            </a:r>
            <a:r>
              <a:rPr lang="en-GB" altLang="x-none" sz="1600" dirty="0">
                <a:solidFill>
                  <a:schemeClr val="tx1"/>
                </a:solidFill>
              </a:rPr>
              <a:t> </a:t>
            </a:r>
            <a:r>
              <a:rPr lang="en-GB" altLang="x-none" sz="1600" dirty="0" err="1">
                <a:solidFill>
                  <a:schemeClr val="tx1"/>
                </a:solidFill>
              </a:rPr>
              <a:t>hitro</a:t>
            </a:r>
            <a:r>
              <a:rPr lang="en-GB" altLang="x-none" sz="1600" dirty="0">
                <a:solidFill>
                  <a:schemeClr val="tx1"/>
                </a:solidFill>
              </a:rPr>
              <a:t> , da ne bi </a:t>
            </a:r>
            <a:r>
              <a:rPr lang="en-GB" altLang="x-none" sz="1600" dirty="0" err="1">
                <a:solidFill>
                  <a:schemeClr val="tx1"/>
                </a:solidFill>
              </a:rPr>
              <a:t>vrtinec</a:t>
            </a:r>
            <a:r>
              <a:rPr lang="en-GB" altLang="x-none" sz="1600" dirty="0">
                <a:solidFill>
                  <a:schemeClr val="tx1"/>
                </a:solidFill>
              </a:rPr>
              <a:t> </a:t>
            </a:r>
            <a:r>
              <a:rPr lang="en-GB" altLang="x-none" sz="1600" dirty="0" err="1">
                <a:solidFill>
                  <a:schemeClr val="tx1"/>
                </a:solidFill>
              </a:rPr>
              <a:t>peščenega</a:t>
            </a:r>
            <a:r>
              <a:rPr lang="en-GB" altLang="x-none" sz="1600" dirty="0">
                <a:solidFill>
                  <a:schemeClr val="tx1"/>
                </a:solidFill>
              </a:rPr>
              <a:t> </a:t>
            </a:r>
            <a:r>
              <a:rPr lang="en-GB" altLang="x-none" sz="1600" dirty="0" err="1">
                <a:solidFill>
                  <a:schemeClr val="tx1"/>
                </a:solidFill>
              </a:rPr>
              <a:t>prahu</a:t>
            </a:r>
            <a:r>
              <a:rPr lang="en-GB" altLang="x-none" sz="1600" dirty="0">
                <a:solidFill>
                  <a:schemeClr val="tx1"/>
                </a:solidFill>
              </a:rPr>
              <a:t> </a:t>
            </a:r>
            <a:r>
              <a:rPr lang="en-GB" altLang="x-none" sz="1600" dirty="0" err="1">
                <a:solidFill>
                  <a:schemeClr val="tx1"/>
                </a:solidFill>
              </a:rPr>
              <a:t>vstopil</a:t>
            </a:r>
            <a:r>
              <a:rPr lang="en-GB" altLang="x-none" sz="1600" dirty="0">
                <a:solidFill>
                  <a:schemeClr val="tx1"/>
                </a:solidFill>
              </a:rPr>
              <a:t> </a:t>
            </a:r>
            <a:r>
              <a:rPr lang="en-GB" altLang="x-none" sz="1600" dirty="0" err="1">
                <a:solidFill>
                  <a:schemeClr val="tx1"/>
                </a:solidFill>
              </a:rPr>
              <a:t>skupaj</a:t>
            </a:r>
            <a:r>
              <a:rPr lang="en-GB" altLang="x-none" sz="1600" dirty="0">
                <a:solidFill>
                  <a:schemeClr val="tx1"/>
                </a:solidFill>
              </a:rPr>
              <a:t> z </a:t>
            </a:r>
            <a:r>
              <a:rPr lang="en-GB" altLang="x-none" sz="1600" dirty="0" err="1">
                <a:solidFill>
                  <a:schemeClr val="tx1"/>
                </a:solidFill>
              </a:rPr>
              <a:t>njim</a:t>
            </a:r>
            <a:r>
              <a:rPr lang="en-GB" altLang="x-none" sz="1600" dirty="0">
                <a:solidFill>
                  <a:schemeClr val="tx1"/>
                </a:solidFill>
              </a:rPr>
              <a:t> . </a:t>
            </a:r>
          </a:p>
          <a:p>
            <a:pPr>
              <a:buFont typeface="Times New Roman" charset="0"/>
              <a:buAutoNum type="arabicPeriod"/>
            </a:pPr>
            <a:r>
              <a:rPr lang="en-GB" altLang="x-none" sz="1600" dirty="0" err="1">
                <a:solidFill>
                  <a:schemeClr val="tx1"/>
                </a:solidFill>
              </a:rPr>
              <a:t>Veža</a:t>
            </a:r>
            <a:r>
              <a:rPr lang="en-GB" altLang="x-none" sz="1600" dirty="0">
                <a:solidFill>
                  <a:schemeClr val="tx1"/>
                </a:solidFill>
              </a:rPr>
              <a:t> je </a:t>
            </a:r>
            <a:r>
              <a:rPr lang="en-GB" altLang="x-none" sz="1600" dirty="0" err="1">
                <a:solidFill>
                  <a:schemeClr val="tx1"/>
                </a:solidFill>
              </a:rPr>
              <a:t>smrdela</a:t>
            </a:r>
            <a:r>
              <a:rPr lang="en-GB" altLang="x-none" sz="1600" dirty="0">
                <a:solidFill>
                  <a:schemeClr val="tx1"/>
                </a:solidFill>
              </a:rPr>
              <a:t> </a:t>
            </a:r>
            <a:r>
              <a:rPr lang="en-GB" altLang="x-none" sz="1600" dirty="0" err="1">
                <a:solidFill>
                  <a:schemeClr val="tx1"/>
                </a:solidFill>
              </a:rPr>
              <a:t>po</a:t>
            </a:r>
            <a:r>
              <a:rPr lang="en-GB" altLang="x-none" sz="1600" dirty="0">
                <a:solidFill>
                  <a:schemeClr val="tx1"/>
                </a:solidFill>
              </a:rPr>
              <a:t> </a:t>
            </a:r>
            <a:r>
              <a:rPr lang="en-GB" altLang="x-none" sz="1600" dirty="0" err="1">
                <a:solidFill>
                  <a:schemeClr val="tx1"/>
                </a:solidFill>
              </a:rPr>
              <a:t>kuhanem</a:t>
            </a:r>
            <a:r>
              <a:rPr lang="en-GB" altLang="x-none" sz="1600" dirty="0">
                <a:solidFill>
                  <a:schemeClr val="tx1"/>
                </a:solidFill>
              </a:rPr>
              <a:t> </a:t>
            </a:r>
            <a:r>
              <a:rPr lang="en-GB" altLang="x-none" sz="1600" dirty="0" err="1">
                <a:solidFill>
                  <a:schemeClr val="tx1"/>
                </a:solidFill>
              </a:rPr>
              <a:t>zelju</a:t>
            </a:r>
            <a:r>
              <a:rPr lang="en-GB" altLang="x-none" sz="1600" dirty="0">
                <a:solidFill>
                  <a:schemeClr val="tx1"/>
                </a:solidFill>
              </a:rPr>
              <a:t> in </a:t>
            </a:r>
            <a:r>
              <a:rPr lang="en-GB" altLang="x-none" sz="1600" dirty="0" err="1">
                <a:solidFill>
                  <a:schemeClr val="tx1"/>
                </a:solidFill>
              </a:rPr>
              <a:t>starih</a:t>
            </a:r>
            <a:r>
              <a:rPr lang="en-GB" altLang="x-none" sz="1600" dirty="0">
                <a:solidFill>
                  <a:schemeClr val="tx1"/>
                </a:solidFill>
              </a:rPr>
              <a:t> , </a:t>
            </a:r>
            <a:r>
              <a:rPr lang="en-GB" altLang="x-none" sz="1600" dirty="0" err="1">
                <a:solidFill>
                  <a:schemeClr val="tx1"/>
                </a:solidFill>
              </a:rPr>
              <a:t>cunjastih</a:t>
            </a:r>
            <a:r>
              <a:rPr lang="en-GB" altLang="x-none" sz="1600" dirty="0">
                <a:solidFill>
                  <a:schemeClr val="tx1"/>
                </a:solidFill>
              </a:rPr>
              <a:t> </a:t>
            </a:r>
            <a:r>
              <a:rPr lang="en-GB" altLang="x-none" sz="1600" dirty="0" err="1">
                <a:solidFill>
                  <a:schemeClr val="tx1"/>
                </a:solidFill>
              </a:rPr>
              <a:t>predpražnikih</a:t>
            </a:r>
            <a:r>
              <a:rPr lang="en-GB" altLang="x-none" sz="1600" dirty="0">
                <a:solidFill>
                  <a:schemeClr val="tx1"/>
                </a:solidFill>
              </a:rPr>
              <a:t> . </a:t>
            </a:r>
          </a:p>
          <a:p>
            <a:pPr>
              <a:buFont typeface="Times New Roman" charset="0"/>
              <a:buAutoNum type="arabicPeriod"/>
            </a:pPr>
            <a:r>
              <a:rPr lang="en-GB" altLang="x-none" sz="1600" dirty="0">
                <a:solidFill>
                  <a:schemeClr val="tx1"/>
                </a:solidFill>
              </a:rPr>
              <a:t>Na </a:t>
            </a:r>
            <a:r>
              <a:rPr lang="en-GB" altLang="x-none" sz="1600" dirty="0" err="1">
                <a:solidFill>
                  <a:schemeClr val="tx1"/>
                </a:solidFill>
              </a:rPr>
              <a:t>eni</a:t>
            </a:r>
            <a:r>
              <a:rPr lang="en-GB" altLang="x-none" sz="1600" dirty="0">
                <a:solidFill>
                  <a:schemeClr val="tx1"/>
                </a:solidFill>
              </a:rPr>
              <a:t> </a:t>
            </a:r>
            <a:r>
              <a:rPr lang="en-GB" altLang="x-none" sz="1600" dirty="0" err="1">
                <a:solidFill>
                  <a:schemeClr val="tx1"/>
                </a:solidFill>
              </a:rPr>
              <a:t>strani</a:t>
            </a:r>
            <a:r>
              <a:rPr lang="en-GB" altLang="x-none" sz="1600" dirty="0">
                <a:solidFill>
                  <a:schemeClr val="tx1"/>
                </a:solidFill>
              </a:rPr>
              <a:t> je </a:t>
            </a:r>
            <a:r>
              <a:rPr lang="en-GB" altLang="x-none" sz="1600" dirty="0" err="1">
                <a:solidFill>
                  <a:schemeClr val="tx1"/>
                </a:solidFill>
              </a:rPr>
              <a:t>bil</a:t>
            </a:r>
            <a:r>
              <a:rPr lang="en-GB" altLang="x-none" sz="1600" dirty="0">
                <a:solidFill>
                  <a:schemeClr val="tx1"/>
                </a:solidFill>
              </a:rPr>
              <a:t> </a:t>
            </a:r>
            <a:r>
              <a:rPr lang="en-GB" altLang="x-none" sz="1600" dirty="0" err="1">
                <a:solidFill>
                  <a:schemeClr val="tx1"/>
                </a:solidFill>
              </a:rPr>
              <a:t>na</a:t>
            </a:r>
            <a:r>
              <a:rPr lang="en-GB" altLang="x-none" sz="1600" dirty="0">
                <a:solidFill>
                  <a:schemeClr val="tx1"/>
                </a:solidFill>
              </a:rPr>
              <a:t> steno </a:t>
            </a:r>
            <a:r>
              <a:rPr lang="en-GB" altLang="x-none" sz="1600" dirty="0" err="1">
                <a:solidFill>
                  <a:schemeClr val="tx1"/>
                </a:solidFill>
              </a:rPr>
              <a:t>pribit</a:t>
            </a:r>
            <a:r>
              <a:rPr lang="en-GB" altLang="x-none" sz="1600" dirty="0">
                <a:solidFill>
                  <a:schemeClr val="tx1"/>
                </a:solidFill>
              </a:rPr>
              <a:t> </a:t>
            </a:r>
            <a:r>
              <a:rPr lang="en-GB" altLang="x-none" sz="1600" dirty="0" err="1">
                <a:solidFill>
                  <a:schemeClr val="tx1"/>
                </a:solidFill>
              </a:rPr>
              <a:t>barven</a:t>
            </a:r>
            <a:r>
              <a:rPr lang="en-GB" altLang="x-none" sz="1600" dirty="0">
                <a:solidFill>
                  <a:schemeClr val="tx1"/>
                </a:solidFill>
              </a:rPr>
              <a:t> , </a:t>
            </a:r>
            <a:r>
              <a:rPr lang="en-GB" altLang="x-none" sz="1600" dirty="0" err="1">
                <a:solidFill>
                  <a:schemeClr val="tx1"/>
                </a:solidFill>
              </a:rPr>
              <a:t>za</a:t>
            </a:r>
            <a:r>
              <a:rPr lang="en-GB" altLang="x-none" sz="1600" dirty="0">
                <a:solidFill>
                  <a:schemeClr val="tx1"/>
                </a:solidFill>
              </a:rPr>
              <a:t> </a:t>
            </a:r>
            <a:r>
              <a:rPr lang="en-GB" altLang="x-none" sz="1600" dirty="0" err="1">
                <a:solidFill>
                  <a:schemeClr val="tx1"/>
                </a:solidFill>
              </a:rPr>
              <a:t>notranjo</a:t>
            </a:r>
            <a:r>
              <a:rPr lang="en-GB" altLang="x-none" sz="1600" dirty="0">
                <a:solidFill>
                  <a:schemeClr val="tx1"/>
                </a:solidFill>
              </a:rPr>
              <a:t> </a:t>
            </a:r>
            <a:r>
              <a:rPr lang="en-GB" altLang="x-none" sz="1600" dirty="0" err="1">
                <a:solidFill>
                  <a:schemeClr val="tx1"/>
                </a:solidFill>
              </a:rPr>
              <a:t>opremo</a:t>
            </a:r>
            <a:r>
              <a:rPr lang="en-GB" altLang="x-none" sz="1600" dirty="0">
                <a:solidFill>
                  <a:schemeClr val="tx1"/>
                </a:solidFill>
              </a:rPr>
              <a:t> </a:t>
            </a:r>
            <a:r>
              <a:rPr lang="en-GB" altLang="x-none" sz="1600" dirty="0" err="1">
                <a:solidFill>
                  <a:schemeClr val="tx1"/>
                </a:solidFill>
              </a:rPr>
              <a:t>prevelik</a:t>
            </a:r>
            <a:r>
              <a:rPr lang="en-GB" altLang="x-none" sz="1600" dirty="0">
                <a:solidFill>
                  <a:schemeClr val="tx1"/>
                </a:solidFill>
              </a:rPr>
              <a:t> </a:t>
            </a:r>
            <a:r>
              <a:rPr lang="en-GB" altLang="x-none" sz="1600" dirty="0" err="1">
                <a:solidFill>
                  <a:schemeClr val="tx1"/>
                </a:solidFill>
              </a:rPr>
              <a:t>plakat</a:t>
            </a:r>
            <a:r>
              <a:rPr lang="en-GB" altLang="x-none" sz="1600" dirty="0">
                <a:solidFill>
                  <a:schemeClr val="tx1"/>
                </a:solidFill>
              </a:rPr>
              <a:t> . </a:t>
            </a:r>
          </a:p>
          <a:p>
            <a:pPr>
              <a:buFont typeface="Times New Roman" charset="0"/>
              <a:buAutoNum type="arabicPeriod"/>
            </a:pPr>
            <a:r>
              <a:rPr lang="en-GB" altLang="x-none" sz="1600" dirty="0" err="1">
                <a:solidFill>
                  <a:schemeClr val="tx1"/>
                </a:solidFill>
              </a:rPr>
              <a:t>Prikazoval</a:t>
            </a:r>
            <a:r>
              <a:rPr lang="en-GB" altLang="x-none" sz="1600" dirty="0">
                <a:solidFill>
                  <a:schemeClr val="tx1"/>
                </a:solidFill>
              </a:rPr>
              <a:t> je </a:t>
            </a:r>
            <a:r>
              <a:rPr lang="en-GB" altLang="x-none" sz="1600" dirty="0" err="1">
                <a:solidFill>
                  <a:schemeClr val="tx1"/>
                </a:solidFill>
              </a:rPr>
              <a:t>preprosto</a:t>
            </a:r>
            <a:r>
              <a:rPr lang="en-GB" altLang="x-none" sz="1600" dirty="0">
                <a:solidFill>
                  <a:schemeClr val="tx1"/>
                </a:solidFill>
              </a:rPr>
              <a:t> </a:t>
            </a:r>
            <a:r>
              <a:rPr lang="en-GB" altLang="x-none" sz="1600" dirty="0" err="1">
                <a:solidFill>
                  <a:schemeClr val="tx1"/>
                </a:solidFill>
              </a:rPr>
              <a:t>ogromen</a:t>
            </a:r>
            <a:r>
              <a:rPr lang="en-GB" altLang="x-none" sz="1600" dirty="0">
                <a:solidFill>
                  <a:schemeClr val="tx1"/>
                </a:solidFill>
              </a:rPr>
              <a:t> , </a:t>
            </a:r>
            <a:r>
              <a:rPr lang="en-GB" altLang="x-none" sz="1600" dirty="0" err="1">
                <a:solidFill>
                  <a:schemeClr val="tx1"/>
                </a:solidFill>
              </a:rPr>
              <a:t>več</a:t>
            </a:r>
            <a:r>
              <a:rPr lang="en-GB" altLang="x-none" sz="1600" dirty="0">
                <a:solidFill>
                  <a:schemeClr val="tx1"/>
                </a:solidFill>
              </a:rPr>
              <a:t> </a:t>
            </a:r>
            <a:r>
              <a:rPr lang="en-GB" altLang="x-none" sz="1600" dirty="0" err="1">
                <a:solidFill>
                  <a:schemeClr val="tx1"/>
                </a:solidFill>
              </a:rPr>
              <a:t>kot</a:t>
            </a:r>
            <a:r>
              <a:rPr lang="en-GB" altLang="x-none" sz="1600" dirty="0">
                <a:solidFill>
                  <a:schemeClr val="tx1"/>
                </a:solidFill>
              </a:rPr>
              <a:t> meter </a:t>
            </a:r>
            <a:r>
              <a:rPr lang="en-GB" altLang="x-none" sz="1600" dirty="0" err="1">
                <a:solidFill>
                  <a:schemeClr val="tx1"/>
                </a:solidFill>
              </a:rPr>
              <a:t>velik</a:t>
            </a:r>
            <a:r>
              <a:rPr lang="en-GB" altLang="x-none" sz="1600" dirty="0">
                <a:solidFill>
                  <a:schemeClr val="tx1"/>
                </a:solidFill>
              </a:rPr>
              <a:t> </a:t>
            </a:r>
            <a:r>
              <a:rPr lang="en-GB" altLang="x-none" sz="1600" dirty="0" err="1">
                <a:solidFill>
                  <a:schemeClr val="tx1"/>
                </a:solidFill>
              </a:rPr>
              <a:t>obraz</a:t>
            </a:r>
            <a:r>
              <a:rPr lang="en-GB" altLang="x-none" sz="1600" dirty="0">
                <a:solidFill>
                  <a:schemeClr val="tx1"/>
                </a:solidFill>
              </a:rPr>
              <a:t> : </a:t>
            </a:r>
            <a:r>
              <a:rPr lang="en-GB" altLang="x-none" sz="1600" dirty="0" err="1">
                <a:solidFill>
                  <a:schemeClr val="tx1"/>
                </a:solidFill>
              </a:rPr>
              <a:t>obraz</a:t>
            </a:r>
            <a:r>
              <a:rPr lang="en-GB" altLang="x-none" sz="1600" dirty="0">
                <a:solidFill>
                  <a:schemeClr val="tx1"/>
                </a:solidFill>
              </a:rPr>
              <a:t> </a:t>
            </a:r>
            <a:r>
              <a:rPr lang="en-GB" altLang="x-none" sz="1600" dirty="0" err="1">
                <a:solidFill>
                  <a:schemeClr val="tx1"/>
                </a:solidFill>
              </a:rPr>
              <a:t>moškega</a:t>
            </a:r>
            <a:r>
              <a:rPr lang="en-GB" altLang="x-none" sz="1600" dirty="0">
                <a:solidFill>
                  <a:schemeClr val="tx1"/>
                </a:solidFill>
              </a:rPr>
              <a:t> </a:t>
            </a:r>
            <a:r>
              <a:rPr lang="en-GB" altLang="x-none" sz="1600" dirty="0" err="1">
                <a:solidFill>
                  <a:schemeClr val="tx1"/>
                </a:solidFill>
              </a:rPr>
              <a:t>pri</a:t>
            </a:r>
            <a:r>
              <a:rPr lang="en-GB" altLang="x-none" sz="1600" dirty="0">
                <a:solidFill>
                  <a:schemeClr val="tx1"/>
                </a:solidFill>
              </a:rPr>
              <a:t> </a:t>
            </a:r>
            <a:r>
              <a:rPr lang="en-GB" altLang="x-none" sz="1600" dirty="0" err="1">
                <a:solidFill>
                  <a:schemeClr val="tx1"/>
                </a:solidFill>
              </a:rPr>
              <a:t>petinštiridesetih</a:t>
            </a:r>
            <a:r>
              <a:rPr lang="en-GB" altLang="x-none" sz="1600" dirty="0">
                <a:solidFill>
                  <a:schemeClr val="tx1"/>
                </a:solidFill>
              </a:rPr>
              <a:t> , s </a:t>
            </a:r>
            <a:r>
              <a:rPr lang="en-GB" altLang="x-none" sz="1600" dirty="0" err="1">
                <a:solidFill>
                  <a:schemeClr val="tx1"/>
                </a:solidFill>
              </a:rPr>
              <a:t>košatimi</a:t>
            </a:r>
            <a:r>
              <a:rPr lang="en-GB" altLang="x-none" sz="1600" dirty="0">
                <a:solidFill>
                  <a:schemeClr val="tx1"/>
                </a:solidFill>
              </a:rPr>
              <a:t> </a:t>
            </a:r>
            <a:r>
              <a:rPr lang="en-GB" altLang="x-none" sz="1600" dirty="0" err="1">
                <a:solidFill>
                  <a:schemeClr val="tx1"/>
                </a:solidFill>
              </a:rPr>
              <a:t>črnimi</a:t>
            </a:r>
            <a:r>
              <a:rPr lang="en-GB" altLang="x-none" sz="1600" dirty="0">
                <a:solidFill>
                  <a:schemeClr val="tx1"/>
                </a:solidFill>
              </a:rPr>
              <a:t> </a:t>
            </a:r>
            <a:r>
              <a:rPr lang="en-GB" altLang="x-none" sz="1600" dirty="0" err="1">
                <a:solidFill>
                  <a:schemeClr val="tx1"/>
                </a:solidFill>
              </a:rPr>
              <a:t>brki</a:t>
            </a:r>
            <a:r>
              <a:rPr lang="en-GB" altLang="x-none" sz="1600" dirty="0">
                <a:solidFill>
                  <a:schemeClr val="tx1"/>
                </a:solidFill>
              </a:rPr>
              <a:t> in z </a:t>
            </a:r>
            <a:r>
              <a:rPr lang="en-GB" altLang="x-none" sz="1600" dirty="0" err="1">
                <a:solidFill>
                  <a:schemeClr val="tx1"/>
                </a:solidFill>
              </a:rPr>
              <a:t>ostro</a:t>
            </a:r>
            <a:r>
              <a:rPr lang="en-GB" altLang="x-none" sz="1600" dirty="0">
                <a:solidFill>
                  <a:schemeClr val="tx1"/>
                </a:solidFill>
              </a:rPr>
              <a:t> </a:t>
            </a:r>
            <a:r>
              <a:rPr lang="en-GB" altLang="x-none" sz="1600" dirty="0" err="1">
                <a:solidFill>
                  <a:schemeClr val="tx1"/>
                </a:solidFill>
              </a:rPr>
              <a:t>začrtanimi</a:t>
            </a:r>
            <a:r>
              <a:rPr lang="en-GB" altLang="x-none" sz="1600" dirty="0">
                <a:solidFill>
                  <a:schemeClr val="tx1"/>
                </a:solidFill>
              </a:rPr>
              <a:t> , </a:t>
            </a:r>
            <a:r>
              <a:rPr lang="en-GB" altLang="x-none" sz="1600" dirty="0" err="1">
                <a:solidFill>
                  <a:schemeClr val="tx1"/>
                </a:solidFill>
              </a:rPr>
              <a:t>čednimi</a:t>
            </a:r>
            <a:r>
              <a:rPr lang="en-GB" altLang="x-none" sz="1600" dirty="0">
                <a:solidFill>
                  <a:schemeClr val="tx1"/>
                </a:solidFill>
              </a:rPr>
              <a:t> </a:t>
            </a:r>
            <a:r>
              <a:rPr lang="en-GB" altLang="x-none" sz="1600" dirty="0" err="1">
                <a:solidFill>
                  <a:schemeClr val="tx1"/>
                </a:solidFill>
              </a:rPr>
              <a:t>potezami</a:t>
            </a:r>
            <a:r>
              <a:rPr lang="en-GB" altLang="x-none" sz="1600" dirty="0">
                <a:solidFill>
                  <a:schemeClr val="tx1"/>
                </a:solidFill>
              </a:rPr>
              <a:t> . </a:t>
            </a:r>
          </a:p>
        </p:txBody>
      </p:sp>
    </p:spTree>
    <p:extLst>
      <p:ext uri="{BB962C8B-B14F-4D97-AF65-F5344CB8AC3E}">
        <p14:creationId xmlns:p14="http://schemas.microsoft.com/office/powerpoint/2010/main" val="159837910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5" name="Rectangle 3"/>
          <p:cNvSpPr>
            <a:spLocks noChangeArrowheads="1"/>
          </p:cNvSpPr>
          <p:nvPr/>
        </p:nvSpPr>
        <p:spPr bwMode="auto">
          <a:xfrm>
            <a:off x="250825" y="1196975"/>
            <a:ext cx="849788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>
              <a:defRPr sz="2400">
                <a:solidFill>
                  <a:srgbClr val="000000"/>
                </a:solidFill>
                <a:latin typeface="Times New Roman" charset="0"/>
              </a:defRPr>
            </a:lvl1pPr>
            <a:lvl2pPr marL="914400" indent="-457200">
              <a:defRPr sz="2400">
                <a:solidFill>
                  <a:srgbClr val="000000"/>
                </a:solidFill>
                <a:latin typeface="Times New Roman" charset="0"/>
              </a:defRPr>
            </a:lvl2pPr>
            <a:lvl3pPr marL="1371600" indent="-457200">
              <a:defRPr sz="2400">
                <a:solidFill>
                  <a:srgbClr val="000000"/>
                </a:solidFill>
                <a:latin typeface="Times New Roman" charset="0"/>
              </a:defRPr>
            </a:lvl3pPr>
            <a:lvl4pPr marL="1828800" indent="-457200">
              <a:defRPr sz="2400">
                <a:solidFill>
                  <a:srgbClr val="000000"/>
                </a:solidFill>
                <a:latin typeface="Times New Roman" charset="0"/>
              </a:defRPr>
            </a:lvl4pPr>
            <a:lvl5pPr marL="2286000" indent="-457200">
              <a:defRPr sz="2400">
                <a:solidFill>
                  <a:srgbClr val="000000"/>
                </a:solidFill>
                <a:latin typeface="Times New Roman" charset="0"/>
              </a:defRPr>
            </a:lvl5pPr>
            <a:lvl6pPr marL="2743200" indent="-4572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2400">
                <a:solidFill>
                  <a:srgbClr val="000000"/>
                </a:solidFill>
                <a:latin typeface="Times New Roman" charset="0"/>
              </a:defRPr>
            </a:lvl6pPr>
            <a:lvl7pPr marL="3200400" indent="-4572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2400">
                <a:solidFill>
                  <a:srgbClr val="000000"/>
                </a:solidFill>
                <a:latin typeface="Times New Roman" charset="0"/>
              </a:defRPr>
            </a:lvl7pPr>
            <a:lvl8pPr marL="3657600" indent="-4572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2400">
                <a:solidFill>
                  <a:srgbClr val="000000"/>
                </a:solidFill>
                <a:latin typeface="Times New Roman" charset="0"/>
              </a:defRPr>
            </a:lvl8pPr>
            <a:lvl9pPr marL="4114800" indent="-4572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2400">
                <a:solidFill>
                  <a:srgbClr val="000000"/>
                </a:solidFill>
                <a:latin typeface="Times New Roman" charset="0"/>
              </a:defRPr>
            </a:lvl9pPr>
          </a:lstStyle>
          <a:p>
            <a:r>
              <a:rPr lang="en-US" altLang="x-none" sz="1600">
                <a:solidFill>
                  <a:schemeClr val="tx1"/>
                </a:solidFill>
              </a:rPr>
              <a:t>It was a bright cold day in April , and the clocks were striking thirteen . </a:t>
            </a:r>
            <a:endParaRPr lang="en-GB" altLang="x-none" sz="1600" dirty="0">
              <a:solidFill>
                <a:schemeClr val="tx1"/>
              </a:solidFill>
            </a:endParaRPr>
          </a:p>
        </p:txBody>
      </p:sp>
      <p:sp>
        <p:nvSpPr>
          <p:cNvPr id="100356" name="Rectangle 4"/>
          <p:cNvSpPr>
            <a:spLocks noChangeArrowheads="1"/>
          </p:cNvSpPr>
          <p:nvPr/>
        </p:nvSpPr>
        <p:spPr bwMode="auto">
          <a:xfrm>
            <a:off x="323850" y="3933825"/>
            <a:ext cx="849788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>
              <a:defRPr sz="2400">
                <a:solidFill>
                  <a:srgbClr val="000000"/>
                </a:solidFill>
                <a:latin typeface="Times New Roman" charset="0"/>
              </a:defRPr>
            </a:lvl1pPr>
            <a:lvl2pPr marL="914400" indent="-457200">
              <a:defRPr sz="2400">
                <a:solidFill>
                  <a:srgbClr val="000000"/>
                </a:solidFill>
                <a:latin typeface="Times New Roman" charset="0"/>
              </a:defRPr>
            </a:lvl2pPr>
            <a:lvl3pPr marL="1371600" indent="-457200">
              <a:defRPr sz="2400">
                <a:solidFill>
                  <a:srgbClr val="000000"/>
                </a:solidFill>
                <a:latin typeface="Times New Roman" charset="0"/>
              </a:defRPr>
            </a:lvl3pPr>
            <a:lvl4pPr marL="1828800" indent="-457200">
              <a:defRPr sz="2400">
                <a:solidFill>
                  <a:srgbClr val="000000"/>
                </a:solidFill>
                <a:latin typeface="Times New Roman" charset="0"/>
              </a:defRPr>
            </a:lvl4pPr>
            <a:lvl5pPr marL="2286000" indent="-457200">
              <a:defRPr sz="2400">
                <a:solidFill>
                  <a:srgbClr val="000000"/>
                </a:solidFill>
                <a:latin typeface="Times New Roman" charset="0"/>
              </a:defRPr>
            </a:lvl5pPr>
            <a:lvl6pPr marL="2743200" indent="-4572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2400">
                <a:solidFill>
                  <a:srgbClr val="000000"/>
                </a:solidFill>
                <a:latin typeface="Times New Roman" charset="0"/>
              </a:defRPr>
            </a:lvl6pPr>
            <a:lvl7pPr marL="3200400" indent="-4572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2400">
                <a:solidFill>
                  <a:srgbClr val="000000"/>
                </a:solidFill>
                <a:latin typeface="Times New Roman" charset="0"/>
              </a:defRPr>
            </a:lvl7pPr>
            <a:lvl8pPr marL="3657600" indent="-4572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2400">
                <a:solidFill>
                  <a:srgbClr val="000000"/>
                </a:solidFill>
                <a:latin typeface="Times New Roman" charset="0"/>
              </a:defRPr>
            </a:lvl8pPr>
            <a:lvl9pPr marL="4114800" indent="-4572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defRPr sz="2400">
                <a:solidFill>
                  <a:srgbClr val="000000"/>
                </a:solidFill>
                <a:latin typeface="Times New Roman" charset="0"/>
              </a:defRPr>
            </a:lvl9pPr>
          </a:lstStyle>
          <a:p>
            <a:r>
              <a:rPr lang="en-GB" altLang="x-none" sz="1600">
                <a:solidFill>
                  <a:schemeClr val="tx1"/>
                </a:solidFill>
              </a:rPr>
              <a:t>Bil je jasen , mrzel aprilski dan in ure so bile trinajst . </a:t>
            </a:r>
          </a:p>
        </p:txBody>
      </p:sp>
      <p:sp>
        <p:nvSpPr>
          <p:cNvPr id="100357" name="Line 5"/>
          <p:cNvSpPr>
            <a:spLocks noChangeShapeType="1"/>
          </p:cNvSpPr>
          <p:nvPr/>
        </p:nvSpPr>
        <p:spPr bwMode="auto">
          <a:xfrm flipV="1">
            <a:off x="4356100" y="1557338"/>
            <a:ext cx="1295400" cy="2447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0358" name="Line 6"/>
          <p:cNvSpPr>
            <a:spLocks noChangeShapeType="1"/>
          </p:cNvSpPr>
          <p:nvPr/>
        </p:nvSpPr>
        <p:spPr bwMode="auto">
          <a:xfrm flipV="1">
            <a:off x="3419476" y="1555751"/>
            <a:ext cx="431800" cy="24495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0359" name="Line 7"/>
          <p:cNvSpPr>
            <a:spLocks noChangeShapeType="1"/>
          </p:cNvSpPr>
          <p:nvPr/>
        </p:nvSpPr>
        <p:spPr bwMode="auto">
          <a:xfrm flipV="1">
            <a:off x="3132138" y="1484313"/>
            <a:ext cx="71437" cy="25209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0360" name="Line 8"/>
          <p:cNvSpPr>
            <a:spLocks noChangeShapeType="1"/>
          </p:cNvSpPr>
          <p:nvPr/>
        </p:nvSpPr>
        <p:spPr bwMode="auto">
          <a:xfrm flipV="1">
            <a:off x="4859338" y="1484313"/>
            <a:ext cx="1296987" cy="25923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" name="Line 5"/>
          <p:cNvSpPr>
            <a:spLocks noChangeShapeType="1"/>
          </p:cNvSpPr>
          <p:nvPr/>
        </p:nvSpPr>
        <p:spPr bwMode="auto">
          <a:xfrm flipV="1">
            <a:off x="3779912" y="1557337"/>
            <a:ext cx="936104" cy="2447926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" name="Oval 1"/>
          <p:cNvSpPr/>
          <p:nvPr/>
        </p:nvSpPr>
        <p:spPr>
          <a:xfrm>
            <a:off x="4283968" y="1196976"/>
            <a:ext cx="1152128" cy="36036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3491879" y="4005262"/>
            <a:ext cx="575295" cy="265113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3419475" y="1219201"/>
            <a:ext cx="793303" cy="33813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 Box 1"/>
          <p:cNvSpPr txBox="1">
            <a:spLocks noChangeArrowheads="1"/>
          </p:cNvSpPr>
          <p:nvPr/>
        </p:nvSpPr>
        <p:spPr bwMode="auto">
          <a:xfrm>
            <a:off x="1150938" y="214313"/>
            <a:ext cx="7793037" cy="10544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5pPr>
            <a:lvl6pPr marL="25146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6pPr>
            <a:lvl7pPr marL="29718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7pPr>
            <a:lvl8pPr marL="34290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8pPr>
            <a:lvl9pPr marL="38862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9pPr>
          </a:lstStyle>
          <a:p>
            <a:pPr algn="l" eaLnBrk="1" hangingPunct="1">
              <a:buClrTx/>
              <a:buFontTx/>
              <a:buNone/>
            </a:pPr>
            <a:r>
              <a:rPr lang="sl-SI" altLang="x-none" sz="3200" b="1" dirty="0">
                <a:solidFill>
                  <a:schemeClr val="tx2"/>
                </a:solidFill>
                <a:latin typeface="+mj-lt"/>
              </a:rPr>
              <a:t>2 Strojno prevajanje, </a:t>
            </a:r>
            <a:r>
              <a:rPr lang="sl-SI" altLang="x-none" sz="3200" b="1" dirty="0" smtClean="0">
                <a:solidFill>
                  <a:schemeClr val="tx2"/>
                </a:solidFill>
                <a:latin typeface="+mj-lt"/>
              </a:rPr>
              <a:t>primeri poravnav</a:t>
            </a:r>
            <a:endParaRPr lang="sl-SI" altLang="x-none" sz="3200" b="1" dirty="0">
              <a:solidFill>
                <a:schemeClr val="tx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855667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357" grpId="0" animBg="1"/>
      <p:bldP spid="100358" grpId="0" animBg="1"/>
      <p:bldP spid="100359" grpId="0" animBg="1"/>
      <p:bldP spid="100360" grpId="0" animBg="1"/>
      <p:bldP spid="9" grpId="0" animBg="1"/>
      <p:bldP spid="2" grpId="0" animBg="1"/>
      <p:bldP spid="11" grpId="0" animBg="1"/>
      <p:bldP spid="1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ChangeArrowheads="1"/>
          </p:cNvSpPr>
          <p:nvPr/>
        </p:nvSpPr>
        <p:spPr bwMode="auto">
          <a:xfrm>
            <a:off x="152400" y="1676400"/>
            <a:ext cx="3051175" cy="1066800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98307" name="Text Box 3"/>
          <p:cNvSpPr txBox="1">
            <a:spLocks noChangeArrowheads="1"/>
          </p:cNvSpPr>
          <p:nvPr/>
        </p:nvSpPr>
        <p:spPr bwMode="auto">
          <a:xfrm>
            <a:off x="152400" y="1676400"/>
            <a:ext cx="3255963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buClrTx/>
              <a:buSzTx/>
              <a:buFontTx/>
              <a:buNone/>
            </a:pPr>
            <a:r>
              <a:rPr lang="sl-SI" altLang="x-none" sz="2000" b="1" dirty="0">
                <a:solidFill>
                  <a:schemeClr val="tx1"/>
                </a:solidFill>
                <a:latin typeface="Arial" charset="0"/>
              </a:rPr>
              <a:t>Kupil bom lepo obleko</a:t>
            </a:r>
            <a:r>
              <a:rPr lang="en-US" altLang="x-none" sz="2000" b="1" dirty="0">
                <a:solidFill>
                  <a:schemeClr val="tx1"/>
                </a:solidFill>
                <a:latin typeface="Arial" charset="0"/>
              </a:rPr>
              <a:t> .   </a:t>
            </a:r>
          </a:p>
          <a:p>
            <a:pPr eaLnBrk="1" hangingPunct="1">
              <a:buClrTx/>
              <a:buSzTx/>
              <a:buFontTx/>
              <a:buNone/>
            </a:pPr>
            <a:r>
              <a:rPr lang="en-US" altLang="x-none" sz="2000" b="1" dirty="0">
                <a:solidFill>
                  <a:schemeClr val="tx1"/>
                </a:solidFill>
                <a:latin typeface="Arial" charset="0"/>
              </a:rPr>
              <a:t>  </a:t>
            </a:r>
          </a:p>
          <a:p>
            <a:pPr eaLnBrk="1" hangingPunct="1">
              <a:buClrTx/>
              <a:buSzTx/>
              <a:buFontTx/>
              <a:buNone/>
            </a:pPr>
            <a:r>
              <a:rPr lang="sl-SI" altLang="x-none" sz="2000" b="1" dirty="0">
                <a:solidFill>
                  <a:schemeClr val="tx1"/>
                </a:solidFill>
                <a:latin typeface="Arial" charset="0"/>
              </a:rPr>
              <a:t>I will buy a nice dress</a:t>
            </a:r>
            <a:r>
              <a:rPr lang="en-US" altLang="x-none" sz="2000" b="1" dirty="0">
                <a:solidFill>
                  <a:schemeClr val="tx1"/>
                </a:solidFill>
                <a:latin typeface="Arial" charset="0"/>
              </a:rPr>
              <a:t> .</a:t>
            </a:r>
          </a:p>
        </p:txBody>
      </p:sp>
      <p:sp>
        <p:nvSpPr>
          <p:cNvPr id="98308" name="Text Box 4"/>
          <p:cNvSpPr txBox="1">
            <a:spLocks noChangeArrowheads="1"/>
          </p:cNvSpPr>
          <p:nvPr/>
        </p:nvSpPr>
        <p:spPr bwMode="auto">
          <a:xfrm>
            <a:off x="4572000" y="2895600"/>
            <a:ext cx="3492500" cy="1031875"/>
          </a:xfrm>
          <a:prstGeom prst="rect">
            <a:avLst/>
          </a:prstGeom>
          <a:noFill/>
          <a:ln w="25400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buClrTx/>
              <a:buSzTx/>
              <a:buFontTx/>
              <a:buNone/>
            </a:pPr>
            <a:r>
              <a:rPr lang="sl-SI" altLang="x-none" sz="2000" b="1">
                <a:solidFill>
                  <a:schemeClr val="tx1"/>
                </a:solidFill>
                <a:latin typeface="Arial" charset="0"/>
              </a:rPr>
              <a:t>Jaz vozim rdeč avtomobil</a:t>
            </a:r>
            <a:r>
              <a:rPr lang="en-US" altLang="x-none" sz="2000" b="1">
                <a:solidFill>
                  <a:schemeClr val="tx1"/>
                </a:solidFill>
                <a:latin typeface="Arial" charset="0"/>
              </a:rPr>
              <a:t> </a:t>
            </a:r>
            <a:r>
              <a:rPr lang="sl-SI" altLang="x-none" sz="2000" b="1">
                <a:solidFill>
                  <a:schemeClr val="tx1"/>
                </a:solidFill>
                <a:latin typeface="Arial" charset="0"/>
              </a:rPr>
              <a:t>.</a:t>
            </a:r>
            <a:r>
              <a:rPr lang="en-US" altLang="x-none" sz="2000" b="1">
                <a:solidFill>
                  <a:schemeClr val="tx1"/>
                </a:solidFill>
                <a:latin typeface="Arial" charset="0"/>
              </a:rPr>
              <a:t> </a:t>
            </a:r>
          </a:p>
          <a:p>
            <a:pPr eaLnBrk="1" hangingPunct="1">
              <a:buClrTx/>
              <a:buSzTx/>
              <a:buFontTx/>
              <a:buNone/>
            </a:pPr>
            <a:r>
              <a:rPr lang="en-US" altLang="x-none" sz="2000" b="1">
                <a:solidFill>
                  <a:schemeClr val="tx1"/>
                </a:solidFill>
                <a:latin typeface="Arial" charset="0"/>
              </a:rPr>
              <a:t>     </a:t>
            </a:r>
          </a:p>
          <a:p>
            <a:pPr eaLnBrk="1" hangingPunct="1">
              <a:buClrTx/>
              <a:buSzTx/>
              <a:buFontTx/>
              <a:buNone/>
            </a:pPr>
            <a:r>
              <a:rPr lang="sl-SI" altLang="x-none" sz="2000" b="1">
                <a:solidFill>
                  <a:schemeClr val="tx1"/>
                </a:solidFill>
                <a:latin typeface="Arial" charset="0"/>
              </a:rPr>
              <a:t>I drive a red car .</a:t>
            </a:r>
            <a:endParaRPr lang="en-US" altLang="x-none" sz="2000" b="1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98309" name="Text Box 5"/>
          <p:cNvSpPr txBox="1">
            <a:spLocks noChangeArrowheads="1"/>
          </p:cNvSpPr>
          <p:nvPr/>
        </p:nvSpPr>
        <p:spPr bwMode="auto">
          <a:xfrm>
            <a:off x="3810000" y="5257800"/>
            <a:ext cx="2987675" cy="1031875"/>
          </a:xfrm>
          <a:prstGeom prst="rect">
            <a:avLst/>
          </a:prstGeom>
          <a:noFill/>
          <a:ln w="25400">
            <a:solidFill>
              <a:schemeClr val="accent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buClrTx/>
              <a:buSzTx/>
              <a:buFontTx/>
              <a:buNone/>
            </a:pPr>
            <a:r>
              <a:rPr lang="sl-SI" altLang="x-none" sz="2000" b="1">
                <a:solidFill>
                  <a:schemeClr val="tx1"/>
                </a:solidFill>
                <a:latin typeface="Arial" charset="0"/>
              </a:rPr>
              <a:t>Kaj si mi kupil</a:t>
            </a:r>
            <a:r>
              <a:rPr lang="en-US" altLang="x-none" sz="2000" b="1">
                <a:solidFill>
                  <a:schemeClr val="tx1"/>
                </a:solidFill>
                <a:latin typeface="Arial" charset="0"/>
              </a:rPr>
              <a:t> ?</a:t>
            </a:r>
          </a:p>
          <a:p>
            <a:pPr eaLnBrk="1" hangingPunct="1">
              <a:buClrTx/>
              <a:buSzTx/>
              <a:buFontTx/>
              <a:buNone/>
            </a:pPr>
            <a:endParaRPr lang="en-US" altLang="x-none" sz="2000" b="1">
              <a:solidFill>
                <a:schemeClr val="tx1"/>
              </a:solidFill>
              <a:latin typeface="Arial" charset="0"/>
            </a:endParaRPr>
          </a:p>
          <a:p>
            <a:pPr eaLnBrk="1" hangingPunct="1">
              <a:buClrTx/>
              <a:buSzTx/>
              <a:buFontTx/>
              <a:buNone/>
            </a:pPr>
            <a:r>
              <a:rPr lang="sl-SI" altLang="x-none" sz="2000" b="1">
                <a:solidFill>
                  <a:schemeClr val="tx1"/>
                </a:solidFill>
                <a:latin typeface="Arial" charset="0"/>
              </a:rPr>
              <a:t>What did you buy me</a:t>
            </a:r>
            <a:r>
              <a:rPr lang="en-US" altLang="x-none" sz="2000" b="1">
                <a:solidFill>
                  <a:schemeClr val="tx1"/>
                </a:solidFill>
                <a:latin typeface="Arial" charset="0"/>
              </a:rPr>
              <a:t> ?</a:t>
            </a:r>
          </a:p>
        </p:txBody>
      </p:sp>
      <p:sp>
        <p:nvSpPr>
          <p:cNvPr id="98310" name="Line 6"/>
          <p:cNvSpPr>
            <a:spLocks noChangeShapeType="1"/>
          </p:cNvSpPr>
          <p:nvPr/>
        </p:nvSpPr>
        <p:spPr bwMode="auto">
          <a:xfrm>
            <a:off x="539750" y="2060575"/>
            <a:ext cx="576263" cy="360363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98311" name="Line 7"/>
          <p:cNvSpPr>
            <a:spLocks noChangeShapeType="1"/>
          </p:cNvSpPr>
          <p:nvPr/>
        </p:nvSpPr>
        <p:spPr bwMode="auto">
          <a:xfrm flipH="1">
            <a:off x="323850" y="2057400"/>
            <a:ext cx="666750" cy="292100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98312" name="Line 8"/>
          <p:cNvSpPr>
            <a:spLocks noChangeShapeType="1"/>
          </p:cNvSpPr>
          <p:nvPr/>
        </p:nvSpPr>
        <p:spPr bwMode="auto">
          <a:xfrm>
            <a:off x="1763713" y="2060575"/>
            <a:ext cx="71437" cy="288925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98313" name="Line 9"/>
          <p:cNvSpPr>
            <a:spLocks noChangeShapeType="1"/>
          </p:cNvSpPr>
          <p:nvPr/>
        </p:nvSpPr>
        <p:spPr bwMode="auto">
          <a:xfrm flipH="1">
            <a:off x="2484438" y="2060575"/>
            <a:ext cx="0" cy="287338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98314" name="Line 10"/>
          <p:cNvSpPr>
            <a:spLocks noChangeShapeType="1"/>
          </p:cNvSpPr>
          <p:nvPr/>
        </p:nvSpPr>
        <p:spPr bwMode="auto">
          <a:xfrm flipH="1">
            <a:off x="5219700" y="3284538"/>
            <a:ext cx="144463" cy="288925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98315" name="Line 11"/>
          <p:cNvSpPr>
            <a:spLocks noChangeShapeType="1"/>
          </p:cNvSpPr>
          <p:nvPr/>
        </p:nvSpPr>
        <p:spPr bwMode="auto">
          <a:xfrm flipV="1">
            <a:off x="5940425" y="3284538"/>
            <a:ext cx="215900" cy="288925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98316" name="Line 12"/>
          <p:cNvSpPr>
            <a:spLocks noChangeShapeType="1"/>
          </p:cNvSpPr>
          <p:nvPr/>
        </p:nvSpPr>
        <p:spPr bwMode="auto">
          <a:xfrm flipH="1">
            <a:off x="4716463" y="3284538"/>
            <a:ext cx="142875" cy="301625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98317" name="Line 13"/>
          <p:cNvSpPr>
            <a:spLocks noChangeShapeType="1"/>
          </p:cNvSpPr>
          <p:nvPr/>
        </p:nvSpPr>
        <p:spPr bwMode="auto">
          <a:xfrm flipH="1">
            <a:off x="6372225" y="3213100"/>
            <a:ext cx="720725" cy="431800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98318" name="Line 14"/>
          <p:cNvSpPr>
            <a:spLocks noChangeShapeType="1"/>
          </p:cNvSpPr>
          <p:nvPr/>
        </p:nvSpPr>
        <p:spPr bwMode="auto">
          <a:xfrm flipH="1">
            <a:off x="6732588" y="3276600"/>
            <a:ext cx="1039812" cy="439738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98319" name="Line 15"/>
          <p:cNvSpPr>
            <a:spLocks noChangeShapeType="1"/>
          </p:cNvSpPr>
          <p:nvPr/>
        </p:nvSpPr>
        <p:spPr bwMode="auto">
          <a:xfrm flipH="1">
            <a:off x="684213" y="2060575"/>
            <a:ext cx="431800" cy="360363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98320" name="Line 16"/>
          <p:cNvSpPr>
            <a:spLocks noChangeShapeType="1"/>
          </p:cNvSpPr>
          <p:nvPr/>
        </p:nvSpPr>
        <p:spPr bwMode="auto">
          <a:xfrm flipH="1">
            <a:off x="2987675" y="2060575"/>
            <a:ext cx="71438" cy="360363"/>
          </a:xfrm>
          <a:prstGeom prst="line">
            <a:avLst/>
          </a:prstGeom>
          <a:noFill/>
          <a:ln w="254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8" name="Text Box 1"/>
          <p:cNvSpPr txBox="1">
            <a:spLocks noChangeArrowheads="1"/>
          </p:cNvSpPr>
          <p:nvPr/>
        </p:nvSpPr>
        <p:spPr bwMode="auto">
          <a:xfrm>
            <a:off x="1150938" y="214313"/>
            <a:ext cx="7793037" cy="10544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5pPr>
            <a:lvl6pPr marL="25146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6pPr>
            <a:lvl7pPr marL="29718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7pPr>
            <a:lvl8pPr marL="34290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8pPr>
            <a:lvl9pPr marL="38862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9pPr>
          </a:lstStyle>
          <a:p>
            <a:pPr algn="l" eaLnBrk="1" hangingPunct="1">
              <a:buClrTx/>
              <a:buFontTx/>
              <a:buNone/>
            </a:pPr>
            <a:r>
              <a:rPr lang="sl-SI" altLang="x-none" sz="3200" b="1" dirty="0">
                <a:solidFill>
                  <a:schemeClr val="tx2"/>
                </a:solidFill>
                <a:latin typeface="+mj-lt"/>
              </a:rPr>
              <a:t>2 Strojno prevajanje, </a:t>
            </a:r>
            <a:r>
              <a:rPr lang="sl-SI" altLang="x-none" sz="3200" b="1" dirty="0" smtClean="0">
                <a:solidFill>
                  <a:schemeClr val="tx2"/>
                </a:solidFill>
                <a:latin typeface="+mj-lt"/>
              </a:rPr>
              <a:t>primeri poravnav</a:t>
            </a:r>
            <a:endParaRPr lang="sl-SI" altLang="x-none" sz="3200" b="1" dirty="0">
              <a:solidFill>
                <a:schemeClr val="tx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647945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1"/>
          <p:cNvSpPr txBox="1">
            <a:spLocks noChangeArrowheads="1"/>
          </p:cNvSpPr>
          <p:nvPr/>
        </p:nvSpPr>
        <p:spPr bwMode="auto">
          <a:xfrm>
            <a:off x="1150938" y="214313"/>
            <a:ext cx="7793037" cy="10544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5pPr>
            <a:lvl6pPr marL="25146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6pPr>
            <a:lvl7pPr marL="29718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7pPr>
            <a:lvl8pPr marL="34290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8pPr>
            <a:lvl9pPr marL="38862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9pPr>
          </a:lstStyle>
          <a:p>
            <a:pPr algn="l" eaLnBrk="1" hangingPunct="1">
              <a:buClrTx/>
              <a:buFontTx/>
              <a:buNone/>
            </a:pPr>
            <a:r>
              <a:rPr lang="sl-SI" altLang="x-none" sz="3200" b="1" dirty="0">
                <a:solidFill>
                  <a:schemeClr val="tx2"/>
                </a:solidFill>
                <a:latin typeface="+mj-lt"/>
              </a:rPr>
              <a:t>2 Strojno prevajanje, </a:t>
            </a:r>
            <a:r>
              <a:rPr lang="sl-SI" altLang="x-none" sz="3200" b="1" dirty="0" smtClean="0">
                <a:solidFill>
                  <a:schemeClr val="tx2"/>
                </a:solidFill>
                <a:latin typeface="+mj-lt"/>
              </a:rPr>
              <a:t>korpusni pristop</a:t>
            </a:r>
            <a:endParaRPr lang="sl-SI" altLang="x-none" sz="3200" b="1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611560" y="1556793"/>
            <a:ext cx="7651750" cy="1584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5pPr>
            <a:lvl6pPr marL="25146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6pPr>
            <a:lvl7pPr marL="29718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7pPr>
            <a:lvl8pPr marL="34290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8pPr>
            <a:lvl9pPr marL="38862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1200"/>
              </a:spcBef>
              <a:spcAft>
                <a:spcPts val="1000"/>
              </a:spcAft>
              <a:buFont typeface="Arial" charset="0"/>
              <a:buChar char="•"/>
            </a:pPr>
            <a:r>
              <a:rPr lang="sl-SI" altLang="x-none" sz="2600" dirty="0">
                <a:solidFill>
                  <a:srgbClr val="000000"/>
                </a:solidFill>
                <a:latin typeface="+mn-lt"/>
              </a:rPr>
              <a:t>potrebni veliki poravnani korpusi,</a:t>
            </a:r>
          </a:p>
          <a:p>
            <a:pPr eaLnBrk="1" hangingPunct="1">
              <a:spcBef>
                <a:spcPts val="1200"/>
              </a:spcBef>
              <a:spcAft>
                <a:spcPts val="1000"/>
              </a:spcAft>
              <a:buFont typeface="Arial" charset="0"/>
              <a:buChar char="•"/>
            </a:pPr>
            <a:r>
              <a:rPr lang="sl-SI" altLang="x-none" sz="2600" dirty="0">
                <a:solidFill>
                  <a:srgbClr val="000000"/>
                </a:solidFill>
                <a:latin typeface="+mn-lt"/>
              </a:rPr>
              <a:t>težko nadzorujemo,</a:t>
            </a:r>
          </a:p>
          <a:p>
            <a:pPr eaLnBrk="1" hangingPunct="1">
              <a:spcBef>
                <a:spcPts val="1200"/>
              </a:spcBef>
              <a:spcAft>
                <a:spcPts val="1000"/>
              </a:spcAft>
              <a:buFont typeface="Arial" charset="0"/>
              <a:buChar char="•"/>
            </a:pPr>
            <a:r>
              <a:rPr lang="sl-SI" altLang="x-none" sz="2600" dirty="0">
                <a:solidFill>
                  <a:srgbClr val="000000"/>
                </a:solidFill>
                <a:latin typeface="+mn-lt"/>
              </a:rPr>
              <a:t>majhen vložek (ob pripravljenih korpusih),</a:t>
            </a:r>
          </a:p>
          <a:p>
            <a:pPr eaLnBrk="1" hangingPunct="1">
              <a:spcBef>
                <a:spcPts val="1200"/>
              </a:spcBef>
              <a:spcAft>
                <a:spcPts val="1000"/>
              </a:spcAft>
              <a:buFont typeface="Arial" charset="0"/>
              <a:buChar char="•"/>
            </a:pPr>
            <a:r>
              <a:rPr lang="sl-SI" altLang="x-none" sz="2600" dirty="0" smtClean="0">
                <a:solidFill>
                  <a:srgbClr val="000000"/>
                </a:solidFill>
                <a:latin typeface="+mn-lt"/>
              </a:rPr>
              <a:t>trenutno </a:t>
            </a:r>
            <a:r>
              <a:rPr lang="sl-SI" altLang="x-none" sz="2600" dirty="0">
                <a:solidFill>
                  <a:srgbClr val="000000"/>
                </a:solidFill>
                <a:latin typeface="+mn-lt"/>
              </a:rPr>
              <a:t>najbolj zanimivo </a:t>
            </a:r>
            <a:r>
              <a:rPr lang="sl-SI" altLang="x-none" sz="2600" dirty="0" smtClean="0">
                <a:solidFill>
                  <a:srgbClr val="000000"/>
                </a:solidFill>
                <a:latin typeface="+mn-lt"/>
              </a:rPr>
              <a:t>področje</a:t>
            </a:r>
            <a:endParaRPr lang="sl-SI" altLang="x-none" sz="2600" dirty="0">
              <a:solidFill>
                <a:srgbClr val="00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2165562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1"/>
          <p:cNvSpPr txBox="1">
            <a:spLocks noChangeArrowheads="1"/>
          </p:cNvSpPr>
          <p:nvPr/>
        </p:nvSpPr>
        <p:spPr bwMode="auto">
          <a:xfrm>
            <a:off x="1150938" y="214313"/>
            <a:ext cx="7793037" cy="10544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5pPr>
            <a:lvl6pPr marL="25146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6pPr>
            <a:lvl7pPr marL="29718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7pPr>
            <a:lvl8pPr marL="34290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8pPr>
            <a:lvl9pPr marL="38862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9pPr>
          </a:lstStyle>
          <a:p>
            <a:pPr algn="l" eaLnBrk="1" hangingPunct="1">
              <a:buClrTx/>
              <a:buFontTx/>
              <a:buNone/>
            </a:pPr>
            <a:r>
              <a:rPr lang="sl-SI" altLang="x-none" sz="3200" b="1" dirty="0">
                <a:solidFill>
                  <a:schemeClr val="tx2"/>
                </a:solidFill>
                <a:latin typeface="+mj-lt"/>
              </a:rPr>
              <a:t>2 Strojno prevajanje, </a:t>
            </a:r>
            <a:r>
              <a:rPr lang="sl-SI" altLang="x-none" sz="3200" b="1" dirty="0" smtClean="0">
                <a:solidFill>
                  <a:schemeClr val="tx2"/>
                </a:solidFill>
                <a:latin typeface="+mj-lt"/>
              </a:rPr>
              <a:t>SMT</a:t>
            </a:r>
            <a:endParaRPr lang="sl-SI" altLang="x-none" sz="3200" b="1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611560" y="1556793"/>
            <a:ext cx="7651750" cy="1584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5pPr>
            <a:lvl6pPr marL="25146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6pPr>
            <a:lvl7pPr marL="29718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7pPr>
            <a:lvl8pPr marL="34290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8pPr>
            <a:lvl9pPr marL="38862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1200"/>
              </a:spcBef>
              <a:spcAft>
                <a:spcPts val="1000"/>
              </a:spcAft>
              <a:buFont typeface="Arial" charset="0"/>
              <a:buChar char="•"/>
            </a:pPr>
            <a:r>
              <a:rPr lang="sl-SI" altLang="x-none" sz="2600" dirty="0">
                <a:solidFill>
                  <a:srgbClr val="000000"/>
                </a:solidFill>
                <a:latin typeface="+mn-lt"/>
              </a:rPr>
              <a:t>temelji na verjetnosti,</a:t>
            </a:r>
          </a:p>
          <a:p>
            <a:pPr eaLnBrk="1" hangingPunct="1">
              <a:spcBef>
                <a:spcPts val="1200"/>
              </a:spcBef>
              <a:spcAft>
                <a:spcPts val="1000"/>
              </a:spcAft>
              <a:buFont typeface="Arial" charset="0"/>
              <a:buChar char="•"/>
            </a:pPr>
            <a:r>
              <a:rPr lang="sl-SI" altLang="x-none" sz="2600" dirty="0">
                <a:solidFill>
                  <a:srgbClr val="000000"/>
                </a:solidFill>
                <a:latin typeface="+mn-lt"/>
              </a:rPr>
              <a:t>temelji na velikih količinah primerov,</a:t>
            </a:r>
          </a:p>
          <a:p>
            <a:pPr eaLnBrk="1" hangingPunct="1">
              <a:spcBef>
                <a:spcPts val="1200"/>
              </a:spcBef>
              <a:spcAft>
                <a:spcPts val="1000"/>
              </a:spcAft>
              <a:buFont typeface="Arial" charset="0"/>
              <a:buChar char="•"/>
            </a:pPr>
            <a:r>
              <a:rPr lang="sl-SI" altLang="x-none" sz="2600" dirty="0">
                <a:solidFill>
                  <a:srgbClr val="000000"/>
                </a:solidFill>
                <a:latin typeface="+mn-lt"/>
              </a:rPr>
              <a:t>matematično „lepi“ modeli</a:t>
            </a:r>
            <a:r>
              <a:rPr lang="sl-SI" altLang="x-none" sz="2600" dirty="0" smtClean="0">
                <a:solidFill>
                  <a:srgbClr val="000000"/>
                </a:solidFill>
                <a:latin typeface="+mn-lt"/>
              </a:rPr>
              <a:t>,</a:t>
            </a:r>
          </a:p>
          <a:p>
            <a:pPr eaLnBrk="1" hangingPunct="1">
              <a:spcBef>
                <a:spcPts val="1200"/>
              </a:spcBef>
              <a:spcAft>
                <a:spcPts val="1000"/>
              </a:spcAft>
              <a:buFont typeface="Arial" charset="0"/>
              <a:buChar char="•"/>
            </a:pPr>
            <a:r>
              <a:rPr lang="sl-SI" altLang="x-none" sz="2600" dirty="0">
                <a:solidFill>
                  <a:srgbClr val="000000"/>
                </a:solidFill>
              </a:rPr>
              <a:t>(zaenkrat) se ne zaveda okolice</a:t>
            </a:r>
            <a:r>
              <a:rPr lang="sl-SI" altLang="x-none" sz="2600" dirty="0" smtClean="0">
                <a:solidFill>
                  <a:srgbClr val="000000"/>
                </a:solidFill>
              </a:rPr>
              <a:t>,</a:t>
            </a:r>
            <a:endParaRPr lang="sl-SI" altLang="x-none" sz="2600" dirty="0">
              <a:solidFill>
                <a:srgbClr val="000000"/>
              </a:solidFill>
              <a:latin typeface="+mn-lt"/>
            </a:endParaRPr>
          </a:p>
          <a:p>
            <a:pPr eaLnBrk="1" hangingPunct="1">
              <a:spcBef>
                <a:spcPts val="1200"/>
              </a:spcBef>
              <a:spcAft>
                <a:spcPts val="1000"/>
              </a:spcAft>
              <a:buFont typeface="Arial" charset="0"/>
              <a:buChar char="•"/>
            </a:pPr>
            <a:r>
              <a:rPr lang="sl-SI" altLang="x-none" sz="2600" dirty="0">
                <a:solidFill>
                  <a:srgbClr val="000000"/>
                </a:solidFill>
                <a:latin typeface="+mn-lt"/>
              </a:rPr>
              <a:t>rezultate težko preverjamo (zakaj),</a:t>
            </a:r>
          </a:p>
          <a:p>
            <a:pPr eaLnBrk="1" hangingPunct="1">
              <a:spcBef>
                <a:spcPts val="1200"/>
              </a:spcBef>
              <a:spcAft>
                <a:spcPts val="1000"/>
              </a:spcAft>
              <a:buFont typeface="Arial" charset="0"/>
              <a:buChar char="•"/>
            </a:pPr>
            <a:r>
              <a:rPr lang="sl-SI" altLang="x-none" sz="2600" dirty="0">
                <a:solidFill>
                  <a:srgbClr val="000000"/>
                </a:solidFill>
                <a:latin typeface="+mn-lt"/>
              </a:rPr>
              <a:t>napake težko odpravljamo.</a:t>
            </a:r>
          </a:p>
        </p:txBody>
      </p:sp>
    </p:spTree>
    <p:extLst>
      <p:ext uri="{BB962C8B-B14F-4D97-AF65-F5344CB8AC3E}">
        <p14:creationId xmlns:p14="http://schemas.microsoft.com/office/powerpoint/2010/main" val="42330974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1"/>
          <p:cNvSpPr txBox="1">
            <a:spLocks noChangeArrowheads="1"/>
          </p:cNvSpPr>
          <p:nvPr/>
        </p:nvSpPr>
        <p:spPr bwMode="auto">
          <a:xfrm>
            <a:off x="1150938" y="214313"/>
            <a:ext cx="7793037" cy="10544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5pPr>
            <a:lvl6pPr marL="25146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6pPr>
            <a:lvl7pPr marL="29718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7pPr>
            <a:lvl8pPr marL="34290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8pPr>
            <a:lvl9pPr marL="38862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9pPr>
          </a:lstStyle>
          <a:p>
            <a:pPr algn="l" eaLnBrk="1" hangingPunct="1">
              <a:buClrTx/>
              <a:buFontTx/>
              <a:buNone/>
            </a:pPr>
            <a:r>
              <a:rPr lang="sl-SI" altLang="x-none" sz="3200" b="1" dirty="0">
                <a:solidFill>
                  <a:schemeClr val="tx2"/>
                </a:solidFill>
                <a:latin typeface="+mj-lt"/>
              </a:rPr>
              <a:t>2 Strojno prevajanje, </a:t>
            </a:r>
            <a:r>
              <a:rPr lang="sl-SI" altLang="x-none" sz="3200" b="1" dirty="0" smtClean="0">
                <a:solidFill>
                  <a:schemeClr val="tx2"/>
                </a:solidFill>
                <a:latin typeface="+mj-lt"/>
              </a:rPr>
              <a:t>SMT</a:t>
            </a:r>
            <a:endParaRPr lang="sl-SI" altLang="x-none" sz="3200" b="1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611560" y="1556793"/>
            <a:ext cx="7651750" cy="1584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5pPr>
            <a:lvl6pPr marL="25146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6pPr>
            <a:lvl7pPr marL="29718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7pPr>
            <a:lvl8pPr marL="34290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8pPr>
            <a:lvl9pPr marL="38862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1200"/>
              </a:spcBef>
              <a:spcAft>
                <a:spcPts val="1000"/>
              </a:spcAft>
              <a:buFont typeface="Arial" charset="0"/>
              <a:buChar char="•"/>
            </a:pPr>
            <a:r>
              <a:rPr lang="sl-SI" altLang="x-none" sz="2600" dirty="0">
                <a:solidFill>
                  <a:srgbClr val="000000"/>
                </a:solidFill>
                <a:latin typeface="+mn-lt"/>
              </a:rPr>
              <a:t>Predstavniki:</a:t>
            </a:r>
          </a:p>
          <a:p>
            <a:pPr eaLnBrk="1" hangingPunct="1">
              <a:spcBef>
                <a:spcPts val="1200"/>
              </a:spcBef>
              <a:spcAft>
                <a:spcPts val="1000"/>
              </a:spcAft>
              <a:buFont typeface="Arial" charset="0"/>
              <a:buChar char="•"/>
            </a:pPr>
            <a:r>
              <a:rPr lang="sl-SI" altLang="x-none" sz="2600" dirty="0">
                <a:solidFill>
                  <a:srgbClr val="000000"/>
                </a:solidFill>
                <a:latin typeface="+mn-lt"/>
              </a:rPr>
              <a:t>Google translate (</a:t>
            </a:r>
            <a:r>
              <a:rPr lang="sl-SI" altLang="x-none" sz="2600" dirty="0">
                <a:solidFill>
                  <a:srgbClr val="FF0000"/>
                </a:solidFill>
                <a:latin typeface="+mn-lt"/>
              </a:rPr>
              <a:t>NI VEČ!!!</a:t>
            </a:r>
            <a:r>
              <a:rPr lang="sl-SI" altLang="x-none" sz="2600" dirty="0">
                <a:solidFill>
                  <a:srgbClr val="000000"/>
                </a:solidFill>
                <a:latin typeface="+mn-lt"/>
              </a:rPr>
              <a:t>),</a:t>
            </a:r>
          </a:p>
          <a:p>
            <a:pPr eaLnBrk="1" hangingPunct="1">
              <a:spcBef>
                <a:spcPts val="1200"/>
              </a:spcBef>
              <a:spcAft>
                <a:spcPts val="1000"/>
              </a:spcAft>
              <a:buFont typeface="Arial" charset="0"/>
              <a:buChar char="•"/>
            </a:pPr>
            <a:r>
              <a:rPr lang="sl-SI" altLang="x-none" sz="2600" dirty="0">
                <a:solidFill>
                  <a:srgbClr val="000000"/>
                </a:solidFill>
                <a:latin typeface="+mn-lt"/>
              </a:rPr>
              <a:t>Microsoft BING translator,</a:t>
            </a:r>
          </a:p>
          <a:p>
            <a:pPr eaLnBrk="1" hangingPunct="1">
              <a:spcBef>
                <a:spcPts val="1200"/>
              </a:spcBef>
              <a:spcAft>
                <a:spcPts val="1000"/>
              </a:spcAft>
              <a:buFont typeface="Arial" charset="0"/>
              <a:buChar char="•"/>
            </a:pPr>
            <a:r>
              <a:rPr lang="sl-SI" altLang="x-none" sz="2600" dirty="0">
                <a:solidFill>
                  <a:srgbClr val="000000"/>
                </a:solidFill>
                <a:latin typeface="+mn-lt"/>
              </a:rPr>
              <a:t>IBM (</a:t>
            </a:r>
            <a:r>
              <a:rPr lang="sl-SI" altLang="x-none" sz="2600" dirty="0" smtClean="0">
                <a:solidFill>
                  <a:srgbClr val="000000"/>
                </a:solidFill>
                <a:latin typeface="+mn-lt"/>
              </a:rPr>
              <a:t>Brown </a:t>
            </a:r>
            <a:r>
              <a:rPr lang="sl-SI" altLang="x-none" sz="2600" dirty="0">
                <a:solidFill>
                  <a:srgbClr val="000000"/>
                </a:solidFill>
                <a:latin typeface="+mn-lt"/>
              </a:rPr>
              <a:t>in sodelavci),</a:t>
            </a:r>
          </a:p>
          <a:p>
            <a:pPr eaLnBrk="1" hangingPunct="1">
              <a:spcBef>
                <a:spcPts val="1200"/>
              </a:spcBef>
              <a:spcAft>
                <a:spcPts val="1000"/>
              </a:spcAft>
              <a:buFont typeface="Arial" charset="0"/>
              <a:buChar char="•"/>
            </a:pPr>
            <a:r>
              <a:rPr lang="sl-SI" altLang="x-none" sz="2600" dirty="0">
                <a:solidFill>
                  <a:srgbClr val="000000"/>
                </a:solidFill>
                <a:latin typeface="+mn-lt"/>
              </a:rPr>
              <a:t>Moses </a:t>
            </a:r>
            <a:r>
              <a:rPr lang="sl-SI" altLang="x-none" sz="2600" dirty="0" smtClean="0">
                <a:solidFill>
                  <a:srgbClr val="000000"/>
                </a:solidFill>
                <a:latin typeface="+mn-lt"/>
              </a:rPr>
              <a:t>(ogrodje za postavitev lastnega sistema),</a:t>
            </a:r>
            <a:endParaRPr lang="sl-SI" altLang="x-none" sz="2600" dirty="0">
              <a:solidFill>
                <a:srgbClr val="000000"/>
              </a:solidFill>
              <a:latin typeface="+mn-lt"/>
            </a:endParaRPr>
          </a:p>
          <a:p>
            <a:pPr eaLnBrk="1" hangingPunct="1">
              <a:spcBef>
                <a:spcPts val="1200"/>
              </a:spcBef>
              <a:spcAft>
                <a:spcPts val="1000"/>
              </a:spcAft>
              <a:buFont typeface="Arial" charset="0"/>
              <a:buChar char="•"/>
            </a:pPr>
            <a:r>
              <a:rPr lang="sl-SI" altLang="x-none" sz="2600" dirty="0">
                <a:solidFill>
                  <a:srgbClr val="000000"/>
                </a:solidFill>
                <a:latin typeface="+mn-lt"/>
              </a:rPr>
              <a:t>Menola (moja malenkost – na podlagi št. 3).</a:t>
            </a:r>
          </a:p>
        </p:txBody>
      </p:sp>
    </p:spTree>
    <p:extLst>
      <p:ext uri="{BB962C8B-B14F-4D97-AF65-F5344CB8AC3E}">
        <p14:creationId xmlns:p14="http://schemas.microsoft.com/office/powerpoint/2010/main" val="72474458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1"/>
          <p:cNvSpPr txBox="1">
            <a:spLocks noChangeArrowheads="1"/>
          </p:cNvSpPr>
          <p:nvPr/>
        </p:nvSpPr>
        <p:spPr bwMode="auto">
          <a:xfrm>
            <a:off x="1150938" y="214313"/>
            <a:ext cx="7793037" cy="10544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5pPr>
            <a:lvl6pPr marL="25146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6pPr>
            <a:lvl7pPr marL="29718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7pPr>
            <a:lvl8pPr marL="34290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8pPr>
            <a:lvl9pPr marL="38862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9pPr>
          </a:lstStyle>
          <a:p>
            <a:pPr algn="l" eaLnBrk="1" hangingPunct="1">
              <a:buClrTx/>
              <a:buFontTx/>
              <a:buNone/>
            </a:pPr>
            <a:r>
              <a:rPr lang="sl-SI" altLang="x-none" sz="3200" b="1" dirty="0">
                <a:solidFill>
                  <a:schemeClr val="tx2"/>
                </a:solidFill>
                <a:latin typeface="+mj-lt"/>
              </a:rPr>
              <a:t>2 Strojno prevajanje, </a:t>
            </a:r>
            <a:r>
              <a:rPr lang="sl-SI" altLang="x-none" sz="3200" b="1" dirty="0" smtClean="0">
                <a:solidFill>
                  <a:schemeClr val="tx2"/>
                </a:solidFill>
                <a:latin typeface="+mj-lt"/>
              </a:rPr>
              <a:t>SMT</a:t>
            </a:r>
            <a:endParaRPr lang="sl-SI" altLang="x-none" sz="3200" b="1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611560" y="1556793"/>
            <a:ext cx="7651750" cy="1584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5pPr>
            <a:lvl6pPr marL="25146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6pPr>
            <a:lvl7pPr marL="29718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7pPr>
            <a:lvl8pPr marL="34290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8pPr>
            <a:lvl9pPr marL="38862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1200"/>
              </a:spcBef>
              <a:spcAft>
                <a:spcPts val="1000"/>
              </a:spcAft>
              <a:buFont typeface="Arial" charset="0"/>
              <a:buChar char="•"/>
            </a:pPr>
            <a:r>
              <a:rPr lang="sl-SI" altLang="x-none" sz="2600" dirty="0" smtClean="0">
                <a:solidFill>
                  <a:srgbClr val="000000"/>
                </a:solidFill>
                <a:latin typeface="+mn-lt"/>
              </a:rPr>
              <a:t>potrebujemo </a:t>
            </a:r>
            <a:r>
              <a:rPr lang="sl-SI" altLang="x-none" sz="2600" dirty="0">
                <a:solidFill>
                  <a:srgbClr val="000000"/>
                </a:solidFill>
                <a:latin typeface="+mn-lt"/>
              </a:rPr>
              <a:t>velik dvojezični korpus:</a:t>
            </a:r>
          </a:p>
          <a:p>
            <a:pPr eaLnBrk="1" hangingPunct="1">
              <a:spcBef>
                <a:spcPts val="1200"/>
              </a:spcBef>
              <a:spcAft>
                <a:spcPts val="1000"/>
              </a:spcAft>
              <a:buFont typeface="Arial" charset="0"/>
              <a:buChar char="•"/>
            </a:pPr>
            <a:r>
              <a:rPr lang="sl-SI" altLang="x-none" sz="2600" dirty="0">
                <a:solidFill>
                  <a:srgbClr val="000000"/>
                </a:solidFill>
                <a:latin typeface="+mn-lt"/>
              </a:rPr>
              <a:t>poravnane povedi izvornega ter ciljnega jezika;</a:t>
            </a:r>
          </a:p>
          <a:p>
            <a:pPr eaLnBrk="1" hangingPunct="1">
              <a:spcBef>
                <a:spcPts val="1200"/>
              </a:spcBef>
              <a:spcAft>
                <a:spcPts val="1000"/>
              </a:spcAft>
              <a:buFont typeface="Arial" charset="0"/>
              <a:buChar char="•"/>
            </a:pPr>
            <a:r>
              <a:rPr lang="sl-SI" altLang="x-none" sz="2600" dirty="0">
                <a:solidFill>
                  <a:srgbClr val="000000"/>
                </a:solidFill>
                <a:latin typeface="+mn-lt"/>
              </a:rPr>
              <a:t>izdelamo prevajalni model.</a:t>
            </a:r>
          </a:p>
          <a:p>
            <a:pPr eaLnBrk="1" hangingPunct="1">
              <a:spcBef>
                <a:spcPts val="1200"/>
              </a:spcBef>
              <a:spcAft>
                <a:spcPts val="1000"/>
              </a:spcAft>
              <a:buFont typeface="Arial" charset="0"/>
              <a:buChar char="•"/>
            </a:pPr>
            <a:r>
              <a:rPr lang="sl-SI" altLang="x-none" sz="2600" dirty="0">
                <a:solidFill>
                  <a:srgbClr val="000000"/>
                </a:solidFill>
                <a:latin typeface="+mn-lt"/>
              </a:rPr>
              <a:t>Potrebujemo velik enojezični korpus:</a:t>
            </a:r>
          </a:p>
          <a:p>
            <a:pPr lvl="1" eaLnBrk="1" hangingPunct="1">
              <a:spcBef>
                <a:spcPts val="1200"/>
              </a:spcBef>
              <a:spcAft>
                <a:spcPts val="1000"/>
              </a:spcAft>
              <a:buFont typeface="Arial" charset="0"/>
              <a:buChar char="•"/>
            </a:pPr>
            <a:r>
              <a:rPr lang="sl-SI" altLang="x-none" sz="2600" dirty="0">
                <a:solidFill>
                  <a:srgbClr val="000000"/>
                </a:solidFill>
                <a:latin typeface="+mn-lt"/>
              </a:rPr>
              <a:t>izdelamo jezikovni model ciljnega jezika.</a:t>
            </a:r>
          </a:p>
        </p:txBody>
      </p:sp>
    </p:spTree>
    <p:extLst>
      <p:ext uri="{BB962C8B-B14F-4D97-AF65-F5344CB8AC3E}">
        <p14:creationId xmlns:p14="http://schemas.microsoft.com/office/powerpoint/2010/main" val="58488098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1"/>
          <p:cNvSpPr txBox="1">
            <a:spLocks noChangeArrowheads="1"/>
          </p:cNvSpPr>
          <p:nvPr/>
        </p:nvSpPr>
        <p:spPr bwMode="auto">
          <a:xfrm>
            <a:off x="1150938" y="214313"/>
            <a:ext cx="7793037" cy="10544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5pPr>
            <a:lvl6pPr marL="25146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6pPr>
            <a:lvl7pPr marL="29718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7pPr>
            <a:lvl8pPr marL="34290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8pPr>
            <a:lvl9pPr marL="38862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9pPr>
          </a:lstStyle>
          <a:p>
            <a:pPr algn="l" eaLnBrk="1" hangingPunct="1">
              <a:buClrTx/>
              <a:buFontTx/>
              <a:buNone/>
            </a:pPr>
            <a:r>
              <a:rPr lang="sl-SI" altLang="x-none" sz="3200" b="1" dirty="0">
                <a:solidFill>
                  <a:schemeClr val="tx2"/>
                </a:solidFill>
                <a:latin typeface="+mj-lt"/>
              </a:rPr>
              <a:t>2 Strojno prevajanje, </a:t>
            </a:r>
            <a:r>
              <a:rPr lang="sl-SI" altLang="x-none" sz="3200" b="1" dirty="0" smtClean="0">
                <a:solidFill>
                  <a:schemeClr val="tx2"/>
                </a:solidFill>
                <a:latin typeface="+mj-lt"/>
              </a:rPr>
              <a:t>SMT</a:t>
            </a:r>
            <a:endParaRPr lang="sl-SI" altLang="x-none" sz="3200" b="1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611560" y="1556793"/>
            <a:ext cx="7651750" cy="1584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5pPr>
            <a:lvl6pPr marL="25146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6pPr>
            <a:lvl7pPr marL="29718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7pPr>
            <a:lvl8pPr marL="34290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8pPr>
            <a:lvl9pPr marL="38862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1200"/>
              </a:spcBef>
              <a:spcAft>
                <a:spcPts val="1000"/>
              </a:spcAft>
              <a:buFont typeface="Arial" charset="0"/>
              <a:buChar char="•"/>
            </a:pPr>
            <a:r>
              <a:rPr lang="sl-SI" altLang="x-none" sz="2600" dirty="0">
                <a:solidFill>
                  <a:srgbClr val="000000"/>
                </a:solidFill>
                <a:latin typeface="+mn-lt"/>
              </a:rPr>
              <a:t>učna faza,</a:t>
            </a:r>
          </a:p>
          <a:p>
            <a:pPr eaLnBrk="1" hangingPunct="1">
              <a:spcBef>
                <a:spcPts val="1200"/>
              </a:spcBef>
              <a:spcAft>
                <a:spcPts val="1000"/>
              </a:spcAft>
              <a:buFont typeface="Arial" charset="0"/>
              <a:buChar char="•"/>
            </a:pPr>
            <a:r>
              <a:rPr lang="sl-SI" altLang="x-none" sz="2600" dirty="0">
                <a:solidFill>
                  <a:srgbClr val="000000"/>
                </a:solidFill>
                <a:latin typeface="+mn-lt"/>
              </a:rPr>
              <a:t>prevajalna faza.</a:t>
            </a:r>
          </a:p>
        </p:txBody>
      </p:sp>
    </p:spTree>
    <p:extLst>
      <p:ext uri="{BB962C8B-B14F-4D97-AF65-F5344CB8AC3E}">
        <p14:creationId xmlns:p14="http://schemas.microsoft.com/office/powerpoint/2010/main" val="149119023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1"/>
          <p:cNvSpPr txBox="1">
            <a:spLocks noChangeArrowheads="1"/>
          </p:cNvSpPr>
          <p:nvPr/>
        </p:nvSpPr>
        <p:spPr bwMode="auto">
          <a:xfrm>
            <a:off x="1150938" y="214313"/>
            <a:ext cx="7793037" cy="10544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5pPr>
            <a:lvl6pPr marL="25146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6pPr>
            <a:lvl7pPr marL="29718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7pPr>
            <a:lvl8pPr marL="34290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8pPr>
            <a:lvl9pPr marL="38862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9pPr>
          </a:lstStyle>
          <a:p>
            <a:pPr algn="l" eaLnBrk="1" hangingPunct="1">
              <a:buClrTx/>
              <a:buFontTx/>
              <a:buNone/>
            </a:pPr>
            <a:r>
              <a:rPr lang="sl-SI" altLang="x-none" sz="3200" b="1" dirty="0">
                <a:solidFill>
                  <a:schemeClr val="tx2"/>
                </a:solidFill>
                <a:latin typeface="+mj-lt"/>
              </a:rPr>
              <a:t>2 Strojno prevajanje, </a:t>
            </a:r>
            <a:r>
              <a:rPr lang="sl-SI" altLang="x-none" sz="3200" b="1" dirty="0" smtClean="0">
                <a:solidFill>
                  <a:schemeClr val="tx2"/>
                </a:solidFill>
                <a:latin typeface="+mj-lt"/>
              </a:rPr>
              <a:t>SMT</a:t>
            </a:r>
            <a:endParaRPr lang="sl-SI" altLang="x-none" sz="3200" b="1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611560" y="1556793"/>
            <a:ext cx="7651750" cy="1584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5pPr>
            <a:lvl6pPr marL="25146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6pPr>
            <a:lvl7pPr marL="29718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7pPr>
            <a:lvl8pPr marL="34290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8pPr>
            <a:lvl9pPr marL="38862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1200"/>
              </a:spcBef>
              <a:spcAft>
                <a:spcPts val="1000"/>
              </a:spcAft>
              <a:buFont typeface="Arial" charset="0"/>
              <a:buChar char="•"/>
            </a:pPr>
            <a:r>
              <a:rPr lang="sl-SI" altLang="x-none" sz="2600" dirty="0">
                <a:solidFill>
                  <a:srgbClr val="000000"/>
                </a:solidFill>
                <a:latin typeface="+mn-lt"/>
              </a:rPr>
              <a:t>vzporedna besedila (prevodi) </a:t>
            </a:r>
            <a:r>
              <a:rPr lang="mr-IN" altLang="x-none" sz="2600" dirty="0" smtClean="0">
                <a:solidFill>
                  <a:srgbClr val="000000"/>
                </a:solidFill>
                <a:latin typeface="+mn-lt"/>
              </a:rPr>
              <a:t>–</a:t>
            </a:r>
            <a:r>
              <a:rPr lang="sl-SI" altLang="x-none" sz="2600" dirty="0" smtClean="0">
                <a:solidFill>
                  <a:srgbClr val="000000"/>
                </a:solidFill>
                <a:latin typeface="+mn-lt"/>
              </a:rPr>
              <a:t> korpus,</a:t>
            </a:r>
            <a:endParaRPr lang="sl-SI" altLang="x-none" sz="2600" dirty="0">
              <a:solidFill>
                <a:srgbClr val="000000"/>
              </a:solidFill>
              <a:latin typeface="+mn-lt"/>
            </a:endParaRPr>
          </a:p>
          <a:p>
            <a:pPr eaLnBrk="1" hangingPunct="1">
              <a:spcBef>
                <a:spcPts val="1200"/>
              </a:spcBef>
              <a:spcAft>
                <a:spcPts val="1000"/>
              </a:spcAft>
              <a:buFont typeface="Arial" charset="0"/>
              <a:buChar char="•"/>
            </a:pPr>
            <a:r>
              <a:rPr lang="sl-SI" altLang="x-none" sz="2600" dirty="0">
                <a:solidFill>
                  <a:srgbClr val="000000"/>
                </a:solidFill>
                <a:latin typeface="+mn-lt"/>
              </a:rPr>
              <a:t>po </a:t>
            </a:r>
            <a:r>
              <a:rPr lang="sl-SI" altLang="x-none" sz="2600" dirty="0" smtClean="0">
                <a:solidFill>
                  <a:srgbClr val="000000"/>
                </a:solidFill>
                <a:latin typeface="+mn-lt"/>
              </a:rPr>
              <a:t>povedih,</a:t>
            </a:r>
            <a:endParaRPr lang="sl-SI" altLang="x-none" sz="2600" dirty="0">
              <a:solidFill>
                <a:srgbClr val="000000"/>
              </a:solidFill>
              <a:latin typeface="+mn-lt"/>
            </a:endParaRPr>
          </a:p>
          <a:p>
            <a:pPr eaLnBrk="1" hangingPunct="1">
              <a:spcBef>
                <a:spcPts val="1200"/>
              </a:spcBef>
              <a:spcAft>
                <a:spcPts val="1000"/>
              </a:spcAft>
              <a:buFont typeface="Arial" charset="0"/>
              <a:buChar char="•"/>
            </a:pPr>
            <a:r>
              <a:rPr lang="sl-SI" altLang="x-none" sz="2600" dirty="0">
                <a:solidFill>
                  <a:srgbClr val="000000"/>
                </a:solidFill>
                <a:latin typeface="+mn-lt"/>
              </a:rPr>
              <a:t>nekaj </a:t>
            </a:r>
            <a:r>
              <a:rPr lang="sl-SI" altLang="x-none" sz="2600" dirty="0" smtClean="0">
                <a:solidFill>
                  <a:srgbClr val="000000"/>
                </a:solidFill>
                <a:latin typeface="+mn-lt"/>
              </a:rPr>
              <a:t>milijonov,</a:t>
            </a:r>
            <a:endParaRPr lang="sl-SI" altLang="x-none" sz="2600" dirty="0">
              <a:solidFill>
                <a:srgbClr val="000000"/>
              </a:solidFill>
              <a:latin typeface="+mn-lt"/>
            </a:endParaRPr>
          </a:p>
          <a:p>
            <a:pPr eaLnBrk="1" hangingPunct="1">
              <a:spcBef>
                <a:spcPts val="1200"/>
              </a:spcBef>
              <a:spcAft>
                <a:spcPts val="1000"/>
              </a:spcAft>
              <a:buFont typeface="Arial" charset="0"/>
              <a:buChar char="•"/>
            </a:pPr>
            <a:r>
              <a:rPr lang="sl-SI" altLang="x-none" sz="2600" dirty="0" smtClean="0">
                <a:solidFill>
                  <a:srgbClr val="000000"/>
                </a:solidFill>
                <a:latin typeface="+mn-lt"/>
              </a:rPr>
              <a:t>Google pravi vsaj </a:t>
            </a:r>
            <a:r>
              <a:rPr lang="sl-SI" altLang="x-none" sz="2600" dirty="0">
                <a:solidFill>
                  <a:srgbClr val="000000"/>
                </a:solidFill>
                <a:latin typeface="+mn-lt"/>
              </a:rPr>
              <a:t>100 milijonov </a:t>
            </a:r>
            <a:r>
              <a:rPr lang="sl-SI" altLang="x-none" sz="2600" dirty="0" smtClean="0">
                <a:solidFill>
                  <a:srgbClr val="000000"/>
                </a:solidFill>
                <a:latin typeface="+mn-lt"/>
              </a:rPr>
              <a:t>besed,</a:t>
            </a:r>
            <a:endParaRPr lang="sl-SI" altLang="x-none" sz="2600" dirty="0">
              <a:solidFill>
                <a:srgbClr val="000000"/>
              </a:solidFill>
              <a:latin typeface="+mn-lt"/>
            </a:endParaRPr>
          </a:p>
          <a:p>
            <a:pPr eaLnBrk="1" hangingPunct="1">
              <a:spcBef>
                <a:spcPts val="1200"/>
              </a:spcBef>
              <a:spcAft>
                <a:spcPts val="1000"/>
              </a:spcAft>
              <a:buFont typeface="Arial" charset="0"/>
              <a:buChar char="•"/>
            </a:pPr>
            <a:r>
              <a:rPr lang="sl-SI" altLang="x-none" sz="2600" dirty="0">
                <a:solidFill>
                  <a:srgbClr val="000000"/>
                </a:solidFill>
                <a:latin typeface="+mn-lt"/>
              </a:rPr>
              <a:t>povedi dolge 10 – 20 </a:t>
            </a:r>
            <a:r>
              <a:rPr lang="sl-SI" altLang="x-none" sz="2600" dirty="0" smtClean="0">
                <a:solidFill>
                  <a:srgbClr val="000000"/>
                </a:solidFill>
                <a:latin typeface="+mn-lt"/>
              </a:rPr>
              <a:t>besed,</a:t>
            </a:r>
            <a:endParaRPr lang="sl-SI" altLang="x-none" sz="2600" dirty="0">
              <a:solidFill>
                <a:srgbClr val="000000"/>
              </a:solidFill>
              <a:latin typeface="+mn-lt"/>
            </a:endParaRPr>
          </a:p>
          <a:p>
            <a:pPr eaLnBrk="1" hangingPunct="1">
              <a:spcBef>
                <a:spcPts val="1200"/>
              </a:spcBef>
              <a:spcAft>
                <a:spcPts val="1000"/>
              </a:spcAft>
              <a:buFont typeface="Arial" charset="0"/>
              <a:buChar char="•"/>
            </a:pPr>
            <a:r>
              <a:rPr lang="sl-SI" altLang="x-none" sz="2600" dirty="0">
                <a:solidFill>
                  <a:srgbClr val="000000"/>
                </a:solidFill>
                <a:latin typeface="+mn-lt"/>
              </a:rPr>
              <a:t>enojezični korpus ciljnega </a:t>
            </a:r>
            <a:r>
              <a:rPr lang="sl-SI" altLang="x-none" sz="2600" dirty="0" smtClean="0">
                <a:solidFill>
                  <a:srgbClr val="000000"/>
                </a:solidFill>
                <a:latin typeface="+mn-lt"/>
              </a:rPr>
              <a:t>jezika,</a:t>
            </a:r>
            <a:endParaRPr lang="sl-SI" altLang="x-none" sz="2600" dirty="0">
              <a:solidFill>
                <a:srgbClr val="000000"/>
              </a:solidFill>
              <a:latin typeface="+mn-lt"/>
            </a:endParaRPr>
          </a:p>
          <a:p>
            <a:pPr eaLnBrk="1" hangingPunct="1">
              <a:spcBef>
                <a:spcPts val="1200"/>
              </a:spcBef>
              <a:spcAft>
                <a:spcPts val="1000"/>
              </a:spcAft>
              <a:buFont typeface="Arial" charset="0"/>
              <a:buChar char="•"/>
            </a:pPr>
            <a:r>
              <a:rPr lang="sl-SI" altLang="x-none" sz="2600" dirty="0">
                <a:solidFill>
                  <a:srgbClr val="000000"/>
                </a:solidFill>
                <a:latin typeface="+mn-lt"/>
              </a:rPr>
              <a:t>nekaj 10 milijonov besed (raje več) – Google milijardo </a:t>
            </a:r>
            <a:r>
              <a:rPr lang="sl-SI" altLang="x-none" sz="2600" dirty="0" smtClean="0">
                <a:solidFill>
                  <a:srgbClr val="000000"/>
                </a:solidFill>
                <a:latin typeface="+mn-lt"/>
              </a:rPr>
              <a:t>besed.</a:t>
            </a:r>
            <a:endParaRPr lang="sl-SI" altLang="x-none" sz="2600" dirty="0">
              <a:solidFill>
                <a:srgbClr val="00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809728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0813" cy="655637"/>
          </a:xfrm>
          <a:ln/>
          <a:extLst>
            <a:ext uri="{91240B29-F687-4F45-9708-019B960494DF}">
              <a14:hiddenLine xmlns:a14="http://schemas.microsoft.com/office/drawing/2010/main" w="9525" cap="flat">
                <a:solidFill>
                  <a:srgbClr val="3465AF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l-SI" altLang="x-none"/>
              <a:t>Verjetnost</a:t>
            </a:r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body" sz="half" idx="1"/>
          </p:nvPr>
        </p:nvSpPr>
        <p:spPr>
          <a:ln/>
          <a:extLst>
            <a:ext uri="{91240B29-F687-4F45-9708-019B960494DF}">
              <a14:hiddenLine xmlns:a14="http://schemas.microsoft.com/office/drawing/2010/main" w="9525" cap="flat">
                <a:solidFill>
                  <a:srgbClr val="3465AF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marL="608013" indent="-608013">
              <a:spcBef>
                <a:spcPct val="20000"/>
              </a:spcBef>
              <a:buFont typeface="Times New Roman" charset="0"/>
              <a:buChar char="•"/>
              <a:tabLst>
                <a:tab pos="1177925" algn="l"/>
                <a:tab pos="2092325" algn="l"/>
                <a:tab pos="3006725" algn="l"/>
                <a:tab pos="3921125" algn="l"/>
                <a:tab pos="4835525" algn="l"/>
                <a:tab pos="5749925" algn="l"/>
                <a:tab pos="6664325" algn="l"/>
                <a:tab pos="7578725" algn="l"/>
                <a:tab pos="8493125" algn="l"/>
                <a:tab pos="9407525" algn="l"/>
                <a:tab pos="10321925" algn="l"/>
              </a:tabLst>
            </a:pPr>
            <a:endParaRPr lang="en-US" altLang="x-none"/>
          </a:p>
          <a:p>
            <a:pPr marL="608013" indent="-608013">
              <a:spcBef>
                <a:spcPct val="20000"/>
              </a:spcBef>
              <a:buFont typeface="Times New Roman" charset="0"/>
              <a:buChar char="•"/>
              <a:tabLst>
                <a:tab pos="1177925" algn="l"/>
                <a:tab pos="2092325" algn="l"/>
                <a:tab pos="3006725" algn="l"/>
                <a:tab pos="3921125" algn="l"/>
                <a:tab pos="4835525" algn="l"/>
                <a:tab pos="5749925" algn="l"/>
                <a:tab pos="6664325" algn="l"/>
                <a:tab pos="7578725" algn="l"/>
                <a:tab pos="8493125" algn="l"/>
                <a:tab pos="9407525" algn="l"/>
                <a:tab pos="10321925" algn="l"/>
              </a:tabLst>
            </a:pPr>
            <a:endParaRPr lang="en-US" altLang="x-none"/>
          </a:p>
        </p:txBody>
      </p:sp>
      <p:sp>
        <p:nvSpPr>
          <p:cNvPr id="81924" name="Rectangle 4"/>
          <p:cNvSpPr>
            <a:spLocks noChangeArrowheads="1"/>
          </p:cNvSpPr>
          <p:nvPr/>
        </p:nvSpPr>
        <p:spPr bwMode="auto">
          <a:xfrm>
            <a:off x="381000" y="5257800"/>
            <a:ext cx="838200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925" name="Rectangle 5"/>
          <p:cNvSpPr>
            <a:spLocks noChangeArrowheads="1"/>
          </p:cNvSpPr>
          <p:nvPr/>
        </p:nvSpPr>
        <p:spPr bwMode="auto">
          <a:xfrm>
            <a:off x="4286250" y="3338513"/>
            <a:ext cx="9144000" cy="1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926" name="Rectangle 6"/>
          <p:cNvSpPr>
            <a:spLocks noChangeArrowheads="1"/>
          </p:cNvSpPr>
          <p:nvPr/>
        </p:nvSpPr>
        <p:spPr bwMode="auto">
          <a:xfrm>
            <a:off x="684213" y="1522413"/>
            <a:ext cx="7772400" cy="5335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341313" indent="-341313">
              <a:spcBef>
                <a:spcPts val="8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3200">
                <a:solidFill>
                  <a:srgbClr val="000000"/>
                </a:solidFill>
                <a:latin typeface="Times New Roman" charset="0"/>
              </a:defRPr>
            </a:lvl1pPr>
            <a:lvl2pPr>
              <a:spcBef>
                <a:spcPts val="7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800">
                <a:solidFill>
                  <a:srgbClr val="000000"/>
                </a:solidFill>
                <a:latin typeface="Times New Roman" charset="0"/>
              </a:defRPr>
            </a:lvl2pPr>
            <a:lvl3pPr>
              <a:spcBef>
                <a:spcPts val="6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rgbClr val="000000"/>
                </a:solidFill>
                <a:latin typeface="Times New Roman" charset="0"/>
              </a:defRPr>
            </a:lvl3pPr>
            <a:lvl4pPr>
              <a:spcBef>
                <a:spcPts val="5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000">
                <a:solidFill>
                  <a:srgbClr val="000000"/>
                </a:solidFill>
                <a:latin typeface="Times New Roman" charset="0"/>
              </a:defRPr>
            </a:lvl4pPr>
            <a:lvl5pPr>
              <a:spcBef>
                <a:spcPts val="5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000">
                <a:solidFill>
                  <a:srgbClr val="000000"/>
                </a:solidFill>
                <a:latin typeface="Times New Roman" charset="0"/>
              </a:defRPr>
            </a:lvl5pPr>
            <a:lvl6pPr marL="25146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000">
                <a:solidFill>
                  <a:srgbClr val="000000"/>
                </a:solidFill>
                <a:latin typeface="Times New Roman" charset="0"/>
              </a:defRPr>
            </a:lvl6pPr>
            <a:lvl7pPr marL="29718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000">
                <a:solidFill>
                  <a:srgbClr val="000000"/>
                </a:solidFill>
                <a:latin typeface="Times New Roman" charset="0"/>
              </a:defRPr>
            </a:lvl7pPr>
            <a:lvl8pPr marL="34290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000">
                <a:solidFill>
                  <a:srgbClr val="000000"/>
                </a:solidFill>
                <a:latin typeface="Times New Roman" charset="0"/>
              </a:defRPr>
            </a:lvl8pPr>
            <a:lvl9pPr marL="38862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000">
                <a:solidFill>
                  <a:srgbClr val="000000"/>
                </a:solidFill>
                <a:latin typeface="Times New Roman" charset="0"/>
              </a:defRPr>
            </a:lvl9pPr>
          </a:lstStyle>
          <a:p>
            <a:pPr>
              <a:lnSpc>
                <a:spcPct val="90000"/>
              </a:lnSpc>
              <a:buFont typeface="Times New Roman" charset="0"/>
              <a:buChar char="•"/>
            </a:pPr>
            <a:r>
              <a:rPr lang="sl-SI" altLang="x-none" dirty="0"/>
              <a:t>poskus: n med seboj enakih izidov,</a:t>
            </a:r>
          </a:p>
          <a:p>
            <a:pPr>
              <a:lnSpc>
                <a:spcPct val="90000"/>
              </a:lnSpc>
              <a:buFont typeface="Times New Roman" charset="0"/>
              <a:buChar char="•"/>
            </a:pPr>
            <a:r>
              <a:rPr lang="sl-SI" altLang="x-none" dirty="0"/>
              <a:t>dogodek A: m ugodnih izidov,</a:t>
            </a:r>
          </a:p>
          <a:p>
            <a:pPr lvl="1">
              <a:lnSpc>
                <a:spcPct val="90000"/>
              </a:lnSpc>
              <a:buFont typeface="Times New Roman" charset="0"/>
              <a:buChar char="–"/>
            </a:pPr>
            <a:r>
              <a:rPr lang="sl-SI" altLang="x-none" dirty="0"/>
              <a:t>Verjetnost dogodka A:</a:t>
            </a:r>
          </a:p>
          <a:p>
            <a:pPr lvl="1">
              <a:lnSpc>
                <a:spcPct val="90000"/>
              </a:lnSpc>
            </a:pPr>
            <a:endParaRPr lang="sl-SI" altLang="x-none" dirty="0"/>
          </a:p>
          <a:p>
            <a:pPr>
              <a:lnSpc>
                <a:spcPct val="90000"/>
              </a:lnSpc>
            </a:pPr>
            <a:endParaRPr lang="sl-SI" altLang="x-none" dirty="0"/>
          </a:p>
          <a:p>
            <a:pPr>
              <a:lnSpc>
                <a:spcPct val="90000"/>
              </a:lnSpc>
              <a:buFont typeface="Times New Roman" charset="0"/>
              <a:buChar char="•"/>
            </a:pPr>
            <a:r>
              <a:rPr lang="sl-SI" altLang="x-none" dirty="0"/>
              <a:t>primer: </a:t>
            </a:r>
          </a:p>
          <a:p>
            <a:pPr lvl="1">
              <a:lnSpc>
                <a:spcPct val="90000"/>
              </a:lnSpc>
              <a:buFont typeface="Times New Roman" charset="0"/>
              <a:buChar char="–"/>
            </a:pPr>
            <a:r>
              <a:rPr lang="sl-SI" altLang="x-none" dirty="0"/>
              <a:t>v tej učilnici je n poslušalcev,</a:t>
            </a:r>
          </a:p>
          <a:p>
            <a:pPr lvl="1">
              <a:lnSpc>
                <a:spcPct val="90000"/>
              </a:lnSpc>
              <a:buFont typeface="Times New Roman" charset="0"/>
              <a:buChar char="–"/>
            </a:pPr>
            <a:r>
              <a:rPr lang="sl-SI" altLang="x-none" dirty="0"/>
              <a:t>m poslušalcev ima očala,</a:t>
            </a:r>
          </a:p>
          <a:p>
            <a:pPr lvl="1">
              <a:lnSpc>
                <a:spcPct val="90000"/>
              </a:lnSpc>
              <a:buFont typeface="Times New Roman" charset="0"/>
              <a:buChar char="–"/>
            </a:pPr>
            <a:r>
              <a:rPr lang="sl-SI" altLang="x-none" dirty="0"/>
              <a:t>izračunaj verjetnost, da ima izbrani poslušalec očala!</a:t>
            </a:r>
            <a:endParaRPr lang="en-US" altLang="x-none" dirty="0"/>
          </a:p>
        </p:txBody>
      </p:sp>
      <p:graphicFrame>
        <p:nvGraphicFramePr>
          <p:cNvPr id="81927" name="Object 7"/>
          <p:cNvGraphicFramePr>
            <a:graphicFrameLocks noGrp="1" noChangeAspect="1"/>
          </p:cNvGraphicFramePr>
          <p:nvPr>
            <p:ph sz="half" idx="2"/>
          </p:nvPr>
        </p:nvGraphicFramePr>
        <p:xfrm>
          <a:off x="1042988" y="3213100"/>
          <a:ext cx="4681537" cy="842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51" name="Enačba" r:id="rId4" imgW="2323800" imgH="419040" progId="Equation.3">
                  <p:embed/>
                </p:oleObj>
              </mc:Choice>
              <mc:Fallback>
                <p:oleObj name="Enačba" r:id="rId4" imgW="232380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2988" y="3213100"/>
                        <a:ext cx="4681537" cy="842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80808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1196634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0813" cy="655637"/>
          </a:xfrm>
          <a:ln/>
          <a:extLst>
            <a:ext uri="{91240B29-F687-4F45-9708-019B960494DF}">
              <a14:hiddenLine xmlns:a14="http://schemas.microsoft.com/office/drawing/2010/main" w="9525" cap="flat">
                <a:solidFill>
                  <a:srgbClr val="3465AF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l-SI" altLang="x-none"/>
              <a:t>Verjetnost</a:t>
            </a:r>
          </a:p>
        </p:txBody>
      </p:sp>
      <p:sp>
        <p:nvSpPr>
          <p:cNvPr id="83971" name="Rectangle 3"/>
          <p:cNvSpPr>
            <a:spLocks noGrp="1" noChangeArrowheads="1"/>
          </p:cNvSpPr>
          <p:nvPr>
            <p:ph type="body" sz="half" idx="1"/>
          </p:nvPr>
        </p:nvSpPr>
        <p:spPr>
          <a:ln/>
          <a:extLst>
            <a:ext uri="{91240B29-F687-4F45-9708-019B960494DF}">
              <a14:hiddenLine xmlns:a14="http://schemas.microsoft.com/office/drawing/2010/main" w="9525" cap="flat">
                <a:solidFill>
                  <a:srgbClr val="3465AF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marL="608013" indent="-608013">
              <a:spcBef>
                <a:spcPct val="20000"/>
              </a:spcBef>
              <a:buFont typeface="Times New Roman" charset="0"/>
              <a:buChar char="•"/>
              <a:tabLst>
                <a:tab pos="1177925" algn="l"/>
                <a:tab pos="2092325" algn="l"/>
                <a:tab pos="3006725" algn="l"/>
                <a:tab pos="3921125" algn="l"/>
                <a:tab pos="4835525" algn="l"/>
                <a:tab pos="5749925" algn="l"/>
                <a:tab pos="6664325" algn="l"/>
                <a:tab pos="7578725" algn="l"/>
                <a:tab pos="8493125" algn="l"/>
                <a:tab pos="9407525" algn="l"/>
                <a:tab pos="10321925" algn="l"/>
              </a:tabLst>
            </a:pPr>
            <a:endParaRPr lang="en-US" altLang="x-none"/>
          </a:p>
          <a:p>
            <a:pPr marL="608013" indent="-608013">
              <a:spcBef>
                <a:spcPct val="20000"/>
              </a:spcBef>
              <a:buFont typeface="Times New Roman" charset="0"/>
              <a:buChar char="•"/>
              <a:tabLst>
                <a:tab pos="1177925" algn="l"/>
                <a:tab pos="2092325" algn="l"/>
                <a:tab pos="3006725" algn="l"/>
                <a:tab pos="3921125" algn="l"/>
                <a:tab pos="4835525" algn="l"/>
                <a:tab pos="5749925" algn="l"/>
                <a:tab pos="6664325" algn="l"/>
                <a:tab pos="7578725" algn="l"/>
                <a:tab pos="8493125" algn="l"/>
                <a:tab pos="9407525" algn="l"/>
                <a:tab pos="10321925" algn="l"/>
              </a:tabLst>
            </a:pPr>
            <a:endParaRPr lang="en-US" altLang="x-none"/>
          </a:p>
        </p:txBody>
      </p:sp>
      <p:sp>
        <p:nvSpPr>
          <p:cNvPr id="83972" name="Rectangle 4"/>
          <p:cNvSpPr>
            <a:spLocks noChangeArrowheads="1"/>
          </p:cNvSpPr>
          <p:nvPr/>
        </p:nvSpPr>
        <p:spPr bwMode="auto">
          <a:xfrm>
            <a:off x="381000" y="5257800"/>
            <a:ext cx="838200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3973" name="Rectangle 5"/>
          <p:cNvSpPr>
            <a:spLocks noChangeArrowheads="1"/>
          </p:cNvSpPr>
          <p:nvPr/>
        </p:nvSpPr>
        <p:spPr bwMode="auto">
          <a:xfrm>
            <a:off x="4286250" y="3338513"/>
            <a:ext cx="9144000" cy="1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3974" name="Rectangle 6"/>
          <p:cNvSpPr>
            <a:spLocks noChangeArrowheads="1"/>
          </p:cNvSpPr>
          <p:nvPr/>
        </p:nvSpPr>
        <p:spPr bwMode="auto">
          <a:xfrm>
            <a:off x="684213" y="1522413"/>
            <a:ext cx="7772400" cy="3130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341313" indent="-341313">
              <a:spcBef>
                <a:spcPts val="8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3200">
                <a:solidFill>
                  <a:srgbClr val="000000"/>
                </a:solidFill>
                <a:latin typeface="Times New Roman" charset="0"/>
              </a:defRPr>
            </a:lvl1pPr>
            <a:lvl2pPr>
              <a:spcBef>
                <a:spcPts val="7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800">
                <a:solidFill>
                  <a:srgbClr val="000000"/>
                </a:solidFill>
                <a:latin typeface="Times New Roman" charset="0"/>
              </a:defRPr>
            </a:lvl2pPr>
            <a:lvl3pPr>
              <a:spcBef>
                <a:spcPts val="6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rgbClr val="000000"/>
                </a:solidFill>
                <a:latin typeface="Times New Roman" charset="0"/>
              </a:defRPr>
            </a:lvl3pPr>
            <a:lvl4pPr>
              <a:spcBef>
                <a:spcPts val="5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000">
                <a:solidFill>
                  <a:srgbClr val="000000"/>
                </a:solidFill>
                <a:latin typeface="Times New Roman" charset="0"/>
              </a:defRPr>
            </a:lvl4pPr>
            <a:lvl5pPr>
              <a:spcBef>
                <a:spcPts val="5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000">
                <a:solidFill>
                  <a:srgbClr val="000000"/>
                </a:solidFill>
                <a:latin typeface="Times New Roman" charset="0"/>
              </a:defRPr>
            </a:lvl5pPr>
            <a:lvl6pPr marL="25146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000">
                <a:solidFill>
                  <a:srgbClr val="000000"/>
                </a:solidFill>
                <a:latin typeface="Times New Roman" charset="0"/>
              </a:defRPr>
            </a:lvl6pPr>
            <a:lvl7pPr marL="29718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000">
                <a:solidFill>
                  <a:srgbClr val="000000"/>
                </a:solidFill>
                <a:latin typeface="Times New Roman" charset="0"/>
              </a:defRPr>
            </a:lvl7pPr>
            <a:lvl8pPr marL="34290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000">
                <a:solidFill>
                  <a:srgbClr val="000000"/>
                </a:solidFill>
                <a:latin typeface="Times New Roman" charset="0"/>
              </a:defRPr>
            </a:lvl8pPr>
            <a:lvl9pPr marL="38862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000">
                <a:solidFill>
                  <a:srgbClr val="000000"/>
                </a:solidFill>
                <a:latin typeface="Times New Roman" charset="0"/>
              </a:defRPr>
            </a:lvl9pPr>
          </a:lstStyle>
          <a:p>
            <a:pPr>
              <a:lnSpc>
                <a:spcPct val="90000"/>
              </a:lnSpc>
              <a:buFont typeface="Times New Roman" charset="0"/>
              <a:buChar char="•"/>
            </a:pPr>
            <a:r>
              <a:rPr lang="sl-SI" altLang="x-none" dirty="0"/>
              <a:t>n=? </a:t>
            </a:r>
            <a:r>
              <a:rPr lang="sl-SI" altLang="x-none" dirty="0" smtClean="0"/>
              <a:t>(20),</a:t>
            </a:r>
            <a:endParaRPr lang="sl-SI" altLang="x-none" dirty="0"/>
          </a:p>
          <a:p>
            <a:pPr>
              <a:lnSpc>
                <a:spcPct val="90000"/>
              </a:lnSpc>
              <a:buFont typeface="Times New Roman" charset="0"/>
              <a:buChar char="•"/>
            </a:pPr>
            <a:r>
              <a:rPr lang="sl-SI" altLang="x-none" dirty="0"/>
              <a:t>m=? </a:t>
            </a:r>
            <a:r>
              <a:rPr lang="sl-SI" altLang="x-none" dirty="0" smtClean="0"/>
              <a:t>(</a:t>
            </a:r>
            <a:r>
              <a:rPr lang="sl-SI" altLang="x-none" dirty="0"/>
              <a:t>5</a:t>
            </a:r>
            <a:r>
              <a:rPr lang="sl-SI" altLang="x-none" dirty="0" smtClean="0"/>
              <a:t>),</a:t>
            </a:r>
            <a:endParaRPr lang="sl-SI" altLang="x-none" dirty="0"/>
          </a:p>
          <a:p>
            <a:pPr lvl="1">
              <a:lnSpc>
                <a:spcPct val="90000"/>
              </a:lnSpc>
            </a:pPr>
            <a:endParaRPr lang="sl-SI" altLang="x-none" dirty="0"/>
          </a:p>
          <a:p>
            <a:pPr>
              <a:lnSpc>
                <a:spcPct val="90000"/>
              </a:lnSpc>
            </a:pPr>
            <a:endParaRPr lang="en-US" altLang="x-none" dirty="0"/>
          </a:p>
        </p:txBody>
      </p:sp>
      <p:graphicFrame>
        <p:nvGraphicFramePr>
          <p:cNvPr id="83975" name="Object 7"/>
          <p:cNvGraphicFramePr>
            <a:graphicFrameLocks noGrp="1" noChangeAspect="1"/>
          </p:cNvGraphicFramePr>
          <p:nvPr>
            <p:ph sz="half" idx="2"/>
          </p:nvPr>
        </p:nvGraphicFramePr>
        <p:xfrm>
          <a:off x="1493838" y="3213100"/>
          <a:ext cx="3779837" cy="842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198" name="Enačba" r:id="rId4" imgW="1765080" imgH="393480" progId="Equation.3">
                  <p:embed/>
                </p:oleObj>
              </mc:Choice>
              <mc:Fallback>
                <p:oleObj name="Enačba" r:id="rId4" imgW="176508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93838" y="3213100"/>
                        <a:ext cx="3779837" cy="842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80808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8351434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31825"/>
            <a:ext cx="7770813" cy="647701"/>
          </a:xfrm>
          <a:ln/>
          <a:extLst>
            <a:ext uri="{91240B29-F687-4F45-9708-019B960494DF}">
              <a14:hiddenLine xmlns:a14="http://schemas.microsoft.com/office/drawing/2010/main" w="9525" cap="flat">
                <a:solidFill>
                  <a:srgbClr val="3465AF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l-SI" altLang="x-none"/>
              <a:t>Pogojna verjetnost</a:t>
            </a:r>
          </a:p>
        </p:txBody>
      </p:sp>
      <p:sp>
        <p:nvSpPr>
          <p:cNvPr id="86019" name="Rectangle 3"/>
          <p:cNvSpPr>
            <a:spLocks noGrp="1" noChangeArrowheads="1"/>
          </p:cNvSpPr>
          <p:nvPr>
            <p:ph type="body" sz="half" idx="1"/>
          </p:nvPr>
        </p:nvSpPr>
        <p:spPr>
          <a:ln/>
          <a:extLst>
            <a:ext uri="{91240B29-F687-4F45-9708-019B960494DF}">
              <a14:hiddenLine xmlns:a14="http://schemas.microsoft.com/office/drawing/2010/main" w="9525" cap="flat">
                <a:solidFill>
                  <a:srgbClr val="3465AF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marL="608013" indent="-608013">
              <a:spcBef>
                <a:spcPct val="20000"/>
              </a:spcBef>
              <a:buFont typeface="Times New Roman" charset="0"/>
              <a:buChar char="•"/>
              <a:tabLst>
                <a:tab pos="1177925" algn="l"/>
                <a:tab pos="2092325" algn="l"/>
                <a:tab pos="3006725" algn="l"/>
                <a:tab pos="3921125" algn="l"/>
                <a:tab pos="4835525" algn="l"/>
                <a:tab pos="5749925" algn="l"/>
                <a:tab pos="6664325" algn="l"/>
                <a:tab pos="7578725" algn="l"/>
                <a:tab pos="8493125" algn="l"/>
                <a:tab pos="9407525" algn="l"/>
                <a:tab pos="10321925" algn="l"/>
              </a:tabLst>
            </a:pPr>
            <a:endParaRPr lang="en-US" altLang="x-none" dirty="0"/>
          </a:p>
          <a:p>
            <a:pPr marL="608013" indent="-608013">
              <a:spcBef>
                <a:spcPct val="20000"/>
              </a:spcBef>
              <a:buFont typeface="Times New Roman" charset="0"/>
              <a:buChar char="•"/>
              <a:tabLst>
                <a:tab pos="1177925" algn="l"/>
                <a:tab pos="2092325" algn="l"/>
                <a:tab pos="3006725" algn="l"/>
                <a:tab pos="3921125" algn="l"/>
                <a:tab pos="4835525" algn="l"/>
                <a:tab pos="5749925" algn="l"/>
                <a:tab pos="6664325" algn="l"/>
                <a:tab pos="7578725" algn="l"/>
                <a:tab pos="8493125" algn="l"/>
                <a:tab pos="9407525" algn="l"/>
                <a:tab pos="10321925" algn="l"/>
              </a:tabLst>
            </a:pPr>
            <a:endParaRPr lang="en-US" altLang="x-none" dirty="0"/>
          </a:p>
        </p:txBody>
      </p:sp>
      <p:sp>
        <p:nvSpPr>
          <p:cNvPr id="86020" name="Rectangle 4"/>
          <p:cNvSpPr>
            <a:spLocks noChangeArrowheads="1"/>
          </p:cNvSpPr>
          <p:nvPr/>
        </p:nvSpPr>
        <p:spPr bwMode="auto">
          <a:xfrm>
            <a:off x="381000" y="5257800"/>
            <a:ext cx="838200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6021" name="Rectangle 5"/>
          <p:cNvSpPr>
            <a:spLocks noChangeArrowheads="1"/>
          </p:cNvSpPr>
          <p:nvPr/>
        </p:nvSpPr>
        <p:spPr bwMode="auto">
          <a:xfrm>
            <a:off x="4286250" y="3338513"/>
            <a:ext cx="9144000" cy="1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6022" name="Rectangle 6"/>
          <p:cNvSpPr>
            <a:spLocks noChangeArrowheads="1"/>
          </p:cNvSpPr>
          <p:nvPr/>
        </p:nvSpPr>
        <p:spPr bwMode="auto">
          <a:xfrm>
            <a:off x="684213" y="1773238"/>
            <a:ext cx="7772400" cy="2376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341313" indent="-341313">
              <a:spcBef>
                <a:spcPts val="8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3200">
                <a:solidFill>
                  <a:srgbClr val="000000"/>
                </a:solidFill>
                <a:latin typeface="Times New Roman" charset="0"/>
              </a:defRPr>
            </a:lvl1pPr>
            <a:lvl2pPr>
              <a:spcBef>
                <a:spcPts val="7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800">
                <a:solidFill>
                  <a:srgbClr val="000000"/>
                </a:solidFill>
                <a:latin typeface="Times New Roman" charset="0"/>
              </a:defRPr>
            </a:lvl2pPr>
            <a:lvl3pPr>
              <a:spcBef>
                <a:spcPts val="6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rgbClr val="000000"/>
                </a:solidFill>
                <a:latin typeface="Times New Roman" charset="0"/>
              </a:defRPr>
            </a:lvl3pPr>
            <a:lvl4pPr>
              <a:spcBef>
                <a:spcPts val="5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000">
                <a:solidFill>
                  <a:srgbClr val="000000"/>
                </a:solidFill>
                <a:latin typeface="Times New Roman" charset="0"/>
              </a:defRPr>
            </a:lvl4pPr>
            <a:lvl5pPr>
              <a:spcBef>
                <a:spcPts val="5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000">
                <a:solidFill>
                  <a:srgbClr val="000000"/>
                </a:solidFill>
                <a:latin typeface="Times New Roman" charset="0"/>
              </a:defRPr>
            </a:lvl5pPr>
            <a:lvl6pPr marL="25146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000">
                <a:solidFill>
                  <a:srgbClr val="000000"/>
                </a:solidFill>
                <a:latin typeface="Times New Roman" charset="0"/>
              </a:defRPr>
            </a:lvl6pPr>
            <a:lvl7pPr marL="29718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000">
                <a:solidFill>
                  <a:srgbClr val="000000"/>
                </a:solidFill>
                <a:latin typeface="Times New Roman" charset="0"/>
              </a:defRPr>
            </a:lvl7pPr>
            <a:lvl8pPr marL="34290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000">
                <a:solidFill>
                  <a:srgbClr val="000000"/>
                </a:solidFill>
                <a:latin typeface="Times New Roman" charset="0"/>
              </a:defRPr>
            </a:lvl8pPr>
            <a:lvl9pPr marL="38862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000">
                <a:solidFill>
                  <a:srgbClr val="000000"/>
                </a:solidFill>
                <a:latin typeface="Times New Roman" charset="0"/>
              </a:defRPr>
            </a:lvl9pPr>
          </a:lstStyle>
          <a:p>
            <a:pPr>
              <a:lnSpc>
                <a:spcPct val="90000"/>
              </a:lnSpc>
              <a:buFont typeface="Times New Roman" charset="0"/>
              <a:buChar char="•"/>
            </a:pPr>
            <a:r>
              <a:rPr lang="sl-SI" altLang="x-none" dirty="0"/>
              <a:t>verjetnost, da se zgodi dogodek A,</a:t>
            </a:r>
          </a:p>
          <a:p>
            <a:pPr lvl="1">
              <a:lnSpc>
                <a:spcPct val="90000"/>
              </a:lnSpc>
              <a:buFont typeface="Times New Roman" charset="0"/>
              <a:buChar char="–"/>
            </a:pPr>
            <a:r>
              <a:rPr lang="sl-SI" altLang="x-none" dirty="0"/>
              <a:t>pod pogojem, da se je zgodil dogodek B.</a:t>
            </a:r>
            <a:endParaRPr lang="en-US" altLang="x-none" dirty="0"/>
          </a:p>
        </p:txBody>
      </p:sp>
      <p:graphicFrame>
        <p:nvGraphicFramePr>
          <p:cNvPr id="86023" name="Object 7"/>
          <p:cNvGraphicFramePr>
            <a:graphicFrameLocks noGrp="1" noChangeAspect="1"/>
          </p:cNvGraphicFramePr>
          <p:nvPr>
            <p:ph sz="half" idx="2"/>
          </p:nvPr>
        </p:nvGraphicFramePr>
        <p:xfrm>
          <a:off x="1187450" y="3213100"/>
          <a:ext cx="4192588" cy="962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46" name="Enačba" r:id="rId4" imgW="1828800" imgH="419040" progId="Equation.3">
                  <p:embed/>
                </p:oleObj>
              </mc:Choice>
              <mc:Fallback>
                <p:oleObj name="Enačba" r:id="rId4" imgW="1828800" imgH="419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7450" y="3213100"/>
                        <a:ext cx="4192588" cy="962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80808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6024" name="Picture 8" descr="Venn_A_intersect_B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063" y="3644900"/>
            <a:ext cx="2954337" cy="2109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6025" name="Rectangle 9"/>
          <p:cNvSpPr>
            <a:spLocks noChangeArrowheads="1"/>
          </p:cNvSpPr>
          <p:nvPr/>
        </p:nvSpPr>
        <p:spPr bwMode="auto">
          <a:xfrm>
            <a:off x="684212" y="5084763"/>
            <a:ext cx="7272164" cy="649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341313" indent="-341313">
              <a:spcBef>
                <a:spcPts val="8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3200">
                <a:solidFill>
                  <a:srgbClr val="000000"/>
                </a:solidFill>
                <a:latin typeface="Times New Roman" charset="0"/>
              </a:defRPr>
            </a:lvl1pPr>
            <a:lvl2pPr>
              <a:spcBef>
                <a:spcPts val="7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800">
                <a:solidFill>
                  <a:srgbClr val="000000"/>
                </a:solidFill>
                <a:latin typeface="Times New Roman" charset="0"/>
              </a:defRPr>
            </a:lvl2pPr>
            <a:lvl3pPr>
              <a:spcBef>
                <a:spcPts val="6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rgbClr val="000000"/>
                </a:solidFill>
                <a:latin typeface="Times New Roman" charset="0"/>
              </a:defRPr>
            </a:lvl3pPr>
            <a:lvl4pPr>
              <a:spcBef>
                <a:spcPts val="5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000">
                <a:solidFill>
                  <a:srgbClr val="000000"/>
                </a:solidFill>
                <a:latin typeface="Times New Roman" charset="0"/>
              </a:defRPr>
            </a:lvl4pPr>
            <a:lvl5pPr>
              <a:spcBef>
                <a:spcPts val="5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000">
                <a:solidFill>
                  <a:srgbClr val="000000"/>
                </a:solidFill>
                <a:latin typeface="Times New Roman" charset="0"/>
              </a:defRPr>
            </a:lvl5pPr>
            <a:lvl6pPr marL="25146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000">
                <a:solidFill>
                  <a:srgbClr val="000000"/>
                </a:solidFill>
                <a:latin typeface="Times New Roman" charset="0"/>
              </a:defRPr>
            </a:lvl6pPr>
            <a:lvl7pPr marL="29718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000">
                <a:solidFill>
                  <a:srgbClr val="000000"/>
                </a:solidFill>
                <a:latin typeface="Times New Roman" charset="0"/>
              </a:defRPr>
            </a:lvl7pPr>
            <a:lvl8pPr marL="34290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000">
                <a:solidFill>
                  <a:srgbClr val="000000"/>
                </a:solidFill>
                <a:latin typeface="Times New Roman" charset="0"/>
              </a:defRPr>
            </a:lvl8pPr>
            <a:lvl9pPr marL="38862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000">
                <a:solidFill>
                  <a:srgbClr val="000000"/>
                </a:solidFill>
                <a:latin typeface="Times New Roman" charset="0"/>
              </a:defRPr>
            </a:lvl9pPr>
          </a:lstStyle>
          <a:p>
            <a:pPr>
              <a:lnSpc>
                <a:spcPct val="90000"/>
              </a:lnSpc>
              <a:buFont typeface="Times New Roman" charset="0"/>
              <a:buChar char="•"/>
            </a:pPr>
            <a:r>
              <a:rPr lang="sl-SI" altLang="x-none" dirty="0"/>
              <a:t>Pazi P(B</a:t>
            </a:r>
            <a:r>
              <a:rPr lang="sl-SI" altLang="x-none" dirty="0" smtClean="0"/>
              <a:t>)!</a:t>
            </a:r>
          </a:p>
          <a:p>
            <a:pPr lvl="1">
              <a:lnSpc>
                <a:spcPct val="90000"/>
              </a:lnSpc>
              <a:buFont typeface="Times New Roman" charset="0"/>
              <a:buChar char="•"/>
            </a:pPr>
            <a:r>
              <a:rPr lang="sl-SI" altLang="x-none" dirty="0" smtClean="0"/>
              <a:t>inženirji izberemo dovolj majhno število</a:t>
            </a:r>
            <a:endParaRPr lang="en-US" altLang="x-none" dirty="0"/>
          </a:p>
          <a:p>
            <a:pPr>
              <a:lnSpc>
                <a:spcPct val="90000"/>
              </a:lnSpc>
            </a:pPr>
            <a:endParaRPr lang="en-US" altLang="x-none" dirty="0"/>
          </a:p>
        </p:txBody>
      </p:sp>
    </p:spTree>
    <p:extLst>
      <p:ext uri="{BB962C8B-B14F-4D97-AF65-F5344CB8AC3E}">
        <p14:creationId xmlns:p14="http://schemas.microsoft.com/office/powerpoint/2010/main" val="104887449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31825"/>
            <a:ext cx="7770813" cy="647701"/>
          </a:xfrm>
          <a:ln/>
          <a:extLst>
            <a:ext uri="{91240B29-F687-4F45-9708-019B960494DF}">
              <a14:hiddenLine xmlns:a14="http://schemas.microsoft.com/office/drawing/2010/main" w="9525" cap="flat">
                <a:solidFill>
                  <a:srgbClr val="3465AF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l-SI" altLang="x-none" dirty="0" smtClean="0"/>
              <a:t>argmax</a:t>
            </a:r>
            <a:endParaRPr lang="sl-SI" altLang="x-none" dirty="0"/>
          </a:p>
        </p:txBody>
      </p:sp>
      <p:sp>
        <p:nvSpPr>
          <p:cNvPr id="86020" name="Rectangle 4"/>
          <p:cNvSpPr>
            <a:spLocks noChangeArrowheads="1"/>
          </p:cNvSpPr>
          <p:nvPr/>
        </p:nvSpPr>
        <p:spPr bwMode="auto">
          <a:xfrm>
            <a:off x="381000" y="5257800"/>
            <a:ext cx="838200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6022" name="Rectangle 6"/>
          <p:cNvSpPr>
            <a:spLocks noChangeArrowheads="1"/>
          </p:cNvSpPr>
          <p:nvPr/>
        </p:nvSpPr>
        <p:spPr bwMode="auto">
          <a:xfrm>
            <a:off x="684213" y="1773239"/>
            <a:ext cx="7772400" cy="61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341313" indent="-341313">
              <a:spcBef>
                <a:spcPts val="8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3200">
                <a:solidFill>
                  <a:srgbClr val="000000"/>
                </a:solidFill>
                <a:latin typeface="Times New Roman" charset="0"/>
              </a:defRPr>
            </a:lvl1pPr>
            <a:lvl2pPr>
              <a:spcBef>
                <a:spcPts val="7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800">
                <a:solidFill>
                  <a:srgbClr val="000000"/>
                </a:solidFill>
                <a:latin typeface="Times New Roman" charset="0"/>
              </a:defRPr>
            </a:lvl2pPr>
            <a:lvl3pPr>
              <a:spcBef>
                <a:spcPts val="6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400">
                <a:solidFill>
                  <a:srgbClr val="000000"/>
                </a:solidFill>
                <a:latin typeface="Times New Roman" charset="0"/>
              </a:defRPr>
            </a:lvl3pPr>
            <a:lvl4pPr>
              <a:spcBef>
                <a:spcPts val="5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000">
                <a:solidFill>
                  <a:srgbClr val="000000"/>
                </a:solidFill>
                <a:latin typeface="Times New Roman" charset="0"/>
              </a:defRPr>
            </a:lvl4pPr>
            <a:lvl5pPr>
              <a:spcBef>
                <a:spcPts val="500"/>
              </a:spcBef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000">
                <a:solidFill>
                  <a:srgbClr val="000000"/>
                </a:solidFill>
                <a:latin typeface="Times New Roman" charset="0"/>
              </a:defRPr>
            </a:lvl5pPr>
            <a:lvl6pPr marL="25146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000">
                <a:solidFill>
                  <a:srgbClr val="000000"/>
                </a:solidFill>
                <a:latin typeface="Times New Roman" charset="0"/>
              </a:defRPr>
            </a:lvl6pPr>
            <a:lvl7pPr marL="29718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000">
                <a:solidFill>
                  <a:srgbClr val="000000"/>
                </a:solidFill>
                <a:latin typeface="Times New Roman" charset="0"/>
              </a:defRPr>
            </a:lvl7pPr>
            <a:lvl8pPr marL="34290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000">
                <a:solidFill>
                  <a:srgbClr val="000000"/>
                </a:solidFill>
                <a:latin typeface="Times New Roman" charset="0"/>
              </a:defRPr>
            </a:lvl8pPr>
            <a:lvl9pPr marL="3886200" indent="-228600" defTabSz="45720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  <a:defRPr sz="2000">
                <a:solidFill>
                  <a:srgbClr val="000000"/>
                </a:solidFill>
                <a:latin typeface="Times New Roman" charset="0"/>
              </a:defRPr>
            </a:lvl9pPr>
          </a:lstStyle>
          <a:p>
            <a:pPr>
              <a:lnSpc>
                <a:spcPct val="90000"/>
              </a:lnSpc>
              <a:buFont typeface="Times New Roman" charset="0"/>
              <a:buChar char="•"/>
            </a:pPr>
            <a:r>
              <a:rPr lang="sl-SI" altLang="x-none" dirty="0" smtClean="0"/>
              <a:t>argmax - </a:t>
            </a:r>
            <a:r>
              <a:rPr lang="sl-SI" b="1" dirty="0"/>
              <a:t>arguments of </a:t>
            </a:r>
            <a:r>
              <a:rPr lang="sl-SI" b="1"/>
              <a:t>the </a:t>
            </a:r>
            <a:r>
              <a:rPr lang="sl-SI" b="1" smtClean="0"/>
              <a:t>maxima</a:t>
            </a:r>
            <a:r>
              <a:rPr lang="sl-SI" altLang="x-none" smtClean="0"/>
              <a:t> </a:t>
            </a:r>
            <a:endParaRPr lang="en-US" altLang="x-none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5936" y="2564904"/>
            <a:ext cx="4888116" cy="388860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691680" y="3877084"/>
                <a:ext cx="1736309" cy="135985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i="1">
                        <a:latin typeface="Cambria Math" charset="0"/>
                      </a:rPr>
                      <m:t>𝑎𝑟𝑔𝑚𝑎𝑥</m:t>
                    </m:r>
                    <m:r>
                      <a:rPr lang="en-US" i="1">
                        <a:latin typeface="Cambria Math" charset="0"/>
                      </a:rPr>
                      <m:t>(</m:t>
                    </m:r>
                    <m:f>
                      <m:fPr>
                        <m:ctrlPr>
                          <a:rPr lang="mr-IN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charset="0"/>
                              </a:rPr>
                              <m:t>sin</m:t>
                            </m:r>
                          </m:fName>
                          <m:e>
                            <m:r>
                              <a:rPr lang="en-US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𝜏</m:t>
                            </m:r>
                            <m:r>
                              <a:rPr lang="en-US" i="1">
                                <a:latin typeface="Cambria Math" charset="0"/>
                              </a:rPr>
                              <m:t>𝑥</m:t>
                            </m:r>
                          </m:e>
                        </m:func>
                      </m:num>
                      <m:den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𝜏</m:t>
                        </m:r>
                        <m:r>
                          <a:rPr lang="en-US" i="1">
                            <a:latin typeface="Cambria Math" charset="0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US" dirty="0"/>
                  <a:t>)=0</a:t>
                </a:r>
              </a:p>
              <a:p>
                <a:endParaRPr lang="en-US" b="0" i="1" dirty="0" smtClean="0">
                  <a:latin typeface="Cambria Math" charset="0"/>
                </a:endParaRP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charset="0"/>
                      </a:rPr>
                      <m:t>𝑎𝑟𝑔𝑚𝑎𝑥</m:t>
                    </m:r>
                    <m:r>
                      <a:rPr lang="en-US" b="0" i="1" smtClean="0">
                        <a:latin typeface="Cambria Math" charset="0"/>
                      </a:rPr>
                      <m:t>(</m:t>
                    </m:r>
                    <m:f>
                      <m:fPr>
                        <m:ctrlPr>
                          <a:rPr lang="mr-IN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func>
                          <m:func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i="0" smtClean="0">
                                <a:latin typeface="Cambria Math" charset="0"/>
                              </a:rPr>
                              <m:t>sin</m:t>
                            </m:r>
                          </m:fName>
                          <m:e>
                            <m:r>
                              <a:rPr lang="en-US" b="0" i="1" smtClean="0">
                                <a:latin typeface="Cambria Math" charset="0"/>
                              </a:rPr>
                              <m:t>𝑥</m:t>
                            </m:r>
                          </m:e>
                        </m:func>
                      </m:num>
                      <m:den>
                        <m:r>
                          <a:rPr lang="en-US" b="0" i="1" smtClean="0">
                            <a:latin typeface="Cambria Math" charset="0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US" dirty="0" smtClean="0"/>
                  <a:t>)=0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91680" y="3877084"/>
                <a:ext cx="1736309" cy="1359859"/>
              </a:xfrm>
              <a:prstGeom prst="rect">
                <a:avLst/>
              </a:prstGeom>
              <a:blipFill rotWithShape="0">
                <a:blip r:embed="rId4"/>
                <a:stretch>
                  <a:fillRect l="-4930" t="-1345" r="-77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6726777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"/>
          <p:cNvSpPr>
            <a:spLocks noGrp="1" noChangeArrowheads="1"/>
          </p:cNvSpPr>
          <p:nvPr>
            <p:ph type="title"/>
          </p:nvPr>
        </p:nvSpPr>
        <p:spPr>
          <a:xfrm>
            <a:off x="685800" y="304799"/>
            <a:ext cx="7772400" cy="990601"/>
          </a:xfrm>
          <a:ln/>
          <a:extLst>
            <a:ext uri="{91240B29-F687-4F45-9708-019B960494DF}">
              <a14:hiddenLine xmlns:a14="http://schemas.microsoft.com/office/drawing/2010/main" w="9525" cap="flat">
                <a:solidFill>
                  <a:srgbClr val="3465AF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l-SI" altLang="x-none" dirty="0"/>
              <a:t>SMT – </a:t>
            </a:r>
            <a:r>
              <a:rPr lang="sl-SI" altLang="x-none" dirty="0" smtClean="0"/>
              <a:t>formule</a:t>
            </a:r>
            <a:endParaRPr lang="sl-SI" altLang="x-none" dirty="0">
              <a:latin typeface="Wingdings" charset="2"/>
            </a:endParaRPr>
          </a:p>
        </p:txBody>
      </p:sp>
      <p:sp>
        <p:nvSpPr>
          <p:cNvPr id="1536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1066800"/>
            <a:ext cx="7772400" cy="5181600"/>
          </a:xfrm>
          <a:ln/>
          <a:extLst>
            <a:ext uri="{91240B29-F687-4F45-9708-019B960494DF}">
              <a14:hiddenLine xmlns:a14="http://schemas.microsoft.com/office/drawing/2010/main" w="9525" cap="flat">
                <a:solidFill>
                  <a:srgbClr val="3465AF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marL="608013" indent="-608013">
              <a:tabLst>
                <a:tab pos="1177925" algn="l"/>
                <a:tab pos="2092325" algn="l"/>
                <a:tab pos="3006725" algn="l"/>
                <a:tab pos="3921125" algn="l"/>
                <a:tab pos="4835525" algn="l"/>
                <a:tab pos="5749925" algn="l"/>
                <a:tab pos="6664325" algn="l"/>
                <a:tab pos="7578725" algn="l"/>
                <a:tab pos="8493125" algn="l"/>
                <a:tab pos="9407525" algn="l"/>
                <a:tab pos="10321925" algn="l"/>
              </a:tabLst>
            </a:pPr>
            <a:endParaRPr lang="en-US" altLang="x-none"/>
          </a:p>
          <a:p>
            <a:pPr marL="608013" indent="-608013">
              <a:tabLst>
                <a:tab pos="1177925" algn="l"/>
                <a:tab pos="2092325" algn="l"/>
                <a:tab pos="3006725" algn="l"/>
                <a:tab pos="3921125" algn="l"/>
                <a:tab pos="4835525" algn="l"/>
                <a:tab pos="5749925" algn="l"/>
                <a:tab pos="6664325" algn="l"/>
                <a:tab pos="7578725" algn="l"/>
                <a:tab pos="8493125" algn="l"/>
                <a:tab pos="9407525" algn="l"/>
                <a:tab pos="10321925" algn="l"/>
              </a:tabLst>
            </a:pPr>
            <a:endParaRPr lang="en-US" altLang="x-none"/>
          </a:p>
        </p:txBody>
      </p:sp>
      <p:sp>
        <p:nvSpPr>
          <p:cNvPr id="15363" name="Rectangle 3"/>
          <p:cNvSpPr>
            <a:spLocks noChangeArrowheads="1"/>
          </p:cNvSpPr>
          <p:nvPr/>
        </p:nvSpPr>
        <p:spPr bwMode="auto">
          <a:xfrm>
            <a:off x="381000" y="5257800"/>
            <a:ext cx="838200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364" name="Rectangle 4"/>
          <p:cNvSpPr>
            <a:spLocks noChangeArrowheads="1"/>
          </p:cNvSpPr>
          <p:nvPr/>
        </p:nvSpPr>
        <p:spPr bwMode="auto">
          <a:xfrm>
            <a:off x="838200" y="1219200"/>
            <a:ext cx="77724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609600" indent="-608013">
              <a:tabLst>
                <a:tab pos="609600" algn="l"/>
                <a:tab pos="1524000" algn="l"/>
                <a:tab pos="2438400" algn="l"/>
                <a:tab pos="3352800" algn="l"/>
                <a:tab pos="4267200" algn="l"/>
                <a:tab pos="5181600" algn="l"/>
                <a:tab pos="6096000" algn="l"/>
                <a:tab pos="7010400" algn="l"/>
                <a:tab pos="7924800" algn="l"/>
                <a:tab pos="8839200" algn="l"/>
                <a:tab pos="9753600" algn="l"/>
                <a:tab pos="10668000" algn="l"/>
              </a:tabLst>
              <a:defRPr sz="2400">
                <a:solidFill>
                  <a:srgbClr val="000000"/>
                </a:solidFill>
                <a:latin typeface="Times New Roman" charset="0"/>
              </a:defRPr>
            </a:lvl1pPr>
            <a:lvl2pPr>
              <a:tabLst>
                <a:tab pos="609600" algn="l"/>
                <a:tab pos="1524000" algn="l"/>
                <a:tab pos="2438400" algn="l"/>
                <a:tab pos="3352800" algn="l"/>
                <a:tab pos="4267200" algn="l"/>
                <a:tab pos="5181600" algn="l"/>
                <a:tab pos="6096000" algn="l"/>
                <a:tab pos="7010400" algn="l"/>
                <a:tab pos="7924800" algn="l"/>
                <a:tab pos="8839200" algn="l"/>
                <a:tab pos="9753600" algn="l"/>
                <a:tab pos="10668000" algn="l"/>
              </a:tabLst>
              <a:defRPr sz="2400">
                <a:solidFill>
                  <a:srgbClr val="000000"/>
                </a:solidFill>
                <a:latin typeface="Times New Roman" charset="0"/>
              </a:defRPr>
            </a:lvl2pPr>
            <a:lvl3pPr>
              <a:tabLst>
                <a:tab pos="609600" algn="l"/>
                <a:tab pos="1524000" algn="l"/>
                <a:tab pos="2438400" algn="l"/>
                <a:tab pos="3352800" algn="l"/>
                <a:tab pos="4267200" algn="l"/>
                <a:tab pos="5181600" algn="l"/>
                <a:tab pos="6096000" algn="l"/>
                <a:tab pos="7010400" algn="l"/>
                <a:tab pos="7924800" algn="l"/>
                <a:tab pos="8839200" algn="l"/>
                <a:tab pos="9753600" algn="l"/>
                <a:tab pos="10668000" algn="l"/>
              </a:tabLst>
              <a:defRPr sz="2400">
                <a:solidFill>
                  <a:srgbClr val="000000"/>
                </a:solidFill>
                <a:latin typeface="Times New Roman" charset="0"/>
              </a:defRPr>
            </a:lvl3pPr>
            <a:lvl4pPr>
              <a:tabLst>
                <a:tab pos="609600" algn="l"/>
                <a:tab pos="1524000" algn="l"/>
                <a:tab pos="2438400" algn="l"/>
                <a:tab pos="3352800" algn="l"/>
                <a:tab pos="4267200" algn="l"/>
                <a:tab pos="5181600" algn="l"/>
                <a:tab pos="6096000" algn="l"/>
                <a:tab pos="7010400" algn="l"/>
                <a:tab pos="7924800" algn="l"/>
                <a:tab pos="8839200" algn="l"/>
                <a:tab pos="9753600" algn="l"/>
                <a:tab pos="10668000" algn="l"/>
              </a:tabLst>
              <a:defRPr sz="2400">
                <a:solidFill>
                  <a:srgbClr val="000000"/>
                </a:solidFill>
                <a:latin typeface="Times New Roman" charset="0"/>
              </a:defRPr>
            </a:lvl4pPr>
            <a:lvl5pPr>
              <a:tabLst>
                <a:tab pos="609600" algn="l"/>
                <a:tab pos="1524000" algn="l"/>
                <a:tab pos="2438400" algn="l"/>
                <a:tab pos="3352800" algn="l"/>
                <a:tab pos="4267200" algn="l"/>
                <a:tab pos="5181600" algn="l"/>
                <a:tab pos="6096000" algn="l"/>
                <a:tab pos="7010400" algn="l"/>
                <a:tab pos="7924800" algn="l"/>
                <a:tab pos="8839200" algn="l"/>
                <a:tab pos="9753600" algn="l"/>
                <a:tab pos="10668000" algn="l"/>
              </a:tabLst>
              <a:defRPr sz="2400">
                <a:solidFill>
                  <a:srgbClr val="000000"/>
                </a:solidFill>
                <a:latin typeface="Times New Roman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609600" algn="l"/>
                <a:tab pos="1524000" algn="l"/>
                <a:tab pos="2438400" algn="l"/>
                <a:tab pos="3352800" algn="l"/>
                <a:tab pos="4267200" algn="l"/>
                <a:tab pos="5181600" algn="l"/>
                <a:tab pos="6096000" algn="l"/>
                <a:tab pos="7010400" algn="l"/>
                <a:tab pos="7924800" algn="l"/>
                <a:tab pos="8839200" algn="l"/>
                <a:tab pos="9753600" algn="l"/>
                <a:tab pos="10668000" algn="l"/>
              </a:tabLst>
              <a:defRPr sz="2400">
                <a:solidFill>
                  <a:srgbClr val="000000"/>
                </a:solidFill>
                <a:latin typeface="Times New Roman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609600" algn="l"/>
                <a:tab pos="1524000" algn="l"/>
                <a:tab pos="2438400" algn="l"/>
                <a:tab pos="3352800" algn="l"/>
                <a:tab pos="4267200" algn="l"/>
                <a:tab pos="5181600" algn="l"/>
                <a:tab pos="6096000" algn="l"/>
                <a:tab pos="7010400" algn="l"/>
                <a:tab pos="7924800" algn="l"/>
                <a:tab pos="8839200" algn="l"/>
                <a:tab pos="9753600" algn="l"/>
                <a:tab pos="10668000" algn="l"/>
              </a:tabLst>
              <a:defRPr sz="2400">
                <a:solidFill>
                  <a:srgbClr val="000000"/>
                </a:solidFill>
                <a:latin typeface="Times New Roman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609600" algn="l"/>
                <a:tab pos="1524000" algn="l"/>
                <a:tab pos="2438400" algn="l"/>
                <a:tab pos="3352800" algn="l"/>
                <a:tab pos="4267200" algn="l"/>
                <a:tab pos="5181600" algn="l"/>
                <a:tab pos="6096000" algn="l"/>
                <a:tab pos="7010400" algn="l"/>
                <a:tab pos="7924800" algn="l"/>
                <a:tab pos="8839200" algn="l"/>
                <a:tab pos="9753600" algn="l"/>
                <a:tab pos="10668000" algn="l"/>
              </a:tabLst>
              <a:defRPr sz="2400">
                <a:solidFill>
                  <a:srgbClr val="000000"/>
                </a:solidFill>
                <a:latin typeface="Times New Roman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609600" algn="l"/>
                <a:tab pos="1524000" algn="l"/>
                <a:tab pos="2438400" algn="l"/>
                <a:tab pos="3352800" algn="l"/>
                <a:tab pos="4267200" algn="l"/>
                <a:tab pos="5181600" algn="l"/>
                <a:tab pos="6096000" algn="l"/>
                <a:tab pos="7010400" algn="l"/>
                <a:tab pos="7924800" algn="l"/>
                <a:tab pos="8839200" algn="l"/>
                <a:tab pos="9753600" algn="l"/>
                <a:tab pos="10668000" algn="l"/>
              </a:tabLst>
              <a:defRPr sz="2400">
                <a:solidFill>
                  <a:srgbClr val="000000"/>
                </a:solidFill>
                <a:latin typeface="Times New Roman" charset="0"/>
              </a:defRPr>
            </a:lvl9pPr>
          </a:lstStyle>
          <a:p>
            <a:pPr>
              <a:buClrTx/>
              <a:buFontTx/>
              <a:buNone/>
            </a:pPr>
            <a:endParaRPr lang="en-US" altLang="x-none"/>
          </a:p>
          <a:p>
            <a:pPr>
              <a:buClrTx/>
              <a:buFontTx/>
              <a:buNone/>
            </a:pPr>
            <a:endParaRPr lang="en-US" altLang="x-none"/>
          </a:p>
        </p:txBody>
      </p:sp>
      <p:sp>
        <p:nvSpPr>
          <p:cNvPr id="15365" name="Rectangle 5"/>
          <p:cNvSpPr>
            <a:spLocks noChangeArrowheads="1"/>
          </p:cNvSpPr>
          <p:nvPr/>
        </p:nvSpPr>
        <p:spPr bwMode="auto">
          <a:xfrm>
            <a:off x="4286250" y="3338513"/>
            <a:ext cx="9144000" cy="1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5366" name="Rectangle 6"/>
          <p:cNvSpPr>
            <a:spLocks noChangeArrowheads="1"/>
          </p:cNvSpPr>
          <p:nvPr/>
        </p:nvSpPr>
        <p:spPr bwMode="auto">
          <a:xfrm>
            <a:off x="2971800" y="1447800"/>
            <a:ext cx="3688432" cy="19411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>
            <a:lvl1pPr indent="180975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charset="0"/>
              </a:defRPr>
            </a:lvl9pPr>
          </a:lstStyle>
          <a:p>
            <a:pPr>
              <a:buClrTx/>
              <a:buFontTx/>
              <a:buNone/>
            </a:pPr>
            <a:r>
              <a:rPr lang="sl-SI" altLang="x-none" i="1" dirty="0"/>
              <a:t>e</a:t>
            </a:r>
            <a:r>
              <a:rPr lang="sl-SI" altLang="x-none" dirty="0"/>
              <a:t> – ciljna poved</a:t>
            </a:r>
          </a:p>
          <a:p>
            <a:pPr>
              <a:buClrTx/>
              <a:buFontTx/>
              <a:buNone/>
            </a:pPr>
            <a:r>
              <a:rPr lang="sl-SI" altLang="x-none" i="1" dirty="0"/>
              <a:t>f</a:t>
            </a:r>
            <a:r>
              <a:rPr lang="sl-SI" altLang="x-none" dirty="0"/>
              <a:t> – izvorna poved</a:t>
            </a:r>
          </a:p>
          <a:p>
            <a:pPr>
              <a:buClrTx/>
              <a:buFontTx/>
              <a:buNone/>
            </a:pPr>
            <a:r>
              <a:rPr lang="sl-SI" altLang="x-none" i="1" dirty="0">
                <a:ea typeface="Times New Roman" charset="0"/>
                <a:cs typeface="Times New Roman" charset="0"/>
              </a:rPr>
              <a:t>ê</a:t>
            </a:r>
            <a:r>
              <a:rPr lang="sl-SI" altLang="x-none" i="1" dirty="0"/>
              <a:t> </a:t>
            </a:r>
            <a:r>
              <a:rPr lang="sl-SI" altLang="x-none" dirty="0"/>
              <a:t>– prevedena poved</a:t>
            </a:r>
          </a:p>
          <a:p>
            <a:pPr>
              <a:buClrTx/>
              <a:buFontTx/>
              <a:buNone/>
            </a:pPr>
            <a:endParaRPr lang="sl-SI" altLang="x-none" i="1" dirty="0"/>
          </a:p>
          <a:p>
            <a:pPr>
              <a:buClrTx/>
              <a:buFontTx/>
              <a:buNone/>
            </a:pPr>
            <a:r>
              <a:rPr lang="it-IT" altLang="x-none" dirty="0" err="1">
                <a:ea typeface="Times New Roman" charset="0"/>
                <a:cs typeface="Times New Roman" charset="0"/>
              </a:rPr>
              <a:t>iščemo</a:t>
            </a:r>
            <a:r>
              <a:rPr lang="it-IT" altLang="x-none" dirty="0">
                <a:ea typeface="Times New Roman" charset="0"/>
                <a:cs typeface="Times New Roman" charset="0"/>
              </a:rPr>
              <a:t>:</a:t>
            </a:r>
          </a:p>
        </p:txBody>
      </p:sp>
      <p:graphicFrame>
        <p:nvGraphicFramePr>
          <p:cNvPr id="15367" name="Object 7"/>
          <p:cNvGraphicFramePr>
            <a:graphicFrameLocks noChangeAspect="1"/>
          </p:cNvGraphicFramePr>
          <p:nvPr/>
        </p:nvGraphicFramePr>
        <p:xfrm>
          <a:off x="4419600" y="2971800"/>
          <a:ext cx="2590800" cy="600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337" r:id="rId4" imgW="1244520" imgH="304560" progId="">
                  <p:embed/>
                </p:oleObj>
              </mc:Choice>
              <mc:Fallback>
                <p:oleObj r:id="rId4" imgW="1244520" imgH="30456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19600" y="2971800"/>
                        <a:ext cx="2590800" cy="600075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8" name="Object 8"/>
          <p:cNvGraphicFramePr>
            <a:graphicFrameLocks noChangeAspect="1"/>
          </p:cNvGraphicFramePr>
          <p:nvPr/>
        </p:nvGraphicFramePr>
        <p:xfrm>
          <a:off x="3048000" y="4191000"/>
          <a:ext cx="2590800" cy="1152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338" r:id="rId6" imgW="1371600" imgH="609480" progId="">
                  <p:embed/>
                </p:oleObj>
              </mc:Choice>
              <mc:Fallback>
                <p:oleObj r:id="rId6" imgW="1371600" imgH="60948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0" y="4191000"/>
                        <a:ext cx="2590800" cy="1152525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69" name="Text Box 9"/>
          <p:cNvSpPr txBox="1">
            <a:spLocks noChangeArrowheads="1"/>
          </p:cNvSpPr>
          <p:nvPr/>
        </p:nvSpPr>
        <p:spPr bwMode="auto">
          <a:xfrm>
            <a:off x="1295400" y="3581400"/>
            <a:ext cx="419100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charset="0"/>
              </a:defRPr>
            </a:lvl9pPr>
          </a:lstStyle>
          <a:p>
            <a:pPr>
              <a:spcBef>
                <a:spcPts val="1500"/>
              </a:spcBef>
              <a:buClrTx/>
              <a:buFontTx/>
              <a:buNone/>
            </a:pPr>
            <a:r>
              <a:rPr lang="sl-SI" altLang="x-none" dirty="0"/>
              <a:t>Gospod Bayes pa je rekel:</a:t>
            </a:r>
          </a:p>
        </p:txBody>
      </p:sp>
    </p:spTree>
    <p:extLst>
      <p:ext uri="{BB962C8B-B14F-4D97-AF65-F5344CB8AC3E}">
        <p14:creationId xmlns:p14="http://schemas.microsoft.com/office/powerpoint/2010/main" val="125827364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1"/>
          <p:cNvSpPr>
            <a:spLocks noGrp="1" noChangeArrowheads="1"/>
          </p:cNvSpPr>
          <p:nvPr>
            <p:ph type="title"/>
          </p:nvPr>
        </p:nvSpPr>
        <p:spPr>
          <a:xfrm>
            <a:off x="685800" y="304799"/>
            <a:ext cx="7772400" cy="949325"/>
          </a:xfrm>
          <a:ln/>
          <a:extLst>
            <a:ext uri="{91240B29-F687-4F45-9708-019B960494DF}">
              <a14:hiddenLine xmlns:a14="http://schemas.microsoft.com/office/drawing/2010/main" w="9525" cap="flat">
                <a:solidFill>
                  <a:srgbClr val="3465AF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l-SI" altLang="x-none" dirty="0" smtClean="0"/>
              <a:t>SMT</a:t>
            </a:r>
            <a:endParaRPr lang="sl-SI" altLang="x-none" dirty="0">
              <a:latin typeface="Wingdings" charset="2"/>
            </a:endParaRPr>
          </a:p>
        </p:txBody>
      </p:sp>
      <p:sp>
        <p:nvSpPr>
          <p:cNvPr id="16387" name="Rectangle 3"/>
          <p:cNvSpPr>
            <a:spLocks noChangeArrowheads="1"/>
          </p:cNvSpPr>
          <p:nvPr/>
        </p:nvSpPr>
        <p:spPr bwMode="auto">
          <a:xfrm>
            <a:off x="381000" y="5257800"/>
            <a:ext cx="838200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838200" y="1219200"/>
            <a:ext cx="77724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609600" indent="-608013">
              <a:tabLst>
                <a:tab pos="609600" algn="l"/>
                <a:tab pos="1524000" algn="l"/>
                <a:tab pos="2438400" algn="l"/>
                <a:tab pos="3352800" algn="l"/>
                <a:tab pos="4267200" algn="l"/>
                <a:tab pos="5181600" algn="l"/>
                <a:tab pos="6096000" algn="l"/>
                <a:tab pos="7010400" algn="l"/>
                <a:tab pos="7924800" algn="l"/>
                <a:tab pos="8839200" algn="l"/>
                <a:tab pos="9753600" algn="l"/>
                <a:tab pos="10668000" algn="l"/>
              </a:tabLst>
              <a:defRPr sz="2400">
                <a:solidFill>
                  <a:srgbClr val="000000"/>
                </a:solidFill>
                <a:latin typeface="Times New Roman" charset="0"/>
              </a:defRPr>
            </a:lvl1pPr>
            <a:lvl2pPr>
              <a:tabLst>
                <a:tab pos="609600" algn="l"/>
                <a:tab pos="1524000" algn="l"/>
                <a:tab pos="2438400" algn="l"/>
                <a:tab pos="3352800" algn="l"/>
                <a:tab pos="4267200" algn="l"/>
                <a:tab pos="5181600" algn="l"/>
                <a:tab pos="6096000" algn="l"/>
                <a:tab pos="7010400" algn="l"/>
                <a:tab pos="7924800" algn="l"/>
                <a:tab pos="8839200" algn="l"/>
                <a:tab pos="9753600" algn="l"/>
                <a:tab pos="10668000" algn="l"/>
              </a:tabLst>
              <a:defRPr sz="2400">
                <a:solidFill>
                  <a:srgbClr val="000000"/>
                </a:solidFill>
                <a:latin typeface="Times New Roman" charset="0"/>
              </a:defRPr>
            </a:lvl2pPr>
            <a:lvl3pPr>
              <a:tabLst>
                <a:tab pos="609600" algn="l"/>
                <a:tab pos="1524000" algn="l"/>
                <a:tab pos="2438400" algn="l"/>
                <a:tab pos="3352800" algn="l"/>
                <a:tab pos="4267200" algn="l"/>
                <a:tab pos="5181600" algn="l"/>
                <a:tab pos="6096000" algn="l"/>
                <a:tab pos="7010400" algn="l"/>
                <a:tab pos="7924800" algn="l"/>
                <a:tab pos="8839200" algn="l"/>
                <a:tab pos="9753600" algn="l"/>
                <a:tab pos="10668000" algn="l"/>
              </a:tabLst>
              <a:defRPr sz="2400">
                <a:solidFill>
                  <a:srgbClr val="000000"/>
                </a:solidFill>
                <a:latin typeface="Times New Roman" charset="0"/>
              </a:defRPr>
            </a:lvl3pPr>
            <a:lvl4pPr>
              <a:tabLst>
                <a:tab pos="609600" algn="l"/>
                <a:tab pos="1524000" algn="l"/>
                <a:tab pos="2438400" algn="l"/>
                <a:tab pos="3352800" algn="l"/>
                <a:tab pos="4267200" algn="l"/>
                <a:tab pos="5181600" algn="l"/>
                <a:tab pos="6096000" algn="l"/>
                <a:tab pos="7010400" algn="l"/>
                <a:tab pos="7924800" algn="l"/>
                <a:tab pos="8839200" algn="l"/>
                <a:tab pos="9753600" algn="l"/>
                <a:tab pos="10668000" algn="l"/>
              </a:tabLst>
              <a:defRPr sz="2400">
                <a:solidFill>
                  <a:srgbClr val="000000"/>
                </a:solidFill>
                <a:latin typeface="Times New Roman" charset="0"/>
              </a:defRPr>
            </a:lvl4pPr>
            <a:lvl5pPr>
              <a:tabLst>
                <a:tab pos="609600" algn="l"/>
                <a:tab pos="1524000" algn="l"/>
                <a:tab pos="2438400" algn="l"/>
                <a:tab pos="3352800" algn="l"/>
                <a:tab pos="4267200" algn="l"/>
                <a:tab pos="5181600" algn="l"/>
                <a:tab pos="6096000" algn="l"/>
                <a:tab pos="7010400" algn="l"/>
                <a:tab pos="7924800" algn="l"/>
                <a:tab pos="8839200" algn="l"/>
                <a:tab pos="9753600" algn="l"/>
                <a:tab pos="10668000" algn="l"/>
              </a:tabLst>
              <a:defRPr sz="2400">
                <a:solidFill>
                  <a:srgbClr val="000000"/>
                </a:solidFill>
                <a:latin typeface="Times New Roman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609600" algn="l"/>
                <a:tab pos="1524000" algn="l"/>
                <a:tab pos="2438400" algn="l"/>
                <a:tab pos="3352800" algn="l"/>
                <a:tab pos="4267200" algn="l"/>
                <a:tab pos="5181600" algn="l"/>
                <a:tab pos="6096000" algn="l"/>
                <a:tab pos="7010400" algn="l"/>
                <a:tab pos="7924800" algn="l"/>
                <a:tab pos="8839200" algn="l"/>
                <a:tab pos="9753600" algn="l"/>
                <a:tab pos="10668000" algn="l"/>
              </a:tabLst>
              <a:defRPr sz="2400">
                <a:solidFill>
                  <a:srgbClr val="000000"/>
                </a:solidFill>
                <a:latin typeface="Times New Roman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609600" algn="l"/>
                <a:tab pos="1524000" algn="l"/>
                <a:tab pos="2438400" algn="l"/>
                <a:tab pos="3352800" algn="l"/>
                <a:tab pos="4267200" algn="l"/>
                <a:tab pos="5181600" algn="l"/>
                <a:tab pos="6096000" algn="l"/>
                <a:tab pos="7010400" algn="l"/>
                <a:tab pos="7924800" algn="l"/>
                <a:tab pos="8839200" algn="l"/>
                <a:tab pos="9753600" algn="l"/>
                <a:tab pos="10668000" algn="l"/>
              </a:tabLst>
              <a:defRPr sz="2400">
                <a:solidFill>
                  <a:srgbClr val="000000"/>
                </a:solidFill>
                <a:latin typeface="Times New Roman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609600" algn="l"/>
                <a:tab pos="1524000" algn="l"/>
                <a:tab pos="2438400" algn="l"/>
                <a:tab pos="3352800" algn="l"/>
                <a:tab pos="4267200" algn="l"/>
                <a:tab pos="5181600" algn="l"/>
                <a:tab pos="6096000" algn="l"/>
                <a:tab pos="7010400" algn="l"/>
                <a:tab pos="7924800" algn="l"/>
                <a:tab pos="8839200" algn="l"/>
                <a:tab pos="9753600" algn="l"/>
                <a:tab pos="10668000" algn="l"/>
              </a:tabLst>
              <a:defRPr sz="2400">
                <a:solidFill>
                  <a:srgbClr val="000000"/>
                </a:solidFill>
                <a:latin typeface="Times New Roman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609600" algn="l"/>
                <a:tab pos="1524000" algn="l"/>
                <a:tab pos="2438400" algn="l"/>
                <a:tab pos="3352800" algn="l"/>
                <a:tab pos="4267200" algn="l"/>
                <a:tab pos="5181600" algn="l"/>
                <a:tab pos="6096000" algn="l"/>
                <a:tab pos="7010400" algn="l"/>
                <a:tab pos="7924800" algn="l"/>
                <a:tab pos="8839200" algn="l"/>
                <a:tab pos="9753600" algn="l"/>
                <a:tab pos="10668000" algn="l"/>
              </a:tabLst>
              <a:defRPr sz="2400">
                <a:solidFill>
                  <a:srgbClr val="000000"/>
                </a:solidFill>
                <a:latin typeface="Times New Roman" charset="0"/>
              </a:defRPr>
            </a:lvl9pPr>
          </a:lstStyle>
          <a:p>
            <a:pPr>
              <a:buClrTx/>
              <a:buFontTx/>
              <a:buNone/>
            </a:pPr>
            <a:endParaRPr lang="en-US" altLang="x-none"/>
          </a:p>
          <a:p>
            <a:pPr>
              <a:buClrTx/>
              <a:buFontTx/>
              <a:buNone/>
            </a:pPr>
            <a:endParaRPr lang="en-US" altLang="x-none"/>
          </a:p>
        </p:txBody>
      </p:sp>
      <p:sp>
        <p:nvSpPr>
          <p:cNvPr id="16389" name="Rectangle 5"/>
          <p:cNvSpPr>
            <a:spLocks noChangeArrowheads="1"/>
          </p:cNvSpPr>
          <p:nvPr/>
        </p:nvSpPr>
        <p:spPr bwMode="auto">
          <a:xfrm>
            <a:off x="4286250" y="3338513"/>
            <a:ext cx="9144000" cy="1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16390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29782342"/>
              </p:ext>
            </p:extLst>
          </p:nvPr>
        </p:nvGraphicFramePr>
        <p:xfrm>
          <a:off x="2266424" y="1482725"/>
          <a:ext cx="3315226" cy="1474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408" r:id="rId4" imgW="1371600" imgH="609480" progId="">
                  <p:embed/>
                </p:oleObj>
              </mc:Choice>
              <mc:Fallback>
                <p:oleObj r:id="rId4" imgW="1371600" imgH="60948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66424" y="1482725"/>
                        <a:ext cx="3315226" cy="1474788"/>
                      </a:xfrm>
                      <a:prstGeom prst="rect">
                        <a:avLst/>
                      </a:prstGeom>
                      <a:noFill/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391" name="Object 7"/>
          <p:cNvGraphicFramePr>
            <a:graphicFrameLocks noChangeAspect="1"/>
          </p:cNvGraphicFramePr>
          <p:nvPr/>
        </p:nvGraphicFramePr>
        <p:xfrm>
          <a:off x="442913" y="3313113"/>
          <a:ext cx="1100137" cy="538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409" name="Enačba" r:id="rId6" imgW="469800" imgH="215640" progId="Equation.3">
                  <p:embed/>
                </p:oleObj>
              </mc:Choice>
              <mc:Fallback>
                <p:oleObj name="Enačba" r:id="rId6" imgW="46980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2913" y="3313113"/>
                        <a:ext cx="1100137" cy="538162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393" name="Text Box 9"/>
          <p:cNvSpPr txBox="1">
            <a:spLocks noChangeArrowheads="1"/>
          </p:cNvSpPr>
          <p:nvPr/>
        </p:nvSpPr>
        <p:spPr bwMode="auto">
          <a:xfrm>
            <a:off x="1600200" y="3352800"/>
            <a:ext cx="7315200" cy="4022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charset="0"/>
              </a:defRPr>
            </a:lvl9pPr>
          </a:lstStyle>
          <a:p>
            <a:pPr>
              <a:spcBef>
                <a:spcPts val="1500"/>
              </a:spcBef>
              <a:buClrTx/>
              <a:buFontTx/>
              <a:buNone/>
            </a:pPr>
            <a:r>
              <a:rPr lang="sl-SI" altLang="x-none" sz="2000" dirty="0">
                <a:latin typeface="+mn-lt"/>
              </a:rPr>
              <a:t>- verjetnost za izvorno poved, pri pogoju, da ciljna obstaja </a:t>
            </a:r>
          </a:p>
        </p:txBody>
      </p:sp>
      <p:sp>
        <p:nvSpPr>
          <p:cNvPr id="16394" name="Text Box 10"/>
          <p:cNvSpPr txBox="1">
            <a:spLocks noChangeArrowheads="1"/>
          </p:cNvSpPr>
          <p:nvPr/>
        </p:nvSpPr>
        <p:spPr bwMode="auto">
          <a:xfrm>
            <a:off x="1524000" y="4267200"/>
            <a:ext cx="7315200" cy="463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charset="0"/>
              </a:defRPr>
            </a:lvl9pPr>
          </a:lstStyle>
          <a:p>
            <a:pPr>
              <a:spcBef>
                <a:spcPts val="1500"/>
              </a:spcBef>
              <a:buClrTx/>
              <a:buFontTx/>
              <a:buNone/>
            </a:pPr>
            <a:r>
              <a:rPr lang="sl-SI" altLang="x-none" dirty="0">
                <a:latin typeface="+mn-lt"/>
              </a:rPr>
              <a:t>- </a:t>
            </a:r>
            <a:r>
              <a:rPr lang="sl-SI" altLang="x-none" sz="2000" dirty="0">
                <a:latin typeface="+mn-lt"/>
              </a:rPr>
              <a:t>verjetnost za ciljno poved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685800" y="4267201"/>
                <a:ext cx="685800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charset="0"/>
                        </a:rPr>
                        <m:t>𝑃</m:t>
                      </m:r>
                      <m:d>
                        <m:dPr>
                          <m:ctrlPr>
                            <a:rPr lang="mr-IN" sz="28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 charset="0"/>
                            </a:rPr>
                            <m:t>𝑒</m:t>
                          </m:r>
                        </m:e>
                      </m:d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800" y="4267201"/>
                <a:ext cx="685800" cy="430887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3514339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1066800"/>
            <a:ext cx="7772400" cy="5181600"/>
          </a:xfrm>
          <a:ln/>
          <a:extLst>
            <a:ext uri="{91240B29-F687-4F45-9708-019B960494DF}">
              <a14:hiddenLine xmlns:a14="http://schemas.microsoft.com/office/drawing/2010/main" w="9525" cap="flat">
                <a:solidFill>
                  <a:srgbClr val="3465AF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marL="608013" indent="-608013">
              <a:tabLst>
                <a:tab pos="1177925" algn="l"/>
                <a:tab pos="2092325" algn="l"/>
                <a:tab pos="3006725" algn="l"/>
                <a:tab pos="3921125" algn="l"/>
                <a:tab pos="4835525" algn="l"/>
                <a:tab pos="5749925" algn="l"/>
                <a:tab pos="6664325" algn="l"/>
                <a:tab pos="7578725" algn="l"/>
                <a:tab pos="8493125" algn="l"/>
                <a:tab pos="9407525" algn="l"/>
                <a:tab pos="10321925" algn="l"/>
              </a:tabLst>
            </a:pPr>
            <a:endParaRPr lang="en-US" altLang="x-none" dirty="0"/>
          </a:p>
          <a:p>
            <a:pPr marL="608013" indent="-608013">
              <a:tabLst>
                <a:tab pos="1177925" algn="l"/>
                <a:tab pos="2092325" algn="l"/>
                <a:tab pos="3006725" algn="l"/>
                <a:tab pos="3921125" algn="l"/>
                <a:tab pos="4835525" algn="l"/>
                <a:tab pos="5749925" algn="l"/>
                <a:tab pos="6664325" algn="l"/>
                <a:tab pos="7578725" algn="l"/>
                <a:tab pos="8493125" algn="l"/>
                <a:tab pos="9407525" algn="l"/>
                <a:tab pos="10321925" algn="l"/>
              </a:tabLst>
            </a:pPr>
            <a:endParaRPr lang="en-US" altLang="x-none" dirty="0"/>
          </a:p>
        </p:txBody>
      </p:sp>
      <p:sp>
        <p:nvSpPr>
          <p:cNvPr id="88067" name="Rectangle 3"/>
          <p:cNvSpPr>
            <a:spLocks noChangeArrowheads="1"/>
          </p:cNvSpPr>
          <p:nvPr/>
        </p:nvSpPr>
        <p:spPr bwMode="auto">
          <a:xfrm>
            <a:off x="381000" y="5257800"/>
            <a:ext cx="838200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8068" name="Rectangle 4"/>
          <p:cNvSpPr>
            <a:spLocks noChangeArrowheads="1"/>
          </p:cNvSpPr>
          <p:nvPr/>
        </p:nvSpPr>
        <p:spPr bwMode="auto">
          <a:xfrm>
            <a:off x="4286250" y="3338513"/>
            <a:ext cx="9144000" cy="1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88069" name="Object 5"/>
          <p:cNvGraphicFramePr>
            <a:graphicFrameLocks noChangeAspect="1"/>
          </p:cNvGraphicFramePr>
          <p:nvPr/>
        </p:nvGraphicFramePr>
        <p:xfrm>
          <a:off x="468313" y="1916113"/>
          <a:ext cx="1100137" cy="538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433" name="Enačba" r:id="rId4" imgW="469800" imgH="215640" progId="Equation.3">
                  <p:embed/>
                </p:oleObj>
              </mc:Choice>
              <mc:Fallback>
                <p:oleObj name="Enačba" r:id="rId4" imgW="46980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8313" y="1916113"/>
                        <a:ext cx="1100137" cy="538162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8070" name="Object 6"/>
          <p:cNvGraphicFramePr>
            <a:graphicFrameLocks noChangeAspect="1"/>
          </p:cNvGraphicFramePr>
          <p:nvPr/>
        </p:nvGraphicFramePr>
        <p:xfrm>
          <a:off x="755650" y="3357563"/>
          <a:ext cx="862013" cy="458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434" r:id="rId6" imgW="419040" imgH="183600" progId="">
                  <p:embed/>
                </p:oleObj>
              </mc:Choice>
              <mc:Fallback>
                <p:oleObj r:id="rId6" imgW="419040" imgH="1836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5650" y="3357563"/>
                        <a:ext cx="862013" cy="458787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8071" name="Text Box 7"/>
          <p:cNvSpPr txBox="1">
            <a:spLocks noChangeArrowheads="1"/>
          </p:cNvSpPr>
          <p:nvPr/>
        </p:nvSpPr>
        <p:spPr bwMode="auto">
          <a:xfrm>
            <a:off x="1619250" y="1916113"/>
            <a:ext cx="7315200" cy="9024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charset="0"/>
              </a:defRPr>
            </a:lvl9pPr>
          </a:lstStyle>
          <a:p>
            <a:pPr>
              <a:spcBef>
                <a:spcPts val="1500"/>
              </a:spcBef>
              <a:buClrTx/>
              <a:buFontTx/>
              <a:buChar char="-"/>
            </a:pPr>
            <a:r>
              <a:rPr lang="sl-SI" altLang="x-none" sz="2000" dirty="0">
                <a:latin typeface="+mn-lt"/>
              </a:rPr>
              <a:t>verjetnost za izvorno poved, pri pogoju, da ciljna </a:t>
            </a:r>
            <a:r>
              <a:rPr lang="sl-SI" altLang="x-none" sz="2000" dirty="0" smtClean="0">
                <a:latin typeface="+mn-lt"/>
              </a:rPr>
              <a:t>obstaja,</a:t>
            </a:r>
          </a:p>
          <a:p>
            <a:pPr>
              <a:spcBef>
                <a:spcPts val="1500"/>
              </a:spcBef>
              <a:buClrTx/>
              <a:buFontTx/>
              <a:buChar char="-"/>
            </a:pPr>
            <a:r>
              <a:rPr lang="sl-SI" altLang="x-none" sz="2000" dirty="0" smtClean="0">
                <a:latin typeface="+mn-lt"/>
              </a:rPr>
              <a:t>to je prevajalni </a:t>
            </a:r>
            <a:r>
              <a:rPr lang="sl-SI" altLang="x-none" sz="2000" dirty="0">
                <a:latin typeface="+mn-lt"/>
              </a:rPr>
              <a:t>model (translation model - TM),</a:t>
            </a:r>
          </a:p>
        </p:txBody>
      </p:sp>
      <p:sp>
        <p:nvSpPr>
          <p:cNvPr id="88072" name="Text Box 8"/>
          <p:cNvSpPr txBox="1">
            <a:spLocks noChangeArrowheads="1"/>
          </p:cNvSpPr>
          <p:nvPr/>
        </p:nvSpPr>
        <p:spPr bwMode="auto">
          <a:xfrm>
            <a:off x="1692275" y="3284538"/>
            <a:ext cx="7315200" cy="9024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rgbClr val="000000"/>
                </a:solidFill>
                <a:latin typeface="Times New Roman" charset="0"/>
              </a:defRPr>
            </a:lvl9pPr>
          </a:lstStyle>
          <a:p>
            <a:pPr>
              <a:spcBef>
                <a:spcPts val="1500"/>
              </a:spcBef>
              <a:buClrTx/>
              <a:buFontTx/>
              <a:buChar char="-"/>
            </a:pPr>
            <a:r>
              <a:rPr lang="sl-SI" altLang="x-none" sz="2000" dirty="0">
                <a:latin typeface="+mn-lt"/>
              </a:rPr>
              <a:t>verjetnost za ciljno poved,</a:t>
            </a:r>
          </a:p>
          <a:p>
            <a:pPr>
              <a:spcBef>
                <a:spcPts val="1500"/>
              </a:spcBef>
              <a:buClrTx/>
              <a:buFontTx/>
              <a:buChar char="-"/>
            </a:pPr>
            <a:r>
              <a:rPr lang="sl-SI" altLang="x-none" sz="2000" dirty="0" smtClean="0">
                <a:latin typeface="+mn-lt"/>
              </a:rPr>
              <a:t>to je jezikovni </a:t>
            </a:r>
            <a:r>
              <a:rPr lang="sl-SI" altLang="x-none" sz="2000" dirty="0">
                <a:latin typeface="+mn-lt"/>
              </a:rPr>
              <a:t>model (language model - LM).</a:t>
            </a:r>
          </a:p>
        </p:txBody>
      </p:sp>
      <p:sp>
        <p:nvSpPr>
          <p:cNvPr id="88073" name="Rectangle 9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963960"/>
          </a:xfrm>
          <a:ln/>
          <a:extLst>
            <a:ext uri="{91240B29-F687-4F45-9708-019B960494DF}">
              <a14:hiddenLine xmlns:a14="http://schemas.microsoft.com/office/drawing/2010/main" w="9525" cap="flat">
                <a:solidFill>
                  <a:srgbClr val="3465AF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l-SI" altLang="x-none"/>
              <a:t>Verjetnost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711963" y="3277132"/>
                <a:ext cx="685800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charset="0"/>
                        </a:rPr>
                        <m:t>𝑃</m:t>
                      </m:r>
                      <m:d>
                        <m:dPr>
                          <m:ctrlPr>
                            <a:rPr lang="mr-IN" sz="28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 charset="0"/>
                            </a:rPr>
                            <m:t>𝑒</m:t>
                          </m:r>
                        </m:e>
                      </m:d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1963" y="3277132"/>
                <a:ext cx="685800" cy="430887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547141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963960"/>
          </a:xfrm>
          <a:ln/>
          <a:extLst>
            <a:ext uri="{91240B29-F687-4F45-9708-019B960494DF}">
              <a14:hiddenLine xmlns:a14="http://schemas.microsoft.com/office/drawing/2010/main" w="9525" cap="flat">
                <a:solidFill>
                  <a:srgbClr val="3465AF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l-SI" altLang="x-none"/>
              <a:t>Prevajalni model</a:t>
            </a:r>
          </a:p>
        </p:txBody>
      </p:sp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066800"/>
            <a:ext cx="7772400" cy="5181600"/>
          </a:xfrm>
          <a:ln/>
          <a:extLst>
            <a:ext uri="{91240B29-F687-4F45-9708-019B960494DF}">
              <a14:hiddenLine xmlns:a14="http://schemas.microsoft.com/office/drawing/2010/main" w="9525" cap="flat">
                <a:solidFill>
                  <a:srgbClr val="3465AF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marL="608013" indent="-608013">
              <a:tabLst>
                <a:tab pos="1177925" algn="l"/>
                <a:tab pos="2092325" algn="l"/>
                <a:tab pos="3006725" algn="l"/>
                <a:tab pos="3921125" algn="l"/>
                <a:tab pos="4835525" algn="l"/>
                <a:tab pos="5749925" algn="l"/>
                <a:tab pos="6664325" algn="l"/>
                <a:tab pos="7578725" algn="l"/>
                <a:tab pos="8493125" algn="l"/>
                <a:tab pos="9407525" algn="l"/>
                <a:tab pos="10321925" algn="l"/>
              </a:tabLst>
            </a:pPr>
            <a:endParaRPr lang="en-US" altLang="x-none" dirty="0"/>
          </a:p>
          <a:p>
            <a:pPr marL="608013" indent="-608013">
              <a:tabLst>
                <a:tab pos="1177925" algn="l"/>
                <a:tab pos="2092325" algn="l"/>
                <a:tab pos="3006725" algn="l"/>
                <a:tab pos="3921125" algn="l"/>
                <a:tab pos="4835525" algn="l"/>
                <a:tab pos="5749925" algn="l"/>
                <a:tab pos="6664325" algn="l"/>
                <a:tab pos="7578725" algn="l"/>
                <a:tab pos="8493125" algn="l"/>
                <a:tab pos="9407525" algn="l"/>
                <a:tab pos="10321925" algn="l"/>
              </a:tabLst>
            </a:pPr>
            <a:endParaRPr lang="en-US" altLang="x-none" dirty="0"/>
          </a:p>
        </p:txBody>
      </p:sp>
      <p:sp>
        <p:nvSpPr>
          <p:cNvPr id="103428" name="Rectangle 4"/>
          <p:cNvSpPr>
            <a:spLocks noChangeArrowheads="1"/>
          </p:cNvSpPr>
          <p:nvPr/>
        </p:nvSpPr>
        <p:spPr bwMode="auto">
          <a:xfrm>
            <a:off x="381000" y="5257800"/>
            <a:ext cx="838200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3430" name="Text Box 6"/>
          <p:cNvSpPr txBox="1">
            <a:spLocks noChangeArrowheads="1"/>
          </p:cNvSpPr>
          <p:nvPr/>
        </p:nvSpPr>
        <p:spPr bwMode="auto">
          <a:xfrm>
            <a:off x="468313" y="2420938"/>
            <a:ext cx="47482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buClrTx/>
              <a:buSzTx/>
              <a:buFontTx/>
              <a:buNone/>
            </a:pPr>
            <a:r>
              <a:rPr lang="en-US" altLang="x-none" b="1" dirty="0">
                <a:solidFill>
                  <a:schemeClr val="tx1"/>
                </a:solidFill>
                <a:latin typeface="Courier New" charset="0"/>
              </a:rPr>
              <a:t>p(</a:t>
            </a:r>
            <a:r>
              <a:rPr lang="sl-SI" altLang="x-none" b="1" dirty="0">
                <a:solidFill>
                  <a:schemeClr val="tx1"/>
                </a:solidFill>
                <a:latin typeface="Courier New" charset="0"/>
              </a:rPr>
              <a:t>trinajst|thirteen</a:t>
            </a:r>
            <a:r>
              <a:rPr lang="en-US" altLang="x-none" b="1" dirty="0">
                <a:solidFill>
                  <a:schemeClr val="tx1"/>
                </a:solidFill>
                <a:latin typeface="Courier New" charset="0"/>
              </a:rPr>
              <a:t>)</a:t>
            </a:r>
            <a:r>
              <a:rPr lang="sl-SI" altLang="x-none" b="1" dirty="0">
                <a:solidFill>
                  <a:schemeClr val="tx1"/>
                </a:solidFill>
                <a:latin typeface="Courier New" charset="0"/>
              </a:rPr>
              <a:t>=0,02</a:t>
            </a:r>
            <a:endParaRPr lang="en-US" altLang="x-none" b="1" dirty="0">
              <a:solidFill>
                <a:schemeClr val="tx1"/>
              </a:solidFill>
              <a:latin typeface="Courier New" charset="0"/>
            </a:endParaRPr>
          </a:p>
        </p:txBody>
      </p:sp>
      <p:sp>
        <p:nvSpPr>
          <p:cNvPr id="103431" name="Text Box 7"/>
          <p:cNvSpPr txBox="1">
            <a:spLocks noChangeArrowheads="1"/>
          </p:cNvSpPr>
          <p:nvPr/>
        </p:nvSpPr>
        <p:spPr bwMode="auto">
          <a:xfrm>
            <a:off x="468313" y="4221163"/>
            <a:ext cx="40179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buClrTx/>
              <a:buSzTx/>
              <a:buFontTx/>
              <a:buNone/>
            </a:pPr>
            <a:r>
              <a:rPr lang="en-US" altLang="x-none" b="1">
                <a:solidFill>
                  <a:schemeClr val="tx1"/>
                </a:solidFill>
                <a:latin typeface="Courier New" charset="0"/>
              </a:rPr>
              <a:t>p(</a:t>
            </a:r>
            <a:r>
              <a:rPr lang="sl-SI" altLang="x-none" b="1">
                <a:solidFill>
                  <a:schemeClr val="tx1"/>
                </a:solidFill>
                <a:latin typeface="Courier New" charset="0"/>
              </a:rPr>
              <a:t>avto</a:t>
            </a:r>
            <a:r>
              <a:rPr lang="en-US" altLang="x-none" b="1">
                <a:solidFill>
                  <a:schemeClr val="tx1"/>
                </a:solidFill>
                <a:latin typeface="Courier New" charset="0"/>
              </a:rPr>
              <a:t>|</a:t>
            </a:r>
            <a:r>
              <a:rPr lang="sl-SI" altLang="x-none" b="1">
                <a:solidFill>
                  <a:schemeClr val="tx1"/>
                </a:solidFill>
                <a:latin typeface="Courier New" charset="0"/>
              </a:rPr>
              <a:t>vehicle</a:t>
            </a:r>
            <a:r>
              <a:rPr lang="en-US" altLang="x-none" b="1">
                <a:solidFill>
                  <a:schemeClr val="tx1"/>
                </a:solidFill>
                <a:latin typeface="Courier New" charset="0"/>
              </a:rPr>
              <a:t>)</a:t>
            </a:r>
            <a:r>
              <a:rPr lang="sl-SI" altLang="x-none" b="1">
                <a:solidFill>
                  <a:schemeClr val="tx1"/>
                </a:solidFill>
                <a:latin typeface="Courier New" charset="0"/>
              </a:rPr>
              <a:t>=0,002</a:t>
            </a:r>
            <a:endParaRPr lang="en-US" altLang="x-none" b="1">
              <a:solidFill>
                <a:schemeClr val="tx1"/>
              </a:solidFill>
              <a:latin typeface="Courier New" charset="0"/>
            </a:endParaRPr>
          </a:p>
        </p:txBody>
      </p:sp>
      <p:sp>
        <p:nvSpPr>
          <p:cNvPr id="103432" name="Text Box 8"/>
          <p:cNvSpPr txBox="1">
            <a:spLocks noChangeArrowheads="1"/>
          </p:cNvSpPr>
          <p:nvPr/>
        </p:nvSpPr>
        <p:spPr bwMode="auto">
          <a:xfrm>
            <a:off x="468313" y="2997200"/>
            <a:ext cx="27400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buClrTx/>
              <a:buSzTx/>
              <a:buFontTx/>
              <a:buNone/>
            </a:pPr>
            <a:r>
              <a:rPr lang="en-US" altLang="x-none" b="1">
                <a:solidFill>
                  <a:schemeClr val="tx1"/>
                </a:solidFill>
                <a:latin typeface="Courier New" charset="0"/>
              </a:rPr>
              <a:t>p(</a:t>
            </a:r>
            <a:r>
              <a:rPr lang="sl-SI" altLang="x-none" b="1">
                <a:solidFill>
                  <a:schemeClr val="tx1"/>
                </a:solidFill>
                <a:latin typeface="Courier New" charset="0"/>
              </a:rPr>
              <a:t>in</a:t>
            </a:r>
            <a:r>
              <a:rPr lang="en-US" altLang="x-none" b="1">
                <a:solidFill>
                  <a:schemeClr val="tx1"/>
                </a:solidFill>
                <a:latin typeface="Courier New" charset="0"/>
              </a:rPr>
              <a:t>|</a:t>
            </a:r>
            <a:r>
              <a:rPr lang="sl-SI" altLang="x-none" b="1">
                <a:solidFill>
                  <a:schemeClr val="tx1"/>
                </a:solidFill>
                <a:latin typeface="Courier New" charset="0"/>
              </a:rPr>
              <a:t>and</a:t>
            </a:r>
            <a:r>
              <a:rPr lang="en-US" altLang="x-none" b="1">
                <a:solidFill>
                  <a:schemeClr val="tx1"/>
                </a:solidFill>
                <a:latin typeface="Courier New" charset="0"/>
              </a:rPr>
              <a:t>)</a:t>
            </a:r>
            <a:r>
              <a:rPr lang="sl-SI" altLang="x-none" b="1">
                <a:solidFill>
                  <a:schemeClr val="tx1"/>
                </a:solidFill>
                <a:latin typeface="Courier New" charset="0"/>
              </a:rPr>
              <a:t>=0,03</a:t>
            </a:r>
            <a:endParaRPr lang="en-US" altLang="x-none" b="1">
              <a:solidFill>
                <a:schemeClr val="tx1"/>
              </a:solidFill>
              <a:latin typeface="Courier New" charset="0"/>
            </a:endParaRPr>
          </a:p>
        </p:txBody>
      </p:sp>
      <p:sp>
        <p:nvSpPr>
          <p:cNvPr id="103433" name="Text Box 9"/>
          <p:cNvSpPr txBox="1">
            <a:spLocks noChangeArrowheads="1"/>
          </p:cNvSpPr>
          <p:nvPr/>
        </p:nvSpPr>
        <p:spPr bwMode="auto">
          <a:xfrm>
            <a:off x="539750" y="5373688"/>
            <a:ext cx="42005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buClrTx/>
              <a:buSzTx/>
              <a:buFontTx/>
              <a:buNone/>
            </a:pPr>
            <a:r>
              <a:rPr lang="en-US" altLang="x-none" b="1">
                <a:solidFill>
                  <a:schemeClr val="tx1"/>
                </a:solidFill>
                <a:latin typeface="Courier New" charset="0"/>
              </a:rPr>
              <a:t>p(</a:t>
            </a:r>
            <a:r>
              <a:rPr lang="sl-SI" altLang="x-none" b="1">
                <a:solidFill>
                  <a:schemeClr val="tx1"/>
                </a:solidFill>
                <a:latin typeface="Courier New" charset="0"/>
              </a:rPr>
              <a:t>in</a:t>
            </a:r>
            <a:r>
              <a:rPr lang="en-US" altLang="x-none" b="1">
                <a:solidFill>
                  <a:schemeClr val="tx1"/>
                </a:solidFill>
                <a:latin typeface="Courier New" charset="0"/>
              </a:rPr>
              <a:t>|</a:t>
            </a:r>
            <a:r>
              <a:rPr lang="sl-SI" altLang="x-none" b="1">
                <a:solidFill>
                  <a:schemeClr val="tx1"/>
                </a:solidFill>
                <a:latin typeface="Courier New" charset="0"/>
              </a:rPr>
              <a:t>banana</a:t>
            </a:r>
            <a:r>
              <a:rPr lang="en-US" altLang="x-none" b="1">
                <a:solidFill>
                  <a:schemeClr val="tx1"/>
                </a:solidFill>
                <a:latin typeface="Courier New" charset="0"/>
              </a:rPr>
              <a:t>)</a:t>
            </a:r>
            <a:r>
              <a:rPr lang="sl-SI" altLang="x-none" b="1">
                <a:solidFill>
                  <a:schemeClr val="tx1"/>
                </a:solidFill>
                <a:latin typeface="Courier New" charset="0"/>
              </a:rPr>
              <a:t>=0,0000001</a:t>
            </a:r>
            <a:endParaRPr lang="en-US" altLang="x-none" b="1">
              <a:solidFill>
                <a:schemeClr val="tx1"/>
              </a:solidFill>
              <a:latin typeface="Courier New" charset="0"/>
            </a:endParaRPr>
          </a:p>
        </p:txBody>
      </p:sp>
      <p:sp>
        <p:nvSpPr>
          <p:cNvPr id="103434" name="Text Box 10"/>
          <p:cNvSpPr txBox="1">
            <a:spLocks noChangeArrowheads="1"/>
          </p:cNvSpPr>
          <p:nvPr/>
        </p:nvSpPr>
        <p:spPr bwMode="auto">
          <a:xfrm>
            <a:off x="468313" y="3573463"/>
            <a:ext cx="32877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buClrTx/>
              <a:buSzTx/>
              <a:buFontTx/>
              <a:buNone/>
            </a:pPr>
            <a:r>
              <a:rPr lang="en-US" altLang="x-none" b="1">
                <a:solidFill>
                  <a:schemeClr val="tx1"/>
                </a:solidFill>
                <a:latin typeface="Courier New" charset="0"/>
              </a:rPr>
              <a:t>p(</a:t>
            </a:r>
            <a:r>
              <a:rPr lang="sl-SI" altLang="x-none" b="1">
                <a:solidFill>
                  <a:schemeClr val="tx1"/>
                </a:solidFill>
                <a:latin typeface="Courier New" charset="0"/>
              </a:rPr>
              <a:t>avto</a:t>
            </a:r>
            <a:r>
              <a:rPr lang="en-US" altLang="x-none" b="1">
                <a:solidFill>
                  <a:schemeClr val="tx1"/>
                </a:solidFill>
                <a:latin typeface="Courier New" charset="0"/>
              </a:rPr>
              <a:t>|</a:t>
            </a:r>
            <a:r>
              <a:rPr lang="sl-SI" altLang="x-none" b="1">
                <a:solidFill>
                  <a:schemeClr val="tx1"/>
                </a:solidFill>
                <a:latin typeface="Courier New" charset="0"/>
              </a:rPr>
              <a:t>car</a:t>
            </a:r>
            <a:r>
              <a:rPr lang="en-US" altLang="x-none" b="1">
                <a:solidFill>
                  <a:schemeClr val="tx1"/>
                </a:solidFill>
                <a:latin typeface="Courier New" charset="0"/>
              </a:rPr>
              <a:t>)</a:t>
            </a:r>
            <a:r>
              <a:rPr lang="sl-SI" altLang="x-none" b="1">
                <a:solidFill>
                  <a:schemeClr val="tx1"/>
                </a:solidFill>
                <a:latin typeface="Courier New" charset="0"/>
              </a:rPr>
              <a:t>=0,004</a:t>
            </a:r>
            <a:endParaRPr lang="en-US" altLang="x-none" b="1">
              <a:solidFill>
                <a:schemeClr val="tx1"/>
              </a:solidFill>
              <a:latin typeface="Courier New" charset="0"/>
            </a:endParaRPr>
          </a:p>
        </p:txBody>
      </p:sp>
      <p:sp>
        <p:nvSpPr>
          <p:cNvPr id="12" name="Rectangle 3"/>
          <p:cNvSpPr txBox="1">
            <a:spLocks noChangeArrowheads="1"/>
          </p:cNvSpPr>
          <p:nvPr/>
        </p:nvSpPr>
        <p:spPr bwMode="auto">
          <a:xfrm>
            <a:off x="685800" y="1459260"/>
            <a:ext cx="8198728" cy="145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73050" indent="-27305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76000"/>
              <a:buFont typeface="Wingdings 3" charset="2"/>
              <a:buChar char="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7688" indent="-273050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chemeClr val="accent2"/>
              </a:buClr>
              <a:buSzPct val="76000"/>
              <a:buFont typeface="Wingdings 3" charset="2"/>
              <a:buChar char=""/>
              <a:defRPr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325" indent="-228600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BCBCBC"/>
              </a:buClr>
              <a:buSzPct val="76000"/>
              <a:buFont typeface="Wingdings 3" charset="2"/>
              <a:buChar char="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6963" indent="-228600" algn="l" rtl="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8BA2B4"/>
              </a:buClr>
              <a:buSzPct val="70000"/>
              <a:buFont typeface="Wingdings" charset="2"/>
              <a:buChar char="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charset="2"/>
              <a:buChar char="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l-SI" altLang="x-none"/>
              <a:t>dodeli višjo vrednost parom, ki se večkrat pojavljajo</a:t>
            </a:r>
            <a:r>
              <a:rPr lang="sl-SI" altLang="x-none" smtClean="0"/>
              <a:t>.</a:t>
            </a:r>
            <a:endParaRPr lang="sl-SI" altLang="x-none"/>
          </a:p>
        </p:txBody>
      </p:sp>
    </p:spTree>
    <p:extLst>
      <p:ext uri="{BB962C8B-B14F-4D97-AF65-F5344CB8AC3E}">
        <p14:creationId xmlns:p14="http://schemas.microsoft.com/office/powerpoint/2010/main" val="77978815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946150"/>
          </a:xfrm>
          <a:ln/>
          <a:extLst>
            <a:ext uri="{91240B29-F687-4F45-9708-019B960494DF}">
              <a14:hiddenLine xmlns:a14="http://schemas.microsoft.com/office/drawing/2010/main" w="9525" cap="flat">
                <a:solidFill>
                  <a:srgbClr val="3465AF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l-SI" altLang="x-none"/>
              <a:t>Model ciljnega jezika</a:t>
            </a:r>
          </a:p>
        </p:txBody>
      </p:sp>
      <p:sp>
        <p:nvSpPr>
          <p:cNvPr id="101380" name="Rectangle 4"/>
          <p:cNvSpPr>
            <a:spLocks noChangeArrowheads="1"/>
          </p:cNvSpPr>
          <p:nvPr/>
        </p:nvSpPr>
        <p:spPr bwMode="auto">
          <a:xfrm>
            <a:off x="381000" y="5257800"/>
            <a:ext cx="838200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1381" name="Rectangle 5"/>
          <p:cNvSpPr>
            <a:spLocks noChangeArrowheads="1"/>
          </p:cNvSpPr>
          <p:nvPr/>
        </p:nvSpPr>
        <p:spPr bwMode="auto">
          <a:xfrm>
            <a:off x="838200" y="1484784"/>
            <a:ext cx="7772400" cy="12965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608013" indent="-608013">
              <a:tabLst>
                <a:tab pos="608013" algn="l"/>
                <a:tab pos="1522413" algn="l"/>
                <a:tab pos="2436813" algn="l"/>
                <a:tab pos="3351213" algn="l"/>
                <a:tab pos="4265613" algn="l"/>
                <a:tab pos="5180013" algn="l"/>
                <a:tab pos="6094413" algn="l"/>
                <a:tab pos="7008813" algn="l"/>
                <a:tab pos="7923213" algn="l"/>
                <a:tab pos="8837613" algn="l"/>
                <a:tab pos="9752013" algn="l"/>
                <a:tab pos="10666413" algn="l"/>
              </a:tabLst>
              <a:defRPr sz="2400">
                <a:solidFill>
                  <a:srgbClr val="000000"/>
                </a:solidFill>
                <a:latin typeface="Times New Roman" charset="0"/>
              </a:defRPr>
            </a:lvl1pPr>
            <a:lvl2pPr marL="989013" indent="-531813">
              <a:tabLst>
                <a:tab pos="608013" algn="l"/>
                <a:tab pos="1522413" algn="l"/>
                <a:tab pos="2436813" algn="l"/>
                <a:tab pos="3351213" algn="l"/>
                <a:tab pos="4265613" algn="l"/>
                <a:tab pos="5180013" algn="l"/>
                <a:tab pos="6094413" algn="l"/>
                <a:tab pos="7008813" algn="l"/>
                <a:tab pos="7923213" algn="l"/>
                <a:tab pos="8837613" algn="l"/>
                <a:tab pos="9752013" algn="l"/>
                <a:tab pos="10666413" algn="l"/>
              </a:tabLst>
              <a:defRPr sz="2400">
                <a:solidFill>
                  <a:srgbClr val="000000"/>
                </a:solidFill>
                <a:latin typeface="Times New Roman" charset="0"/>
              </a:defRPr>
            </a:lvl2pPr>
            <a:lvl3pPr>
              <a:tabLst>
                <a:tab pos="608013" algn="l"/>
                <a:tab pos="1522413" algn="l"/>
                <a:tab pos="2436813" algn="l"/>
                <a:tab pos="3351213" algn="l"/>
                <a:tab pos="4265613" algn="l"/>
                <a:tab pos="5180013" algn="l"/>
                <a:tab pos="6094413" algn="l"/>
                <a:tab pos="7008813" algn="l"/>
                <a:tab pos="7923213" algn="l"/>
                <a:tab pos="8837613" algn="l"/>
                <a:tab pos="9752013" algn="l"/>
                <a:tab pos="10666413" algn="l"/>
              </a:tabLst>
              <a:defRPr sz="2400">
                <a:solidFill>
                  <a:srgbClr val="000000"/>
                </a:solidFill>
                <a:latin typeface="Times New Roman" charset="0"/>
              </a:defRPr>
            </a:lvl3pPr>
            <a:lvl4pPr>
              <a:tabLst>
                <a:tab pos="608013" algn="l"/>
                <a:tab pos="1522413" algn="l"/>
                <a:tab pos="2436813" algn="l"/>
                <a:tab pos="3351213" algn="l"/>
                <a:tab pos="4265613" algn="l"/>
                <a:tab pos="5180013" algn="l"/>
                <a:tab pos="6094413" algn="l"/>
                <a:tab pos="7008813" algn="l"/>
                <a:tab pos="7923213" algn="l"/>
                <a:tab pos="8837613" algn="l"/>
                <a:tab pos="9752013" algn="l"/>
                <a:tab pos="10666413" algn="l"/>
              </a:tabLst>
              <a:defRPr sz="2400">
                <a:solidFill>
                  <a:srgbClr val="000000"/>
                </a:solidFill>
                <a:latin typeface="Times New Roman" charset="0"/>
              </a:defRPr>
            </a:lvl4pPr>
            <a:lvl5pPr>
              <a:tabLst>
                <a:tab pos="608013" algn="l"/>
                <a:tab pos="1522413" algn="l"/>
                <a:tab pos="2436813" algn="l"/>
                <a:tab pos="3351213" algn="l"/>
                <a:tab pos="4265613" algn="l"/>
                <a:tab pos="5180013" algn="l"/>
                <a:tab pos="6094413" algn="l"/>
                <a:tab pos="7008813" algn="l"/>
                <a:tab pos="7923213" algn="l"/>
                <a:tab pos="8837613" algn="l"/>
                <a:tab pos="9752013" algn="l"/>
                <a:tab pos="10666413" algn="l"/>
              </a:tabLst>
              <a:defRPr sz="2400">
                <a:solidFill>
                  <a:srgbClr val="000000"/>
                </a:solidFill>
                <a:latin typeface="Times New Roman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608013" algn="l"/>
                <a:tab pos="1522413" algn="l"/>
                <a:tab pos="2436813" algn="l"/>
                <a:tab pos="3351213" algn="l"/>
                <a:tab pos="4265613" algn="l"/>
                <a:tab pos="5180013" algn="l"/>
                <a:tab pos="6094413" algn="l"/>
                <a:tab pos="7008813" algn="l"/>
                <a:tab pos="7923213" algn="l"/>
                <a:tab pos="8837613" algn="l"/>
                <a:tab pos="9752013" algn="l"/>
                <a:tab pos="10666413" algn="l"/>
              </a:tabLst>
              <a:defRPr sz="2400">
                <a:solidFill>
                  <a:srgbClr val="000000"/>
                </a:solidFill>
                <a:latin typeface="Times New Roman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608013" algn="l"/>
                <a:tab pos="1522413" algn="l"/>
                <a:tab pos="2436813" algn="l"/>
                <a:tab pos="3351213" algn="l"/>
                <a:tab pos="4265613" algn="l"/>
                <a:tab pos="5180013" algn="l"/>
                <a:tab pos="6094413" algn="l"/>
                <a:tab pos="7008813" algn="l"/>
                <a:tab pos="7923213" algn="l"/>
                <a:tab pos="8837613" algn="l"/>
                <a:tab pos="9752013" algn="l"/>
                <a:tab pos="10666413" algn="l"/>
              </a:tabLst>
              <a:defRPr sz="2400">
                <a:solidFill>
                  <a:srgbClr val="000000"/>
                </a:solidFill>
                <a:latin typeface="Times New Roman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608013" algn="l"/>
                <a:tab pos="1522413" algn="l"/>
                <a:tab pos="2436813" algn="l"/>
                <a:tab pos="3351213" algn="l"/>
                <a:tab pos="4265613" algn="l"/>
                <a:tab pos="5180013" algn="l"/>
                <a:tab pos="6094413" algn="l"/>
                <a:tab pos="7008813" algn="l"/>
                <a:tab pos="7923213" algn="l"/>
                <a:tab pos="8837613" algn="l"/>
                <a:tab pos="9752013" algn="l"/>
                <a:tab pos="10666413" algn="l"/>
              </a:tabLst>
              <a:defRPr sz="2400">
                <a:solidFill>
                  <a:srgbClr val="000000"/>
                </a:solidFill>
                <a:latin typeface="Times New Roman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608013" algn="l"/>
                <a:tab pos="1522413" algn="l"/>
                <a:tab pos="2436813" algn="l"/>
                <a:tab pos="3351213" algn="l"/>
                <a:tab pos="4265613" algn="l"/>
                <a:tab pos="5180013" algn="l"/>
                <a:tab pos="6094413" algn="l"/>
                <a:tab pos="7008813" algn="l"/>
                <a:tab pos="7923213" algn="l"/>
                <a:tab pos="8837613" algn="l"/>
                <a:tab pos="9752013" algn="l"/>
                <a:tab pos="10666413" algn="l"/>
              </a:tabLst>
              <a:defRPr sz="2400">
                <a:solidFill>
                  <a:srgbClr val="000000"/>
                </a:solidFill>
                <a:latin typeface="Times New Roman" charset="0"/>
              </a:defRPr>
            </a:lvl9pPr>
          </a:lstStyle>
          <a:p>
            <a:pPr lvl="2">
              <a:spcBef>
                <a:spcPts val="800"/>
              </a:spcBef>
              <a:buFont typeface="Times New Roman" charset="0"/>
              <a:buChar char="•"/>
            </a:pPr>
            <a:endParaRPr lang="sl-SI" altLang="x-none" sz="3200" dirty="0">
              <a:latin typeface="+mn-lt"/>
            </a:endParaRPr>
          </a:p>
        </p:txBody>
      </p:sp>
      <p:sp>
        <p:nvSpPr>
          <p:cNvPr id="101382" name="Text Box 6"/>
          <p:cNvSpPr txBox="1">
            <a:spLocks noChangeArrowheads="1"/>
          </p:cNvSpPr>
          <p:nvPr/>
        </p:nvSpPr>
        <p:spPr bwMode="auto">
          <a:xfrm>
            <a:off x="457200" y="4724400"/>
            <a:ext cx="296267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1" hangingPunct="1">
              <a:buClrTx/>
              <a:buSzTx/>
              <a:buFontTx/>
              <a:buNone/>
            </a:pPr>
            <a:r>
              <a:rPr lang="en-US" altLang="x-none" b="1" dirty="0" smtClean="0">
                <a:solidFill>
                  <a:schemeClr val="tx1"/>
                </a:solidFill>
                <a:latin typeface="Courier New" charset="0"/>
              </a:rPr>
              <a:t>p(</a:t>
            </a:r>
            <a:r>
              <a:rPr lang="en-US" altLang="x-none" b="1" dirty="0" err="1" smtClean="0">
                <a:solidFill>
                  <a:schemeClr val="tx1"/>
                </a:solidFill>
                <a:latin typeface="Courier New" charset="0"/>
              </a:rPr>
              <a:t>v|sem</a:t>
            </a:r>
            <a:r>
              <a:rPr lang="en-US" altLang="x-none" b="1" dirty="0" smtClean="0">
                <a:solidFill>
                  <a:schemeClr val="tx1"/>
                </a:solidFill>
                <a:latin typeface="Courier New" charset="0"/>
              </a:rPr>
              <a:t> </a:t>
            </a:r>
            <a:r>
              <a:rPr lang="en-US" altLang="x-none" b="1" dirty="0" err="1" smtClean="0">
                <a:solidFill>
                  <a:schemeClr val="tx1"/>
                </a:solidFill>
                <a:latin typeface="Courier New" charset="0"/>
              </a:rPr>
              <a:t>šel</a:t>
            </a:r>
            <a:r>
              <a:rPr lang="en-US" altLang="x-none" b="1" dirty="0" smtClean="0">
                <a:solidFill>
                  <a:schemeClr val="tx1"/>
                </a:solidFill>
                <a:latin typeface="Courier New" charset="0"/>
              </a:rPr>
              <a:t>)=0,001</a:t>
            </a:r>
            <a:endParaRPr lang="en-US" altLang="x-none" b="1" dirty="0">
              <a:solidFill>
                <a:schemeClr val="tx1"/>
              </a:solidFill>
              <a:latin typeface="Courier New" charset="0"/>
            </a:endParaRPr>
          </a:p>
        </p:txBody>
      </p:sp>
      <p:sp>
        <p:nvSpPr>
          <p:cNvPr id="101384" name="Text Box 8"/>
          <p:cNvSpPr txBox="1">
            <a:spLocks noChangeArrowheads="1"/>
          </p:cNvSpPr>
          <p:nvPr/>
        </p:nvSpPr>
        <p:spPr bwMode="auto">
          <a:xfrm>
            <a:off x="457200" y="5181600"/>
            <a:ext cx="349326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buClrTx/>
              <a:buSzTx/>
              <a:buFontTx/>
              <a:buNone/>
            </a:pPr>
            <a:r>
              <a:rPr lang="en-US" altLang="x-none" b="1" dirty="0" smtClean="0">
                <a:solidFill>
                  <a:schemeClr val="tx1"/>
                </a:solidFill>
                <a:latin typeface="Courier New" charset="0"/>
              </a:rPr>
              <a:t>p(</a:t>
            </a:r>
            <a:r>
              <a:rPr lang="en-US" altLang="x-none" b="1" dirty="0" err="1" smtClean="0">
                <a:solidFill>
                  <a:schemeClr val="tx1"/>
                </a:solidFill>
                <a:latin typeface="Courier New" charset="0"/>
              </a:rPr>
              <a:t>srečen|bil</a:t>
            </a:r>
            <a:r>
              <a:rPr lang="en-US" altLang="x-none" b="1" dirty="0" smtClean="0">
                <a:solidFill>
                  <a:schemeClr val="tx1"/>
                </a:solidFill>
                <a:latin typeface="Courier New" charset="0"/>
              </a:rPr>
              <a:t> </a:t>
            </a:r>
            <a:r>
              <a:rPr lang="en-US" altLang="x-none" b="1" dirty="0" err="1" smtClean="0">
                <a:solidFill>
                  <a:schemeClr val="tx1"/>
                </a:solidFill>
                <a:latin typeface="Courier New" charset="0"/>
              </a:rPr>
              <a:t>sem</a:t>
            </a:r>
            <a:r>
              <a:rPr lang="en-US" altLang="x-none" b="1" dirty="0" smtClean="0">
                <a:solidFill>
                  <a:schemeClr val="tx1"/>
                </a:solidFill>
                <a:latin typeface="Courier New" charset="0"/>
              </a:rPr>
              <a:t>)=0,0001</a:t>
            </a:r>
            <a:endParaRPr lang="en-US" altLang="x-none" b="1" dirty="0">
              <a:solidFill>
                <a:schemeClr val="tx1"/>
              </a:solidFill>
              <a:latin typeface="Courier New" charset="0"/>
            </a:endParaRPr>
          </a:p>
        </p:txBody>
      </p:sp>
      <p:sp>
        <p:nvSpPr>
          <p:cNvPr id="101386" name="Text Box 10"/>
          <p:cNvSpPr txBox="1">
            <a:spLocks noChangeArrowheads="1"/>
          </p:cNvSpPr>
          <p:nvPr/>
        </p:nvSpPr>
        <p:spPr bwMode="auto">
          <a:xfrm>
            <a:off x="457200" y="5715000"/>
            <a:ext cx="487184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buClrTx/>
              <a:buSzTx/>
              <a:buFontTx/>
              <a:buNone/>
            </a:pPr>
            <a:r>
              <a:rPr lang="en-US" altLang="x-none" b="1" dirty="0" smtClean="0">
                <a:solidFill>
                  <a:schemeClr val="tx1"/>
                </a:solidFill>
                <a:latin typeface="Courier New" charset="0"/>
              </a:rPr>
              <a:t>p(</a:t>
            </a:r>
            <a:r>
              <a:rPr lang="en-US" altLang="x-none" b="1" dirty="0" err="1" smtClean="0">
                <a:solidFill>
                  <a:schemeClr val="tx1"/>
                </a:solidFill>
                <a:latin typeface="Courier New" charset="0"/>
              </a:rPr>
              <a:t>srečen|banana</a:t>
            </a:r>
            <a:r>
              <a:rPr lang="en-US" altLang="x-none" b="1" dirty="0" smtClean="0">
                <a:solidFill>
                  <a:schemeClr val="tx1"/>
                </a:solidFill>
                <a:latin typeface="Courier New" charset="0"/>
              </a:rPr>
              <a:t> </a:t>
            </a:r>
            <a:r>
              <a:rPr lang="en-US" altLang="x-none" b="1" dirty="0" err="1" smtClean="0">
                <a:solidFill>
                  <a:schemeClr val="tx1"/>
                </a:solidFill>
                <a:latin typeface="Courier New" charset="0"/>
              </a:rPr>
              <a:t>hruška</a:t>
            </a:r>
            <a:r>
              <a:rPr lang="en-US" altLang="x-none" b="1" dirty="0" smtClean="0">
                <a:solidFill>
                  <a:schemeClr val="tx1"/>
                </a:solidFill>
                <a:latin typeface="Courier New" charset="0"/>
              </a:rPr>
              <a:t>)=0,00000001</a:t>
            </a:r>
            <a:endParaRPr lang="en-US" altLang="x-none" b="1" dirty="0">
              <a:solidFill>
                <a:schemeClr val="tx1"/>
              </a:solidFill>
              <a:latin typeface="Courier New" charset="0"/>
            </a:endParaRPr>
          </a:p>
        </p:txBody>
      </p:sp>
      <p:sp>
        <p:nvSpPr>
          <p:cNvPr id="15" name="Rectangle 3"/>
          <p:cNvSpPr txBox="1">
            <a:spLocks noChangeArrowheads="1"/>
          </p:cNvSpPr>
          <p:nvPr/>
        </p:nvSpPr>
        <p:spPr bwMode="auto">
          <a:xfrm>
            <a:off x="685800" y="1283486"/>
            <a:ext cx="8198728" cy="16337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73050" indent="-27305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76000"/>
              <a:buFont typeface="Wingdings 3" charset="2"/>
              <a:buChar char="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7688" indent="-273050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chemeClr val="accent2"/>
              </a:buClr>
              <a:buSzPct val="76000"/>
              <a:buFont typeface="Wingdings 3" charset="2"/>
              <a:buChar char=""/>
              <a:defRPr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325" indent="-228600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BCBCBC"/>
              </a:buClr>
              <a:buSzPct val="76000"/>
              <a:buFont typeface="Wingdings 3" charset="2"/>
              <a:buChar char="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6963" indent="-228600" algn="l" rtl="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8BA2B4"/>
              </a:buClr>
              <a:buSzPct val="70000"/>
              <a:buFont typeface="Wingdings" charset="2"/>
              <a:buChar char="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charset="2"/>
              <a:buChar char="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l-SI" altLang="x-none" dirty="0"/>
              <a:t>ponavadi n-gram modeli:</a:t>
            </a:r>
          </a:p>
          <a:p>
            <a:pPr lvl="1"/>
            <a:r>
              <a:rPr lang="sl-SI" altLang="x-none" dirty="0"/>
              <a:t>n-gram: n-terica,</a:t>
            </a:r>
          </a:p>
          <a:p>
            <a:pPr lvl="1"/>
            <a:r>
              <a:rPr lang="sl-SI" altLang="x-none" dirty="0"/>
              <a:t>ponavadi trigram,</a:t>
            </a:r>
          </a:p>
          <a:p>
            <a:pPr lvl="1"/>
            <a:r>
              <a:rPr lang="sl-SI" altLang="x-none" dirty="0"/>
              <a:t>dodeli višjo vrednost povedim, ki so dobre v ciljnem jeziku.</a:t>
            </a:r>
          </a:p>
        </p:txBody>
      </p:sp>
    </p:spTree>
    <p:extLst>
      <p:ext uri="{BB962C8B-B14F-4D97-AF65-F5344CB8AC3E}">
        <p14:creationId xmlns:p14="http://schemas.microsoft.com/office/powerpoint/2010/main" val="101200497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233474" y="4437112"/>
            <a:ext cx="8712967" cy="5402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2700">
              <a:tabLst>
                <a:tab pos="354013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tabLst>
                <a:tab pos="354013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tabLst>
                <a:tab pos="354013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tabLst>
                <a:tab pos="354013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tabLst>
                <a:tab pos="354013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tabLst>
                <a:tab pos="354013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tabLst>
                <a:tab pos="354013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tabLst>
                <a:tab pos="354013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tabLst>
                <a:tab pos="354013" algn="l"/>
              </a:tabLs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79000"/>
              </a:lnSpc>
              <a:spcBef>
                <a:spcPts val="363"/>
              </a:spcBef>
              <a:defRPr/>
            </a:pPr>
            <a:endParaRPr lang="sl-SI" sz="1300" dirty="0" smtClean="0">
              <a:latin typeface="Arial" pitchFamily="34" charset="0"/>
              <a:cs typeface="Arial" pitchFamily="34" charset="0"/>
            </a:endParaRPr>
          </a:p>
          <a:p>
            <a:pPr>
              <a:spcBef>
                <a:spcPts val="75"/>
              </a:spcBef>
              <a:defRPr/>
            </a:pPr>
            <a:r>
              <a:rPr lang="sl-SI" sz="2400" dirty="0" smtClean="0">
                <a:latin typeface="Arial" pitchFamily="34" charset="0"/>
                <a:cs typeface="Arial" pitchFamily="34" charset="0"/>
              </a:rPr>
              <a:t>Problem z unigrami</a:t>
            </a:r>
            <a:r>
              <a:rPr lang="sl-SI" dirty="0" smtClean="0">
                <a:solidFill>
                  <a:srgbClr val="333399"/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sl-SI" sz="2400" dirty="0" smtClean="0">
                <a:latin typeface="Arial" pitchFamily="34" charset="0"/>
                <a:cs typeface="Arial" pitchFamily="34" charset="0"/>
              </a:rPr>
              <a:t>P(je je je je) &gt;&gt;&gt;&gt; P(Danes je lepo vreme)!</a:t>
            </a:r>
          </a:p>
        </p:txBody>
      </p:sp>
      <p:sp>
        <p:nvSpPr>
          <p:cNvPr id="11269" name="object 5"/>
          <p:cNvSpPr>
            <a:spLocks noChangeArrowheads="1"/>
          </p:cNvSpPr>
          <p:nvPr/>
        </p:nvSpPr>
        <p:spPr bwMode="auto">
          <a:xfrm>
            <a:off x="2052638" y="2967038"/>
            <a:ext cx="619125" cy="619125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Calibri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9pPr>
          </a:lstStyle>
          <a:p>
            <a:pPr eaLnBrk="1" hangingPunct="1"/>
            <a:endParaRPr lang="x-none" altLang="x-none"/>
          </a:p>
        </p:txBody>
      </p:sp>
      <p:sp>
        <p:nvSpPr>
          <p:cNvPr id="11270" name="object 6"/>
          <p:cNvSpPr>
            <a:spLocks noChangeArrowheads="1"/>
          </p:cNvSpPr>
          <p:nvPr/>
        </p:nvSpPr>
        <p:spPr bwMode="auto">
          <a:xfrm>
            <a:off x="3043238" y="2967038"/>
            <a:ext cx="619125" cy="619125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Calibri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9pPr>
          </a:lstStyle>
          <a:p>
            <a:pPr eaLnBrk="1" hangingPunct="1"/>
            <a:endParaRPr lang="x-none" altLang="x-none"/>
          </a:p>
        </p:txBody>
      </p:sp>
      <p:sp>
        <p:nvSpPr>
          <p:cNvPr id="11271" name="object 7"/>
          <p:cNvSpPr txBox="1">
            <a:spLocks noChangeArrowheads="1"/>
          </p:cNvSpPr>
          <p:nvPr/>
        </p:nvSpPr>
        <p:spPr bwMode="auto">
          <a:xfrm>
            <a:off x="2276475" y="3140075"/>
            <a:ext cx="1193800" cy="32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12700" eaLnBrk="0" hangingPunct="0">
              <a:tabLst>
                <a:tab pos="1001713" algn="l"/>
              </a:tabLst>
              <a:defRPr>
                <a:solidFill>
                  <a:schemeClr val="tx1"/>
                </a:solidFill>
                <a:latin typeface="Calibri" charset="0"/>
              </a:defRPr>
            </a:lvl1pPr>
            <a:lvl2pPr marL="742950" indent="-285750" eaLnBrk="0" hangingPunct="0">
              <a:tabLst>
                <a:tab pos="1001713" algn="l"/>
              </a:tabLst>
              <a:defRPr>
                <a:solidFill>
                  <a:schemeClr val="tx1"/>
                </a:solidFill>
                <a:latin typeface="Calibri" charset="0"/>
              </a:defRPr>
            </a:lvl2pPr>
            <a:lvl3pPr marL="1143000" indent="-228600" eaLnBrk="0" hangingPunct="0">
              <a:tabLst>
                <a:tab pos="1001713" algn="l"/>
              </a:tabLst>
              <a:defRPr>
                <a:solidFill>
                  <a:schemeClr val="tx1"/>
                </a:solidFill>
                <a:latin typeface="Calibri" charset="0"/>
              </a:defRPr>
            </a:lvl3pPr>
            <a:lvl4pPr marL="1600200" indent="-228600" eaLnBrk="0" hangingPunct="0">
              <a:tabLst>
                <a:tab pos="1001713" algn="l"/>
              </a:tabLst>
              <a:defRPr>
                <a:solidFill>
                  <a:schemeClr val="tx1"/>
                </a:solidFill>
                <a:latin typeface="Calibri" charset="0"/>
              </a:defRPr>
            </a:lvl4pPr>
            <a:lvl5pPr marL="2057400" indent="-228600" eaLnBrk="0" hangingPunct="0">
              <a:tabLst>
                <a:tab pos="1001713" algn="l"/>
              </a:tabLst>
              <a:defRPr>
                <a:solidFill>
                  <a:schemeClr val="tx1"/>
                </a:solidFill>
                <a:latin typeface="Calibri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001713" algn="l"/>
              </a:tabLst>
              <a:defRPr>
                <a:solidFill>
                  <a:schemeClr val="tx1"/>
                </a:solidFill>
                <a:latin typeface="Calibri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001713" algn="l"/>
              </a:tabLst>
              <a:defRPr>
                <a:solidFill>
                  <a:schemeClr val="tx1"/>
                </a:solidFill>
                <a:latin typeface="Calibri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001713" algn="l"/>
              </a:tabLst>
              <a:defRPr>
                <a:solidFill>
                  <a:schemeClr val="tx1"/>
                </a:solidFill>
                <a:latin typeface="Calibri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001713" algn="l"/>
              </a:tabLst>
              <a:defRPr>
                <a:solidFill>
                  <a:schemeClr val="tx1"/>
                </a:solidFill>
                <a:latin typeface="Calibri" charset="0"/>
              </a:defRPr>
            </a:lvl9pPr>
          </a:lstStyle>
          <a:p>
            <a:pPr eaLnBrk="1" hangingPunct="1"/>
            <a:r>
              <a:rPr lang="sl-SI" altLang="x-none" i="1">
                <a:latin typeface="Times New Roman" charset="0"/>
                <a:ea typeface="Times New Roman" charset="0"/>
                <a:cs typeface="Times New Roman" charset="0"/>
              </a:rPr>
              <a:t>x</a:t>
            </a:r>
            <a:r>
              <a:rPr lang="sl-SI" altLang="x-none" baseline="-21000">
                <a:latin typeface="Times New Roman" charset="0"/>
                <a:ea typeface="Times New Roman" charset="0"/>
                <a:cs typeface="Times New Roman" charset="0"/>
              </a:rPr>
              <a:t>1	</a:t>
            </a:r>
            <a:r>
              <a:rPr lang="sl-SI" altLang="x-none" i="1">
                <a:latin typeface="Times New Roman" charset="0"/>
                <a:ea typeface="Times New Roman" charset="0"/>
                <a:cs typeface="Times New Roman" charset="0"/>
              </a:rPr>
              <a:t>x</a:t>
            </a:r>
            <a:r>
              <a:rPr lang="sl-SI" altLang="x-none" baseline="-21000">
                <a:latin typeface="Times New Roman" charset="0"/>
                <a:ea typeface="Times New Roman" charset="0"/>
                <a:cs typeface="Times New Roman" charset="0"/>
              </a:rPr>
              <a:t>2</a:t>
            </a:r>
          </a:p>
        </p:txBody>
      </p:sp>
      <p:sp>
        <p:nvSpPr>
          <p:cNvPr id="11272" name="object 8"/>
          <p:cNvSpPr>
            <a:spLocks noChangeArrowheads="1"/>
          </p:cNvSpPr>
          <p:nvPr/>
        </p:nvSpPr>
        <p:spPr bwMode="auto">
          <a:xfrm>
            <a:off x="5405438" y="2967038"/>
            <a:ext cx="619125" cy="619125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Calibri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9pPr>
          </a:lstStyle>
          <a:p>
            <a:pPr eaLnBrk="1" hangingPunct="1"/>
            <a:endParaRPr lang="x-none" altLang="x-none"/>
          </a:p>
        </p:txBody>
      </p:sp>
      <p:sp>
        <p:nvSpPr>
          <p:cNvPr id="11273" name="object 9"/>
          <p:cNvSpPr txBox="1">
            <a:spLocks noChangeArrowheads="1"/>
          </p:cNvSpPr>
          <p:nvPr/>
        </p:nvSpPr>
        <p:spPr bwMode="auto">
          <a:xfrm>
            <a:off x="5565775" y="3197225"/>
            <a:ext cx="330200" cy="269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12700" eaLnBrk="0" hangingPunct="0">
              <a:defRPr>
                <a:solidFill>
                  <a:schemeClr val="tx1"/>
                </a:solidFill>
                <a:latin typeface="Calibri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9pPr>
          </a:lstStyle>
          <a:p>
            <a:pPr eaLnBrk="1" hangingPunct="1">
              <a:lnSpc>
                <a:spcPts val="2138"/>
              </a:lnSpc>
            </a:pPr>
            <a:r>
              <a:rPr lang="sl-SI" altLang="x-none" sz="2700" i="1" baseline="14000">
                <a:latin typeface="Times New Roman" charset="0"/>
                <a:ea typeface="Times New Roman" charset="0"/>
                <a:cs typeface="Times New Roman" charset="0"/>
              </a:rPr>
              <a:t>x</a:t>
            </a:r>
            <a:r>
              <a:rPr lang="sl-SI" altLang="x-none" sz="1200" i="1">
                <a:latin typeface="Times New Roman" charset="0"/>
                <a:ea typeface="Times New Roman" charset="0"/>
                <a:cs typeface="Times New Roman" charset="0"/>
              </a:rPr>
              <a:t>n</a:t>
            </a:r>
            <a:r>
              <a:rPr lang="sl-SI" altLang="x-none" sz="1200">
                <a:latin typeface="Times New Roman" charset="0"/>
                <a:ea typeface="Times New Roman" charset="0"/>
                <a:cs typeface="Times New Roman" charset="0"/>
              </a:rPr>
              <a:t>-1</a:t>
            </a:r>
          </a:p>
        </p:txBody>
      </p:sp>
      <p:sp>
        <p:nvSpPr>
          <p:cNvPr id="11274" name="object 10"/>
          <p:cNvSpPr>
            <a:spLocks noChangeArrowheads="1"/>
          </p:cNvSpPr>
          <p:nvPr/>
        </p:nvSpPr>
        <p:spPr bwMode="auto">
          <a:xfrm>
            <a:off x="6319838" y="2967038"/>
            <a:ext cx="619125" cy="619125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Calibri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9pPr>
          </a:lstStyle>
          <a:p>
            <a:pPr eaLnBrk="1" hangingPunct="1"/>
            <a:endParaRPr lang="x-none" altLang="x-none"/>
          </a:p>
        </p:txBody>
      </p:sp>
      <p:sp>
        <p:nvSpPr>
          <p:cNvPr id="11" name="object 11"/>
          <p:cNvSpPr txBox="1"/>
          <p:nvPr/>
        </p:nvSpPr>
        <p:spPr>
          <a:xfrm>
            <a:off x="6340475" y="3140075"/>
            <a:ext cx="579438" cy="285750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marL="127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dirty="0">
                <a:latin typeface="Times New Roman"/>
                <a:cs typeface="Times New Roman"/>
              </a:rPr>
              <a:t>S</a:t>
            </a:r>
            <a:r>
              <a:rPr spc="-35" dirty="0">
                <a:latin typeface="Times New Roman"/>
                <a:cs typeface="Times New Roman"/>
              </a:rPr>
              <a:t>T</a:t>
            </a:r>
            <a:r>
              <a:rPr dirty="0">
                <a:latin typeface="Times New Roman"/>
                <a:cs typeface="Times New Roman"/>
              </a:rPr>
              <a:t>OP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11276" name="object 12"/>
          <p:cNvSpPr txBox="1">
            <a:spLocks noChangeArrowheads="1"/>
          </p:cNvSpPr>
          <p:nvPr/>
        </p:nvSpPr>
        <p:spPr bwMode="auto">
          <a:xfrm>
            <a:off x="4041775" y="3170238"/>
            <a:ext cx="1003300" cy="28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12700" eaLnBrk="0" hangingPunct="0">
              <a:defRPr>
                <a:solidFill>
                  <a:schemeClr val="tx1"/>
                </a:solidFill>
                <a:latin typeface="Calibri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9pPr>
          </a:lstStyle>
          <a:p>
            <a:pPr eaLnBrk="1" hangingPunct="1"/>
            <a:r>
              <a:rPr lang="sl-SI" altLang="x-none">
                <a:latin typeface="Arial" charset="0"/>
                <a:ea typeface="Arial" charset="0"/>
                <a:cs typeface="Arial" charset="0"/>
              </a:rPr>
              <a:t>………….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536575" y="1968500"/>
            <a:ext cx="7343775" cy="544444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marL="12700" fontAlgn="auto">
              <a:lnSpc>
                <a:spcPts val="2130"/>
              </a:lnSpc>
              <a:spcBef>
                <a:spcPts val="450"/>
              </a:spcBef>
              <a:spcAft>
                <a:spcPts val="0"/>
              </a:spcAft>
              <a:tabLst>
                <a:tab pos="354965" algn="l"/>
              </a:tabLst>
              <a:defRPr/>
            </a:pPr>
            <a:endParaRPr dirty="0">
              <a:latin typeface="Arial"/>
              <a:cs typeface="Arial"/>
            </a:endParaRPr>
          </a:p>
          <a:p>
            <a:pPr marL="12700" fontAlgn="auto">
              <a:lnSpc>
                <a:spcPts val="2130"/>
              </a:lnSpc>
              <a:spcBef>
                <a:spcPts val="0"/>
              </a:spcBef>
              <a:spcAft>
                <a:spcPts val="0"/>
              </a:spcAft>
              <a:tabLst>
                <a:tab pos="354965" algn="l"/>
              </a:tabLst>
              <a:defRPr/>
            </a:pPr>
            <a:r>
              <a:rPr lang="en-US" sz="2400" dirty="0" err="1" smtClean="0">
                <a:latin typeface="+mn-lt"/>
                <a:cs typeface="Arial"/>
              </a:rPr>
              <a:t>Narišemo</a:t>
            </a:r>
            <a:r>
              <a:rPr sz="2400" dirty="0" smtClean="0">
                <a:latin typeface="+mn-lt"/>
                <a:cs typeface="Arial"/>
              </a:rPr>
              <a:t>:</a:t>
            </a:r>
            <a:endParaRPr sz="2400" dirty="0">
              <a:latin typeface="+mn-lt"/>
              <a:cs typeface="Arial"/>
            </a:endParaRPr>
          </a:p>
        </p:txBody>
      </p:sp>
      <p:sp>
        <p:nvSpPr>
          <p:cNvPr id="16" name="Rectangle 2"/>
          <p:cNvSpPr txBox="1">
            <a:spLocks noChangeArrowheads="1"/>
          </p:cNvSpPr>
          <p:nvPr/>
        </p:nvSpPr>
        <p:spPr bwMode="auto">
          <a:xfrm>
            <a:off x="685800" y="304800"/>
            <a:ext cx="7772400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F"/>
                </a:solidFill>
                <a:round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Franklin Gothic Book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Franklin Gothic Book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Franklin Gothic Book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Franklin Gothic Book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Franklin Gothic Book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Franklin Gothic Book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Franklin Gothic Book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Franklin Gothic Book"/>
              </a:defRPr>
            </a:lvl9pPr>
          </a:lstStyle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l-SI" altLang="x-none" dirty="0" smtClean="0"/>
              <a:t>Unigram modeli</a:t>
            </a:r>
            <a:endParaRPr lang="sl-SI" altLang="x-none" dirty="0"/>
          </a:p>
        </p:txBody>
      </p:sp>
      <p:sp>
        <p:nvSpPr>
          <p:cNvPr id="17" name="Rectangle 3"/>
          <p:cNvSpPr txBox="1">
            <a:spLocks noChangeArrowheads="1"/>
          </p:cNvSpPr>
          <p:nvPr/>
        </p:nvSpPr>
        <p:spPr bwMode="auto">
          <a:xfrm>
            <a:off x="685800" y="1283486"/>
            <a:ext cx="8198728" cy="5072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73050" indent="-27305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76000"/>
              <a:buFont typeface="Wingdings 3" charset="2"/>
              <a:buChar char="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7688" indent="-273050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chemeClr val="accent2"/>
              </a:buClr>
              <a:buSzPct val="76000"/>
              <a:buFont typeface="Wingdings 3" charset="2"/>
              <a:buChar char=""/>
              <a:defRPr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325" indent="-228600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BCBCBC"/>
              </a:buClr>
              <a:buSzPct val="76000"/>
              <a:buFont typeface="Wingdings 3" charset="2"/>
              <a:buChar char="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6963" indent="-228600" algn="l" rtl="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8BA2B4"/>
              </a:buClr>
              <a:buSzPct val="70000"/>
              <a:buFont typeface="Wingdings" charset="2"/>
              <a:buChar char="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charset="2"/>
              <a:buChar char="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l-SI" altLang="x-none" dirty="0" smtClean="0"/>
              <a:t>najbolj enostaven </a:t>
            </a:r>
            <a:r>
              <a:rPr lang="sl-SI" altLang="x-none" smtClean="0"/>
              <a:t>primer:</a:t>
            </a:r>
            <a:endParaRPr lang="sl-SI" altLang="x-none" dirty="0"/>
          </a:p>
        </p:txBody>
      </p:sp>
      <p:sp>
        <p:nvSpPr>
          <p:cNvPr id="6" name="PoljeZBesedilom 5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3470275" y="1337884"/>
            <a:ext cx="2521203" cy="848566"/>
          </a:xfrm>
          <a:prstGeom prst="rect">
            <a:avLst/>
          </a:prstGeom>
          <a:blipFill rotWithShape="1">
            <a:blip r:embed="rId4"/>
            <a:stretch>
              <a:fillRect/>
            </a:stretch>
          </a:blipFill>
        </p:spPr>
        <p:txBody>
          <a:bodyPr/>
          <a:lstStyle/>
          <a:p>
            <a:pPr>
              <a:defRPr/>
            </a:pPr>
            <a:r>
              <a:rPr lang="sl-SI">
                <a:noFill/>
                <a:latin typeface="Calibri" pitchFamily="34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477549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63438" y="1233812"/>
            <a:ext cx="5411962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12700" fontAlgn="auto">
              <a:spcBef>
                <a:spcPts val="0"/>
              </a:spcBef>
              <a:spcAft>
                <a:spcPts val="0"/>
              </a:spcAft>
              <a:tabLst>
                <a:tab pos="354965" algn="l"/>
              </a:tabLst>
              <a:defRPr/>
            </a:pPr>
            <a:r>
              <a:rPr lang="en-US" sz="2400" dirty="0" err="1" smtClean="0">
                <a:latin typeface="Arial"/>
                <a:cs typeface="Arial"/>
              </a:rPr>
              <a:t>Verjetnost</a:t>
            </a:r>
            <a:r>
              <a:rPr lang="en-US" sz="2400" dirty="0" smtClean="0">
                <a:latin typeface="Arial"/>
                <a:cs typeface="Arial"/>
              </a:rPr>
              <a:t> </a:t>
            </a:r>
            <a:r>
              <a:rPr lang="en-US" sz="2400" dirty="0" err="1" smtClean="0">
                <a:latin typeface="Arial"/>
                <a:cs typeface="Arial"/>
              </a:rPr>
              <a:t>glede</a:t>
            </a:r>
            <a:r>
              <a:rPr lang="en-US" sz="2400" dirty="0" smtClean="0">
                <a:latin typeface="Arial"/>
                <a:cs typeface="Arial"/>
              </a:rPr>
              <a:t> </a:t>
            </a:r>
            <a:r>
              <a:rPr lang="en-US" sz="2400" dirty="0" err="1" smtClean="0">
                <a:latin typeface="Arial"/>
                <a:cs typeface="Arial"/>
              </a:rPr>
              <a:t>na</a:t>
            </a:r>
            <a:r>
              <a:rPr lang="en-US" sz="2400" dirty="0" smtClean="0">
                <a:latin typeface="Arial"/>
                <a:cs typeface="Arial"/>
              </a:rPr>
              <a:t> </a:t>
            </a:r>
            <a:r>
              <a:rPr lang="en-US" sz="2400" dirty="0" err="1" smtClean="0">
                <a:latin typeface="Arial"/>
                <a:cs typeface="Arial"/>
              </a:rPr>
              <a:t>prejšnjo</a:t>
            </a:r>
            <a:r>
              <a:rPr lang="en-US" sz="2400" dirty="0" smtClean="0">
                <a:latin typeface="Arial"/>
                <a:cs typeface="Arial"/>
              </a:rPr>
              <a:t> besedo</a:t>
            </a:r>
            <a:r>
              <a:rPr sz="2400" dirty="0" smtClean="0">
                <a:latin typeface="Arial"/>
                <a:cs typeface="Arial"/>
              </a:rPr>
              <a:t>: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12293" name="object 5"/>
          <p:cNvSpPr>
            <a:spLocks noChangeArrowheads="1"/>
          </p:cNvSpPr>
          <p:nvPr/>
        </p:nvSpPr>
        <p:spPr bwMode="auto">
          <a:xfrm>
            <a:off x="1519238" y="2890838"/>
            <a:ext cx="2900362" cy="619125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Calibri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9pPr>
          </a:lstStyle>
          <a:p>
            <a:pPr eaLnBrk="1" hangingPunct="1"/>
            <a:endParaRPr lang="x-none" altLang="x-none"/>
          </a:p>
        </p:txBody>
      </p:sp>
      <p:sp>
        <p:nvSpPr>
          <p:cNvPr id="12294" name="object 6"/>
          <p:cNvSpPr txBox="1">
            <a:spLocks noChangeArrowheads="1"/>
          </p:cNvSpPr>
          <p:nvPr/>
        </p:nvSpPr>
        <p:spPr bwMode="auto">
          <a:xfrm>
            <a:off x="2733675" y="3063875"/>
            <a:ext cx="1193800" cy="32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12700" eaLnBrk="0" hangingPunct="0">
              <a:tabLst>
                <a:tab pos="1001713" algn="l"/>
              </a:tabLst>
              <a:defRPr>
                <a:solidFill>
                  <a:schemeClr val="tx1"/>
                </a:solidFill>
                <a:latin typeface="Calibri" charset="0"/>
              </a:defRPr>
            </a:lvl1pPr>
            <a:lvl2pPr marL="742950" indent="-285750" eaLnBrk="0" hangingPunct="0">
              <a:tabLst>
                <a:tab pos="1001713" algn="l"/>
              </a:tabLst>
              <a:defRPr>
                <a:solidFill>
                  <a:schemeClr val="tx1"/>
                </a:solidFill>
                <a:latin typeface="Calibri" charset="0"/>
              </a:defRPr>
            </a:lvl2pPr>
            <a:lvl3pPr marL="1143000" indent="-228600" eaLnBrk="0" hangingPunct="0">
              <a:tabLst>
                <a:tab pos="1001713" algn="l"/>
              </a:tabLst>
              <a:defRPr>
                <a:solidFill>
                  <a:schemeClr val="tx1"/>
                </a:solidFill>
                <a:latin typeface="Calibri" charset="0"/>
              </a:defRPr>
            </a:lvl3pPr>
            <a:lvl4pPr marL="1600200" indent="-228600" eaLnBrk="0" hangingPunct="0">
              <a:tabLst>
                <a:tab pos="1001713" algn="l"/>
              </a:tabLst>
              <a:defRPr>
                <a:solidFill>
                  <a:schemeClr val="tx1"/>
                </a:solidFill>
                <a:latin typeface="Calibri" charset="0"/>
              </a:defRPr>
            </a:lvl4pPr>
            <a:lvl5pPr marL="2057400" indent="-228600" eaLnBrk="0" hangingPunct="0">
              <a:tabLst>
                <a:tab pos="1001713" algn="l"/>
              </a:tabLst>
              <a:defRPr>
                <a:solidFill>
                  <a:schemeClr val="tx1"/>
                </a:solidFill>
                <a:latin typeface="Calibri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001713" algn="l"/>
              </a:tabLst>
              <a:defRPr>
                <a:solidFill>
                  <a:schemeClr val="tx1"/>
                </a:solidFill>
                <a:latin typeface="Calibri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001713" algn="l"/>
              </a:tabLst>
              <a:defRPr>
                <a:solidFill>
                  <a:schemeClr val="tx1"/>
                </a:solidFill>
                <a:latin typeface="Calibri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001713" algn="l"/>
              </a:tabLst>
              <a:defRPr>
                <a:solidFill>
                  <a:schemeClr val="tx1"/>
                </a:solidFill>
                <a:latin typeface="Calibri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001713" algn="l"/>
              </a:tabLst>
              <a:defRPr>
                <a:solidFill>
                  <a:schemeClr val="tx1"/>
                </a:solidFill>
                <a:latin typeface="Calibri" charset="0"/>
              </a:defRPr>
            </a:lvl9pPr>
          </a:lstStyle>
          <a:p>
            <a:pPr eaLnBrk="1" hangingPunct="1"/>
            <a:r>
              <a:rPr lang="sl-SI" altLang="x-none" i="1">
                <a:latin typeface="Times New Roman" charset="0"/>
                <a:ea typeface="Times New Roman" charset="0"/>
                <a:cs typeface="Times New Roman" charset="0"/>
              </a:rPr>
              <a:t>x</a:t>
            </a:r>
            <a:r>
              <a:rPr lang="sl-SI" altLang="x-none" baseline="-21000">
                <a:latin typeface="Times New Roman" charset="0"/>
                <a:ea typeface="Times New Roman" charset="0"/>
                <a:cs typeface="Times New Roman" charset="0"/>
              </a:rPr>
              <a:t>1	</a:t>
            </a:r>
            <a:r>
              <a:rPr lang="sl-SI" altLang="x-none" i="1">
                <a:latin typeface="Times New Roman" charset="0"/>
                <a:ea typeface="Times New Roman" charset="0"/>
                <a:cs typeface="Times New Roman" charset="0"/>
              </a:rPr>
              <a:t>x</a:t>
            </a:r>
            <a:r>
              <a:rPr lang="sl-SI" altLang="x-none" baseline="-21000">
                <a:latin typeface="Times New Roman" charset="0"/>
                <a:ea typeface="Times New Roman" charset="0"/>
                <a:cs typeface="Times New Roman" charset="0"/>
              </a:rPr>
              <a:t>2</a:t>
            </a:r>
          </a:p>
        </p:txBody>
      </p:sp>
      <p:sp>
        <p:nvSpPr>
          <p:cNvPr id="12295" name="object 7"/>
          <p:cNvSpPr>
            <a:spLocks noChangeArrowheads="1"/>
          </p:cNvSpPr>
          <p:nvPr/>
        </p:nvSpPr>
        <p:spPr bwMode="auto">
          <a:xfrm>
            <a:off x="5557838" y="2890838"/>
            <a:ext cx="1838325" cy="619125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eaLnBrk="0" hangingPunct="0">
              <a:defRPr>
                <a:solidFill>
                  <a:schemeClr val="tx1"/>
                </a:solidFill>
                <a:latin typeface="Calibri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9pPr>
          </a:lstStyle>
          <a:p>
            <a:pPr eaLnBrk="1" hangingPunct="1"/>
            <a:endParaRPr lang="x-none" altLang="x-none"/>
          </a:p>
        </p:txBody>
      </p:sp>
      <p:sp>
        <p:nvSpPr>
          <p:cNvPr id="12296" name="object 8"/>
          <p:cNvSpPr txBox="1">
            <a:spLocks noChangeArrowheads="1"/>
          </p:cNvSpPr>
          <p:nvPr/>
        </p:nvSpPr>
        <p:spPr bwMode="auto">
          <a:xfrm>
            <a:off x="6022975" y="3121025"/>
            <a:ext cx="330200" cy="269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12700" eaLnBrk="0" hangingPunct="0">
              <a:defRPr>
                <a:solidFill>
                  <a:schemeClr val="tx1"/>
                </a:solidFill>
                <a:latin typeface="Calibri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9pPr>
          </a:lstStyle>
          <a:p>
            <a:pPr eaLnBrk="1" hangingPunct="1">
              <a:lnSpc>
                <a:spcPts val="2138"/>
              </a:lnSpc>
            </a:pPr>
            <a:r>
              <a:rPr lang="sl-SI" altLang="x-none" sz="2700" i="1" baseline="14000" dirty="0">
                <a:latin typeface="Times New Roman" charset="0"/>
                <a:ea typeface="Times New Roman" charset="0"/>
                <a:cs typeface="Times New Roman" charset="0"/>
              </a:rPr>
              <a:t>x</a:t>
            </a:r>
            <a:r>
              <a:rPr lang="sl-SI" altLang="x-none" sz="1200" i="1" dirty="0">
                <a:latin typeface="Times New Roman" charset="0"/>
                <a:ea typeface="Times New Roman" charset="0"/>
                <a:cs typeface="Times New Roman" charset="0"/>
              </a:rPr>
              <a:t>n</a:t>
            </a:r>
            <a:r>
              <a:rPr lang="sl-SI" altLang="x-none" sz="1200" dirty="0">
                <a:latin typeface="Times New Roman" charset="0"/>
                <a:ea typeface="Times New Roman" charset="0"/>
                <a:cs typeface="Times New Roman" charset="0"/>
              </a:rPr>
              <a:t>-1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6797675" y="3063875"/>
            <a:ext cx="579438" cy="285750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marL="127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dirty="0">
                <a:latin typeface="Times New Roman"/>
                <a:cs typeface="Times New Roman"/>
              </a:rPr>
              <a:t>S</a:t>
            </a:r>
            <a:r>
              <a:rPr spc="-35" dirty="0">
                <a:latin typeface="Times New Roman"/>
                <a:cs typeface="Times New Roman"/>
              </a:rPr>
              <a:t>T</a:t>
            </a:r>
            <a:r>
              <a:rPr dirty="0">
                <a:latin typeface="Times New Roman"/>
                <a:cs typeface="Times New Roman"/>
              </a:rPr>
              <a:t>OP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565275" y="3094038"/>
            <a:ext cx="515938" cy="225425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marL="127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1400" i="1" dirty="0" smtClean="0">
                <a:latin typeface="Times New Roman"/>
                <a:cs typeface="Times New Roman"/>
              </a:rPr>
              <a:t>S</a:t>
            </a:r>
            <a:r>
              <a:rPr sz="1400" i="1" spc="-105" dirty="0" smtClean="0">
                <a:latin typeface="Times New Roman"/>
                <a:cs typeface="Times New Roman"/>
              </a:rPr>
              <a:t>T</a:t>
            </a:r>
            <a:r>
              <a:rPr sz="1400" i="1" dirty="0" smtClean="0">
                <a:latin typeface="Times New Roman"/>
                <a:cs typeface="Times New Roman"/>
              </a:rPr>
              <a:t>ART</a:t>
            </a:r>
            <a:endParaRPr sz="1400" dirty="0">
              <a:latin typeface="Times New Roman"/>
              <a:cs typeface="Times New Roman"/>
            </a:endParaRPr>
          </a:p>
        </p:txBody>
      </p:sp>
      <p:sp>
        <p:nvSpPr>
          <p:cNvPr id="15" name="PoljeZBesedilom 14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4333741" y="1337884"/>
            <a:ext cx="3010376" cy="848566"/>
          </a:xfrm>
          <a:prstGeom prst="rect">
            <a:avLst/>
          </a:prstGeom>
          <a:blipFill rotWithShape="1">
            <a:blip r:embed="rId4"/>
            <a:stretch>
              <a:fillRect/>
            </a:stretch>
          </a:blipFill>
        </p:spPr>
        <p:txBody>
          <a:bodyPr/>
          <a:lstStyle/>
          <a:p>
            <a:pPr>
              <a:defRPr/>
            </a:pPr>
            <a:r>
              <a:rPr lang="sl-SI">
                <a:noFill/>
                <a:latin typeface="Calibri" pitchFamily="34" charset="0"/>
              </a:rPr>
              <a:t> </a:t>
            </a:r>
          </a:p>
        </p:txBody>
      </p:sp>
      <p:sp>
        <p:nvSpPr>
          <p:cNvPr id="14" name="Rectangle 2"/>
          <p:cNvSpPr txBox="1">
            <a:spLocks noChangeArrowheads="1"/>
          </p:cNvSpPr>
          <p:nvPr/>
        </p:nvSpPr>
        <p:spPr bwMode="auto">
          <a:xfrm>
            <a:off x="685800" y="304800"/>
            <a:ext cx="7772400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F"/>
                </a:solidFill>
                <a:round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Franklin Gothic Book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Franklin Gothic Book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Franklin Gothic Book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Franklin Gothic Book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Franklin Gothic Book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Franklin Gothic Book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Franklin Gothic Book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Franklin Gothic Book"/>
              </a:defRPr>
            </a:lvl9pPr>
          </a:lstStyle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l-SI" altLang="x-none" dirty="0" smtClean="0"/>
              <a:t>Bigram modeli</a:t>
            </a:r>
            <a:endParaRPr lang="sl-SI" altLang="x-none" dirty="0"/>
          </a:p>
        </p:txBody>
      </p:sp>
    </p:spTree>
    <p:extLst>
      <p:ext uri="{BB962C8B-B14F-4D97-AF65-F5344CB8AC3E}">
        <p14:creationId xmlns:p14="http://schemas.microsoft.com/office/powerpoint/2010/main" val="1029519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object 3"/>
          <p:cNvSpPr txBox="1">
            <a:spLocks noChangeArrowheads="1"/>
          </p:cNvSpPr>
          <p:nvPr/>
        </p:nvSpPr>
        <p:spPr bwMode="auto">
          <a:xfrm>
            <a:off x="5870575" y="3173413"/>
            <a:ext cx="3074988" cy="2198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12065" rIns="0" bIns="0">
            <a:spAutoFit/>
          </a:bodyPr>
          <a:lstStyle>
            <a:lvl1pPr marL="12700" eaLnBrk="0" hangingPunct="0">
              <a:defRPr>
                <a:solidFill>
                  <a:schemeClr val="tx1"/>
                </a:solidFill>
                <a:latin typeface="Calibri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9pPr>
          </a:lstStyle>
          <a:p>
            <a:pPr eaLnBrk="1" hangingPunct="1">
              <a:lnSpc>
                <a:spcPts val="2100"/>
              </a:lnSpc>
              <a:spcBef>
                <a:spcPts val="100"/>
              </a:spcBef>
            </a:pPr>
            <a:r>
              <a:rPr lang="sl-SI" altLang="x-none">
                <a:latin typeface="Arial" charset="0"/>
                <a:ea typeface="Arial" charset="0"/>
                <a:cs typeface="Arial" charset="0"/>
              </a:rPr>
              <a:t>3380 please close the door  1601 please close the window</a:t>
            </a:r>
          </a:p>
          <a:p>
            <a:pPr eaLnBrk="1" hangingPunct="1">
              <a:lnSpc>
                <a:spcPts val="2100"/>
              </a:lnSpc>
              <a:spcBef>
                <a:spcPts val="100"/>
              </a:spcBef>
            </a:pPr>
            <a:r>
              <a:rPr lang="sl-SI" altLang="x-none">
                <a:latin typeface="Arial" charset="0"/>
                <a:ea typeface="Arial" charset="0"/>
                <a:cs typeface="Arial" charset="0"/>
              </a:rPr>
              <a:t>1164 please close the new  1159 please close the gate</a:t>
            </a:r>
          </a:p>
          <a:p>
            <a:pPr eaLnBrk="1" hangingPunct="1">
              <a:lnSpc>
                <a:spcPts val="2113"/>
              </a:lnSpc>
            </a:pPr>
            <a:r>
              <a:rPr lang="sl-SI" altLang="x-none">
                <a:latin typeface="Arial" charset="0"/>
                <a:ea typeface="Arial" charset="0"/>
                <a:cs typeface="Arial" charset="0"/>
              </a:rPr>
              <a:t>…</a:t>
            </a:r>
          </a:p>
          <a:p>
            <a:pPr eaLnBrk="1" hangingPunct="1">
              <a:lnSpc>
                <a:spcPts val="2125"/>
              </a:lnSpc>
            </a:pPr>
            <a:r>
              <a:rPr lang="sl-SI" altLang="x-none">
                <a:latin typeface="Arial" charset="0"/>
                <a:ea typeface="Arial" charset="0"/>
                <a:cs typeface="Arial" charset="0"/>
              </a:rPr>
              <a:t>0 please close the first</a:t>
            </a:r>
          </a:p>
          <a:p>
            <a:pPr eaLnBrk="1" hangingPunct="1">
              <a:spcBef>
                <a:spcPts val="38"/>
              </a:spcBef>
            </a:pPr>
            <a:r>
              <a:rPr lang="sl-SI" altLang="x-none">
                <a:latin typeface="Arial" charset="0"/>
                <a:ea typeface="Arial" charset="0"/>
                <a:cs typeface="Arial" charset="0"/>
              </a:rPr>
              <a:t>-----------------</a:t>
            </a:r>
          </a:p>
          <a:p>
            <a:pPr eaLnBrk="1" hangingPunct="1">
              <a:spcBef>
                <a:spcPts val="38"/>
              </a:spcBef>
            </a:pPr>
            <a:r>
              <a:rPr lang="sl-SI" altLang="x-none">
                <a:latin typeface="Arial" charset="0"/>
                <a:ea typeface="Arial" charset="0"/>
                <a:cs typeface="Arial" charset="0"/>
              </a:rPr>
              <a:t>13951 please close the *</a:t>
            </a:r>
          </a:p>
        </p:txBody>
      </p:sp>
      <p:sp>
        <p:nvSpPr>
          <p:cNvPr id="13316" name="object 4"/>
          <p:cNvSpPr txBox="1">
            <a:spLocks noChangeArrowheads="1"/>
          </p:cNvSpPr>
          <p:nvPr/>
        </p:nvSpPr>
        <p:spPr bwMode="auto">
          <a:xfrm>
            <a:off x="155575" y="3175000"/>
            <a:ext cx="2505075" cy="2201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12700" eaLnBrk="0" hangingPunct="0">
              <a:defRPr>
                <a:solidFill>
                  <a:schemeClr val="tx1"/>
                </a:solidFill>
                <a:latin typeface="Calibri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9pPr>
          </a:lstStyle>
          <a:p>
            <a:pPr eaLnBrk="1" hangingPunct="1">
              <a:lnSpc>
                <a:spcPts val="2125"/>
              </a:lnSpc>
            </a:pPr>
            <a:r>
              <a:rPr lang="sl-SI" altLang="x-none">
                <a:latin typeface="Arial" charset="0"/>
                <a:ea typeface="Arial" charset="0"/>
                <a:cs typeface="Arial" charset="0"/>
              </a:rPr>
              <a:t>198015222 the first</a:t>
            </a:r>
          </a:p>
          <a:p>
            <a:pPr eaLnBrk="1" hangingPunct="1">
              <a:lnSpc>
                <a:spcPts val="2125"/>
              </a:lnSpc>
            </a:pPr>
            <a:r>
              <a:rPr lang="sl-SI" altLang="x-none">
                <a:latin typeface="Arial" charset="0"/>
                <a:ea typeface="Arial" charset="0"/>
                <a:cs typeface="Arial" charset="0"/>
              </a:rPr>
              <a:t>194623024 the same</a:t>
            </a:r>
          </a:p>
          <a:p>
            <a:pPr eaLnBrk="1" hangingPunct="1">
              <a:lnSpc>
                <a:spcPts val="2125"/>
              </a:lnSpc>
              <a:spcBef>
                <a:spcPts val="38"/>
              </a:spcBef>
            </a:pPr>
            <a:r>
              <a:rPr lang="sl-SI" altLang="x-none">
                <a:latin typeface="Arial" charset="0"/>
                <a:ea typeface="Arial" charset="0"/>
                <a:cs typeface="Arial" charset="0"/>
              </a:rPr>
              <a:t>168504105 the following</a:t>
            </a:r>
          </a:p>
          <a:p>
            <a:pPr eaLnBrk="1" hangingPunct="1">
              <a:lnSpc>
                <a:spcPts val="2125"/>
              </a:lnSpc>
            </a:pPr>
            <a:r>
              <a:rPr lang="sl-SI" altLang="x-none">
                <a:latin typeface="Arial" charset="0"/>
                <a:ea typeface="Arial" charset="0"/>
                <a:cs typeface="Arial" charset="0"/>
              </a:rPr>
              <a:t>158562063 the world</a:t>
            </a:r>
          </a:p>
          <a:p>
            <a:pPr eaLnBrk="1" hangingPunct="1">
              <a:lnSpc>
                <a:spcPts val="2125"/>
              </a:lnSpc>
              <a:spcBef>
                <a:spcPts val="38"/>
              </a:spcBef>
            </a:pPr>
            <a:r>
              <a:rPr lang="sl-SI" altLang="x-none">
                <a:latin typeface="Arial" charset="0"/>
                <a:ea typeface="Arial" charset="0"/>
                <a:cs typeface="Arial" charset="0"/>
              </a:rPr>
              <a:t>…</a:t>
            </a:r>
          </a:p>
          <a:p>
            <a:pPr eaLnBrk="1" hangingPunct="1">
              <a:lnSpc>
                <a:spcPts val="2125"/>
              </a:lnSpc>
            </a:pPr>
            <a:r>
              <a:rPr lang="sl-SI" altLang="x-none">
                <a:latin typeface="Arial" charset="0"/>
                <a:ea typeface="Arial" charset="0"/>
                <a:cs typeface="Arial" charset="0"/>
              </a:rPr>
              <a:t>14112454 the door</a:t>
            </a:r>
          </a:p>
          <a:p>
            <a:pPr eaLnBrk="1" hangingPunct="1">
              <a:lnSpc>
                <a:spcPts val="2200"/>
              </a:lnSpc>
              <a:spcBef>
                <a:spcPts val="75"/>
              </a:spcBef>
            </a:pPr>
            <a:r>
              <a:rPr lang="sl-SI" altLang="x-none">
                <a:latin typeface="Arial" charset="0"/>
                <a:ea typeface="Arial" charset="0"/>
                <a:cs typeface="Arial" charset="0"/>
              </a:rPr>
              <a:t>-----------------  23135851162 the *</a:t>
            </a:r>
          </a:p>
        </p:txBody>
      </p:sp>
      <p:sp>
        <p:nvSpPr>
          <p:cNvPr id="13317" name="object 5"/>
          <p:cNvSpPr txBox="1">
            <a:spLocks noChangeArrowheads="1"/>
          </p:cNvSpPr>
          <p:nvPr/>
        </p:nvSpPr>
        <p:spPr bwMode="auto">
          <a:xfrm>
            <a:off x="2898775" y="3176588"/>
            <a:ext cx="2592388" cy="192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marL="12700" eaLnBrk="0" hangingPunct="0">
              <a:defRPr>
                <a:solidFill>
                  <a:schemeClr val="tx1"/>
                </a:solidFill>
                <a:latin typeface="Calibri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9pPr>
          </a:lstStyle>
          <a:p>
            <a:pPr eaLnBrk="1" hangingPunct="1"/>
            <a:r>
              <a:rPr lang="sl-SI" altLang="x-none">
                <a:latin typeface="Arial" charset="0"/>
                <a:ea typeface="Arial" charset="0"/>
                <a:cs typeface="Arial" charset="0"/>
              </a:rPr>
              <a:t>197302 close the window  191125 close the door  152500 close the gap  116451 close the thread  87298 close the deal</a:t>
            </a:r>
          </a:p>
          <a:p>
            <a:pPr eaLnBrk="1" hangingPunct="1">
              <a:lnSpc>
                <a:spcPts val="2100"/>
              </a:lnSpc>
            </a:pPr>
            <a:r>
              <a:rPr lang="sl-SI" altLang="x-none">
                <a:latin typeface="Arial" charset="0"/>
                <a:ea typeface="Arial" charset="0"/>
                <a:cs typeface="Arial" charset="0"/>
              </a:rPr>
              <a:t>-----------------</a:t>
            </a:r>
          </a:p>
          <a:p>
            <a:pPr eaLnBrk="1" hangingPunct="1">
              <a:spcBef>
                <a:spcPts val="38"/>
              </a:spcBef>
            </a:pPr>
            <a:r>
              <a:rPr lang="sl-SI" altLang="x-none">
                <a:latin typeface="Arial" charset="0"/>
                <a:ea typeface="Arial" charset="0"/>
                <a:cs typeface="Arial" charset="0"/>
              </a:rPr>
              <a:t>3785230 close the *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527175" y="1493838"/>
            <a:ext cx="5362575" cy="1062037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marL="127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2400" dirty="0">
                <a:latin typeface="Arial"/>
                <a:cs typeface="Arial"/>
              </a:rPr>
              <a:t>Please close the</a:t>
            </a:r>
            <a:r>
              <a:rPr sz="2400" spc="-100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door</a:t>
            </a:r>
          </a:p>
          <a:p>
            <a:pPr fontAlgn="auto">
              <a:spcBef>
                <a:spcPts val="47"/>
              </a:spcBef>
              <a:spcAft>
                <a:spcPts val="0"/>
              </a:spcAft>
              <a:defRPr/>
            </a:pPr>
            <a:endParaRPr sz="2150" dirty="0">
              <a:latin typeface="Times New Roman"/>
              <a:cs typeface="Times New Roman"/>
            </a:endParaRPr>
          </a:p>
          <a:p>
            <a:pPr marL="127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2400" dirty="0">
                <a:latin typeface="Arial"/>
                <a:cs typeface="Arial"/>
              </a:rPr>
              <a:t>Please close the first window on the</a:t>
            </a:r>
            <a:r>
              <a:rPr sz="2400" spc="-105" dirty="0">
                <a:latin typeface="Arial"/>
                <a:cs typeface="Arial"/>
              </a:rPr>
              <a:t> </a:t>
            </a:r>
            <a:r>
              <a:rPr sz="2400" dirty="0">
                <a:latin typeface="Arial"/>
                <a:cs typeface="Arial"/>
              </a:rPr>
              <a:t>left</a:t>
            </a: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685800" y="304800"/>
            <a:ext cx="7772400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F"/>
                </a:solidFill>
                <a:round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Franklin Gothic Book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Franklin Gothic Book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Franklin Gothic Book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Franklin Gothic Book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Franklin Gothic Book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Franklin Gothic Book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Franklin Gothic Book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Franklin Gothic Book"/>
              </a:defRPr>
            </a:lvl9pPr>
          </a:lstStyle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l-SI" altLang="x-none" dirty="0"/>
              <a:t>n</a:t>
            </a:r>
            <a:r>
              <a:rPr lang="sl-SI" altLang="x-none" dirty="0" smtClean="0"/>
              <a:t>-gram modeli</a:t>
            </a:r>
            <a:endParaRPr lang="sl-SI" altLang="x-none" dirty="0"/>
          </a:p>
        </p:txBody>
      </p:sp>
    </p:spTree>
    <p:extLst>
      <p:ext uri="{BB962C8B-B14F-4D97-AF65-F5344CB8AC3E}">
        <p14:creationId xmlns:p14="http://schemas.microsoft.com/office/powerpoint/2010/main" val="864711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marL="65405" eaLnBrk="1" fontAlgn="auto" hangingPunct="1">
              <a:spcBef>
                <a:spcPts val="0"/>
              </a:spcBef>
              <a:spcAft>
                <a:spcPts val="0"/>
              </a:spcAft>
              <a:tabLst>
                <a:tab pos="3884929" algn="l"/>
              </a:tabLst>
              <a:defRPr/>
            </a:pPr>
            <a:r>
              <a:rPr lang="en-US" spc="-5" dirty="0" smtClean="0"/>
              <a:t>n</a:t>
            </a:r>
            <a:r>
              <a:rPr spc="-5" dirty="0" smtClean="0"/>
              <a:t>-</a:t>
            </a:r>
            <a:r>
              <a:rPr lang="en-US" spc="-5" dirty="0" smtClean="0"/>
              <a:t>g</a:t>
            </a:r>
            <a:r>
              <a:rPr spc="-5" dirty="0" smtClean="0"/>
              <a:t>ram </a:t>
            </a:r>
            <a:r>
              <a:rPr spc="20" dirty="0" smtClean="0"/>
              <a:t> </a:t>
            </a:r>
            <a:r>
              <a:rPr lang="en-US" dirty="0" err="1" smtClean="0"/>
              <a:t>modeli</a:t>
            </a:r>
            <a:endParaRPr spc="-5" dirty="0"/>
          </a:p>
        </p:txBody>
      </p:sp>
      <p:sp>
        <p:nvSpPr>
          <p:cNvPr id="14339" name="object 3"/>
          <p:cNvSpPr txBox="1">
            <a:spLocks noChangeArrowheads="1"/>
          </p:cNvSpPr>
          <p:nvPr/>
        </p:nvSpPr>
        <p:spPr bwMode="auto">
          <a:xfrm>
            <a:off x="536575" y="1249363"/>
            <a:ext cx="7923856" cy="21518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marL="12700" eaLnBrk="0" hangingPunct="0">
              <a:tabLst>
                <a:tab pos="354013" algn="l"/>
              </a:tabLst>
              <a:defRPr>
                <a:solidFill>
                  <a:schemeClr val="tx1"/>
                </a:solidFill>
                <a:latin typeface="Calibri" charset="0"/>
              </a:defRPr>
            </a:lvl1pPr>
            <a:lvl2pPr marL="742950" indent="-285750" eaLnBrk="0" hangingPunct="0">
              <a:tabLst>
                <a:tab pos="354013" algn="l"/>
              </a:tabLst>
              <a:defRPr>
                <a:solidFill>
                  <a:schemeClr val="tx1"/>
                </a:solidFill>
                <a:latin typeface="Calibri" charset="0"/>
              </a:defRPr>
            </a:lvl2pPr>
            <a:lvl3pPr marL="1143000" indent="-228600" eaLnBrk="0" hangingPunct="0">
              <a:tabLst>
                <a:tab pos="354013" algn="l"/>
              </a:tabLst>
              <a:defRPr>
                <a:solidFill>
                  <a:schemeClr val="tx1"/>
                </a:solidFill>
                <a:latin typeface="Calibri" charset="0"/>
              </a:defRPr>
            </a:lvl3pPr>
            <a:lvl4pPr marL="1600200" indent="-228600" eaLnBrk="0" hangingPunct="0">
              <a:tabLst>
                <a:tab pos="354013" algn="l"/>
              </a:tabLst>
              <a:defRPr>
                <a:solidFill>
                  <a:schemeClr val="tx1"/>
                </a:solidFill>
                <a:latin typeface="Calibri" charset="0"/>
              </a:defRPr>
            </a:lvl4pPr>
            <a:lvl5pPr marL="2057400" indent="-228600" eaLnBrk="0" hangingPunct="0">
              <a:tabLst>
                <a:tab pos="354013" algn="l"/>
              </a:tabLst>
              <a:defRPr>
                <a:solidFill>
                  <a:schemeClr val="tx1"/>
                </a:solidFill>
                <a:latin typeface="Calibri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4013" algn="l"/>
              </a:tabLst>
              <a:defRPr>
                <a:solidFill>
                  <a:schemeClr val="tx1"/>
                </a:solidFill>
                <a:latin typeface="Calibri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4013" algn="l"/>
              </a:tabLst>
              <a:defRPr>
                <a:solidFill>
                  <a:schemeClr val="tx1"/>
                </a:solidFill>
                <a:latin typeface="Calibri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4013" algn="l"/>
              </a:tabLst>
              <a:defRPr>
                <a:solidFill>
                  <a:schemeClr val="tx1"/>
                </a:solidFill>
                <a:latin typeface="Calibri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354013" algn="l"/>
              </a:tabLst>
              <a:defRPr>
                <a:solidFill>
                  <a:schemeClr val="tx1"/>
                </a:solidFill>
                <a:latin typeface="Calibri" charset="0"/>
              </a:defRPr>
            </a:lvl9pPr>
          </a:lstStyle>
          <a:p>
            <a:pPr eaLnBrk="1" hangingPunct="1">
              <a:lnSpc>
                <a:spcPts val="2725"/>
              </a:lnSpc>
            </a:pPr>
            <a:r>
              <a:rPr lang="sl-SI" altLang="x-none" sz="2400" dirty="0" smtClean="0">
                <a:latin typeface="Arial" charset="0"/>
                <a:ea typeface="Arial" charset="0"/>
                <a:cs typeface="Arial" charset="0"/>
              </a:rPr>
              <a:t>Točna dekompozija: verjetnostna porazdelitev:</a:t>
            </a:r>
            <a:endParaRPr lang="sl-SI" altLang="x-none" sz="2400" dirty="0">
              <a:latin typeface="Arial" charset="0"/>
              <a:ea typeface="Arial" charset="0"/>
              <a:cs typeface="Arial" charset="0"/>
            </a:endParaRPr>
          </a:p>
          <a:p>
            <a:pPr algn="ctr" eaLnBrk="1" hangingPunct="1">
              <a:lnSpc>
                <a:spcPts val="1588"/>
              </a:lnSpc>
            </a:pPr>
            <a:endParaRPr lang="sl-SI" altLang="x-none" sz="1400" dirty="0" smtClean="0">
              <a:latin typeface="Lucida Sans Unicode" charset="0"/>
              <a:ea typeface="Lucida Sans Unicode" charset="0"/>
              <a:cs typeface="Lucida Sans Unicode" charset="0"/>
            </a:endParaRPr>
          </a:p>
          <a:p>
            <a:pPr algn="ctr" eaLnBrk="1" hangingPunct="1">
              <a:lnSpc>
                <a:spcPts val="1588"/>
              </a:lnSpc>
            </a:pPr>
            <a:endParaRPr lang="sl-SI" altLang="x-none" sz="1400" dirty="0">
              <a:latin typeface="Lucida Sans Unicode" charset="0"/>
              <a:ea typeface="Lucida Sans Unicode" charset="0"/>
              <a:cs typeface="Lucida Sans Unicode" charset="0"/>
            </a:endParaRPr>
          </a:p>
          <a:p>
            <a:pPr algn="ctr" eaLnBrk="1" hangingPunct="1">
              <a:lnSpc>
                <a:spcPts val="1588"/>
              </a:lnSpc>
            </a:pPr>
            <a:endParaRPr lang="sl-SI" altLang="x-none" sz="1400" dirty="0" smtClean="0">
              <a:latin typeface="Lucida Sans Unicode" charset="0"/>
              <a:ea typeface="Lucida Sans Unicode" charset="0"/>
              <a:cs typeface="Lucida Sans Unicode" charset="0"/>
            </a:endParaRPr>
          </a:p>
          <a:p>
            <a:pPr algn="ctr" eaLnBrk="1" hangingPunct="1">
              <a:lnSpc>
                <a:spcPts val="1588"/>
              </a:lnSpc>
            </a:pPr>
            <a:endParaRPr lang="sl-SI" altLang="x-none" sz="1400" dirty="0" smtClean="0">
              <a:latin typeface="Lucida Sans Unicode" charset="0"/>
              <a:ea typeface="Lucida Sans Unicode" charset="0"/>
              <a:cs typeface="Lucida Sans Unicode" charset="0"/>
            </a:endParaRPr>
          </a:p>
          <a:p>
            <a:pPr eaLnBrk="1" hangingPunct="1">
              <a:lnSpc>
                <a:spcPts val="1588"/>
              </a:lnSpc>
            </a:pPr>
            <a:endParaRPr lang="sl-SI" altLang="x-none" sz="2400" dirty="0" smtClean="0">
              <a:latin typeface="+mn-lt"/>
              <a:ea typeface="Arial" charset="0"/>
              <a:cs typeface="Arial" charset="0"/>
            </a:endParaRPr>
          </a:p>
          <a:p>
            <a:pPr eaLnBrk="1" hangingPunct="1">
              <a:lnSpc>
                <a:spcPts val="1588"/>
              </a:lnSpc>
            </a:pPr>
            <a:r>
              <a:rPr lang="sl-SI" altLang="x-none" sz="2400" dirty="0" smtClean="0">
                <a:latin typeface="+mn-lt"/>
                <a:ea typeface="Arial" charset="0"/>
                <a:cs typeface="Arial" charset="0"/>
              </a:rPr>
              <a:t> (verjetnost glede na celotno zgodovino)</a:t>
            </a:r>
            <a:endParaRPr lang="sl-SI" altLang="x-none" sz="2400" dirty="0" smtClean="0">
              <a:latin typeface="+mn-lt"/>
              <a:ea typeface="Lucida Sans Unicode" charset="0"/>
              <a:cs typeface="Lucida Sans Unicode" charset="0"/>
            </a:endParaRPr>
          </a:p>
          <a:p>
            <a:pPr algn="ctr" eaLnBrk="1" hangingPunct="1">
              <a:lnSpc>
                <a:spcPts val="1588"/>
              </a:lnSpc>
            </a:pPr>
            <a:endParaRPr lang="sl-SI" altLang="x-none" sz="1400" dirty="0" smtClean="0">
              <a:latin typeface="Lucida Sans Unicode" charset="0"/>
              <a:ea typeface="Lucida Sans Unicode" charset="0"/>
              <a:cs typeface="Lucida Sans Unicode" charset="0"/>
            </a:endParaRPr>
          </a:p>
          <a:p>
            <a:pPr eaLnBrk="1" hangingPunct="1"/>
            <a:r>
              <a:rPr lang="sl-SI" altLang="x-none" sz="2400" dirty="0" smtClean="0">
                <a:latin typeface="Arial" charset="0"/>
                <a:ea typeface="Arial" charset="0"/>
                <a:cs typeface="Arial" charset="0"/>
              </a:rPr>
              <a:t>k-gram modeli </a:t>
            </a:r>
            <a:r>
              <a:rPr lang="sl-SI" altLang="x-none" sz="2400" dirty="0">
                <a:latin typeface="Arial" charset="0"/>
                <a:ea typeface="Arial" charset="0"/>
                <a:cs typeface="Arial" charset="0"/>
              </a:rPr>
              <a:t>(k&gt;1): </a:t>
            </a:r>
            <a:r>
              <a:rPr lang="sl-SI" altLang="x-none" sz="2400" dirty="0" smtClean="0">
                <a:latin typeface="Arial" charset="0"/>
                <a:ea typeface="Arial" charset="0"/>
                <a:cs typeface="Arial" charset="0"/>
              </a:rPr>
              <a:t>verjetnost na </a:t>
            </a:r>
            <a:r>
              <a:rPr lang="sl-SI" altLang="x-none" sz="2400" dirty="0">
                <a:latin typeface="Arial" charset="0"/>
                <a:ea typeface="Arial" charset="0"/>
                <a:cs typeface="Arial" charset="0"/>
              </a:rPr>
              <a:t>k-1 </a:t>
            </a:r>
            <a:r>
              <a:rPr lang="sl-SI" altLang="x-none" sz="2400" dirty="0" smtClean="0">
                <a:latin typeface="Arial" charset="0"/>
                <a:ea typeface="Arial" charset="0"/>
                <a:cs typeface="Arial" charset="0"/>
              </a:rPr>
              <a:t>prejšnjih besed</a:t>
            </a:r>
            <a:endParaRPr lang="sl-SI" altLang="x-none" sz="24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4340" name="object 7"/>
          <p:cNvSpPr txBox="1">
            <a:spLocks noChangeArrowheads="1"/>
          </p:cNvSpPr>
          <p:nvPr/>
        </p:nvSpPr>
        <p:spPr bwMode="auto">
          <a:xfrm>
            <a:off x="536575" y="4737100"/>
            <a:ext cx="77914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</a:defRPr>
            </a:lvl9pPr>
          </a:lstStyle>
          <a:p>
            <a:pPr eaLnBrk="1" hangingPunct="1">
              <a:spcBef>
                <a:spcPts val="2350"/>
              </a:spcBef>
            </a:pPr>
            <a:r>
              <a:rPr lang="sl-SI" altLang="x-none" sz="2400" dirty="0" smtClean="0">
                <a:latin typeface="Arial" charset="0"/>
                <a:ea typeface="Arial" charset="0"/>
                <a:cs typeface="Arial" charset="0"/>
              </a:rPr>
              <a:t>Učna faza: določamo distribucijo: </a:t>
            </a:r>
            <a:r>
              <a:rPr lang="sl-SI" altLang="x-none" sz="3200" i="1" baseline="5000" dirty="0">
                <a:latin typeface="Arial" charset="0"/>
                <a:ea typeface="Arial" charset="0"/>
                <a:cs typeface="Arial" charset="0"/>
              </a:rPr>
              <a:t>q</a:t>
            </a:r>
            <a:r>
              <a:rPr lang="sl-SI" altLang="x-none" sz="3200" baseline="5000" dirty="0">
                <a:latin typeface="Tahoma" charset="0"/>
                <a:ea typeface="Tahoma" charset="0"/>
                <a:cs typeface="Tahoma" charset="0"/>
              </a:rPr>
              <a:t>(</a:t>
            </a:r>
            <a:r>
              <a:rPr lang="sl-SI" altLang="x-none" sz="3200" i="1" baseline="5000" dirty="0">
                <a:latin typeface="Arial" charset="0"/>
                <a:ea typeface="Arial" charset="0"/>
                <a:cs typeface="Arial" charset="0"/>
              </a:rPr>
              <a:t>x</a:t>
            </a:r>
            <a:r>
              <a:rPr lang="sl-SI" altLang="x-none" sz="2200" i="1" baseline="-6000" dirty="0">
                <a:latin typeface="Trebuchet MS" charset="0"/>
                <a:ea typeface="Trebuchet MS" charset="0"/>
                <a:cs typeface="Trebuchet MS" charset="0"/>
              </a:rPr>
              <a:t>i</a:t>
            </a:r>
            <a:r>
              <a:rPr lang="sl-SI" altLang="x-none" sz="3200" i="1" baseline="5000" dirty="0">
                <a:latin typeface="Arial" charset="0"/>
                <a:ea typeface="Arial" charset="0"/>
                <a:cs typeface="Arial" charset="0"/>
              </a:rPr>
              <a:t>|x</a:t>
            </a:r>
            <a:r>
              <a:rPr lang="sl-SI" altLang="x-none" sz="2200" i="1" baseline="-7000" dirty="0">
                <a:latin typeface="Trebuchet MS" charset="0"/>
                <a:ea typeface="Trebuchet MS" charset="0"/>
                <a:cs typeface="Trebuchet MS" charset="0"/>
              </a:rPr>
              <a:t>i</a:t>
            </a:r>
            <a:r>
              <a:rPr lang="sl-SI" altLang="x-none" sz="2200" i="1" baseline="-7000" dirty="0">
                <a:latin typeface="Arial" charset="0"/>
                <a:ea typeface="Arial" charset="0"/>
                <a:cs typeface="Arial" charset="0"/>
              </a:rPr>
              <a:t>−</a:t>
            </a:r>
            <a:r>
              <a:rPr lang="sl-SI" altLang="x-none" sz="2200" baseline="-7000" dirty="0">
                <a:latin typeface="Tahoma" charset="0"/>
                <a:ea typeface="Tahoma" charset="0"/>
                <a:cs typeface="Tahoma" charset="0"/>
              </a:rPr>
              <a:t>(</a:t>
            </a:r>
            <a:r>
              <a:rPr lang="sl-SI" altLang="x-none" sz="2200" i="1" baseline="-7000" dirty="0">
                <a:latin typeface="Trebuchet MS" charset="0"/>
                <a:ea typeface="Trebuchet MS" charset="0"/>
                <a:cs typeface="Trebuchet MS" charset="0"/>
              </a:rPr>
              <a:t>k</a:t>
            </a:r>
            <a:r>
              <a:rPr lang="sl-SI" altLang="x-none" sz="2200" i="1" baseline="-7000" dirty="0">
                <a:latin typeface="Arial" charset="0"/>
                <a:ea typeface="Arial" charset="0"/>
                <a:cs typeface="Arial" charset="0"/>
              </a:rPr>
              <a:t>−</a:t>
            </a:r>
            <a:r>
              <a:rPr lang="sl-SI" altLang="x-none" sz="2200" baseline="-7000" dirty="0">
                <a:latin typeface="Tahoma" charset="0"/>
                <a:ea typeface="Tahoma" charset="0"/>
                <a:cs typeface="Tahoma" charset="0"/>
              </a:rPr>
              <a:t>1) </a:t>
            </a:r>
            <a:r>
              <a:rPr lang="sl-SI" altLang="x-none" sz="3200" i="1" baseline="5000" dirty="0">
                <a:latin typeface="Arial" charset="0"/>
                <a:ea typeface="Arial" charset="0"/>
                <a:cs typeface="Arial" charset="0"/>
              </a:rPr>
              <a:t>.. . x</a:t>
            </a:r>
            <a:r>
              <a:rPr lang="sl-SI" altLang="x-none" sz="2200" i="1" baseline="-6000" dirty="0">
                <a:latin typeface="Trebuchet MS" charset="0"/>
                <a:ea typeface="Trebuchet MS" charset="0"/>
                <a:cs typeface="Trebuchet MS" charset="0"/>
              </a:rPr>
              <a:t>i</a:t>
            </a:r>
            <a:r>
              <a:rPr lang="sl-SI" altLang="x-none" sz="2200" i="1" baseline="-6000" dirty="0">
                <a:latin typeface="Arial" charset="0"/>
                <a:ea typeface="Arial" charset="0"/>
                <a:cs typeface="Arial" charset="0"/>
              </a:rPr>
              <a:t>−</a:t>
            </a:r>
            <a:r>
              <a:rPr lang="sl-SI" altLang="x-none" sz="2200" baseline="-6000" dirty="0">
                <a:latin typeface="Tahoma" charset="0"/>
                <a:ea typeface="Tahoma" charset="0"/>
                <a:cs typeface="Tahoma" charset="0"/>
              </a:rPr>
              <a:t>1</a:t>
            </a:r>
            <a:r>
              <a:rPr lang="sl-SI" altLang="x-none" sz="3200" baseline="5000" dirty="0">
                <a:latin typeface="Tahoma" charset="0"/>
                <a:ea typeface="Tahoma" charset="0"/>
                <a:cs typeface="Tahoma" charset="0"/>
              </a:rPr>
              <a:t>)</a:t>
            </a:r>
          </a:p>
        </p:txBody>
      </p:sp>
      <p:sp>
        <p:nvSpPr>
          <p:cNvPr id="8" name="PoljeZBesedilom 7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2438400" y="1524000"/>
            <a:ext cx="4040593" cy="848566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</p:spPr>
        <p:txBody>
          <a:bodyPr/>
          <a:lstStyle/>
          <a:p>
            <a:pPr>
              <a:defRPr/>
            </a:pPr>
            <a:r>
              <a:rPr lang="sl-SI">
                <a:noFill/>
                <a:latin typeface="Calibri" pitchFamily="34" charset="0"/>
              </a:rPr>
              <a:t> </a:t>
            </a:r>
          </a:p>
        </p:txBody>
      </p:sp>
      <p:sp>
        <p:nvSpPr>
          <p:cNvPr id="9" name="PoljeZBesedilom 8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2590800" y="3721835"/>
            <a:ext cx="4063035" cy="848566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</p:spPr>
        <p:txBody>
          <a:bodyPr/>
          <a:lstStyle/>
          <a:p>
            <a:pPr>
              <a:defRPr/>
            </a:pPr>
            <a:r>
              <a:rPr lang="sl-SI">
                <a:noFill/>
                <a:latin typeface="Calibri" pitchFamily="34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179484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536574" y="1214438"/>
            <a:ext cx="6411689" cy="5770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12700" fontAlgn="auto">
              <a:lnSpc>
                <a:spcPts val="2385"/>
              </a:lnSpc>
              <a:spcBef>
                <a:spcPts val="0"/>
              </a:spcBef>
              <a:spcAft>
                <a:spcPts val="0"/>
              </a:spcAft>
              <a:tabLst>
                <a:tab pos="354965" algn="l"/>
              </a:tabLst>
              <a:defRPr/>
            </a:pPr>
            <a:r>
              <a:rPr lang="en-US" sz="2400" dirty="0" err="1" smtClean="0">
                <a:latin typeface="Arial"/>
                <a:cs typeface="Arial"/>
              </a:rPr>
              <a:t>Parametri</a:t>
            </a:r>
            <a:r>
              <a:rPr lang="en-US" sz="2400" dirty="0" smtClean="0">
                <a:latin typeface="Arial"/>
                <a:cs typeface="Arial"/>
              </a:rPr>
              <a:t> </a:t>
            </a:r>
            <a:r>
              <a:rPr lang="en-US" sz="2400" dirty="0" err="1" smtClean="0">
                <a:latin typeface="Arial"/>
                <a:cs typeface="Arial"/>
              </a:rPr>
              <a:t>modela</a:t>
            </a:r>
            <a:r>
              <a:rPr sz="2400" dirty="0" smtClean="0">
                <a:latin typeface="Arial"/>
                <a:cs typeface="Arial"/>
              </a:rPr>
              <a:t>:</a:t>
            </a:r>
            <a:endParaRPr sz="2400" dirty="0">
              <a:latin typeface="Arial"/>
              <a:cs typeface="Arial"/>
            </a:endParaRPr>
          </a:p>
          <a:p>
            <a:pPr marL="469900" fontAlgn="auto">
              <a:lnSpc>
                <a:spcPts val="2145"/>
              </a:lnSpc>
              <a:spcBef>
                <a:spcPts val="0"/>
              </a:spcBef>
              <a:spcAft>
                <a:spcPts val="0"/>
              </a:spcAft>
              <a:tabLst>
                <a:tab pos="755015" algn="l"/>
              </a:tabLst>
              <a:defRPr/>
            </a:pPr>
            <a:r>
              <a:rPr i="1" dirty="0" smtClean="0">
                <a:latin typeface="Arial"/>
                <a:cs typeface="Arial"/>
              </a:rPr>
              <a:t>Maximum </a:t>
            </a:r>
            <a:r>
              <a:rPr i="1" dirty="0">
                <a:latin typeface="Arial"/>
                <a:cs typeface="Arial"/>
              </a:rPr>
              <a:t>likelihood </a:t>
            </a:r>
            <a:r>
              <a:rPr i="1" spc="-5" dirty="0">
                <a:latin typeface="Arial"/>
                <a:cs typeface="Arial"/>
              </a:rPr>
              <a:t>estimate</a:t>
            </a:r>
            <a:r>
              <a:rPr spc="-5" dirty="0">
                <a:latin typeface="Arial"/>
                <a:cs typeface="Arial"/>
              </a:rPr>
              <a:t>: </a:t>
            </a:r>
            <a:r>
              <a:rPr lang="en-US" dirty="0" smtClean="0">
                <a:latin typeface="Arial"/>
                <a:cs typeface="Arial"/>
              </a:rPr>
              <a:t>relativna frekvenca</a:t>
            </a:r>
            <a:endParaRPr dirty="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132263" y="4941888"/>
            <a:ext cx="2465387" cy="38472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127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2500" i="1" spc="125" dirty="0" smtClean="0">
                <a:latin typeface="+mn-lt"/>
                <a:cs typeface="Calibri"/>
              </a:rPr>
              <a:t>q</a:t>
            </a:r>
            <a:r>
              <a:rPr sz="2500" spc="125" dirty="0" smtClean="0">
                <a:latin typeface="+mn-lt"/>
                <a:cs typeface="PMingLiU"/>
              </a:rPr>
              <a:t>(</a:t>
            </a:r>
            <a:r>
              <a:rPr lang="en-US" sz="2500" spc="125" dirty="0" smtClean="0">
                <a:latin typeface="+mn-lt"/>
                <a:cs typeface="PMingLiU"/>
              </a:rPr>
              <a:t>avto</a:t>
            </a:r>
            <a:r>
              <a:rPr sz="2500" i="1" spc="125" dirty="0" smtClean="0">
                <a:latin typeface="+mn-lt"/>
                <a:cs typeface="Arial"/>
              </a:rPr>
              <a:t>|</a:t>
            </a:r>
            <a:r>
              <a:rPr lang="en-US" sz="2500" spc="125" dirty="0" smtClean="0">
                <a:latin typeface="+mn-lt"/>
                <a:cs typeface="PMingLiU"/>
              </a:rPr>
              <a:t>rdeč</a:t>
            </a:r>
            <a:r>
              <a:rPr sz="2500" spc="125" dirty="0" smtClean="0">
                <a:latin typeface="+mn-lt"/>
                <a:cs typeface="PMingLiU"/>
              </a:rPr>
              <a:t>)</a:t>
            </a:r>
            <a:r>
              <a:rPr sz="2500" spc="-15" dirty="0" smtClean="0">
                <a:latin typeface="+mn-lt"/>
                <a:cs typeface="PMingLiU"/>
              </a:rPr>
              <a:t> </a:t>
            </a:r>
            <a:r>
              <a:rPr sz="2500" spc="620" dirty="0">
                <a:latin typeface="+mn-lt"/>
                <a:cs typeface="PMingLiU"/>
              </a:rPr>
              <a:t>=</a:t>
            </a:r>
            <a:endParaRPr sz="2500" dirty="0">
              <a:latin typeface="+mn-lt"/>
              <a:cs typeface="PMingLiU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865938" y="4725988"/>
            <a:ext cx="1666502" cy="38472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127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2500" spc="140" dirty="0">
                <a:latin typeface="PMingLiU"/>
                <a:cs typeface="PMingLiU"/>
              </a:rPr>
              <a:t>14112454</a:t>
            </a:r>
            <a:endParaRPr sz="2500">
              <a:latin typeface="PMingLiU"/>
              <a:cs typeface="PMingLiU"/>
            </a:endParaRPr>
          </a:p>
        </p:txBody>
      </p:sp>
      <p:sp>
        <p:nvSpPr>
          <p:cNvPr id="15369" name="object 9"/>
          <p:cNvSpPr>
            <a:spLocks/>
          </p:cNvSpPr>
          <p:nvPr/>
        </p:nvSpPr>
        <p:spPr bwMode="auto">
          <a:xfrm>
            <a:off x="6711950" y="5178425"/>
            <a:ext cx="1670050" cy="0"/>
          </a:xfrm>
          <a:custGeom>
            <a:avLst/>
            <a:gdLst>
              <a:gd name="T0" fmla="*/ 0 w 1670050"/>
              <a:gd name="T1" fmla="*/ 1669553 w 1670050"/>
              <a:gd name="T2" fmla="*/ 0 60000 65536"/>
              <a:gd name="T3" fmla="*/ 0 60000 65536"/>
            </a:gdLst>
            <a:ahLst/>
            <a:cxnLst>
              <a:cxn ang="T2">
                <a:pos x="T0" y="0"/>
              </a:cxn>
              <a:cxn ang="T3">
                <a:pos x="T1" y="0"/>
              </a:cxn>
            </a:cxnLst>
            <a:rect l="0" t="0" r="r" b="b"/>
            <a:pathLst>
              <a:path w="1670050">
                <a:moveTo>
                  <a:pt x="0" y="0"/>
                </a:moveTo>
                <a:lnTo>
                  <a:pt x="1669553" y="0"/>
                </a:lnTo>
              </a:path>
            </a:pathLst>
          </a:custGeom>
          <a:noFill/>
          <a:ln w="12706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0" name="object 10"/>
          <p:cNvSpPr txBox="1"/>
          <p:nvPr/>
        </p:nvSpPr>
        <p:spPr>
          <a:xfrm>
            <a:off x="6699250" y="5178425"/>
            <a:ext cx="1987550" cy="384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127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2500" spc="140" dirty="0">
                <a:latin typeface="PMingLiU"/>
                <a:cs typeface="PMingLiU"/>
              </a:rPr>
              <a:t>2313581162</a:t>
            </a:r>
            <a:endParaRPr sz="2500" dirty="0">
              <a:latin typeface="PMingLiU"/>
              <a:cs typeface="PMingLiU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322788" y="5875338"/>
            <a:ext cx="1250950" cy="401638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marL="127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2450" spc="110" dirty="0">
                <a:latin typeface="Tahoma"/>
                <a:cs typeface="Tahoma"/>
              </a:rPr>
              <a:t>=</a:t>
            </a:r>
            <a:r>
              <a:rPr sz="2450" spc="-160" dirty="0">
                <a:latin typeface="Tahoma"/>
                <a:cs typeface="Tahoma"/>
              </a:rPr>
              <a:t> </a:t>
            </a:r>
            <a:r>
              <a:rPr sz="2450" spc="-55" dirty="0">
                <a:latin typeface="Tahoma"/>
                <a:cs typeface="Tahoma"/>
              </a:rPr>
              <a:t>0</a:t>
            </a:r>
            <a:r>
              <a:rPr sz="2450" i="1" spc="-55" dirty="0">
                <a:latin typeface="Arial"/>
                <a:cs typeface="Arial"/>
              </a:rPr>
              <a:t>.</a:t>
            </a:r>
            <a:r>
              <a:rPr sz="2450" spc="-55" dirty="0">
                <a:latin typeface="Tahoma"/>
                <a:cs typeface="Tahoma"/>
              </a:rPr>
              <a:t>0006</a:t>
            </a:r>
            <a:endParaRPr sz="2450" dirty="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04788" y="2052638"/>
            <a:ext cx="1300162" cy="384175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marL="127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2200" i="1" spc="135" dirty="0">
                <a:latin typeface="Calibri"/>
                <a:cs typeface="Calibri"/>
              </a:rPr>
              <a:t>q</a:t>
            </a:r>
            <a:r>
              <a:rPr sz="2325" i="1" spc="202" baseline="-12544" dirty="0">
                <a:latin typeface="Arial"/>
                <a:cs typeface="Arial"/>
              </a:rPr>
              <a:t>ML</a:t>
            </a:r>
            <a:r>
              <a:rPr sz="2200" spc="135" dirty="0">
                <a:latin typeface="Verdana"/>
                <a:cs typeface="Verdana"/>
              </a:rPr>
              <a:t>(</a:t>
            </a:r>
            <a:r>
              <a:rPr sz="2200" i="1" spc="135" dirty="0">
                <a:latin typeface="Calibri"/>
                <a:cs typeface="Calibri"/>
              </a:rPr>
              <a:t>w</a:t>
            </a:r>
            <a:r>
              <a:rPr sz="2200" spc="135" dirty="0">
                <a:latin typeface="Verdana"/>
                <a:cs typeface="Verdana"/>
              </a:rPr>
              <a:t>)</a:t>
            </a:r>
            <a:r>
              <a:rPr sz="2200" spc="-250" dirty="0">
                <a:latin typeface="Verdana"/>
                <a:cs typeface="Verdana"/>
              </a:rPr>
              <a:t> </a:t>
            </a:r>
            <a:r>
              <a:rPr sz="2200" spc="-65" dirty="0">
                <a:latin typeface="Verdana"/>
                <a:cs typeface="Verdana"/>
              </a:rPr>
              <a:t>=</a:t>
            </a:r>
            <a:endParaRPr sz="2200">
              <a:latin typeface="Verdana"/>
              <a:cs typeface="Verdana"/>
            </a:endParaRPr>
          </a:p>
        </p:txBody>
      </p:sp>
      <p:sp>
        <p:nvSpPr>
          <p:cNvPr id="15373" name="object 13"/>
          <p:cNvSpPr>
            <a:spLocks/>
          </p:cNvSpPr>
          <p:nvPr/>
        </p:nvSpPr>
        <p:spPr bwMode="auto">
          <a:xfrm>
            <a:off x="1604963" y="2260600"/>
            <a:ext cx="565150" cy="0"/>
          </a:xfrm>
          <a:custGeom>
            <a:avLst/>
            <a:gdLst>
              <a:gd name="T0" fmla="*/ 0 w 565150"/>
              <a:gd name="T1" fmla="*/ 564703 w 565150"/>
              <a:gd name="T2" fmla="*/ 0 60000 65536"/>
              <a:gd name="T3" fmla="*/ 0 60000 65536"/>
            </a:gdLst>
            <a:ahLst/>
            <a:cxnLst>
              <a:cxn ang="T2">
                <a:pos x="T0" y="0"/>
              </a:cxn>
              <a:cxn ang="T3">
                <a:pos x="T1" y="0"/>
              </a:cxn>
            </a:cxnLst>
            <a:rect l="0" t="0" r="r" b="b"/>
            <a:pathLst>
              <a:path w="565150">
                <a:moveTo>
                  <a:pt x="0" y="0"/>
                </a:moveTo>
                <a:lnTo>
                  <a:pt x="564703" y="0"/>
                </a:lnTo>
              </a:path>
            </a:pathLst>
          </a:custGeom>
          <a:noFill/>
          <a:ln w="11324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4" name="object 14"/>
          <p:cNvSpPr txBox="1"/>
          <p:nvPr/>
        </p:nvSpPr>
        <p:spPr>
          <a:xfrm>
            <a:off x="1592263" y="1860550"/>
            <a:ext cx="3390900" cy="363538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marL="12700" fontAlgn="auto">
              <a:spcBef>
                <a:spcPts val="0"/>
              </a:spcBef>
              <a:spcAft>
                <a:spcPts val="0"/>
              </a:spcAft>
              <a:tabLst>
                <a:tab pos="2540000" algn="l"/>
              </a:tabLst>
              <a:defRPr/>
            </a:pPr>
            <a:r>
              <a:rPr sz="2200" i="1" spc="-15" dirty="0">
                <a:latin typeface="Calibri"/>
                <a:cs typeface="Calibri"/>
              </a:rPr>
              <a:t>c</a:t>
            </a:r>
            <a:r>
              <a:rPr sz="2200" spc="-15" dirty="0">
                <a:latin typeface="Verdana"/>
                <a:cs typeface="Verdana"/>
              </a:rPr>
              <a:t>(</a:t>
            </a:r>
            <a:r>
              <a:rPr sz="2200" i="1" spc="-15" dirty="0">
                <a:latin typeface="Calibri"/>
                <a:cs typeface="Calibri"/>
              </a:rPr>
              <a:t>w</a:t>
            </a:r>
            <a:r>
              <a:rPr sz="2200" spc="-15" dirty="0">
                <a:latin typeface="Verdana"/>
                <a:cs typeface="Verdana"/>
              </a:rPr>
              <a:t>)	</a:t>
            </a:r>
            <a:r>
              <a:rPr sz="2200" i="1" spc="25" dirty="0">
                <a:latin typeface="Calibri"/>
                <a:cs typeface="Calibri"/>
              </a:rPr>
              <a:t>c</a:t>
            </a:r>
            <a:r>
              <a:rPr sz="2200" spc="25" dirty="0">
                <a:latin typeface="Verdana"/>
                <a:cs typeface="Verdana"/>
              </a:rPr>
              <a:t>(</a:t>
            </a:r>
            <a:r>
              <a:rPr sz="2200" i="1" spc="25" dirty="0">
                <a:latin typeface="Calibri"/>
                <a:cs typeface="Calibri"/>
              </a:rPr>
              <a:t>w,</a:t>
            </a:r>
            <a:r>
              <a:rPr sz="2200" i="1" spc="-215" dirty="0">
                <a:latin typeface="Calibri"/>
                <a:cs typeface="Calibri"/>
              </a:rPr>
              <a:t> </a:t>
            </a:r>
            <a:r>
              <a:rPr sz="2200" i="1" spc="45" dirty="0">
                <a:latin typeface="Calibri"/>
                <a:cs typeface="Calibri"/>
              </a:rPr>
              <a:t>v</a:t>
            </a:r>
            <a:r>
              <a:rPr sz="2200" spc="45" dirty="0">
                <a:latin typeface="Verdana"/>
                <a:cs typeface="Verdana"/>
              </a:rPr>
              <a:t>)</a:t>
            </a:r>
            <a:endParaRPr sz="2200">
              <a:latin typeface="Verdana"/>
              <a:cs typeface="Verdana"/>
            </a:endParaRPr>
          </a:p>
        </p:txBody>
      </p:sp>
      <p:sp>
        <p:nvSpPr>
          <p:cNvPr id="15375" name="object 15"/>
          <p:cNvSpPr>
            <a:spLocks/>
          </p:cNvSpPr>
          <p:nvPr/>
        </p:nvSpPr>
        <p:spPr bwMode="auto">
          <a:xfrm>
            <a:off x="4132263" y="2260600"/>
            <a:ext cx="839787" cy="0"/>
          </a:xfrm>
          <a:custGeom>
            <a:avLst/>
            <a:gdLst>
              <a:gd name="T0" fmla="*/ 0 w 838835"/>
              <a:gd name="T1" fmla="*/ 840139 w 838835"/>
              <a:gd name="T2" fmla="*/ 0 60000 65536"/>
              <a:gd name="T3" fmla="*/ 0 60000 65536"/>
            </a:gdLst>
            <a:ahLst/>
            <a:cxnLst>
              <a:cxn ang="T2">
                <a:pos x="T0" y="0"/>
              </a:cxn>
              <a:cxn ang="T3">
                <a:pos x="T1" y="0"/>
              </a:cxn>
            </a:cxnLst>
            <a:rect l="0" t="0" r="r" b="b"/>
            <a:pathLst>
              <a:path w="838835">
                <a:moveTo>
                  <a:pt x="0" y="0"/>
                </a:moveTo>
                <a:lnTo>
                  <a:pt x="838236" y="0"/>
                </a:lnTo>
              </a:path>
            </a:pathLst>
          </a:custGeom>
          <a:noFill/>
          <a:ln w="11324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6" name="object 16"/>
          <p:cNvSpPr txBox="1"/>
          <p:nvPr/>
        </p:nvSpPr>
        <p:spPr>
          <a:xfrm>
            <a:off x="1697038" y="2052638"/>
            <a:ext cx="3117850" cy="557212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marL="506095" fontAlgn="auto">
              <a:lnSpc>
                <a:spcPts val="2085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sz="2200" i="1" spc="65" dirty="0">
                <a:latin typeface="Calibri"/>
                <a:cs typeface="Calibri"/>
              </a:rPr>
              <a:t>,</a:t>
            </a:r>
            <a:endParaRPr sz="2200" dirty="0">
              <a:latin typeface="Calibri"/>
              <a:cs typeface="Calibri"/>
            </a:endParaRPr>
          </a:p>
          <a:p>
            <a:pPr marL="12700" fontAlgn="auto">
              <a:lnSpc>
                <a:spcPts val="2085"/>
              </a:lnSpc>
              <a:spcBef>
                <a:spcPts val="0"/>
              </a:spcBef>
              <a:spcAft>
                <a:spcPts val="0"/>
              </a:spcAft>
              <a:tabLst>
                <a:tab pos="2602865" algn="l"/>
              </a:tabLst>
              <a:defRPr/>
            </a:pPr>
            <a:r>
              <a:rPr sz="2200" i="1" spc="45" dirty="0">
                <a:latin typeface="Calibri"/>
                <a:cs typeface="Calibri"/>
              </a:rPr>
              <a:t>c</a:t>
            </a:r>
            <a:r>
              <a:rPr sz="2200" spc="-90" dirty="0">
                <a:latin typeface="Verdana"/>
                <a:cs typeface="Verdana"/>
              </a:rPr>
              <a:t>()	</a:t>
            </a:r>
            <a:r>
              <a:rPr sz="2200" i="1" spc="45" dirty="0">
                <a:latin typeface="Calibri"/>
                <a:cs typeface="Calibri"/>
              </a:rPr>
              <a:t>c</a:t>
            </a:r>
            <a:r>
              <a:rPr sz="2200" spc="-90" dirty="0">
                <a:latin typeface="Verdana"/>
                <a:cs typeface="Verdana"/>
              </a:rPr>
              <a:t>(</a:t>
            </a:r>
            <a:r>
              <a:rPr sz="2200" i="1" spc="175" dirty="0">
                <a:latin typeface="Calibri"/>
                <a:cs typeface="Calibri"/>
              </a:rPr>
              <a:t>v</a:t>
            </a:r>
            <a:r>
              <a:rPr sz="2200" spc="-90" dirty="0">
                <a:latin typeface="Verdana"/>
                <a:cs typeface="Verdana"/>
              </a:rPr>
              <a:t>)</a:t>
            </a:r>
            <a:endParaRPr sz="2200" dirty="0">
              <a:latin typeface="Verdana"/>
              <a:cs typeface="Verdan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505075" y="2052638"/>
            <a:ext cx="4616450" cy="447675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marL="12700" fontAlgn="auto">
              <a:spcBef>
                <a:spcPts val="0"/>
              </a:spcBef>
              <a:spcAft>
                <a:spcPts val="0"/>
              </a:spcAft>
              <a:tabLst>
                <a:tab pos="2498725" algn="l"/>
                <a:tab pos="2813685" algn="l"/>
              </a:tabLst>
              <a:defRPr/>
            </a:pPr>
            <a:r>
              <a:rPr sz="2200" i="1" spc="130" dirty="0">
                <a:latin typeface="Calibri"/>
                <a:cs typeface="Calibri"/>
              </a:rPr>
              <a:t>q</a:t>
            </a:r>
            <a:r>
              <a:rPr sz="2325" i="1" spc="195" baseline="-12544" dirty="0">
                <a:latin typeface="Arial"/>
                <a:cs typeface="Arial"/>
              </a:rPr>
              <a:t>ML</a:t>
            </a:r>
            <a:r>
              <a:rPr sz="2200" spc="130" dirty="0">
                <a:latin typeface="Verdana"/>
                <a:cs typeface="Verdana"/>
              </a:rPr>
              <a:t>(</a:t>
            </a:r>
            <a:r>
              <a:rPr sz="2200" i="1" spc="130" dirty="0">
                <a:latin typeface="Calibri"/>
                <a:cs typeface="Calibri"/>
              </a:rPr>
              <a:t>w</a:t>
            </a:r>
            <a:r>
              <a:rPr sz="2200" i="1" spc="130" dirty="0">
                <a:latin typeface="Arial"/>
                <a:cs typeface="Arial"/>
              </a:rPr>
              <a:t>|</a:t>
            </a:r>
            <a:r>
              <a:rPr sz="2200" i="1" spc="130" dirty="0">
                <a:latin typeface="Calibri"/>
                <a:cs typeface="Calibri"/>
              </a:rPr>
              <a:t>v</a:t>
            </a:r>
            <a:r>
              <a:rPr sz="2200" spc="130" dirty="0">
                <a:latin typeface="Verdana"/>
                <a:cs typeface="Verdana"/>
              </a:rPr>
              <a:t>) </a:t>
            </a:r>
            <a:r>
              <a:rPr sz="2200" spc="395" dirty="0">
                <a:latin typeface="Verdana"/>
                <a:cs typeface="Verdana"/>
              </a:rPr>
              <a:t> </a:t>
            </a:r>
            <a:r>
              <a:rPr sz="2200" spc="-65" dirty="0">
                <a:latin typeface="Verdana"/>
                <a:cs typeface="Verdana"/>
              </a:rPr>
              <a:t>=	</a:t>
            </a:r>
            <a:r>
              <a:rPr sz="2200" i="1" spc="65" dirty="0">
                <a:latin typeface="Calibri"/>
                <a:cs typeface="Calibri"/>
              </a:rPr>
              <a:t>,	</a:t>
            </a:r>
            <a:r>
              <a:rPr sz="2200" i="1" spc="145" dirty="0">
                <a:latin typeface="Calibri"/>
                <a:cs typeface="Calibri"/>
              </a:rPr>
              <a:t>q</a:t>
            </a:r>
            <a:r>
              <a:rPr sz="2325" i="1" spc="217" baseline="-12544" dirty="0">
                <a:latin typeface="Arial"/>
                <a:cs typeface="Arial"/>
              </a:rPr>
              <a:t>ML</a:t>
            </a:r>
            <a:r>
              <a:rPr sz="2200" spc="145" dirty="0">
                <a:latin typeface="Verdana"/>
                <a:cs typeface="Verdana"/>
              </a:rPr>
              <a:t>(</a:t>
            </a:r>
            <a:r>
              <a:rPr sz="2200" i="1" spc="145" dirty="0">
                <a:latin typeface="Calibri"/>
                <a:cs typeface="Calibri"/>
              </a:rPr>
              <a:t>w</a:t>
            </a:r>
            <a:r>
              <a:rPr sz="2200" i="1" spc="145" dirty="0">
                <a:latin typeface="Arial"/>
                <a:cs typeface="Arial"/>
              </a:rPr>
              <a:t>|</a:t>
            </a:r>
            <a:r>
              <a:rPr sz="2200" i="1" spc="145" dirty="0">
                <a:latin typeface="Calibri"/>
                <a:cs typeface="Calibri"/>
              </a:rPr>
              <a:t>u, </a:t>
            </a:r>
            <a:r>
              <a:rPr sz="2200" i="1" spc="45" dirty="0">
                <a:latin typeface="Calibri"/>
                <a:cs typeface="Calibri"/>
              </a:rPr>
              <a:t>v</a:t>
            </a:r>
            <a:r>
              <a:rPr sz="2200" spc="45" dirty="0">
                <a:latin typeface="Verdana"/>
                <a:cs typeface="Verdana"/>
              </a:rPr>
              <a:t>)</a:t>
            </a:r>
            <a:r>
              <a:rPr sz="2200" spc="-520" dirty="0">
                <a:latin typeface="Verdana"/>
                <a:cs typeface="Verdana"/>
              </a:rPr>
              <a:t> </a:t>
            </a:r>
            <a:r>
              <a:rPr sz="2200" spc="-65" dirty="0">
                <a:latin typeface="Verdana"/>
                <a:cs typeface="Verdana"/>
              </a:rPr>
              <a:t>=</a:t>
            </a:r>
            <a:endParaRPr sz="2200">
              <a:latin typeface="Verdana"/>
              <a:cs typeface="Verdan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208838" y="1860550"/>
            <a:ext cx="1152525" cy="363538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marL="127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2200" i="1" spc="25" dirty="0">
                <a:latin typeface="Calibri"/>
                <a:cs typeface="Calibri"/>
              </a:rPr>
              <a:t>c</a:t>
            </a:r>
            <a:r>
              <a:rPr sz="2200" spc="25" dirty="0">
                <a:latin typeface="Verdana"/>
                <a:cs typeface="Verdana"/>
              </a:rPr>
              <a:t>(</a:t>
            </a:r>
            <a:r>
              <a:rPr sz="2200" i="1" spc="25" dirty="0">
                <a:latin typeface="Calibri"/>
                <a:cs typeface="Calibri"/>
              </a:rPr>
              <a:t>w, </a:t>
            </a:r>
            <a:r>
              <a:rPr sz="2200" i="1" spc="105" dirty="0">
                <a:latin typeface="Calibri"/>
                <a:cs typeface="Calibri"/>
              </a:rPr>
              <a:t>u,</a:t>
            </a:r>
            <a:r>
              <a:rPr sz="2200" i="1" spc="-360" dirty="0">
                <a:latin typeface="Calibri"/>
                <a:cs typeface="Calibri"/>
              </a:rPr>
              <a:t> </a:t>
            </a:r>
            <a:r>
              <a:rPr sz="2200" i="1" spc="45" dirty="0">
                <a:latin typeface="Calibri"/>
                <a:cs typeface="Calibri"/>
              </a:rPr>
              <a:t>v</a:t>
            </a:r>
            <a:r>
              <a:rPr sz="2200" spc="45" dirty="0">
                <a:latin typeface="Verdana"/>
                <a:cs typeface="Verdana"/>
              </a:rPr>
              <a:t>)</a:t>
            </a:r>
            <a:endParaRPr sz="2200">
              <a:latin typeface="Verdana"/>
              <a:cs typeface="Verdana"/>
            </a:endParaRPr>
          </a:p>
        </p:txBody>
      </p:sp>
      <p:sp>
        <p:nvSpPr>
          <p:cNvPr id="15379" name="object 19"/>
          <p:cNvSpPr>
            <a:spLocks/>
          </p:cNvSpPr>
          <p:nvPr/>
        </p:nvSpPr>
        <p:spPr bwMode="auto">
          <a:xfrm>
            <a:off x="7221538" y="2260600"/>
            <a:ext cx="1127125" cy="0"/>
          </a:xfrm>
          <a:custGeom>
            <a:avLst/>
            <a:gdLst>
              <a:gd name="T0" fmla="*/ 0 w 1126490"/>
              <a:gd name="T1" fmla="*/ 1127747 w 1126490"/>
              <a:gd name="T2" fmla="*/ 0 60000 65536"/>
              <a:gd name="T3" fmla="*/ 0 60000 65536"/>
            </a:gdLst>
            <a:ahLst/>
            <a:cxnLst>
              <a:cxn ang="T2">
                <a:pos x="T0" y="0"/>
              </a:cxn>
              <a:cxn ang="T3">
                <a:pos x="T1" y="0"/>
              </a:cxn>
            </a:cxnLst>
            <a:rect l="0" t="0" r="r" b="b"/>
            <a:pathLst>
              <a:path w="1126490">
                <a:moveTo>
                  <a:pt x="0" y="0"/>
                </a:moveTo>
                <a:lnTo>
                  <a:pt x="1126477" y="0"/>
                </a:lnTo>
              </a:path>
            </a:pathLst>
          </a:custGeom>
          <a:noFill/>
          <a:ln w="11324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20" name="object 20"/>
          <p:cNvSpPr txBox="1"/>
          <p:nvPr/>
        </p:nvSpPr>
        <p:spPr>
          <a:xfrm>
            <a:off x="7377113" y="2246313"/>
            <a:ext cx="815975" cy="363537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marL="127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sz="2200" i="1" spc="40" dirty="0">
                <a:latin typeface="Calibri"/>
                <a:cs typeface="Calibri"/>
              </a:rPr>
              <a:t>c</a:t>
            </a:r>
            <a:r>
              <a:rPr sz="2200" spc="40" dirty="0">
                <a:latin typeface="Verdana"/>
                <a:cs typeface="Verdana"/>
              </a:rPr>
              <a:t>(</a:t>
            </a:r>
            <a:r>
              <a:rPr sz="2200" i="1" spc="40" dirty="0">
                <a:latin typeface="Calibri"/>
                <a:cs typeface="Calibri"/>
              </a:rPr>
              <a:t>u,</a:t>
            </a:r>
            <a:r>
              <a:rPr sz="2200" i="1" spc="-210" dirty="0">
                <a:latin typeface="Calibri"/>
                <a:cs typeface="Calibri"/>
              </a:rPr>
              <a:t> </a:t>
            </a:r>
            <a:r>
              <a:rPr sz="2200" i="1" spc="45" dirty="0">
                <a:latin typeface="Calibri"/>
                <a:cs typeface="Calibri"/>
              </a:rPr>
              <a:t>v</a:t>
            </a:r>
            <a:r>
              <a:rPr sz="2200" spc="45" dirty="0">
                <a:latin typeface="Verdana"/>
                <a:cs typeface="Verdana"/>
              </a:rPr>
              <a:t>)</a:t>
            </a:r>
            <a:endParaRPr sz="2200">
              <a:latin typeface="Verdana"/>
              <a:cs typeface="Verdan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8369300" y="2052638"/>
            <a:ext cx="623888" cy="361950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marL="12700" fontAlgn="auto">
              <a:spcBef>
                <a:spcPts val="0"/>
              </a:spcBef>
              <a:spcAft>
                <a:spcPts val="0"/>
              </a:spcAft>
              <a:tabLst>
                <a:tab pos="280035" algn="l"/>
              </a:tabLst>
              <a:defRPr/>
            </a:pPr>
            <a:r>
              <a:rPr sz="2200" i="1" spc="65" dirty="0">
                <a:latin typeface="Calibri"/>
                <a:cs typeface="Calibri"/>
              </a:rPr>
              <a:t>,	</a:t>
            </a:r>
            <a:r>
              <a:rPr sz="2200" i="1" spc="60" dirty="0">
                <a:latin typeface="Calibri"/>
                <a:cs typeface="Calibri"/>
              </a:rPr>
              <a:t>.</a:t>
            </a:r>
            <a:r>
              <a:rPr sz="2200" i="1" spc="-175" dirty="0">
                <a:latin typeface="Calibri"/>
                <a:cs typeface="Calibri"/>
              </a:rPr>
              <a:t> </a:t>
            </a:r>
            <a:r>
              <a:rPr sz="2200" i="1" spc="60" dirty="0">
                <a:latin typeface="Calibri"/>
                <a:cs typeface="Calibri"/>
              </a:rPr>
              <a:t>.</a:t>
            </a:r>
            <a:r>
              <a:rPr sz="2200" i="1" spc="-175" dirty="0">
                <a:latin typeface="Calibri"/>
                <a:cs typeface="Calibri"/>
              </a:rPr>
              <a:t> </a:t>
            </a:r>
            <a:r>
              <a:rPr sz="2200" i="1" spc="60" dirty="0">
                <a:latin typeface="Calibri"/>
                <a:cs typeface="Calibri"/>
              </a:rPr>
              <a:t>.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24" name="object 2"/>
          <p:cNvSpPr txBox="1"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</p:spPr>
        <p:txBody>
          <a:bodyPr rtlCol="0"/>
          <a:lstStyle/>
          <a:p>
            <a:pPr marL="65405" eaLnBrk="1" fontAlgn="auto" hangingPunct="1">
              <a:spcBef>
                <a:spcPts val="0"/>
              </a:spcBef>
              <a:spcAft>
                <a:spcPts val="0"/>
              </a:spcAft>
              <a:tabLst>
                <a:tab pos="3884929" algn="l"/>
              </a:tabLst>
              <a:defRPr/>
            </a:pPr>
            <a:r>
              <a:rPr lang="en-US" spc="-5" dirty="0" err="1" smtClean="0"/>
              <a:t>parametri</a:t>
            </a:r>
            <a:r>
              <a:rPr lang="en-US" spc="-5" dirty="0" smtClean="0"/>
              <a:t> </a:t>
            </a:r>
            <a:r>
              <a:rPr lang="en-US" spc="-5" dirty="0" err="1" smtClean="0"/>
              <a:t>modela</a:t>
            </a:r>
            <a:endParaRPr spc="-5" dirty="0"/>
          </a:p>
        </p:txBody>
      </p:sp>
      <p:sp>
        <p:nvSpPr>
          <p:cNvPr id="25" name="object 16"/>
          <p:cNvSpPr txBox="1"/>
          <p:nvPr/>
        </p:nvSpPr>
        <p:spPr>
          <a:xfrm>
            <a:off x="679376" y="3139021"/>
            <a:ext cx="6867599" cy="2693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506095" fontAlgn="auto">
              <a:lnSpc>
                <a:spcPts val="2085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200" dirty="0" smtClean="0">
                <a:latin typeface="Verdana"/>
                <a:cs typeface="Verdana"/>
              </a:rPr>
              <a:t>c(v) </a:t>
            </a:r>
            <a:r>
              <a:rPr lang="mr-IN" sz="2200" dirty="0" smtClean="0">
                <a:latin typeface="Verdana"/>
                <a:cs typeface="Verdana"/>
              </a:rPr>
              <a:t>–</a:t>
            </a:r>
            <a:r>
              <a:rPr lang="en-US" sz="2200" dirty="0" smtClean="0">
                <a:latin typeface="Verdana"/>
                <a:cs typeface="Verdana"/>
              </a:rPr>
              <a:t> count </a:t>
            </a:r>
            <a:r>
              <a:rPr lang="mr-IN" sz="2200" dirty="0" smtClean="0">
                <a:latin typeface="Verdana"/>
                <a:cs typeface="Verdana"/>
              </a:rPr>
              <a:t>–</a:t>
            </a:r>
            <a:r>
              <a:rPr lang="en-US" sz="2200" dirty="0" smtClean="0">
                <a:latin typeface="Verdana"/>
                <a:cs typeface="Verdana"/>
              </a:rPr>
              <a:t> </a:t>
            </a:r>
            <a:r>
              <a:rPr lang="en-US" sz="2200" dirty="0" err="1" smtClean="0">
                <a:latin typeface="Verdana"/>
                <a:cs typeface="Verdana"/>
              </a:rPr>
              <a:t>preštejemo</a:t>
            </a:r>
            <a:r>
              <a:rPr lang="en-US" sz="2200" dirty="0" smtClean="0">
                <a:latin typeface="Verdana"/>
                <a:cs typeface="Verdana"/>
              </a:rPr>
              <a:t> </a:t>
            </a:r>
            <a:r>
              <a:rPr lang="en-US" sz="2200" dirty="0" err="1" smtClean="0">
                <a:latin typeface="Verdana"/>
                <a:cs typeface="Verdana"/>
              </a:rPr>
              <a:t>število</a:t>
            </a:r>
            <a:r>
              <a:rPr lang="en-US" sz="2200" dirty="0" smtClean="0">
                <a:latin typeface="Verdana"/>
                <a:cs typeface="Verdana"/>
              </a:rPr>
              <a:t> </a:t>
            </a:r>
            <a:r>
              <a:rPr lang="en-US" sz="2200" dirty="0" err="1" smtClean="0">
                <a:latin typeface="Verdana"/>
                <a:cs typeface="Verdana"/>
              </a:rPr>
              <a:t>pojavitev</a:t>
            </a:r>
            <a:r>
              <a:rPr lang="en-US" sz="2200" dirty="0" smtClean="0">
                <a:latin typeface="Verdana"/>
                <a:cs typeface="Verdana"/>
              </a:rPr>
              <a:t> v</a:t>
            </a:r>
            <a:endParaRPr sz="22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84981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1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268760"/>
          </a:xfrm>
          <a:ln/>
          <a:extLst>
            <a:ext uri="{91240B29-F687-4F45-9708-019B960494DF}">
              <a14:hiddenLine xmlns:a14="http://schemas.microsoft.com/office/drawing/2010/main" w="9525" cap="flat">
                <a:solidFill>
                  <a:srgbClr val="3465AF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l-SI" altLang="x-none"/>
              <a:t>SMT - Šumni kanal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666570" y="1268760"/>
            <a:ext cx="8229600" cy="16337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73050" indent="-27305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76000"/>
              <a:buFont typeface="Wingdings 3" charset="2"/>
              <a:buChar char="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7688" indent="-273050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chemeClr val="accent2"/>
              </a:buClr>
              <a:buSzPct val="76000"/>
              <a:buFont typeface="Wingdings 3" charset="2"/>
              <a:buChar char=""/>
              <a:defRPr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325" indent="-228600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BCBCBC"/>
              </a:buClr>
              <a:buSzPct val="76000"/>
              <a:buFont typeface="Wingdings 3" charset="2"/>
              <a:buChar char="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6963" indent="-228600" algn="l" rtl="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8BA2B4"/>
              </a:buClr>
              <a:buSzPct val="70000"/>
              <a:buFont typeface="Wingdings" charset="2"/>
              <a:buChar char="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charset="2"/>
              <a:buChar char="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l-SI" altLang="x-none" dirty="0"/>
              <a:t>vzemimo primer prevajanja slovenskih povedi v angleške;</a:t>
            </a:r>
          </a:p>
          <a:p>
            <a:r>
              <a:rPr lang="sl-SI" altLang="x-none" dirty="0"/>
              <a:t>za podano slovensko poved s si zamislimo, da je bila najprej zgrajena iz ekvivalentne angleške povedi e;</a:t>
            </a:r>
          </a:p>
          <a:p>
            <a:r>
              <a:rPr lang="sl-SI" altLang="x-none" dirty="0"/>
              <a:t>angleška poved je potovala po šumnem kanalu s posebno lastnostjo: angleške povedi pretvori v slovenske;</a:t>
            </a:r>
          </a:p>
          <a:p>
            <a:r>
              <a:rPr lang="sl-SI" altLang="x-none" dirty="0"/>
              <a:t>predpostavka:  ta kanal lahko preizkusno določimo in matematično opišemo.</a:t>
            </a:r>
          </a:p>
        </p:txBody>
      </p:sp>
    </p:spTree>
    <p:extLst>
      <p:ext uri="{BB962C8B-B14F-4D97-AF65-F5344CB8AC3E}">
        <p14:creationId xmlns:p14="http://schemas.microsoft.com/office/powerpoint/2010/main" val="110642159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1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268760"/>
          </a:xfrm>
          <a:ln/>
          <a:extLst>
            <a:ext uri="{91240B29-F687-4F45-9708-019B960494DF}">
              <a14:hiddenLine xmlns:a14="http://schemas.microsoft.com/office/drawing/2010/main" w="9525" cap="flat">
                <a:solidFill>
                  <a:srgbClr val="3465AF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altLang="x-none" dirty="0" err="1"/>
              <a:t>Šumni</a:t>
            </a:r>
            <a:r>
              <a:rPr lang="en-US" altLang="x-none" dirty="0"/>
              <a:t> </a:t>
            </a:r>
            <a:r>
              <a:rPr lang="en-US" altLang="x-none" dirty="0" err="1"/>
              <a:t>kanal</a:t>
            </a:r>
            <a:endParaRPr lang="en-US" altLang="x-none" dirty="0"/>
          </a:p>
        </p:txBody>
      </p:sp>
      <p:graphicFrame>
        <p:nvGraphicFramePr>
          <p:cNvPr id="18434" name="Object 2"/>
          <p:cNvGraphicFramePr>
            <a:graphicFrameLocks noChangeAspect="1"/>
          </p:cNvGraphicFramePr>
          <p:nvPr/>
        </p:nvGraphicFramePr>
        <p:xfrm>
          <a:off x="381000" y="1676400"/>
          <a:ext cx="8763000" cy="871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581" name="Visio" r:id="rId4" imgW="7397496" imgH="760781" progId="Visio.Drawing.11">
                  <p:embed/>
                </p:oleObj>
              </mc:Choice>
              <mc:Fallback>
                <p:oleObj name="Visio" r:id="rId4" imgW="7397496" imgH="760781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1676400"/>
                        <a:ext cx="8763000" cy="871538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914400" y="3052564"/>
            <a:ext cx="8229600" cy="16337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73050" indent="-273050" algn="l" rtl="0" eaLnBrk="0" fontAlgn="base" hangingPunct="0">
              <a:spcBef>
                <a:spcPts val="600"/>
              </a:spcBef>
              <a:spcAft>
                <a:spcPct val="0"/>
              </a:spcAft>
              <a:buClr>
                <a:schemeClr val="accent1"/>
              </a:buClr>
              <a:buSzPct val="76000"/>
              <a:buFont typeface="Wingdings 3" charset="2"/>
              <a:buChar char="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7688" indent="-273050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chemeClr val="accent2"/>
              </a:buClr>
              <a:buSzPct val="76000"/>
              <a:buFont typeface="Wingdings 3" charset="2"/>
              <a:buChar char=""/>
              <a:defRPr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325" indent="-228600" algn="l" rtl="0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BCBCBC"/>
              </a:buClr>
              <a:buSzPct val="76000"/>
              <a:buFont typeface="Wingdings 3" charset="2"/>
              <a:buChar char="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6963" indent="-228600" algn="l" rtl="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8BA2B4"/>
              </a:buClr>
              <a:buSzPct val="70000"/>
              <a:buFont typeface="Wingdings" charset="2"/>
              <a:buChar char="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0" fontAlgn="base" hangingPunct="0">
              <a:spcBef>
                <a:spcPts val="3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charset="2"/>
              <a:buChar char="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l-SI" altLang="x-none" dirty="0"/>
              <a:t>e - namišljena angleška poved (</a:t>
            </a:r>
            <a:r>
              <a:rPr lang="sl-SI" altLang="x-none" dirty="0" smtClean="0"/>
              <a:t>izvorna),</a:t>
            </a:r>
            <a:endParaRPr lang="sl-SI" altLang="x-none" dirty="0"/>
          </a:p>
          <a:p>
            <a:r>
              <a:rPr lang="sl-SI" altLang="x-none" dirty="0"/>
              <a:t>s - vhodna slovenska poved (to prevajamo v </a:t>
            </a:r>
            <a:r>
              <a:rPr lang="sl-SI" altLang="x-none" dirty="0" smtClean="0"/>
              <a:t>angleško),</a:t>
            </a:r>
            <a:endParaRPr lang="sl-SI" altLang="x-none" dirty="0"/>
          </a:p>
          <a:p>
            <a:r>
              <a:rPr lang="sl-SI" altLang="x-none" dirty="0"/>
              <a:t>ê - angleški prevod vhodne povedi </a:t>
            </a:r>
            <a:r>
              <a:rPr lang="sl-SI" altLang="x-none" dirty="0" smtClean="0"/>
              <a:t>s.</a:t>
            </a:r>
            <a:endParaRPr lang="sl-SI" altLang="x-none" dirty="0"/>
          </a:p>
        </p:txBody>
      </p:sp>
    </p:spTree>
    <p:extLst>
      <p:ext uri="{BB962C8B-B14F-4D97-AF65-F5344CB8AC3E}">
        <p14:creationId xmlns:p14="http://schemas.microsoft.com/office/powerpoint/2010/main" val="178732243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116360"/>
          </a:xfrm>
        </p:spPr>
        <p:txBody>
          <a:bodyPr/>
          <a:lstStyle/>
          <a:p>
            <a:r>
              <a:rPr lang="sl-SI" altLang="x-none"/>
              <a:t>Modeliranje</a:t>
            </a:r>
            <a:endParaRPr lang="en-US" altLang="x-none" dirty="0"/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sl-SI" altLang="x-none" dirty="0"/>
              <a:t>Prevajalni </a:t>
            </a:r>
            <a:r>
              <a:rPr lang="sl-SI" altLang="x-none" dirty="0" smtClean="0"/>
              <a:t>modeli:</a:t>
            </a:r>
            <a:endParaRPr lang="en-US" altLang="x-none" dirty="0"/>
          </a:p>
          <a:p>
            <a:pPr lvl="1"/>
            <a:r>
              <a:rPr lang="en-US" altLang="x-none" dirty="0" smtClean="0"/>
              <a:t>“adequacy”,</a:t>
            </a:r>
            <a:endParaRPr lang="en-US" altLang="x-none" dirty="0"/>
          </a:p>
          <a:p>
            <a:pPr lvl="1"/>
            <a:r>
              <a:rPr lang="sl-SI" altLang="x-none" dirty="0" smtClean="0"/>
              <a:t>dodelijo </a:t>
            </a:r>
            <a:r>
              <a:rPr lang="sl-SI" altLang="x-none" dirty="0"/>
              <a:t>boljše rezultate pravilnim (in celotnim) </a:t>
            </a:r>
            <a:r>
              <a:rPr lang="sl-SI" altLang="x-none" dirty="0" smtClean="0"/>
              <a:t>prevodom.</a:t>
            </a:r>
            <a:endParaRPr lang="en-US" altLang="x-none" dirty="0"/>
          </a:p>
          <a:p>
            <a:r>
              <a:rPr lang="sl-SI" altLang="x-none" dirty="0"/>
              <a:t>Jezikovni</a:t>
            </a:r>
            <a:r>
              <a:rPr lang="en-US" altLang="x-none" dirty="0"/>
              <a:t> model</a:t>
            </a:r>
            <a:r>
              <a:rPr lang="sl-SI" altLang="x-none" dirty="0" smtClean="0"/>
              <a:t>i:</a:t>
            </a:r>
            <a:endParaRPr lang="en-US" altLang="x-none" dirty="0"/>
          </a:p>
          <a:p>
            <a:pPr lvl="1"/>
            <a:r>
              <a:rPr lang="en-US" altLang="x-none" dirty="0" smtClean="0"/>
              <a:t>“fluency”,</a:t>
            </a:r>
          </a:p>
          <a:p>
            <a:pPr lvl="1"/>
            <a:r>
              <a:rPr lang="sl-SI" altLang="x-none" dirty="0" smtClean="0"/>
              <a:t>dodelijo </a:t>
            </a:r>
            <a:r>
              <a:rPr lang="sl-SI" altLang="x-none" dirty="0"/>
              <a:t>boljše rezultate besedilom v ciljnem </a:t>
            </a:r>
            <a:r>
              <a:rPr lang="sl-SI" altLang="x-none" dirty="0" smtClean="0"/>
              <a:t>jeziku.</a:t>
            </a:r>
            <a:endParaRPr lang="en-US" altLang="x-none" dirty="0"/>
          </a:p>
        </p:txBody>
      </p:sp>
    </p:spTree>
    <p:extLst>
      <p:ext uri="{BB962C8B-B14F-4D97-AF65-F5344CB8AC3E}">
        <p14:creationId xmlns:p14="http://schemas.microsoft.com/office/powerpoint/2010/main" val="1432415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116360"/>
          </a:xfrm>
        </p:spPr>
        <p:txBody>
          <a:bodyPr/>
          <a:lstStyle/>
          <a:p>
            <a:r>
              <a:rPr lang="sl-SI" altLang="x-none" dirty="0" smtClean="0"/>
              <a:t>Moses</a:t>
            </a:r>
            <a:endParaRPr lang="en-US" altLang="x-none" dirty="0"/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19200"/>
            <a:ext cx="8229600" cy="1633736"/>
          </a:xfrm>
        </p:spPr>
        <p:txBody>
          <a:bodyPr/>
          <a:lstStyle/>
          <a:p>
            <a:r>
              <a:rPr lang="sl-SI" altLang="x-none" dirty="0"/>
              <a:t>odprtokodna zbirka orodij,</a:t>
            </a:r>
          </a:p>
          <a:p>
            <a:r>
              <a:rPr lang="sl-SI" altLang="x-none" dirty="0"/>
              <a:t>že pripravljeni modeli,</a:t>
            </a:r>
          </a:p>
          <a:p>
            <a:r>
              <a:rPr lang="sl-SI" altLang="x-none" dirty="0"/>
              <a:t>lahko naredimo svoj prevajalni sistem.</a:t>
            </a:r>
          </a:p>
        </p:txBody>
      </p:sp>
    </p:spTree>
    <p:extLst>
      <p:ext uri="{BB962C8B-B14F-4D97-AF65-F5344CB8AC3E}">
        <p14:creationId xmlns:p14="http://schemas.microsoft.com/office/powerpoint/2010/main" val="841147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1116013" y="188913"/>
            <a:ext cx="7778750" cy="10798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5pPr>
            <a:lvl6pPr marL="25146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6pPr>
            <a:lvl7pPr marL="29718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7pPr>
            <a:lvl8pPr marL="34290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8pPr>
            <a:lvl9pPr marL="38862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9pPr>
          </a:lstStyle>
          <a:p>
            <a:pPr algn="l" eaLnBrk="1" hangingPunct="1">
              <a:buClrTx/>
              <a:buFontTx/>
              <a:buNone/>
            </a:pPr>
            <a:r>
              <a:rPr lang="sl-SI" altLang="x-none" sz="3200" b="1" dirty="0">
                <a:solidFill>
                  <a:schemeClr val="tx2"/>
                </a:solidFill>
                <a:latin typeface="+mj-lt"/>
              </a:rPr>
              <a:t>5 Problemi s slovenščino</a:t>
            </a:r>
          </a:p>
        </p:txBody>
      </p:sp>
      <p:sp>
        <p:nvSpPr>
          <p:cNvPr id="19459" name="Text Box 2"/>
          <p:cNvSpPr txBox="1">
            <a:spLocks noChangeArrowheads="1"/>
          </p:cNvSpPr>
          <p:nvPr/>
        </p:nvSpPr>
        <p:spPr bwMode="auto">
          <a:xfrm>
            <a:off x="1125960" y="1772816"/>
            <a:ext cx="1585912" cy="4100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334963" indent="-334963" eaLnBrk="0" hangingPunct="0">
              <a:tabLst>
                <a:tab pos="334963" algn="l"/>
                <a:tab pos="782638" algn="l"/>
                <a:tab pos="1231900" algn="l"/>
                <a:tab pos="1681163" algn="l"/>
                <a:tab pos="2130425" algn="l"/>
                <a:tab pos="2579688" algn="l"/>
                <a:tab pos="3028950" algn="l"/>
                <a:tab pos="3478213" algn="l"/>
                <a:tab pos="3927475" algn="l"/>
                <a:tab pos="4376738" algn="l"/>
                <a:tab pos="4826000" algn="l"/>
                <a:tab pos="5275263" algn="l"/>
                <a:tab pos="5724525" algn="l"/>
                <a:tab pos="6173788" algn="l"/>
                <a:tab pos="6623050" algn="l"/>
                <a:tab pos="7072313" algn="l"/>
                <a:tab pos="7521575" algn="l"/>
                <a:tab pos="7970838" algn="l"/>
                <a:tab pos="8420100" algn="l"/>
                <a:tab pos="8869363" algn="l"/>
                <a:tab pos="9318625" algn="l"/>
              </a:tabLst>
              <a:defRPr>
                <a:solidFill>
                  <a:schemeClr val="bg1"/>
                </a:solidFill>
                <a:latin typeface="Arial" charset="0"/>
              </a:defRPr>
            </a:lvl1pPr>
            <a:lvl2pPr eaLnBrk="0" hangingPunct="0">
              <a:tabLst>
                <a:tab pos="334963" algn="l"/>
                <a:tab pos="782638" algn="l"/>
                <a:tab pos="1231900" algn="l"/>
                <a:tab pos="1681163" algn="l"/>
                <a:tab pos="2130425" algn="l"/>
                <a:tab pos="2579688" algn="l"/>
                <a:tab pos="3028950" algn="l"/>
                <a:tab pos="3478213" algn="l"/>
                <a:tab pos="3927475" algn="l"/>
                <a:tab pos="4376738" algn="l"/>
                <a:tab pos="4826000" algn="l"/>
                <a:tab pos="5275263" algn="l"/>
                <a:tab pos="5724525" algn="l"/>
                <a:tab pos="6173788" algn="l"/>
                <a:tab pos="6623050" algn="l"/>
                <a:tab pos="7072313" algn="l"/>
                <a:tab pos="7521575" algn="l"/>
                <a:tab pos="7970838" algn="l"/>
                <a:tab pos="8420100" algn="l"/>
                <a:tab pos="8869363" algn="l"/>
                <a:tab pos="9318625" algn="l"/>
              </a:tabLst>
              <a:defRPr>
                <a:solidFill>
                  <a:schemeClr val="bg1"/>
                </a:solidFill>
                <a:latin typeface="Arial" charset="0"/>
              </a:defRPr>
            </a:lvl2pPr>
            <a:lvl3pPr eaLnBrk="0" hangingPunct="0">
              <a:tabLst>
                <a:tab pos="334963" algn="l"/>
                <a:tab pos="782638" algn="l"/>
                <a:tab pos="1231900" algn="l"/>
                <a:tab pos="1681163" algn="l"/>
                <a:tab pos="2130425" algn="l"/>
                <a:tab pos="2579688" algn="l"/>
                <a:tab pos="3028950" algn="l"/>
                <a:tab pos="3478213" algn="l"/>
                <a:tab pos="3927475" algn="l"/>
                <a:tab pos="4376738" algn="l"/>
                <a:tab pos="4826000" algn="l"/>
                <a:tab pos="5275263" algn="l"/>
                <a:tab pos="5724525" algn="l"/>
                <a:tab pos="6173788" algn="l"/>
                <a:tab pos="6623050" algn="l"/>
                <a:tab pos="7072313" algn="l"/>
                <a:tab pos="7521575" algn="l"/>
                <a:tab pos="7970838" algn="l"/>
                <a:tab pos="8420100" algn="l"/>
                <a:tab pos="8869363" algn="l"/>
                <a:tab pos="9318625" algn="l"/>
              </a:tabLst>
              <a:defRPr>
                <a:solidFill>
                  <a:schemeClr val="bg1"/>
                </a:solidFill>
                <a:latin typeface="Arial" charset="0"/>
              </a:defRPr>
            </a:lvl3pPr>
            <a:lvl4pPr eaLnBrk="0" hangingPunct="0">
              <a:tabLst>
                <a:tab pos="334963" algn="l"/>
                <a:tab pos="782638" algn="l"/>
                <a:tab pos="1231900" algn="l"/>
                <a:tab pos="1681163" algn="l"/>
                <a:tab pos="2130425" algn="l"/>
                <a:tab pos="2579688" algn="l"/>
                <a:tab pos="3028950" algn="l"/>
                <a:tab pos="3478213" algn="l"/>
                <a:tab pos="3927475" algn="l"/>
                <a:tab pos="4376738" algn="l"/>
                <a:tab pos="4826000" algn="l"/>
                <a:tab pos="5275263" algn="l"/>
                <a:tab pos="5724525" algn="l"/>
                <a:tab pos="6173788" algn="l"/>
                <a:tab pos="6623050" algn="l"/>
                <a:tab pos="7072313" algn="l"/>
                <a:tab pos="7521575" algn="l"/>
                <a:tab pos="7970838" algn="l"/>
                <a:tab pos="8420100" algn="l"/>
                <a:tab pos="8869363" algn="l"/>
                <a:tab pos="9318625" algn="l"/>
              </a:tabLst>
              <a:defRPr>
                <a:solidFill>
                  <a:schemeClr val="bg1"/>
                </a:solidFill>
                <a:latin typeface="Arial" charset="0"/>
              </a:defRPr>
            </a:lvl4pPr>
            <a:lvl5pPr eaLnBrk="0" hangingPunct="0">
              <a:tabLst>
                <a:tab pos="334963" algn="l"/>
                <a:tab pos="782638" algn="l"/>
                <a:tab pos="1231900" algn="l"/>
                <a:tab pos="1681163" algn="l"/>
                <a:tab pos="2130425" algn="l"/>
                <a:tab pos="2579688" algn="l"/>
                <a:tab pos="3028950" algn="l"/>
                <a:tab pos="3478213" algn="l"/>
                <a:tab pos="3927475" algn="l"/>
                <a:tab pos="4376738" algn="l"/>
                <a:tab pos="4826000" algn="l"/>
                <a:tab pos="5275263" algn="l"/>
                <a:tab pos="5724525" algn="l"/>
                <a:tab pos="6173788" algn="l"/>
                <a:tab pos="6623050" algn="l"/>
                <a:tab pos="7072313" algn="l"/>
                <a:tab pos="7521575" algn="l"/>
                <a:tab pos="7970838" algn="l"/>
                <a:tab pos="8420100" algn="l"/>
                <a:tab pos="8869363" algn="l"/>
                <a:tab pos="9318625" algn="l"/>
              </a:tabLst>
              <a:defRPr>
                <a:solidFill>
                  <a:schemeClr val="bg1"/>
                </a:solidFill>
                <a:latin typeface="Arial" charset="0"/>
              </a:defRPr>
            </a:lvl5pPr>
            <a:lvl6pPr marL="25146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334963" algn="l"/>
                <a:tab pos="782638" algn="l"/>
                <a:tab pos="1231900" algn="l"/>
                <a:tab pos="1681163" algn="l"/>
                <a:tab pos="2130425" algn="l"/>
                <a:tab pos="2579688" algn="l"/>
                <a:tab pos="3028950" algn="l"/>
                <a:tab pos="3478213" algn="l"/>
                <a:tab pos="3927475" algn="l"/>
                <a:tab pos="4376738" algn="l"/>
                <a:tab pos="4826000" algn="l"/>
                <a:tab pos="5275263" algn="l"/>
                <a:tab pos="5724525" algn="l"/>
                <a:tab pos="6173788" algn="l"/>
                <a:tab pos="6623050" algn="l"/>
                <a:tab pos="7072313" algn="l"/>
                <a:tab pos="7521575" algn="l"/>
                <a:tab pos="7970838" algn="l"/>
                <a:tab pos="8420100" algn="l"/>
                <a:tab pos="8869363" algn="l"/>
                <a:tab pos="9318625" algn="l"/>
              </a:tabLst>
              <a:defRPr>
                <a:solidFill>
                  <a:schemeClr val="bg1"/>
                </a:solidFill>
                <a:latin typeface="Arial" charset="0"/>
              </a:defRPr>
            </a:lvl6pPr>
            <a:lvl7pPr marL="29718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334963" algn="l"/>
                <a:tab pos="782638" algn="l"/>
                <a:tab pos="1231900" algn="l"/>
                <a:tab pos="1681163" algn="l"/>
                <a:tab pos="2130425" algn="l"/>
                <a:tab pos="2579688" algn="l"/>
                <a:tab pos="3028950" algn="l"/>
                <a:tab pos="3478213" algn="l"/>
                <a:tab pos="3927475" algn="l"/>
                <a:tab pos="4376738" algn="l"/>
                <a:tab pos="4826000" algn="l"/>
                <a:tab pos="5275263" algn="l"/>
                <a:tab pos="5724525" algn="l"/>
                <a:tab pos="6173788" algn="l"/>
                <a:tab pos="6623050" algn="l"/>
                <a:tab pos="7072313" algn="l"/>
                <a:tab pos="7521575" algn="l"/>
                <a:tab pos="7970838" algn="l"/>
                <a:tab pos="8420100" algn="l"/>
                <a:tab pos="8869363" algn="l"/>
                <a:tab pos="9318625" algn="l"/>
              </a:tabLst>
              <a:defRPr>
                <a:solidFill>
                  <a:schemeClr val="bg1"/>
                </a:solidFill>
                <a:latin typeface="Arial" charset="0"/>
              </a:defRPr>
            </a:lvl7pPr>
            <a:lvl8pPr marL="34290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334963" algn="l"/>
                <a:tab pos="782638" algn="l"/>
                <a:tab pos="1231900" algn="l"/>
                <a:tab pos="1681163" algn="l"/>
                <a:tab pos="2130425" algn="l"/>
                <a:tab pos="2579688" algn="l"/>
                <a:tab pos="3028950" algn="l"/>
                <a:tab pos="3478213" algn="l"/>
                <a:tab pos="3927475" algn="l"/>
                <a:tab pos="4376738" algn="l"/>
                <a:tab pos="4826000" algn="l"/>
                <a:tab pos="5275263" algn="l"/>
                <a:tab pos="5724525" algn="l"/>
                <a:tab pos="6173788" algn="l"/>
                <a:tab pos="6623050" algn="l"/>
                <a:tab pos="7072313" algn="l"/>
                <a:tab pos="7521575" algn="l"/>
                <a:tab pos="7970838" algn="l"/>
                <a:tab pos="8420100" algn="l"/>
                <a:tab pos="8869363" algn="l"/>
                <a:tab pos="9318625" algn="l"/>
              </a:tabLst>
              <a:defRPr>
                <a:solidFill>
                  <a:schemeClr val="bg1"/>
                </a:solidFill>
                <a:latin typeface="Arial" charset="0"/>
              </a:defRPr>
            </a:lvl8pPr>
            <a:lvl9pPr marL="38862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334963" algn="l"/>
                <a:tab pos="782638" algn="l"/>
                <a:tab pos="1231900" algn="l"/>
                <a:tab pos="1681163" algn="l"/>
                <a:tab pos="2130425" algn="l"/>
                <a:tab pos="2579688" algn="l"/>
                <a:tab pos="3028950" algn="l"/>
                <a:tab pos="3478213" algn="l"/>
                <a:tab pos="3927475" algn="l"/>
                <a:tab pos="4376738" algn="l"/>
                <a:tab pos="4826000" algn="l"/>
                <a:tab pos="5275263" algn="l"/>
                <a:tab pos="5724525" algn="l"/>
                <a:tab pos="6173788" algn="l"/>
                <a:tab pos="6623050" algn="l"/>
                <a:tab pos="7072313" algn="l"/>
                <a:tab pos="7521575" algn="l"/>
                <a:tab pos="7970838" algn="l"/>
                <a:tab pos="8420100" algn="l"/>
                <a:tab pos="8869363" algn="l"/>
                <a:tab pos="9318625" algn="l"/>
              </a:tabLst>
              <a:defRPr>
                <a:solidFill>
                  <a:schemeClr val="bg1"/>
                </a:solidFill>
                <a:latin typeface="Arial" charset="0"/>
              </a:defRPr>
            </a:lvl9pPr>
          </a:lstStyle>
          <a:p>
            <a:pPr algn="l" eaLnBrk="1" hangingPunct="1">
              <a:spcBef>
                <a:spcPts val="800"/>
              </a:spcBef>
              <a:buClr>
                <a:srgbClr val="3333CC"/>
              </a:buClr>
              <a:buSzPct val="60000"/>
              <a:buFont typeface="Wingdings" charset="2"/>
              <a:buChar char=""/>
            </a:pPr>
            <a:r>
              <a:rPr lang="sl-SI" altLang="x-none" sz="3500" dirty="0">
                <a:solidFill>
                  <a:srgbClr val="000000"/>
                </a:solidFill>
                <a:latin typeface="Times New Roman" charset="0"/>
              </a:rPr>
              <a:t>miza</a:t>
            </a:r>
          </a:p>
          <a:p>
            <a:pPr algn="l" eaLnBrk="1" hangingPunct="1">
              <a:spcBef>
                <a:spcPts val="800"/>
              </a:spcBef>
              <a:buClr>
                <a:srgbClr val="3333CC"/>
              </a:buClr>
              <a:buSzPct val="60000"/>
              <a:buFont typeface="Wingdings" charset="2"/>
              <a:buChar char=""/>
            </a:pPr>
            <a:r>
              <a:rPr lang="sl-SI" altLang="x-none" sz="3500" dirty="0">
                <a:solidFill>
                  <a:srgbClr val="000000"/>
                </a:solidFill>
                <a:latin typeface="Times New Roman" charset="0"/>
              </a:rPr>
              <a:t>mize</a:t>
            </a:r>
          </a:p>
          <a:p>
            <a:pPr algn="l" eaLnBrk="1" hangingPunct="1">
              <a:spcBef>
                <a:spcPts val="800"/>
              </a:spcBef>
              <a:buClr>
                <a:srgbClr val="3333CC"/>
              </a:buClr>
              <a:buSzPct val="60000"/>
              <a:buFont typeface="Wingdings" charset="2"/>
              <a:buChar char=""/>
            </a:pPr>
            <a:r>
              <a:rPr lang="sl-SI" altLang="x-none" sz="3500" dirty="0">
                <a:solidFill>
                  <a:srgbClr val="000000"/>
                </a:solidFill>
                <a:latin typeface="Times New Roman" charset="0"/>
              </a:rPr>
              <a:t>mizi</a:t>
            </a:r>
          </a:p>
          <a:p>
            <a:pPr algn="l" eaLnBrk="1" hangingPunct="1">
              <a:spcBef>
                <a:spcPts val="800"/>
              </a:spcBef>
              <a:buClr>
                <a:srgbClr val="3333CC"/>
              </a:buClr>
              <a:buSzPct val="60000"/>
              <a:buFont typeface="Wingdings" charset="2"/>
              <a:buChar char=""/>
            </a:pPr>
            <a:r>
              <a:rPr lang="sl-SI" altLang="x-none" sz="3500" dirty="0">
                <a:solidFill>
                  <a:srgbClr val="000000"/>
                </a:solidFill>
                <a:latin typeface="Times New Roman" charset="0"/>
              </a:rPr>
              <a:t>mizo</a:t>
            </a:r>
          </a:p>
          <a:p>
            <a:pPr algn="l" eaLnBrk="1" hangingPunct="1">
              <a:spcBef>
                <a:spcPts val="800"/>
              </a:spcBef>
              <a:buClr>
                <a:srgbClr val="3333CC"/>
              </a:buClr>
              <a:buSzPct val="60000"/>
              <a:buFont typeface="Wingdings" charset="2"/>
              <a:buChar char=""/>
            </a:pPr>
            <a:r>
              <a:rPr lang="sl-SI" altLang="x-none" sz="3500" dirty="0">
                <a:solidFill>
                  <a:srgbClr val="000000"/>
                </a:solidFill>
                <a:latin typeface="Times New Roman" charset="0"/>
              </a:rPr>
              <a:t>mizi</a:t>
            </a:r>
          </a:p>
          <a:p>
            <a:pPr algn="l" eaLnBrk="1" hangingPunct="1">
              <a:spcBef>
                <a:spcPts val="800"/>
              </a:spcBef>
              <a:buClr>
                <a:srgbClr val="3333CC"/>
              </a:buClr>
              <a:buSzPct val="60000"/>
              <a:buFont typeface="Wingdings" charset="2"/>
              <a:buChar char=""/>
            </a:pPr>
            <a:r>
              <a:rPr lang="sl-SI" altLang="x-none" sz="3500" dirty="0">
                <a:solidFill>
                  <a:srgbClr val="000000"/>
                </a:solidFill>
                <a:latin typeface="Times New Roman" charset="0"/>
              </a:rPr>
              <a:t>mizo</a:t>
            </a:r>
          </a:p>
          <a:p>
            <a:pPr algn="l" eaLnBrk="1" hangingPunct="1">
              <a:spcBef>
                <a:spcPts val="800"/>
              </a:spcBef>
              <a:buClrTx/>
              <a:buSzPct val="60000"/>
              <a:buFontTx/>
              <a:buNone/>
            </a:pPr>
            <a:endParaRPr lang="sl-SI" altLang="x-none" sz="3500" dirty="0">
              <a:solidFill>
                <a:srgbClr val="000000"/>
              </a:solidFill>
              <a:latin typeface="Times New Roman" charset="0"/>
            </a:endParaRPr>
          </a:p>
        </p:txBody>
      </p:sp>
      <p:sp>
        <p:nvSpPr>
          <p:cNvPr id="31748" name="Rectangle 4"/>
          <p:cNvSpPr>
            <a:spLocks noChangeArrowheads="1"/>
          </p:cNvSpPr>
          <p:nvPr/>
        </p:nvSpPr>
        <p:spPr bwMode="auto">
          <a:xfrm>
            <a:off x="5005388" y="2996952"/>
            <a:ext cx="1589088" cy="649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/>
          <a:lstStyle>
            <a:lvl1pPr marL="342900" indent="-338138" eaLnBrk="0" hangingPunct="0"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Arial" charset="0"/>
              </a:defRPr>
            </a:lvl1pPr>
            <a:lvl2pPr eaLnBrk="0" hangingPunct="0"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Arial" charset="0"/>
              </a:defRPr>
            </a:lvl2pPr>
            <a:lvl3pPr eaLnBrk="0" hangingPunct="0"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Arial" charset="0"/>
              </a:defRPr>
            </a:lvl3pPr>
            <a:lvl4pPr eaLnBrk="0" hangingPunct="0"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Arial" charset="0"/>
              </a:defRPr>
            </a:lvl4pPr>
            <a:lvl5pPr eaLnBrk="0" hangingPunct="0"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Arial" charset="0"/>
              </a:defRPr>
            </a:lvl5pPr>
            <a:lvl6pPr marL="25146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Arial" charset="0"/>
              </a:defRPr>
            </a:lvl6pPr>
            <a:lvl7pPr marL="29718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Arial" charset="0"/>
              </a:defRPr>
            </a:lvl7pPr>
            <a:lvl8pPr marL="34290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Arial" charset="0"/>
              </a:defRPr>
            </a:lvl8pPr>
            <a:lvl9pPr marL="38862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342900" algn="l"/>
                <a:tab pos="790575" algn="l"/>
                <a:tab pos="1239838" algn="l"/>
                <a:tab pos="1689100" algn="l"/>
                <a:tab pos="2138363" algn="l"/>
                <a:tab pos="2587625" algn="l"/>
                <a:tab pos="3036888" algn="l"/>
                <a:tab pos="3486150" algn="l"/>
                <a:tab pos="3935413" algn="l"/>
                <a:tab pos="4384675" algn="l"/>
                <a:tab pos="4833938" algn="l"/>
                <a:tab pos="5283200" algn="l"/>
                <a:tab pos="5732463" algn="l"/>
                <a:tab pos="6181725" algn="l"/>
                <a:tab pos="6630988" algn="l"/>
                <a:tab pos="7080250" algn="l"/>
                <a:tab pos="7529513" algn="l"/>
                <a:tab pos="7978775" algn="l"/>
                <a:tab pos="8428038" algn="l"/>
                <a:tab pos="8877300" algn="l"/>
                <a:tab pos="9326563" algn="l"/>
              </a:tabLst>
              <a:defRPr>
                <a:solidFill>
                  <a:schemeClr val="bg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800"/>
              </a:spcBef>
              <a:buClrTx/>
              <a:buFontTx/>
              <a:buNone/>
            </a:pPr>
            <a:r>
              <a:rPr lang="sl-SI" altLang="x-none" sz="3500">
                <a:solidFill>
                  <a:srgbClr val="000000"/>
                </a:solidFill>
                <a:latin typeface="Times New Roman" charset="0"/>
              </a:rPr>
              <a:t>table</a:t>
            </a:r>
          </a:p>
          <a:p>
            <a:pPr eaLnBrk="1" hangingPunct="1">
              <a:spcBef>
                <a:spcPts val="800"/>
              </a:spcBef>
              <a:buClrTx/>
              <a:buFontTx/>
              <a:buNone/>
            </a:pPr>
            <a:endParaRPr lang="sl-SI" altLang="x-none" sz="3500" dirty="0">
              <a:solidFill>
                <a:srgbClr val="000000"/>
              </a:solidFill>
              <a:latin typeface="Times New Roman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265555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1"/>
          <p:cNvSpPr txBox="1">
            <a:spLocks noChangeArrowheads="1"/>
          </p:cNvSpPr>
          <p:nvPr/>
        </p:nvSpPr>
        <p:spPr bwMode="auto">
          <a:xfrm>
            <a:off x="1150938" y="214313"/>
            <a:ext cx="7793037" cy="10544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5pPr>
            <a:lvl6pPr marL="25146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6pPr>
            <a:lvl7pPr marL="29718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7pPr>
            <a:lvl8pPr marL="34290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8pPr>
            <a:lvl9pPr marL="38862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9pPr>
          </a:lstStyle>
          <a:p>
            <a:pPr algn="l" eaLnBrk="1" hangingPunct="1">
              <a:buClrTx/>
              <a:buFontTx/>
              <a:buNone/>
            </a:pPr>
            <a:r>
              <a:rPr lang="sl-SI" altLang="x-none" sz="3200" b="1" dirty="0">
                <a:solidFill>
                  <a:schemeClr val="tx2"/>
                </a:solidFill>
                <a:latin typeface="+mj-lt"/>
              </a:rPr>
              <a:t>5</a:t>
            </a:r>
            <a:r>
              <a:rPr lang="sl-SI" altLang="x-none" sz="3200" b="1" dirty="0" smtClean="0">
                <a:solidFill>
                  <a:schemeClr val="tx2"/>
                </a:solidFill>
                <a:latin typeface="+mj-lt"/>
              </a:rPr>
              <a:t> Kako ujamemo “zlikovca”?</a:t>
            </a:r>
            <a:endParaRPr lang="sl-SI" altLang="x-none" sz="3200" b="1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611560" y="1556793"/>
            <a:ext cx="7651750" cy="1584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5pPr>
            <a:lvl6pPr marL="25146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6pPr>
            <a:lvl7pPr marL="29718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7pPr>
            <a:lvl8pPr marL="34290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8pPr>
            <a:lvl9pPr marL="38862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ts val="1200"/>
              </a:spcBef>
              <a:spcAft>
                <a:spcPts val="1000"/>
              </a:spcAft>
              <a:buFont typeface="Arial" charset="0"/>
              <a:buChar char="•"/>
            </a:pPr>
            <a:r>
              <a:rPr lang="sl-SI" altLang="x-none" sz="2600" dirty="0" smtClean="0">
                <a:solidFill>
                  <a:srgbClr val="000000"/>
                </a:solidFill>
                <a:latin typeface="+mn-lt"/>
              </a:rPr>
              <a:t>najbolj pogoste napake sistemov SMT:</a:t>
            </a:r>
          </a:p>
          <a:p>
            <a:pPr lvl="1" eaLnBrk="1" hangingPunct="1">
              <a:spcBef>
                <a:spcPts val="1200"/>
              </a:spcBef>
              <a:spcAft>
                <a:spcPts val="1000"/>
              </a:spcAft>
              <a:buFont typeface="Arial" charset="0"/>
              <a:buChar char="•"/>
            </a:pPr>
            <a:r>
              <a:rPr lang="sl-SI" altLang="x-none" sz="2600" dirty="0" smtClean="0">
                <a:solidFill>
                  <a:srgbClr val="000000"/>
                </a:solidFill>
                <a:latin typeface="+mn-lt"/>
              </a:rPr>
              <a:t>prevod prek pivotnega jezika,</a:t>
            </a:r>
          </a:p>
          <a:p>
            <a:pPr lvl="2" eaLnBrk="1" hangingPunct="1">
              <a:spcBef>
                <a:spcPts val="1200"/>
              </a:spcBef>
              <a:spcAft>
                <a:spcPts val="1000"/>
              </a:spcAft>
              <a:buFont typeface="Arial" charset="0"/>
              <a:buChar char="•"/>
            </a:pPr>
            <a:r>
              <a:rPr lang="sl-SI" altLang="x-none" sz="2600" dirty="0" smtClean="0">
                <a:solidFill>
                  <a:srgbClr val="000000"/>
                </a:solidFill>
                <a:latin typeface="+mn-lt"/>
              </a:rPr>
              <a:t>tuje besede,</a:t>
            </a:r>
          </a:p>
          <a:p>
            <a:pPr lvl="1" eaLnBrk="1" hangingPunct="1">
              <a:spcBef>
                <a:spcPts val="1200"/>
              </a:spcBef>
              <a:spcAft>
                <a:spcPts val="1000"/>
              </a:spcAft>
              <a:buFont typeface="Arial" charset="0"/>
              <a:buChar char="•"/>
            </a:pPr>
            <a:r>
              <a:rPr lang="sl-SI" altLang="x-none" sz="2600" dirty="0" smtClean="0">
                <a:solidFill>
                  <a:srgbClr val="000000"/>
                </a:solidFill>
                <a:latin typeface="+mn-lt"/>
              </a:rPr>
              <a:t>ujemanje bližnjih besed v:</a:t>
            </a:r>
          </a:p>
          <a:p>
            <a:pPr lvl="2" eaLnBrk="1" hangingPunct="1">
              <a:spcBef>
                <a:spcPts val="1200"/>
              </a:spcBef>
              <a:spcAft>
                <a:spcPts val="1000"/>
              </a:spcAft>
              <a:buFont typeface="Arial" charset="0"/>
              <a:buChar char="•"/>
            </a:pPr>
            <a:r>
              <a:rPr lang="sl-SI" altLang="x-none" sz="2600" dirty="0" smtClean="0">
                <a:solidFill>
                  <a:srgbClr val="000000"/>
                </a:solidFill>
                <a:latin typeface="+mn-lt"/>
              </a:rPr>
              <a:t>spolu, sklonu, številu,</a:t>
            </a:r>
          </a:p>
          <a:p>
            <a:pPr lvl="2" eaLnBrk="1" hangingPunct="1">
              <a:spcBef>
                <a:spcPts val="1200"/>
              </a:spcBef>
              <a:spcAft>
                <a:spcPts val="1000"/>
              </a:spcAft>
              <a:buFont typeface="Arial" charset="0"/>
              <a:buChar char="•"/>
            </a:pPr>
            <a:r>
              <a:rPr lang="sl-SI" altLang="x-none" sz="2600" dirty="0" smtClean="0">
                <a:solidFill>
                  <a:srgbClr val="000000"/>
                </a:solidFill>
                <a:latin typeface="+mn-lt"/>
              </a:rPr>
              <a:t>samostalniška fraza.</a:t>
            </a:r>
          </a:p>
          <a:p>
            <a:pPr lvl="1" eaLnBrk="1" hangingPunct="1">
              <a:spcBef>
                <a:spcPts val="1200"/>
              </a:spcBef>
              <a:spcAft>
                <a:spcPts val="1000"/>
              </a:spcAft>
              <a:buFont typeface="Arial" charset="0"/>
              <a:buChar char="•"/>
            </a:pPr>
            <a:endParaRPr lang="sl-SI" altLang="x-none" sz="2600" dirty="0">
              <a:solidFill>
                <a:srgbClr val="00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9099599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Box 1"/>
          <p:cNvSpPr txBox="1">
            <a:spLocks noChangeArrowheads="1"/>
          </p:cNvSpPr>
          <p:nvPr/>
        </p:nvSpPr>
        <p:spPr bwMode="auto">
          <a:xfrm>
            <a:off x="1150938" y="214313"/>
            <a:ext cx="7793037" cy="10544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>
            <a:lvl1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1pPr>
            <a:lvl2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2pPr>
            <a:lvl3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3pPr>
            <a:lvl4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4pPr>
            <a:lvl5pPr eaLnBrk="0" hangingPunct="0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5pPr>
            <a:lvl6pPr marL="25146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6pPr>
            <a:lvl7pPr marL="29718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7pPr>
            <a:lvl8pPr marL="34290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8pPr>
            <a:lvl9pPr marL="3886200" indent="-228600" algn="ctr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charset="0"/>
              </a:defRPr>
            </a:lvl9pPr>
          </a:lstStyle>
          <a:p>
            <a:pPr algn="l" eaLnBrk="1" hangingPunct="1">
              <a:buClrTx/>
              <a:buFontTx/>
              <a:buNone/>
            </a:pPr>
            <a:r>
              <a:rPr lang="sl-SI" altLang="x-none" sz="3200" b="1" dirty="0">
                <a:solidFill>
                  <a:schemeClr val="tx2"/>
                </a:solidFill>
                <a:latin typeface="+mj-lt"/>
              </a:rPr>
              <a:t>5</a:t>
            </a:r>
            <a:r>
              <a:rPr lang="sl-SI" altLang="x-none" sz="3200" b="1" dirty="0" smtClean="0">
                <a:solidFill>
                  <a:schemeClr val="tx2"/>
                </a:solidFill>
                <a:latin typeface="+mj-lt"/>
              </a:rPr>
              <a:t> Kako ujamemo “zlikovca”?</a:t>
            </a:r>
            <a:endParaRPr lang="sl-SI" altLang="x-none" sz="3200" b="1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39551" y="1412776"/>
            <a:ext cx="840442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Today I bought a nice red car and I will go for a ride later this afternoon</a:t>
            </a:r>
            <a:r>
              <a:rPr lang="en-US" sz="2000" dirty="0" smtClean="0"/>
              <a:t>.</a:t>
            </a:r>
          </a:p>
          <a:p>
            <a:endParaRPr lang="en-US" sz="2000" dirty="0"/>
          </a:p>
          <a:p>
            <a:r>
              <a:rPr lang="en-US" sz="2000" dirty="0"/>
              <a:t>Danes </a:t>
            </a:r>
            <a:r>
              <a:rPr lang="en-US" sz="2000" dirty="0" err="1"/>
              <a:t>sem</a:t>
            </a:r>
            <a:r>
              <a:rPr lang="en-US" sz="2000" dirty="0"/>
              <a:t> </a:t>
            </a:r>
            <a:r>
              <a:rPr lang="en-US" sz="2000" dirty="0" err="1"/>
              <a:t>kupil</a:t>
            </a:r>
            <a:r>
              <a:rPr lang="en-US" sz="2000" dirty="0"/>
              <a:t> </a:t>
            </a:r>
            <a:r>
              <a:rPr lang="en-US" sz="2000" dirty="0" err="1">
                <a:solidFill>
                  <a:srgbClr val="FF0000"/>
                </a:solidFill>
              </a:rPr>
              <a:t>lepo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rdeči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avto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/>
              <a:t>in </a:t>
            </a:r>
            <a:r>
              <a:rPr lang="en-US" sz="2000" dirty="0" err="1"/>
              <a:t>bom</a:t>
            </a:r>
            <a:r>
              <a:rPr lang="en-US" sz="2000" dirty="0"/>
              <a:t> </a:t>
            </a:r>
            <a:r>
              <a:rPr lang="en-US" sz="2000" dirty="0" err="1"/>
              <a:t>šel</a:t>
            </a:r>
            <a:r>
              <a:rPr lang="en-US" sz="2000" dirty="0"/>
              <a:t> </a:t>
            </a:r>
            <a:r>
              <a:rPr lang="en-US" sz="2000" dirty="0" err="1"/>
              <a:t>za</a:t>
            </a:r>
            <a:r>
              <a:rPr lang="en-US" sz="2000" dirty="0"/>
              <a:t> </a:t>
            </a:r>
            <a:r>
              <a:rPr lang="en-US" sz="2000" dirty="0" err="1"/>
              <a:t>vožnjo</a:t>
            </a:r>
            <a:r>
              <a:rPr lang="en-US" sz="2000" dirty="0"/>
              <a:t> </a:t>
            </a:r>
            <a:r>
              <a:rPr lang="en-US" sz="2000" dirty="0" err="1"/>
              <a:t>kasneje</a:t>
            </a:r>
            <a:r>
              <a:rPr lang="en-US" sz="2000" dirty="0"/>
              <a:t> </a:t>
            </a:r>
            <a:r>
              <a:rPr lang="en-US" sz="2000" dirty="0" err="1"/>
              <a:t>popoldne</a:t>
            </a:r>
            <a:r>
              <a:rPr lang="en-US" sz="2000" dirty="0"/>
              <a:t>.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5656780"/>
              </p:ext>
            </p:extLst>
          </p:nvPr>
        </p:nvGraphicFramePr>
        <p:xfrm>
          <a:off x="2051720" y="2572455"/>
          <a:ext cx="3902547" cy="37312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008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008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008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67772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Danes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Liberation Sans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danes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Liberation Sans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Rsn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Liberation Sans" charset="0"/>
                      </a:endParaRP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7772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 err="1">
                          <a:effectLst/>
                        </a:rPr>
                        <a:t>sem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Liberation Sans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biti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Liberation Sans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Gp-spe-n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Liberation Sans" charset="0"/>
                      </a:endParaRP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7772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 err="1">
                          <a:effectLst/>
                        </a:rPr>
                        <a:t>kupil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Liberation Sans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kupiti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Liberation Sans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Ggdd-em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Liberation Sans" charset="0"/>
                      </a:endParaRP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7772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 err="1">
                          <a:solidFill>
                            <a:srgbClr val="FF0000"/>
                          </a:solidFill>
                          <a:effectLst/>
                        </a:rPr>
                        <a:t>lepo</a:t>
                      </a:r>
                      <a:endParaRPr lang="en-US" sz="1800" b="0" i="0" u="none" strike="noStrike" dirty="0">
                        <a:solidFill>
                          <a:srgbClr val="FF0000"/>
                        </a:solidFill>
                        <a:effectLst/>
                        <a:latin typeface="Liberation Sans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solidFill>
                            <a:srgbClr val="FF0000"/>
                          </a:solidFill>
                          <a:effectLst/>
                        </a:rPr>
                        <a:t>lepo</a:t>
                      </a:r>
                      <a:endParaRPr lang="en-US" sz="1800" b="0" i="0" u="none" strike="noStrike">
                        <a:solidFill>
                          <a:srgbClr val="FF0000"/>
                        </a:solidFill>
                        <a:effectLst/>
                        <a:latin typeface="Liberation Sans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solidFill>
                            <a:srgbClr val="FF0000"/>
                          </a:solidFill>
                          <a:effectLst/>
                        </a:rPr>
                        <a:t>Rsn</a:t>
                      </a:r>
                      <a:endParaRPr lang="en-US" sz="1800" b="0" i="0" u="none" strike="noStrike">
                        <a:solidFill>
                          <a:srgbClr val="FF0000"/>
                        </a:solidFill>
                        <a:effectLst/>
                        <a:latin typeface="Liberation Sans" charset="0"/>
                      </a:endParaRP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7772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 err="1">
                          <a:solidFill>
                            <a:srgbClr val="FF0000"/>
                          </a:solidFill>
                          <a:effectLst/>
                        </a:rPr>
                        <a:t>rdeči</a:t>
                      </a:r>
                      <a:endParaRPr lang="en-US" sz="1800" b="0" i="0" u="none" strike="noStrike" dirty="0">
                        <a:solidFill>
                          <a:srgbClr val="FF0000"/>
                        </a:solidFill>
                        <a:effectLst/>
                        <a:latin typeface="Liberation Sans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solidFill>
                            <a:srgbClr val="FF0000"/>
                          </a:solidFill>
                          <a:effectLst/>
                        </a:rPr>
                        <a:t>rdeč</a:t>
                      </a:r>
                      <a:endParaRPr lang="en-US" sz="1800" b="0" i="0" u="none" strike="noStrike">
                        <a:solidFill>
                          <a:srgbClr val="FF0000"/>
                        </a:solidFill>
                        <a:effectLst/>
                        <a:latin typeface="Liberation Sans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solidFill>
                            <a:srgbClr val="FF0000"/>
                          </a:solidFill>
                          <a:effectLst/>
                        </a:rPr>
                        <a:t>Ppnmetd</a:t>
                      </a:r>
                      <a:endParaRPr lang="en-US" sz="1800" b="0" i="0" u="none" strike="noStrike">
                        <a:solidFill>
                          <a:srgbClr val="FF0000"/>
                        </a:solidFill>
                        <a:effectLst/>
                        <a:latin typeface="Liberation Sans" charset="0"/>
                      </a:endParaRP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7772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 err="1">
                          <a:solidFill>
                            <a:srgbClr val="FF0000"/>
                          </a:solidFill>
                          <a:effectLst/>
                        </a:rPr>
                        <a:t>avto</a:t>
                      </a:r>
                      <a:endParaRPr lang="en-US" sz="1800" b="0" i="0" u="none" strike="noStrike" dirty="0">
                        <a:solidFill>
                          <a:srgbClr val="FF0000"/>
                        </a:solidFill>
                        <a:effectLst/>
                        <a:latin typeface="Liberation Sans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 err="1">
                          <a:solidFill>
                            <a:srgbClr val="FF0000"/>
                          </a:solidFill>
                          <a:effectLst/>
                        </a:rPr>
                        <a:t>avto</a:t>
                      </a:r>
                      <a:endParaRPr lang="en-US" sz="1800" b="0" i="0" u="none" strike="noStrike" dirty="0">
                        <a:solidFill>
                          <a:srgbClr val="FF0000"/>
                        </a:solidFill>
                        <a:effectLst/>
                        <a:latin typeface="Liberation Sans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 err="1">
                          <a:solidFill>
                            <a:srgbClr val="FF0000"/>
                          </a:solidFill>
                          <a:effectLst/>
                        </a:rPr>
                        <a:t>Sometn</a:t>
                      </a:r>
                      <a:endParaRPr lang="en-US" sz="1800" b="0" i="0" u="none" strike="noStrike" dirty="0">
                        <a:solidFill>
                          <a:srgbClr val="FF0000"/>
                        </a:solidFill>
                        <a:effectLst/>
                        <a:latin typeface="Liberation Sans" charset="0"/>
                      </a:endParaRP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7772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in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Liberation Sans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in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Liberation Sans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Vp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Liberation Sans" charset="0"/>
                      </a:endParaRP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7772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 err="1">
                          <a:effectLst/>
                        </a:rPr>
                        <a:t>bom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Liberation Sans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biti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Liberation Sans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Gp-ppe-n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Liberation Sans" charset="0"/>
                      </a:endParaRP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7772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 err="1">
                          <a:effectLst/>
                        </a:rPr>
                        <a:t>šel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Liberation Sans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iti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Liberation Sans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Ggvd-em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Liberation Sans" charset="0"/>
                      </a:endParaRP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7772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 err="1">
                          <a:effectLst/>
                        </a:rPr>
                        <a:t>za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Liberation Sans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za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Liberation Sans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Dt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Liberation Sans" charset="0"/>
                      </a:endParaRP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7772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 err="1">
                          <a:effectLst/>
                        </a:rPr>
                        <a:t>vožnjo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Liberation Sans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vožnja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Liberation Sans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Sozet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Liberation Sans" charset="0"/>
                      </a:endParaRP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7772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 err="1">
                          <a:effectLst/>
                        </a:rPr>
                        <a:t>kasneje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Liberation Sans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kasno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Liberation Sans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Rsr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Liberation Sans" charset="0"/>
                      </a:endParaRP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7772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 err="1">
                          <a:effectLst/>
                        </a:rPr>
                        <a:t>popoldne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Liberation Sans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 err="1">
                          <a:effectLst/>
                        </a:rPr>
                        <a:t>popoldne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Liberation Sans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 err="1">
                          <a:effectLst/>
                        </a:rPr>
                        <a:t>Rsn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Liberation Sans" charset="0"/>
                      </a:endParaRPr>
                    </a:p>
                  </a:txBody>
                  <a:tcPr marL="12700" marR="12700" marT="12700" marB="0" anchor="b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3177208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6.7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zvor">
  <a:themeElements>
    <a:clrScheme name="Izvor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Tehnika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Tehnika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>
    <a:lnDef>
      <a:spPr>
        <a:ln>
          <a:tailEnd type="none"/>
        </a:ln>
      </a:spPr>
      <a:bodyPr/>
      <a:lstStyle/>
      <a:style>
        <a:lnRef idx="1">
          <a:schemeClr val="dk1"/>
        </a:lnRef>
        <a:fillRef idx="0">
          <a:schemeClr val="dk1"/>
        </a:fillRef>
        <a:effectRef idx="0">
          <a:schemeClr val="dk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isar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isar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Izvor">
    <a:dk1>
      <a:sysClr val="windowText" lastClr="000000"/>
    </a:dk1>
    <a:lt1>
      <a:sysClr val="window" lastClr="FFFFFF"/>
    </a:lt1>
    <a:dk2>
      <a:srgbClr val="464653"/>
    </a:dk2>
    <a:lt2>
      <a:srgbClr val="DDE9EC"/>
    </a:lt2>
    <a:accent1>
      <a:srgbClr val="727CA3"/>
    </a:accent1>
    <a:accent2>
      <a:srgbClr val="9FB8CD"/>
    </a:accent2>
    <a:accent3>
      <a:srgbClr val="D2DA7A"/>
    </a:accent3>
    <a:accent4>
      <a:srgbClr val="FADA7A"/>
    </a:accent4>
    <a:accent5>
      <a:srgbClr val="B88472"/>
    </a:accent5>
    <a:accent6>
      <a:srgbClr val="8E736A"/>
    </a:accent6>
    <a:hlink>
      <a:srgbClr val="B292CA"/>
    </a:hlink>
    <a:folHlink>
      <a:srgbClr val="6B5680"/>
    </a:folHlink>
  </a:clrScheme>
</a:themeOverride>
</file>

<file path=ppt/theme/themeOverride2.xml><?xml version="1.0" encoding="utf-8"?>
<a:themeOverride xmlns:a="http://schemas.openxmlformats.org/drawingml/2006/main">
  <a:clrScheme name="Izvor">
    <a:dk1>
      <a:sysClr val="windowText" lastClr="000000"/>
    </a:dk1>
    <a:lt1>
      <a:sysClr val="window" lastClr="FFFFFF"/>
    </a:lt1>
    <a:dk2>
      <a:srgbClr val="464653"/>
    </a:dk2>
    <a:lt2>
      <a:srgbClr val="DDE9EC"/>
    </a:lt2>
    <a:accent1>
      <a:srgbClr val="727CA3"/>
    </a:accent1>
    <a:accent2>
      <a:srgbClr val="9FB8CD"/>
    </a:accent2>
    <a:accent3>
      <a:srgbClr val="D2DA7A"/>
    </a:accent3>
    <a:accent4>
      <a:srgbClr val="FADA7A"/>
    </a:accent4>
    <a:accent5>
      <a:srgbClr val="B88472"/>
    </a:accent5>
    <a:accent6>
      <a:srgbClr val="8E736A"/>
    </a:accent6>
    <a:hlink>
      <a:srgbClr val="B292CA"/>
    </a:hlink>
    <a:folHlink>
      <a:srgbClr val="6B56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11922</TotalTime>
  <Words>1544</Words>
  <Application>Microsoft Office PowerPoint</Application>
  <PresentationFormat>Diaprojekcija na zaslonu (4:3)</PresentationFormat>
  <Paragraphs>362</Paragraphs>
  <Slides>42</Slides>
  <Notes>34</Notes>
  <HiddenSlides>0</HiddenSlides>
  <MMClips>0</MMClips>
  <ScaleCrop>false</ScaleCrop>
  <HeadingPairs>
    <vt:vector size="8" baseType="variant">
      <vt:variant>
        <vt:lpstr>Uporabljene pisave</vt:lpstr>
      </vt:variant>
      <vt:variant>
        <vt:i4>15</vt:i4>
      </vt:variant>
      <vt:variant>
        <vt:lpstr>Tema</vt:lpstr>
      </vt:variant>
      <vt:variant>
        <vt:i4>1</vt:i4>
      </vt:variant>
      <vt:variant>
        <vt:lpstr>Vdelani OLE strežniki</vt:lpstr>
      </vt:variant>
      <vt:variant>
        <vt:i4>2</vt:i4>
      </vt:variant>
      <vt:variant>
        <vt:lpstr>Naslovi diapozitivov</vt:lpstr>
      </vt:variant>
      <vt:variant>
        <vt:i4>42</vt:i4>
      </vt:variant>
    </vt:vector>
  </HeadingPairs>
  <TitlesOfParts>
    <vt:vector size="60" baseType="lpstr">
      <vt:lpstr>Arial</vt:lpstr>
      <vt:lpstr>Calibri</vt:lpstr>
      <vt:lpstr>Cambria Math</vt:lpstr>
      <vt:lpstr>Courier New</vt:lpstr>
      <vt:lpstr>Franklin Gothic Book</vt:lpstr>
      <vt:lpstr>Liberation Sans</vt:lpstr>
      <vt:lpstr>Lucida Sans Unicode</vt:lpstr>
      <vt:lpstr>Mangal</vt:lpstr>
      <vt:lpstr>PMingLiU</vt:lpstr>
      <vt:lpstr>Tahoma</vt:lpstr>
      <vt:lpstr>Times New Roman</vt:lpstr>
      <vt:lpstr>Trebuchet MS</vt:lpstr>
      <vt:lpstr>Verdana</vt:lpstr>
      <vt:lpstr>Wingdings</vt:lpstr>
      <vt:lpstr>Wingdings 3</vt:lpstr>
      <vt:lpstr>Izvor</vt:lpstr>
      <vt:lpstr>Enačba</vt:lpstr>
      <vt:lpstr>Visio</vt:lpstr>
      <vt:lpstr>Strojno prevajanje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Verjetnost</vt:lpstr>
      <vt:lpstr>Verjetnost</vt:lpstr>
      <vt:lpstr>Pogojna verjetnost</vt:lpstr>
      <vt:lpstr>argmax</vt:lpstr>
      <vt:lpstr>SMT – formule</vt:lpstr>
      <vt:lpstr>SMT</vt:lpstr>
      <vt:lpstr>Verjetnost</vt:lpstr>
      <vt:lpstr>Prevajalni model</vt:lpstr>
      <vt:lpstr>Model ciljnega jezika</vt:lpstr>
      <vt:lpstr>PowerPointova predstavitev</vt:lpstr>
      <vt:lpstr>PowerPointova predstavitev</vt:lpstr>
      <vt:lpstr>PowerPointova predstavitev</vt:lpstr>
      <vt:lpstr>n-gram  modeli</vt:lpstr>
      <vt:lpstr>parametri modela</vt:lpstr>
      <vt:lpstr>SMT - Šumni kanal</vt:lpstr>
      <vt:lpstr>Šumni kanal</vt:lpstr>
      <vt:lpstr>Modeliranje</vt:lpstr>
      <vt:lpstr>Moses</vt:lpstr>
      <vt:lpstr>PowerPointova predstavitev</vt:lpstr>
      <vt:lpstr>PowerPointova predstavitev</vt:lpstr>
      <vt:lpstr>PowerPointova predstavitev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Programiranje III Vzporedno programiranje</dc:title>
  <cp:lastModifiedBy>Jernej Vičič</cp:lastModifiedBy>
  <cp:revision>615</cp:revision>
  <cp:lastPrinted>2017-03-16T08:07:01Z</cp:lastPrinted>
  <dcterms:modified xsi:type="dcterms:W3CDTF">2017-11-19T15:36:06Z</dcterms:modified>
</cp:coreProperties>
</file>