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_rels/notesSlide2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6.xml" ContentType="application/vnd.openxmlformats-officedocument.presentationml.notesSlid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9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3.xml" ContentType="application/vnd.openxmlformats-officedocument.presentationml.slide+xml"/>
  <Override PartName="/ppt/slides/_rels/slide22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23.xml.rels" ContentType="application/vnd.openxmlformats-package.relationships+xml"/>
  <Override PartName="/ppt/slides/_rels/slide10.xml.rels" ContentType="application/vnd.openxmlformats-package.relationships+xml"/>
  <Override PartName="/ppt/slides/_rels/slide25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36.xml.rels" ContentType="application/vnd.openxmlformats-package.relationships+xml"/>
  <Override PartName="/ppt/slides/_rels/slide21.xml.rels" ContentType="application/vnd.openxmlformats-package.relationships+xml"/>
  <Override PartName="/ppt/slides/_rels/slide35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34.xml.rels" ContentType="application/vnd.openxmlformats-package.relationships+xml"/>
  <Override PartName="/ppt/slides/_rels/slide6.xml.rels" ContentType="application/vnd.openxmlformats-package.relationships+xml"/>
  <Override PartName="/ppt/slides/_rels/slide33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6858000"/>
  <p:notesSz cx="7099300" cy="102346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</a:t>
            </a:r>
            <a:r>
              <a:rPr b="0" lang="en-US" sz="4400" spc="-1" strike="noStrike">
                <a:latin typeface="Arial"/>
              </a:rPr>
              <a:t>ck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mo</a:t>
            </a:r>
            <a:r>
              <a:rPr b="0" lang="en-US" sz="4400" spc="-1" strike="noStrike">
                <a:latin typeface="Arial"/>
              </a:rPr>
              <a:t>ve </a:t>
            </a:r>
            <a:r>
              <a:rPr b="0" lang="en-US" sz="4400" spc="-1" strike="noStrike">
                <a:latin typeface="Arial"/>
              </a:rPr>
              <a:t>the </a:t>
            </a:r>
            <a:r>
              <a:rPr b="0" lang="en-US" sz="4400" spc="-1" strike="noStrike">
                <a:latin typeface="Arial"/>
              </a:rPr>
              <a:t>sli</a:t>
            </a:r>
            <a:r>
              <a:rPr b="0" lang="en-US" sz="4400" spc="-1" strike="noStrike">
                <a:latin typeface="Arial"/>
              </a:rPr>
              <a:t>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</a:t>
            </a:r>
            <a:r>
              <a:rPr b="0" lang="en-US" sz="2000" spc="-1" strike="noStrike">
                <a:latin typeface="Arial"/>
              </a:rPr>
              <a:t>to </a:t>
            </a:r>
            <a:r>
              <a:rPr b="0" lang="en-US" sz="2000" spc="-1" strike="noStrike">
                <a:latin typeface="Arial"/>
              </a:rPr>
              <a:t>edit </a:t>
            </a:r>
            <a:r>
              <a:rPr b="0" lang="en-US" sz="2000" spc="-1" strike="noStrike">
                <a:latin typeface="Arial"/>
              </a:rPr>
              <a:t>the </a:t>
            </a:r>
            <a:r>
              <a:rPr b="0" lang="en-US" sz="2000" spc="-1" strike="noStrike">
                <a:latin typeface="Arial"/>
              </a:rPr>
              <a:t>note</a:t>
            </a:r>
            <a:r>
              <a:rPr b="0" lang="en-US" sz="2000" spc="-1" strike="noStrike">
                <a:latin typeface="Arial"/>
              </a:rPr>
              <a:t>s </a:t>
            </a:r>
            <a:r>
              <a:rPr b="0" lang="en-US" sz="2000" spc="-1" strike="noStrike">
                <a:latin typeface="Arial"/>
              </a:rPr>
              <a:t>form</a:t>
            </a:r>
            <a:r>
              <a:rPr b="0" lang="en-US" sz="2000" spc="-1" strike="noStrike">
                <a:latin typeface="Arial"/>
              </a:rPr>
              <a:t>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302FDC91-A013-4A90-99E2-61E574999F8F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</p:spPr>
        <p:txBody>
          <a:bodyPr lIns="96840" rIns="96840" tIns="48240" bIns="4824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1" name="TextShape 3"/>
          <p:cNvSpPr/>
          <p:nvPr/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 anchor="b">
            <a:noAutofit/>
          </a:bodyPr>
          <a:p>
            <a:pPr algn="r">
              <a:lnSpc>
                <a:spcPct val="100000"/>
              </a:lnSpc>
            </a:pPr>
            <a:fld id="{39942D65-34B3-4DC4-937D-D6B9E1F7D0CA}" type="slidenum">
              <a:rPr b="0" lang="sl-SI" sz="13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3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</p:spPr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</p:spPr>
        <p:txBody>
          <a:bodyPr lIns="96840" rIns="96840" tIns="48240" bIns="48240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34" name="TextShape 3"/>
          <p:cNvSpPr/>
          <p:nvPr/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 anchor="b">
            <a:noAutofit/>
          </a:bodyPr>
          <a:p>
            <a:pPr algn="r">
              <a:lnSpc>
                <a:spcPct val="100000"/>
              </a:lnSpc>
            </a:pPr>
            <a:fld id="{B60E7725-1C5D-4D24-A76F-5DFF97D1075C}" type="slidenum">
              <a:rPr b="0" lang="sl-SI" sz="13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300" spc="-1" strike="noStrike"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</p:spPr>
        <p:txBody>
          <a:bodyPr lIns="96840" rIns="96840" tIns="48240" bIns="4824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sl-SI" sz="2000" spc="-1" strike="noStrike">
                <a:latin typeface="Arial"/>
              </a:rPr>
              <a:t>bayesoc izrek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7" name="TextShape 3"/>
          <p:cNvSpPr/>
          <p:nvPr/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 anchor="b">
            <a:noAutofit/>
          </a:bodyPr>
          <a:p>
            <a:pPr algn="r">
              <a:lnSpc>
                <a:spcPct val="100000"/>
              </a:lnSpc>
            </a:pPr>
            <a:fld id="{1624AC83-B7F4-423C-86E7-72F027AF32E6}" type="slidenum">
              <a:rPr b="0" lang="sl-SI" sz="13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3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Line 2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 hidden="1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05040" y="3648240"/>
            <a:ext cx="7314480" cy="127872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914400" y="5048280"/>
            <a:ext cx="7314480" cy="68508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05040" y="3648240"/>
            <a:ext cx="227880" cy="1278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914400" y="5048280"/>
            <a:ext cx="227880" cy="68508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</a:t>
            </a:r>
            <a:r>
              <a:rPr b="0" lang="en-US" sz="1800" spc="-1" strike="noStrike">
                <a:latin typeface="Arial"/>
              </a:rPr>
              <a:t>edit the </a:t>
            </a:r>
            <a:r>
              <a:rPr b="0" lang="en-US" sz="1800" spc="-1" strike="noStrike">
                <a:latin typeface="Arial"/>
              </a:rPr>
              <a:t>title text </a:t>
            </a:r>
            <a:r>
              <a:rPr b="0" lang="en-US" sz="1800" spc="-1" strike="noStrike">
                <a:latin typeface="Arial"/>
              </a:rPr>
              <a:t>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 1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Line 2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3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</a:t>
            </a:r>
            <a:r>
              <a:rPr b="0" lang="en-US" sz="4400" spc="-1" strike="noStrike">
                <a:latin typeface="Arial"/>
              </a:rPr>
              <a:t>ck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edi</a:t>
            </a:r>
            <a:r>
              <a:rPr b="0" lang="en-US" sz="4400" spc="-1" strike="noStrike">
                <a:latin typeface="Arial"/>
              </a:rPr>
              <a:t>t </a:t>
            </a:r>
            <a:r>
              <a:rPr b="0" lang="en-US" sz="4400" spc="-1" strike="noStrike">
                <a:latin typeface="Arial"/>
              </a:rPr>
              <a:t>the </a:t>
            </a:r>
            <a:r>
              <a:rPr b="0" lang="en-US" sz="4400" spc="-1" strike="noStrike">
                <a:latin typeface="Arial"/>
              </a:rPr>
              <a:t>titl</a:t>
            </a:r>
            <a:r>
              <a:rPr b="0" lang="en-US" sz="4400" spc="-1" strike="noStrike">
                <a:latin typeface="Arial"/>
              </a:rPr>
              <a:t>e </a:t>
            </a:r>
            <a:r>
              <a:rPr b="0" lang="en-US" sz="4400" spc="-1" strike="noStrike">
                <a:latin typeface="Arial"/>
              </a:rPr>
              <a:t>tex</a:t>
            </a:r>
            <a:r>
              <a:rPr b="0" lang="en-US" sz="4400" spc="-1" strike="noStrike">
                <a:latin typeface="Arial"/>
              </a:rPr>
              <a:t>t </a:t>
            </a:r>
            <a:r>
              <a:rPr b="0" lang="en-US" sz="4400" spc="-1" strike="noStrike">
                <a:latin typeface="Arial"/>
              </a:rPr>
              <a:t>for</a:t>
            </a:r>
            <a:r>
              <a:rPr b="0" lang="en-US" sz="4400" spc="-1" strike="noStrike">
                <a:latin typeface="Arial"/>
              </a:rPr>
              <a:t>ma</a:t>
            </a:r>
            <a:r>
              <a:rPr b="0" lang="en-US" sz="4400" spc="-1" strike="noStrike">
                <a:latin typeface="Arial"/>
              </a:rPr>
              <a:t>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Line 1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Line 2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3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9" name="CustomShape 4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</a:t>
            </a:r>
            <a:r>
              <a:rPr b="0" lang="en-US" sz="1800" spc="-1" strike="noStrike">
                <a:latin typeface="Arial"/>
              </a:rPr>
              <a:t>edit the </a:t>
            </a:r>
            <a:r>
              <a:rPr b="0" lang="en-US" sz="1800" spc="-1" strike="noStrike">
                <a:latin typeface="Arial"/>
              </a:rPr>
              <a:t>title text </a:t>
            </a:r>
            <a:r>
              <a:rPr b="0" lang="en-US" sz="1800" spc="-1" strike="noStrike">
                <a:latin typeface="Arial"/>
              </a:rPr>
              <a:t>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://bos.zrc-sazu.si/oblikoslovno_oznacevanje.html" TargetMode="External"/><Relationship Id="rId2" Type="http://schemas.openxmlformats.org/officeDocument/2006/relationships/hyperlink" Target="http://bos.zrc-sazu.si/oblikoslovno_oznacevanje.html" TargetMode="External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://nl.ijs.si/ME/" TargetMode="External"/><Relationship Id="rId2" Type="http://schemas.openxmlformats.org/officeDocument/2006/relationships/hyperlink" Target="http://nl.ijs.si/ME/" TargetMode="External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hyperlink" Target="http://nl.ijs.si/ME/V3/msd/html/msd.html#SECTION04210000000000000000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hyperlink" Target="http://nl.ijs.si/jos/" TargetMode="External"/><Relationship Id="rId2" Type="http://schemas.openxmlformats.org/officeDocument/2006/relationships/hyperlink" Target="http://nl.ijs.si/jos/" TargetMode="External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hyperlink" Target="https://aclweb.org/aclwiki/index.php?title=POS_Tagging_(State_of_the_art)" TargetMode="External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/>
          <p:nvPr/>
        </p:nvSpPr>
        <p:spPr>
          <a:xfrm>
            <a:off x="442800" y="3557520"/>
            <a:ext cx="7771680" cy="146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r>
              <a:rPr b="0" lang="sl-SI" sz="2800" spc="-1" strike="noStrike">
                <a:solidFill>
                  <a:srgbClr val="000000"/>
                </a:solidFill>
                <a:latin typeface="Franklin Gothic Book"/>
              </a:rPr>
              <a:t>Oblikoslovno označevanje in lematizacija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35" name="TextShape 2"/>
          <p:cNvSpPr/>
          <p:nvPr/>
        </p:nvSpPr>
        <p:spPr>
          <a:xfrm>
            <a:off x="1785960" y="676440"/>
            <a:ext cx="6400080" cy="17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sl-SI" sz="2000" spc="-1" strike="noStrike">
                <a:solidFill>
                  <a:srgbClr val="464653"/>
                </a:solidFill>
                <a:latin typeface="Franklin Gothic Book"/>
              </a:rPr>
              <a:t>Jezikovne tehnologije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1071720" y="5214960"/>
            <a:ext cx="7143120" cy="82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/>
          <p:nvPr/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464653"/>
                </a:solidFill>
                <a:latin typeface="Arial"/>
              </a:rPr>
              <a:t>Jezikovne tehnologije, Jernej Vičič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38" name="TextShape 2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Vsebina predavanja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9" name="TextShape 3"/>
          <p:cNvSpPr/>
          <p:nvPr/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D6856CF8-7A28-41A4-8A89-BA1D494DFD3F}" type="slidenum">
              <a:rPr b="0" lang="sl-SI" sz="1400" spc="-1" strike="noStrike">
                <a:solidFill>
                  <a:srgbClr val="464653"/>
                </a:solidFill>
                <a:latin typeface="Arial"/>
              </a:rPr>
              <a:t>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140" name="TextShape 4"/>
          <p:cNvSpPr/>
          <p:nvPr/>
        </p:nvSpPr>
        <p:spPr>
          <a:xfrm>
            <a:off x="457200" y="1219320"/>
            <a:ext cx="8228880" cy="40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119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00" spc="-1" strike="noStrike">
                <a:solidFill>
                  <a:srgbClr val="000000"/>
                </a:solidFill>
                <a:latin typeface="Arial"/>
              </a:rPr>
              <a:t>Uvod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Besedni razredi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2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besedni razredi definirajo kategorije besed,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kategorije so definirane s pogledom na obnašanje besed,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pripadajo določenemu razredu,</a:t>
            </a:r>
            <a:endParaRPr b="0" lang="en-US" sz="23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primera takšnih razdelitev besednih razredov sta: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oznake PoS in MSD.</a:t>
            </a: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Besedni razredi - primer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4" name="TextShape 2"/>
          <p:cNvSpPr/>
          <p:nvPr/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urier New"/>
                <a:ea typeface="Courier New"/>
              </a:rPr>
              <a:t>obkrožim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urier New"/>
                <a:ea typeface="Courier New"/>
              </a:rPr>
              <a:t>ob - zraven, okoli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urier New"/>
                <a:ea typeface="Courier New"/>
              </a:rPr>
              <a:t>krož - krožiti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urier New"/>
                <a:ea typeface="Courier New"/>
              </a:rPr>
              <a:t>i - dovršnost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Courier New"/>
                <a:ea typeface="Courier New"/>
              </a:rPr>
              <a:t>m - določenost glede na delo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Courier New"/>
              </a:rPr>
              <a:t>razdelitev besede obkrožim na morfeme in razlaga pomena posameznih morfemov.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464653"/>
                </a:solidFill>
                <a:latin typeface="Franklin Gothic Book"/>
              </a:rPr>
              <a:t>tipološke značilnosti slovanskih jezikov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46" name="Picture 3" descr=""/>
          <p:cNvPicPr/>
          <p:nvPr/>
        </p:nvPicPr>
        <p:blipFill>
          <a:blip r:embed="rId1"/>
          <a:stretch/>
        </p:blipFill>
        <p:spPr>
          <a:xfrm>
            <a:off x="755640" y="1268640"/>
            <a:ext cx="5489640" cy="357228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4" descr=""/>
          <p:cNvPicPr/>
          <p:nvPr/>
        </p:nvPicPr>
        <p:blipFill>
          <a:blip r:embed="rId2"/>
          <a:stretch/>
        </p:blipFill>
        <p:spPr>
          <a:xfrm>
            <a:off x="1259640" y="5045400"/>
            <a:ext cx="5184000" cy="1139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464653"/>
                </a:solidFill>
                <a:latin typeface="Franklin Gothic Book"/>
              </a:rPr>
              <a:t>tipološke značilnosti slovanskih jezikov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9" name="TextShape 2"/>
          <p:cNvSpPr/>
          <p:nvPr/>
        </p:nvSpPr>
        <p:spPr>
          <a:xfrm>
            <a:off x="457200" y="1219320"/>
            <a:ext cx="8228880" cy="242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oglejmo si primer slovenščine in makedonščine,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oba jezika poznata bogato pregibanje glagolov,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načeloma prost besedni vrstni red,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razlika med jezikoma pa je v dejstvu, da makedonščina ne pozna samostalniških sklanjatev,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Standardizacija oblikoslovnih oznak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1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Oblikoslovne oznake so namenjene označevanju oblikoslovnih lastnosti posameznih besed,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za slovenski jezik sta najbolj poznana dva nabora: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(Nova)Beseda,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Fida,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JOS.</a:t>
            </a:r>
            <a:endParaRPr b="0" lang="en-US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Oznake ZRC SAZU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3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uporabljene v oblikoslovno označenem korpusu ZRC SAZU, v programu EVA in spletnem vmesniku, </a:t>
            </a:r>
            <a:br/>
            <a:r>
              <a:rPr b="0" lang="sl-SI" sz="2600" spc="-1" strike="noStrike" u="sng">
                <a:solidFill>
                  <a:srgbClr val="b292ca"/>
                </a:solidFill>
                <a:uFillTx/>
                <a:latin typeface="Arial"/>
                <a:hlinkClick r:id="rId1"/>
              </a:rPr>
              <a:t>http</a:t>
            </a:r>
            <a:r>
              <a:rPr b="0" lang="sl-SI" sz="2600" spc="-1" strike="noStrike" u="sng">
                <a:solidFill>
                  <a:srgbClr val="b292ca"/>
                </a:solidFill>
                <a:uFillTx/>
                <a:latin typeface="Arial"/>
                <a:hlinkClick r:id="rId2"/>
              </a:rPr>
              <a:t>://bos.zrc-sazu.si/oblikoslovno_oznacevanje.html 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oznake osnovane na slovenski slovnici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vsaki oblikoslovni lastnosti pripada ena ali več črk ali številk: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Sže2- samostalnik ženskega spola, ednina, rodilnik 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A - prislov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Gcp - glagol, tretja oseba, množina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Pme1i - pridevnik, moški spol, ednina, imenovalnik, določna oblika</a:t>
            </a:r>
            <a:endParaRPr b="0" lang="en-US" sz="23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nabor vseh oznak ni podan.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Oznake JOS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5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izhajajo iz projektov EU: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464653"/>
                </a:solidFill>
                <a:latin typeface="Arial"/>
              </a:rPr>
              <a:t>EAGLES: Expert Advisory Group on Langage Engineering Standards (1993-1996),</a:t>
            </a:r>
            <a:endParaRPr b="0" lang="en-US" sz="24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464653"/>
                </a:solidFill>
                <a:latin typeface="Arial"/>
              </a:rPr>
              <a:t>MULTEXT: Multilingual Text Corpora and Tools (1993-1996),</a:t>
            </a:r>
            <a:endParaRPr b="0" lang="en-US" sz="24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464653"/>
                </a:solidFill>
                <a:latin typeface="Arial"/>
              </a:rPr>
              <a:t>MULTEXT-East: MULTEXT for Central and Eastern European Languages (1995-1997),</a:t>
            </a:r>
            <a:endParaRPr b="0" lang="en-US" sz="2400" spc="-1" strike="noStrike"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Slovenija: IJS, Amebis,</a:t>
            </a:r>
            <a:endParaRPr b="0" lang="en-US" sz="20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464653"/>
                </a:solidFill>
                <a:latin typeface="Arial"/>
              </a:rPr>
              <a:t>MULTEXT-East V2 (2002), V3 (2004).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MULTEXT-East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57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prosto dostopni</a:t>
            </a:r>
            <a:r>
              <a:rPr b="0" lang="en-GB" sz="2600" spc="-1" strike="noStrike">
                <a:solidFill>
                  <a:srgbClr val="000000"/>
                </a:solidFill>
                <a:latin typeface="Arial"/>
              </a:rPr>
              <a:t> ve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čjezični oblikoslovni viri za namene jezikovnih tehnologij: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oblikoslovne specifikacije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oblikoslovni leksikon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oblikoslovno označen, standardno zapisan, vzporedni korpus: “1984”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GB" sz="2300" spc="-1" strike="noStrike" u="sng">
                <a:solidFill>
                  <a:srgbClr val="b292ca"/>
                </a:solidFill>
                <a:uFillTx/>
                <a:latin typeface="Arial"/>
                <a:hlinkClick r:id="rId1"/>
              </a:rPr>
              <a:t>http</a:t>
            </a:r>
            <a:r>
              <a:rPr b="0" lang="en-GB" sz="2300" spc="-1" strike="noStrike" u="sng">
                <a:solidFill>
                  <a:srgbClr val="b292ca"/>
                </a:solidFill>
                <a:uFillTx/>
                <a:latin typeface="Arial"/>
                <a:hlinkClick r:id="rId2"/>
              </a:rPr>
              <a:t>://nl.ijs.si/ME/</a:t>
            </a:r>
            <a:r>
              <a:rPr b="0" lang="sl-SI" sz="2300" spc="-1" strike="noStrike">
                <a:solidFill>
                  <a:srgbClr val="464653"/>
                </a:solidFill>
                <a:latin typeface="Arial"/>
              </a:rPr>
              <a:t> </a:t>
            </a:r>
            <a:endParaRPr b="0" lang="en-US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600" spc="-1" strike="noStrike">
                <a:solidFill>
                  <a:srgbClr val="464653"/>
                </a:solidFill>
                <a:latin typeface="Franklin Gothic Book"/>
              </a:rPr>
              <a:t>Oblikoslovne specifikacije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59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</a:rPr>
              <a:t>definirajo besedne vrste, njihove oblikoslovne lastnosti, in vrednosti,</a:t>
            </a:r>
            <a:endParaRPr b="0" lang="en-US" sz="24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</a:rPr>
              <a:t>in za katere jezike so dovoljene,</a:t>
            </a:r>
            <a:endParaRPr b="0" lang="en-US" sz="24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</a:rPr>
              <a:t>določijo preslikavo v oblikoslovne oznake npr.</a:t>
            </a:r>
            <a:endParaRPr b="0" lang="en-US" sz="2400" spc="-1" strike="noStrike">
              <a:latin typeface="Arial"/>
            </a:endParaRPr>
          </a:p>
          <a:p>
            <a:pPr lvl="1" marL="547560" indent="-272160">
              <a:lnSpc>
                <a:spcPct val="9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rgbClr val="464653"/>
                </a:solidFill>
                <a:latin typeface="Courier New"/>
              </a:rPr>
              <a:t>Category=Noun, Type=common, Gendar=masculine, Number=singular, Case=nominative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</a:rPr>
              <a:t> 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Arial"/>
              </a:rPr>
              <a:t>↔ </a:t>
            </a:r>
            <a:r>
              <a:rPr b="0" lang="sl-SI" sz="2100" spc="-1" strike="noStrike">
                <a:solidFill>
                  <a:srgbClr val="464653"/>
                </a:solidFill>
                <a:latin typeface="Courier New"/>
                <a:ea typeface="Arial"/>
              </a:rPr>
              <a:t>Ncmsn</a:t>
            </a:r>
            <a:endParaRPr b="0" lang="en-US" sz="21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Arial"/>
              </a:rPr>
              <a:t>preslikava je avtomatično izvedljiva,</a:t>
            </a:r>
            <a:endParaRPr b="0" lang="en-US" sz="24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Arial"/>
              </a:rPr>
              <a:t>če nek atribut ni definiran, se uporabi pomišljaj: </a:t>
            </a:r>
            <a:endParaRPr b="0" lang="en-US" sz="2400" spc="-1" strike="noStrike">
              <a:latin typeface="Arial"/>
            </a:endParaRPr>
          </a:p>
          <a:p>
            <a:pPr lvl="1" marL="547560" indent="-272160">
              <a:lnSpc>
                <a:spcPct val="9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GB" sz="2100" spc="-1" strike="noStrike">
                <a:solidFill>
                  <a:srgbClr val="464653"/>
                </a:solidFill>
                <a:latin typeface="Courier New"/>
                <a:ea typeface="Arial"/>
              </a:rPr>
              <a:t>Vmip1s-n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Arial"/>
              </a:rPr>
              <a:t>	</a:t>
            </a:r>
            <a:r>
              <a:rPr b="0" lang="en-GB" sz="2100" spc="-1" strike="noStrike">
                <a:solidFill>
                  <a:srgbClr val="464653"/>
                </a:solidFill>
                <a:latin typeface="Arial"/>
                <a:ea typeface="Arial"/>
              </a:rPr>
              <a:t>(čakam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Arial"/>
              </a:rPr>
              <a:t>)</a:t>
            </a:r>
            <a:endParaRPr b="0" lang="en-US" sz="2100" spc="-1" strike="noStrike">
              <a:latin typeface="Arial"/>
            </a:endParaRPr>
          </a:p>
          <a:p>
            <a:pPr lvl="1" marL="547560" indent="-272160">
              <a:lnSpc>
                <a:spcPct val="9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GB" sz="2100" spc="-1" strike="noStrike">
                <a:solidFill>
                  <a:srgbClr val="464653"/>
                </a:solidFill>
                <a:latin typeface="Courier New"/>
                <a:ea typeface="Arial"/>
              </a:rPr>
              <a:t>V</a:t>
            </a:r>
            <a:r>
              <a:rPr b="0" lang="sl-SI" sz="2100" spc="-1" strike="noStrike">
                <a:solidFill>
                  <a:srgbClr val="464653"/>
                </a:solidFill>
                <a:latin typeface="Courier New"/>
                <a:ea typeface="Arial"/>
              </a:rPr>
              <a:t>m</a:t>
            </a:r>
            <a:r>
              <a:rPr b="0" lang="en-GB" sz="2100" spc="-1" strike="noStrike">
                <a:solidFill>
                  <a:srgbClr val="464653"/>
                </a:solidFill>
                <a:latin typeface="Courier New"/>
                <a:ea typeface="Arial"/>
              </a:rPr>
              <a:t>ps-pna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Arial"/>
              </a:rPr>
              <a:t>	</a:t>
            </a:r>
            <a:r>
              <a:rPr b="0" lang="en-GB" sz="2100" spc="-1" strike="noStrike">
                <a:solidFill>
                  <a:srgbClr val="464653"/>
                </a:solidFill>
                <a:latin typeface="Arial"/>
                <a:ea typeface="Arial"/>
              </a:rPr>
              <a:t>(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Arial"/>
              </a:rPr>
              <a:t>čakala)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br/>
            <a:r>
              <a:rPr b="0" lang="sl-SI" sz="3200" spc="-1" strike="noStrike" u="sng">
                <a:solidFill>
                  <a:srgbClr val="b292ca"/>
                </a:solidFill>
                <a:uFillTx/>
                <a:latin typeface="Franklin Gothic Book"/>
                <a:hlinkClick r:id="rId1"/>
              </a:rPr>
              <a:t>Primer</a:t>
            </a: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 večjezične tabele za samostalnik (kaj je Npfdv?)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61" name="Picture 4" descr=""/>
          <p:cNvPicPr/>
          <p:nvPr/>
        </p:nvPicPr>
        <p:blipFill>
          <a:blip r:embed="rId2"/>
          <a:stretch/>
        </p:blipFill>
        <p:spPr>
          <a:xfrm>
            <a:off x="755640" y="1268640"/>
            <a:ext cx="7632000" cy="516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Tabele za slovenščino:</a:t>
            </a:r>
            <a:br/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dvojezičnost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63" name="Picture 4" descr=""/>
          <p:cNvPicPr/>
          <p:nvPr/>
        </p:nvPicPr>
        <p:blipFill>
          <a:blip r:embed="rId1"/>
          <a:stretch/>
        </p:blipFill>
        <p:spPr>
          <a:xfrm>
            <a:off x="828000" y="1340640"/>
            <a:ext cx="7487640" cy="514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Fida(PLUS), GigaFida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5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Fida je prevzela (slovenske) oznake MULTEXT-East</a:t>
            </a:r>
            <a:br/>
            <a:r>
              <a:rPr b="0" lang="en-GB" sz="2600" spc="-1" strike="noStrike">
                <a:solidFill>
                  <a:srgbClr val="000000"/>
                </a:solidFill>
                <a:latin typeface="Arial"/>
              </a:rPr>
              <a:t>Pg-msa----a-y 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= </a:t>
            </a:r>
            <a:r>
              <a:rPr b="0" lang="en-GB" sz="2600" spc="-1" strike="noStrike">
                <a:solidFill>
                  <a:srgbClr val="000000"/>
                </a:solidFill>
                <a:latin typeface="Arial"/>
              </a:rPr>
              <a:t>Zc-met----p-d,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skoraj enake oznake nato uporabljene tudi za FidaPLUS in pozneje GigaFida,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9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namesto “-” se uporablja “x”:</a:t>
            </a:r>
            <a:br/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GB" sz="2600" spc="-1" strike="noStrike">
                <a:solidFill>
                  <a:srgbClr val="000000"/>
                </a:solidFill>
                <a:latin typeface="Arial"/>
              </a:rPr>
              <a:t>vsega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GB" sz="2600" spc="-1" strike="noStrike">
                <a:solidFill>
                  <a:srgbClr val="000000"/>
                </a:solidFill>
                <a:latin typeface="Courier New"/>
              </a:rPr>
              <a:t>Zc-met----p-d</a:t>
            </a:r>
            <a:r>
              <a:rPr b="0" lang="en-GB" sz="2600" spc="-1" strike="noStrike">
                <a:solidFill>
                  <a:srgbClr val="000000"/>
                </a:solidFill>
                <a:latin typeface="Arial"/>
              </a:rPr>
              <a:t> </a:t>
            </a:r>
            <a:br/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n-GB" sz="2600" spc="-1" strike="noStrike">
                <a:solidFill>
                  <a:srgbClr val="000000"/>
                </a:solidFill>
                <a:latin typeface="Courier New"/>
              </a:rPr>
              <a:t>Zc</a:t>
            </a:r>
            <a:r>
              <a:rPr b="0" lang="sl-SI" sz="2600" spc="-1" strike="noStrike">
                <a:solidFill>
                  <a:srgbClr val="000000"/>
                </a:solidFill>
                <a:latin typeface="Courier New"/>
              </a:rPr>
              <a:t>x</a:t>
            </a:r>
            <a:r>
              <a:rPr b="0" lang="en-GB" sz="2600" spc="-1" strike="noStrike">
                <a:solidFill>
                  <a:srgbClr val="000000"/>
                </a:solidFill>
                <a:latin typeface="Courier New"/>
              </a:rPr>
              <a:t>met</a:t>
            </a:r>
            <a:r>
              <a:rPr b="0" lang="sl-SI" sz="2600" spc="-1" strike="noStrike">
                <a:solidFill>
                  <a:srgbClr val="000000"/>
                </a:solidFill>
                <a:latin typeface="Courier New"/>
              </a:rPr>
              <a:t>xxxx</a:t>
            </a:r>
            <a:r>
              <a:rPr b="0" lang="en-GB" sz="2600" spc="-1" strike="noStrike">
                <a:solidFill>
                  <a:srgbClr val="000000"/>
                </a:solidFill>
                <a:latin typeface="Courier New"/>
              </a:rPr>
              <a:t>p</a:t>
            </a:r>
            <a:r>
              <a:rPr b="0" lang="sl-SI" sz="2600" spc="-1" strike="noStrike">
                <a:solidFill>
                  <a:srgbClr val="000000"/>
                </a:solidFill>
                <a:latin typeface="Courier New"/>
              </a:rPr>
              <a:t>x</a:t>
            </a:r>
            <a:r>
              <a:rPr b="0" lang="en-GB" sz="2600" spc="-1" strike="noStrike">
                <a:solidFill>
                  <a:srgbClr val="000000"/>
                </a:solidFill>
                <a:latin typeface="Courier New"/>
              </a:rPr>
              <a:t>d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601"/>
              </a:spcBef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JOS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67" name="TextShape 2"/>
          <p:cNvSpPr/>
          <p:nvPr/>
        </p:nvSpPr>
        <p:spPr>
          <a:xfrm>
            <a:off x="457200" y="1219320"/>
            <a:ext cx="8228880" cy="49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projekt “Jezikoslovno označevanje slovenščine”, </a:t>
            </a:r>
            <a:r>
              <a:rPr b="0" lang="en-GB" sz="2800" spc="-1" strike="noStrike" u="sng">
                <a:solidFill>
                  <a:srgbClr val="b292ca"/>
                </a:solidFill>
                <a:uFillTx/>
                <a:latin typeface="Arial"/>
                <a:hlinkClick r:id="rId1"/>
              </a:rPr>
              <a:t>http://nl.ijs.si/jos</a:t>
            </a:r>
            <a:r>
              <a:rPr b="0" lang="en-GB" sz="2800" spc="-1" strike="noStrike" u="sng">
                <a:solidFill>
                  <a:srgbClr val="b292ca"/>
                </a:solidFill>
                <a:uFillTx/>
                <a:latin typeface="Arial"/>
                <a:hlinkClick r:id="rId2"/>
              </a:rPr>
              <a:t>/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,</a:t>
            </a:r>
            <a:endParaRPr b="0" lang="en-US" sz="28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izdelava novih oblikoslovnih specifikacij in ročno označenih korpus,</a:t>
            </a:r>
            <a:endParaRPr b="0" lang="en-US" sz="28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specifikacije sedaj napisane v XML-TEI,</a:t>
            </a:r>
            <a:endParaRPr b="0" lang="en-US" sz="28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spremembe pri vrstnem redu lastnosti, imenih lastnosti in katere oznake so pripisane katerim besednim oblikam.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/>
          <p:nvPr/>
        </p:nvSpPr>
        <p:spPr>
          <a:xfrm>
            <a:off x="457200" y="228600"/>
            <a:ext cx="82288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Primer tabele za glagol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69" name="Picture 5" descr=""/>
          <p:cNvPicPr/>
          <p:nvPr/>
        </p:nvPicPr>
        <p:blipFill>
          <a:blip r:embed="rId1"/>
          <a:stretch/>
        </p:blipFill>
        <p:spPr>
          <a:xfrm>
            <a:off x="0" y="1484280"/>
            <a:ext cx="9143280" cy="5373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/>
          <p:nvPr/>
        </p:nvSpPr>
        <p:spPr>
          <a:xfrm>
            <a:off x="457200" y="228600"/>
            <a:ext cx="82288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Primer nabora oznak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71" name="Picture 6" descr=""/>
          <p:cNvPicPr/>
          <p:nvPr/>
        </p:nvPicPr>
        <p:blipFill>
          <a:blip r:embed="rId1"/>
          <a:stretch/>
        </p:blipFill>
        <p:spPr>
          <a:xfrm>
            <a:off x="324000" y="1700280"/>
            <a:ext cx="8458920" cy="5157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JOS oblikoslovne oznake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3" name="TextShape 2"/>
          <p:cNvSpPr/>
          <p:nvPr/>
        </p:nvSpPr>
        <p:spPr>
          <a:xfrm>
            <a:off x="755640" y="1773360"/>
            <a:ext cx="446976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število oblikokoslovnih oznak: 1902</a:t>
            </a:r>
            <a:endParaRPr b="0" lang="en-US" sz="28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vendar zelo neenakomerno razporejene:</a:t>
            </a:r>
            <a:br/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v korpusu s 100.000 besed je samo </a:t>
            </a:r>
            <a:r>
              <a:rPr b="0" lang="en-GB" sz="2800" spc="-1" strike="noStrike">
                <a:solidFill>
                  <a:srgbClr val="000000"/>
                </a:solidFill>
                <a:latin typeface="Arial"/>
              </a:rPr>
              <a:t>1064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oznak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74" name="Picture 4" descr=""/>
          <p:cNvPicPr/>
          <p:nvPr/>
        </p:nvPicPr>
        <p:blipFill>
          <a:blip r:embed="rId1"/>
          <a:srcRect l="908" t="38119" r="56942" b="23765"/>
          <a:stretch/>
        </p:blipFill>
        <p:spPr>
          <a:xfrm>
            <a:off x="5508720" y="1628640"/>
            <a:ext cx="3310920" cy="291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6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Samo označevanje poteka v treh delih: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tokenizacija: delitev besedil na besede in ločila,</a:t>
            </a:r>
            <a:endParaRPr b="0" lang="en-US" sz="25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464653"/>
                </a:solidFill>
                <a:latin typeface="Arial"/>
              </a:rPr>
              <a:t>oblikoskladenjsko označevanje: dodajanje oblikoskladenjskih oznak besedam,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464653"/>
                </a:solidFill>
                <a:latin typeface="Arial"/>
              </a:rPr>
              <a:t>lematizacija: pripisovanje osnovne slovarske oblike posameznim besedam.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8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TOTALE: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JOS (Erjavec et al., 2010)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tokenizacija: lastna,</a:t>
            </a:r>
            <a:endParaRPr b="0" lang="en-US" sz="28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oblikoskladenjsko označevanje: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orodje TnT (Brants, 2000),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lematizacija: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CLOG (Erjavec in Džeroski, 2004)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osnovna tehnologija samodejnega označevanja: 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Hidden Markov Model (na podlagi statistike).</a:t>
            </a:r>
            <a:endParaRPr b="0" lang="en-US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Kakovost samodejnega označevanja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0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angleščina: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~ 95% za znane besede</a:t>
            </a:r>
            <a:endParaRPr b="0" lang="en-US" sz="25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~ 85% za neznane besede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 u="sng">
                <a:solidFill>
                  <a:srgbClr val="b292ca"/>
                </a:solidFill>
                <a:uFillTx/>
                <a:latin typeface="Arial"/>
                <a:hlinkClick r:id="rId1"/>
              </a:rPr>
              <a:t>primerjava (2017)</a:t>
            </a: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Kakovost samodejnega označevanja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82" name="Picture 4" descr=""/>
          <p:cNvPicPr/>
          <p:nvPr/>
        </p:nvPicPr>
        <p:blipFill>
          <a:blip r:embed="rId1"/>
          <a:stretch/>
        </p:blipFill>
        <p:spPr>
          <a:xfrm>
            <a:off x="520560" y="0"/>
            <a:ext cx="808776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Kakovost samodejnega označevanja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4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slovenščina:</a:t>
            </a:r>
            <a:endParaRPr b="0" lang="en-US" sz="28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~ 91% za znane besede</a:t>
            </a:r>
            <a:endParaRPr b="0" lang="en-US" sz="25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464653"/>
                </a:solidFill>
                <a:latin typeface="Arial"/>
              </a:rPr>
              <a:t>~ ??% za neznane besede</a:t>
            </a:r>
            <a:endParaRPr b="0" lang="en-US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6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</a:rPr>
              <a:t>naloga: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</a:rPr>
              <a:t>imamo zaporedje besed,</a:t>
            </a:r>
            <a:endParaRPr b="0" lang="en-US" sz="25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</a:rPr>
              <a:t>poiščimo najbolj verjetno zaporedje oznak (MSD):</a:t>
            </a:r>
            <a:endParaRPr b="0" lang="en-US" sz="2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500" spc="-1" strike="noStrike">
              <a:latin typeface="Arial"/>
            </a:endParaRPr>
          </a:p>
        </p:txBody>
      </p:sp>
      <p:graphicFrame>
        <p:nvGraphicFramePr>
          <p:cNvPr id="187" name="Table 3"/>
          <p:cNvGraphicFramePr/>
          <p:nvPr/>
        </p:nvGraphicFramePr>
        <p:xfrm>
          <a:off x="457200" y="3573000"/>
          <a:ext cx="8229240" cy="646560"/>
        </p:xfrm>
        <a:graphic>
          <a:graphicData uri="http://schemas.openxmlformats.org/drawingml/2006/table">
            <a:tbl>
              <a:tblPr/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danes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je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lepo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vreme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in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sonce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bo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sijalo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tudi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jutri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Rsn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Gp-ste-n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Ppnsei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Sosei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Vp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Sosei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Gp-pte-n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Ggnd-es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Rsn</a:t>
                      </a:r>
                      <a:endParaRPr b="0" lang="en-US" sz="1600" spc="-1" strike="noStrike"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9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naloga: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imamo zaporedje besed,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poiščimo najbolj verjetno zaporedje oznak (MSD):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noisy channel model (kot strojno prevajanje).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91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naloga: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imamo zaporedje besed,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poiščimo najbolj verjetno zaporedje oznak (MSD):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noisy channel model (kot strojno prevajanje).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93" name="TextShape 2"/>
          <p:cNvSpPr/>
          <p:nvPr/>
        </p:nvSpPr>
        <p:spPr>
          <a:xfrm>
            <a:off x="755640" y="1484640"/>
            <a:ext cx="7272000" cy="158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naloga: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179640" y="4581000"/>
            <a:ext cx="4391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modelira izhode beseda/POS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(vreme) je verjetno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Sosei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95" name="CustomShape 4"/>
          <p:cNvSpPr/>
          <p:nvPr/>
        </p:nvSpPr>
        <p:spPr>
          <a:xfrm>
            <a:off x="4500000" y="4119480"/>
            <a:ext cx="475164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modelira prehode med POS/POS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Sosei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je verjetno za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Ppnsei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96" name="CustomShape 5"/>
          <p:cNvSpPr/>
          <p:nvPr/>
        </p:nvSpPr>
        <p:spPr>
          <a:xfrm flipV="1">
            <a:off x="2123640" y="3200400"/>
            <a:ext cx="1076760" cy="1379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97" name="CustomShape 6"/>
          <p:cNvSpPr/>
          <p:nvPr/>
        </p:nvSpPr>
        <p:spPr>
          <a:xfrm flipH="1" flipV="1">
            <a:off x="2700720" y="3425400"/>
            <a:ext cx="3927960" cy="917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graphicFrame>
        <p:nvGraphicFramePr>
          <p:cNvPr id="198" name="Table 3_0"/>
          <p:cNvGraphicFramePr/>
          <p:nvPr/>
        </p:nvGraphicFramePr>
        <p:xfrm>
          <a:off x="516600" y="2306880"/>
          <a:ext cx="8229240" cy="646560"/>
        </p:xfrm>
        <a:graphic>
          <a:graphicData uri="http://schemas.openxmlformats.org/drawingml/2006/table">
            <a:tbl>
              <a:tblPr/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danes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je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lepo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vreme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in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sonce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bo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sijalo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tudi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jutri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sk-SK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640"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Rsn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Gp-ste-n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Ppnsei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Sosei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Vp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Sosei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Gp-pte-n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Ggnd-es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Rsn</a:t>
                      </a:r>
                      <a:endParaRPr b="0" lang="en-US" sz="1600" spc="-1" strike="noStrike">
                        <a:latin typeface="Times New Roman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00" name="TextShape 2"/>
          <p:cNvSpPr/>
          <p:nvPr/>
        </p:nvSpPr>
        <p:spPr>
          <a:xfrm>
            <a:off x="755640" y="1484640"/>
            <a:ext cx="7272000" cy="17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MSD/MSD prehodi: ,</a:t>
            </a:r>
            <a:endParaRPr b="0" lang="en-US" sz="2600" spc="-1" strike="noStrike"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</a:rPr>
              <a:t>MSD/beseda verjetnost:</a:t>
            </a:r>
            <a:endParaRPr b="0" lang="en-US" sz="26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,</a:t>
            </a:r>
            <a:endParaRPr b="0" lang="en-US" sz="2300" spc="-1" strike="noStrike">
              <a:latin typeface="Arial"/>
            </a:endParaRPr>
          </a:p>
        </p:txBody>
      </p:sp>
      <p:pic>
        <p:nvPicPr>
          <p:cNvPr id="201" name="Picture 1" descr=""/>
          <p:cNvPicPr/>
          <p:nvPr/>
        </p:nvPicPr>
        <p:blipFill>
          <a:blip r:embed="rId1"/>
          <a:stretch/>
        </p:blipFill>
        <p:spPr>
          <a:xfrm>
            <a:off x="720" y="3717000"/>
            <a:ext cx="8504280" cy="26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03" name="TextShape 2"/>
          <p:cNvSpPr/>
          <p:nvPr/>
        </p:nvSpPr>
        <p:spPr>
          <a:xfrm>
            <a:off x="755640" y="1484640"/>
            <a:ext cx="7272000" cy="100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lvl="1"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učenje:</a:t>
            </a: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preštejemo pojavitve v korpusu,</a:t>
            </a: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delimo s kontekstom, da dobimo verjetnost: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755640" y="2493000"/>
            <a:ext cx="7272000" cy="18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danes 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	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je 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	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	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lepo</a:t>
            </a:r>
            <a:endParaRPr b="0" lang="en-US" sz="2300" spc="-1" strike="noStrike"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300" spc="-1" strike="noStrike"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Rsn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	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 Gp-ste-n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Ppnsei</a:t>
            </a:r>
            <a:endParaRPr b="0" lang="en-US" sz="2400" spc="-1" strike="noStrike"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400" spc="-1" strike="noStrike">
              <a:latin typeface="Arial"/>
            </a:endParaRPr>
          </a:p>
        </p:txBody>
      </p:sp>
      <p:sp>
        <p:nvSpPr>
          <p:cNvPr id="205" name="CustomShape 4"/>
          <p:cNvSpPr/>
          <p:nvPr/>
        </p:nvSpPr>
        <p:spPr>
          <a:xfrm>
            <a:off x="1835640" y="3573000"/>
            <a:ext cx="79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06" name="CustomShape 5"/>
          <p:cNvSpPr/>
          <p:nvPr/>
        </p:nvSpPr>
        <p:spPr>
          <a:xfrm>
            <a:off x="3924000" y="3573000"/>
            <a:ext cx="575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07" name="CustomShape 6"/>
          <p:cNvSpPr/>
          <p:nvPr/>
        </p:nvSpPr>
        <p:spPr>
          <a:xfrm flipV="1">
            <a:off x="1403640" y="2924280"/>
            <a:ext cx="3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08" name="CustomShape 7"/>
          <p:cNvSpPr/>
          <p:nvPr/>
        </p:nvSpPr>
        <p:spPr>
          <a:xfrm>
            <a:off x="683640" y="3573000"/>
            <a:ext cx="359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09" name="CustomShape 8"/>
          <p:cNvSpPr/>
          <p:nvPr/>
        </p:nvSpPr>
        <p:spPr>
          <a:xfrm>
            <a:off x="5436000" y="3573000"/>
            <a:ext cx="431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10" name="CustomShape 9"/>
          <p:cNvSpPr/>
          <p:nvPr/>
        </p:nvSpPr>
        <p:spPr>
          <a:xfrm flipV="1">
            <a:off x="2843640" y="2924280"/>
            <a:ext cx="3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11" name="CustomShape 10"/>
          <p:cNvSpPr/>
          <p:nvPr/>
        </p:nvSpPr>
        <p:spPr>
          <a:xfrm flipV="1">
            <a:off x="4716000" y="2924280"/>
            <a:ext cx="3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round/>
            <a:tailEnd len="med" type="triangle" w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12" name="CustomShape 11"/>
          <p:cNvSpPr/>
          <p:nvPr/>
        </p:nvSpPr>
        <p:spPr>
          <a:xfrm>
            <a:off x="263880" y="3022920"/>
            <a:ext cx="16822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c(Rsn -&gt;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danes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)++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3" name="CustomShape 12"/>
          <p:cNvSpPr/>
          <p:nvPr/>
        </p:nvSpPr>
        <p:spPr>
          <a:xfrm>
            <a:off x="2155680" y="3022920"/>
            <a:ext cx="168228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c(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 -&gt;je)++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4" name="CustomShape 13"/>
          <p:cNvSpPr/>
          <p:nvPr/>
        </p:nvSpPr>
        <p:spPr>
          <a:xfrm>
            <a:off x="4197240" y="3022920"/>
            <a:ext cx="16822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c(…)++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5" name="CustomShape 14"/>
          <p:cNvSpPr/>
          <p:nvPr/>
        </p:nvSpPr>
        <p:spPr>
          <a:xfrm>
            <a:off x="914400" y="5101560"/>
            <a:ext cx="6696000" cy="12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 baseline="-25000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Gp-ste-n|Rsn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)=c(Rst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)/c(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)=bla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b="0" lang="en-US" sz="1800" spc="-1" strike="noStrike" baseline="-2500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(je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|Gp-ste-n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)=c(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 -&gt;je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)/c(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Gp-ste-n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)=bla_drugačen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17" name="TextShape 2"/>
          <p:cNvSpPr/>
          <p:nvPr/>
        </p:nvSpPr>
        <p:spPr>
          <a:xfrm>
            <a:off x="755640" y="1484640"/>
            <a:ext cx="7272000" cy="100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lvl="1"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glajenje,</a:t>
            </a:r>
            <a:endParaRPr b="0" lang="en-US" sz="2300" spc="-1" strike="noStrike">
              <a:latin typeface="Arial"/>
            </a:endParaRPr>
          </a:p>
          <a:p>
            <a:pPr lvl="1"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pomembno predvsem za neznane besede.</a:t>
            </a:r>
            <a:endParaRPr b="0" lang="en-US" sz="2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19" name="Picture 1" descr=""/>
          <p:cNvPicPr/>
          <p:nvPr/>
        </p:nvPicPr>
        <p:blipFill>
          <a:blip r:embed="rId1"/>
          <a:stretch/>
        </p:blipFill>
        <p:spPr>
          <a:xfrm>
            <a:off x="107640" y="1456920"/>
            <a:ext cx="9035640" cy="397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22" name="Picture 2" descr=""/>
          <p:cNvPicPr/>
          <p:nvPr/>
        </p:nvPicPr>
        <p:blipFill>
          <a:blip r:embed="rId1"/>
          <a:stretch/>
        </p:blipFill>
        <p:spPr>
          <a:xfrm>
            <a:off x="89640" y="1412640"/>
            <a:ext cx="8963640" cy="4069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Samodejno označevanje - HMM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24" name="TextShape 2"/>
          <p:cNvSpPr/>
          <p:nvPr/>
        </p:nvSpPr>
        <p:spPr>
          <a:xfrm>
            <a:off x="755640" y="1484640"/>
            <a:ext cx="7272000" cy="100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lvl="1"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iskanje najverjetnejših oznak MSD:</a:t>
            </a:r>
            <a:endParaRPr b="0" lang="en-US" sz="2300" spc="-1" strike="noStrike">
              <a:latin typeface="Arial"/>
            </a:endParaRPr>
          </a:p>
          <a:p>
            <a:pPr lvl="1"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</a:rPr>
              <a:t>viterbi algoritem:</a:t>
            </a:r>
            <a:endParaRPr b="0" lang="en-US" sz="2300" spc="-1" strike="noStrike">
              <a:latin typeface="Arial"/>
            </a:endParaRPr>
          </a:p>
          <a:p>
            <a:pPr lvl="2" marL="547560" indent="-227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forward step: </a:t>
            </a:r>
            <a:endParaRPr b="0" lang="en-US" sz="2000" spc="-1" strike="noStrike">
              <a:latin typeface="Arial"/>
            </a:endParaRPr>
          </a:p>
          <a:p>
            <a:pPr lvl="3" marL="822240" indent="-227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izračunaj najboljšo pot do vozlišča,</a:t>
            </a:r>
            <a:endParaRPr b="0" lang="en-US" sz="1800" spc="-1" strike="noStrike">
              <a:latin typeface="Arial"/>
            </a:endParaRPr>
          </a:p>
          <a:p>
            <a:pPr lvl="3" marL="822240" indent="-227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poišči pot do vsakega vozlišča z najnižjo negativno log verjetnostjo,</a:t>
            </a:r>
            <a:endParaRPr b="0" lang="en-US" sz="1800" spc="-1" strike="noStrike">
              <a:latin typeface="Arial"/>
            </a:endParaRPr>
          </a:p>
          <a:p>
            <a:pPr lvl="2" marL="547560" indent="-227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backward step: reproduciraj pot.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Primeri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26" name="TextShape 2"/>
          <p:cNvSpPr/>
          <p:nvPr/>
        </p:nvSpPr>
        <p:spPr>
          <a:xfrm>
            <a:off x="755640" y="1484640"/>
            <a:ext cx="7272000" cy="475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Danes je lepo vreme 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Danes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danes Rsn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je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biti Gp-ste-n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jesti Ggnspm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lepo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lep Ppnsei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lep Ppnset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lep Ppnzeo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lep Ppnzet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vreme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vreme Sosei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vreme Soset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Courier New"/>
                <a:ea typeface="Courier New"/>
              </a:rPr>
              <a:t>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/>
          <p:nvPr/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rgbClr val="464653"/>
                </a:solidFill>
                <a:latin typeface="Franklin Gothic Book"/>
              </a:rPr>
              <a:t>Primeri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28" name="Picture 2" descr=""/>
          <p:cNvPicPr/>
          <p:nvPr/>
        </p:nvPicPr>
        <p:blipFill>
          <a:blip r:embed="rId1"/>
          <a:stretch/>
        </p:blipFill>
        <p:spPr>
          <a:xfrm>
            <a:off x="317160" y="1268640"/>
            <a:ext cx="8508600" cy="480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7862</TotalTime>
  <Application>LibreOffice/7.1.7.2$Linux_X86_64 LibreOffice_project/10$Build-2</Application>
  <AppVersion>15.0000</AppVersion>
  <Words>773</Words>
  <Paragraphs>220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2022-11-02T14:09:35Z</dcterms:modified>
  <cp:revision>616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36</vt:i4>
  </property>
</Properties>
</file>