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presProps.xml" ContentType="application/vnd.openxmlformats-officedocument.presentationml.presProps+xml"/>
  <Override PartName="/ppt/theme/_rels/theme10.xml.rels" ContentType="application/vnd.openxmlformats-package.relationships+xml"/>
  <Override PartName="/ppt/theme/_rels/theme1.xml.rels" ContentType="application/vnd.openxmlformats-package.relationships+xml"/>
  <Override PartName="/ppt/theme/_rels/theme9.xml.rels" ContentType="application/vnd.openxmlformats-package.relationships+xml"/>
  <Override PartName="/ppt/theme/_rels/theme8.xml.rels" ContentType="application/vnd.openxmlformats-package.relationships+xml"/>
  <Override PartName="/ppt/theme/_rels/theme7.xml.rels" ContentType="application/vnd.openxmlformats-package.relationships+xml"/>
  <Override PartName="/ppt/theme/_rels/theme6.xml.rels" ContentType="application/vnd.openxmlformats-package.relationships+xml"/>
  <Override PartName="/ppt/theme/_rels/theme5.xml.rels" ContentType="application/vnd.openxmlformats-package.relationships+xml"/>
  <Override PartName="/ppt/theme/_rels/theme4.xml.rels" ContentType="application/vnd.openxmlformats-package.relationships+xml"/>
  <Override PartName="/ppt/theme/_rels/theme3.xml.rels" ContentType="application/vnd.openxmlformats-package.relationships+xml"/>
  <Override PartName="/ppt/theme/_rels/theme2.xml.rels" ContentType="application/vnd.openxmlformats-package.relationships+xml"/>
  <Override PartName="/ppt/theme/_rels/theme11.xml.rels" ContentType="application/vnd.openxmlformats-package.relationshi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3.xml" ContentType="application/vnd.openxmlformats-officedocument.theme+xml"/>
  <Override PartName="/ppt/theme/theme3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11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59.png" ContentType="image/png"/>
  <Override PartName="/ppt/media/image58.tif" ContentType="image/tiff"/>
  <Override PartName="/ppt/media/image57.tif" ContentType="image/tiff"/>
  <Override PartName="/ppt/media/image55.tif" ContentType="image/tiff"/>
  <Override PartName="/ppt/media/image53.tif" ContentType="image/tiff"/>
  <Override PartName="/ppt/media/image49.tif" ContentType="image/tiff"/>
  <Override PartName="/ppt/media/image41.tif" ContentType="image/tiff"/>
  <Override PartName="/ppt/media/image8.png" ContentType="image/png"/>
  <Override PartName="/ppt/media/image19.tif" ContentType="image/tiff"/>
  <Override PartName="/ppt/media/image61.tif" ContentType="image/tiff"/>
  <Override PartName="/ppt/media/image11.png" ContentType="image/png"/>
  <Override PartName="/ppt/media/image2.png" ContentType="image/png"/>
  <Override PartName="/ppt/media/image40.tif" ContentType="image/tiff"/>
  <Override PartName="/ppt/media/image7.png" ContentType="image/png"/>
  <Override PartName="/ppt/media/image16.png" ContentType="image/png"/>
  <Override PartName="/ppt/media/image5.png" ContentType="image/png"/>
  <Override PartName="/ppt/media/image14.png" ContentType="image/png"/>
  <Override PartName="/ppt/media/image10.png" ContentType="image/png"/>
  <Override PartName="/ppt/media/image6.png" ContentType="image/png"/>
  <Override PartName="/ppt/media/image17.tif" ContentType="image/tiff"/>
  <Override PartName="/ppt/media/image1.jpeg" ContentType="image/jpeg"/>
  <Override PartName="/ppt/media/image21.png" ContentType="image/png"/>
  <Override PartName="/ppt/media/image23.tif" ContentType="image/tiff"/>
  <Override PartName="/ppt/media/image64.tif" ContentType="image/tiff"/>
  <Override PartName="/ppt/media/image63.tif" ContentType="image/tiff"/>
  <Override PartName="/ppt/media/image25.png" ContentType="image/png"/>
  <Override PartName="/ppt/media/image26.tif" ContentType="image/tiff"/>
  <Override PartName="/ppt/media/image24.png" ContentType="image/png"/>
  <Override PartName="/ppt/media/image62.tif" ContentType="image/tiff"/>
  <Override PartName="/ppt/media/image60.png" ContentType="image/png"/>
  <Override PartName="/ppt/media/image56.tif" ContentType="image/tiff"/>
  <Override PartName="/ppt/media/image65.png" ContentType="image/png"/>
  <Override PartName="/ppt/media/image28.png" ContentType="image/png"/>
  <Override PartName="/ppt/media/image29.png" ContentType="image/png"/>
  <Override PartName="/ppt/media/image30.tif" ContentType="image/tiff"/>
  <Override PartName="/ppt/media/image27.png" ContentType="image/png"/>
  <Override PartName="/ppt/media/image3.png" ContentType="image/png"/>
  <Override PartName="/ppt/media/image12.png" ContentType="image/png"/>
  <Override PartName="/ppt/media/image50.tif" ContentType="image/tiff"/>
  <Override PartName="/ppt/media/image22.tif" ContentType="image/tiff"/>
  <Override PartName="/ppt/media/image20.png" ContentType="image/png"/>
  <Override PartName="/ppt/media/image18.png" ContentType="image/png"/>
  <Override PartName="/ppt/media/image9.png" ContentType="image/png"/>
  <Override PartName="/ppt/media/image42.tif" ContentType="image/tiff"/>
  <Override PartName="/ppt/media/image15.tif" ContentType="image/tiff"/>
  <Override PartName="/ppt/media/image4.png" ContentType="image/png"/>
  <Override PartName="/ppt/media/image13.png" ContentType="image/png"/>
  <Override PartName="/ppt/media/image51.tif" ContentType="image/tiff"/>
  <Override PartName="/ppt/media/image31.tif" ContentType="image/tiff"/>
  <Override PartName="/ppt/media/image32.tif" ContentType="image/tiff"/>
  <Override PartName="/ppt/media/image34.tif" ContentType="image/tiff"/>
  <Override PartName="/ppt/media/image33.png" ContentType="image/png"/>
  <Override PartName="/ppt/media/image35.tif" ContentType="image/tiff"/>
  <Override PartName="/ppt/media/image37.tif" ContentType="image/tiff"/>
  <Override PartName="/ppt/media/image36.png" ContentType="image/png"/>
  <Override PartName="/ppt/media/image38.tif" ContentType="image/tiff"/>
  <Override PartName="/ppt/media/image39.tif" ContentType="image/tiff"/>
  <Override PartName="/ppt/media/image43.png" ContentType="image/png"/>
  <Override PartName="/ppt/media/image45.tif" ContentType="image/tiff"/>
  <Override PartName="/ppt/media/image44.png" ContentType="image/png"/>
  <Override PartName="/ppt/media/image46.tif" ContentType="image/tiff"/>
  <Override PartName="/ppt/media/image47.tif" ContentType="image/tiff"/>
  <Override PartName="/ppt/media/image48.tif" ContentType="image/tiff"/>
  <Override PartName="/ppt/media/image54.tif" ContentType="image/tiff"/>
  <Override PartName="/ppt/media/image52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_rels/slide45.xml.rels" ContentType="application/vnd.openxmlformats-package.relationships+xml"/>
  <Override PartName="/ppt/slides/_rels/slide44.xml.rels" ContentType="application/vnd.openxmlformats-package.relationships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65.xml.rels" ContentType="application/vnd.openxmlformats-package.relationships+xml"/>
  <Override PartName="/ppt/slides/_rels/slide55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6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56.xml.rels" ContentType="application/vnd.openxmlformats-package.relationships+xml"/>
  <Override PartName="/ppt/slides/_rels/slide10.xml.rels" ContentType="application/vnd.openxmlformats-package.relationships+xml"/>
  <Override PartName="/ppt/slides/_rels/slide47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57.xml.rels" ContentType="application/vnd.openxmlformats-package.relationships+xml"/>
  <Override PartName="/ppt/slides/_rels/slide16.xml.rels" ContentType="application/vnd.openxmlformats-package.relationships+xml"/>
  <Override PartName="/ppt/slides/_rels/slide53.xml.rels" ContentType="application/vnd.openxmlformats-package.relationships+xml"/>
  <Override PartName="/ppt/slides/_rels/slide15.xml.rels" ContentType="application/vnd.openxmlformats-package.relationships+xml"/>
  <Override PartName="/ppt/slides/_rels/slide52.xml.rels" ContentType="application/vnd.openxmlformats-package.relationships+xml"/>
  <Override PartName="/ppt/slides/_rels/slide54.xml.rels" ContentType="application/vnd.openxmlformats-package.relationships+xml"/>
  <Override PartName="/ppt/slides/_rels/slide17.xml.rels" ContentType="application/vnd.openxmlformats-package.relationships+xml"/>
  <Override PartName="/ppt/slides/_rels/slide51.xml.rels" ContentType="application/vnd.openxmlformats-package.relationships+xml"/>
  <Override PartName="/ppt/slides/_rels/slide50.xml.rels" ContentType="application/vnd.openxmlformats-package.relationships+xml"/>
  <Override PartName="/ppt/slides/_rels/slide48.xml.rels" ContentType="application/vnd.openxmlformats-package.relationships+xml"/>
  <Override PartName="/ppt/slides/_rels/slide11.xml.rels" ContentType="application/vnd.openxmlformats-package.relationships+xml"/>
  <Override PartName="/ppt/slides/_rels/slide46.xml.rels" ContentType="application/vnd.openxmlformats-package.relationships+xml"/>
  <Override PartName="/ppt/slides/_rels/slide28.xml.rels" ContentType="application/vnd.openxmlformats-package.relationships+xml"/>
  <Override PartName="/ppt/slides/_rels/slide62.xml.rels" ContentType="application/vnd.openxmlformats-package.relationships+xml"/>
  <Override PartName="/ppt/slides/_rels/slide64.xml.rels" ContentType="application/vnd.openxmlformats-package.relationships+xml"/>
  <Override PartName="/ppt/slides/_rels/slide27.xml.rels" ContentType="application/vnd.openxmlformats-package.relationships+xml"/>
  <Override PartName="/ppt/slides/_rels/slide61.xml.rels" ContentType="application/vnd.openxmlformats-package.relationships+xml"/>
  <Override PartName="/ppt/slides/_rels/slide19.xml.rels" ContentType="application/vnd.openxmlformats-package.relationships+xml"/>
  <Override PartName="/ppt/slides/_rels/slide63.xml.rels" ContentType="application/vnd.openxmlformats-package.relationships+xml"/>
  <Override PartName="/ppt/slides/_rels/slide14.xml.rels" ContentType="application/vnd.openxmlformats-package.relationships+xml"/>
  <Override PartName="/ppt/slides/_rels/slide60.xml.rels" ContentType="application/vnd.openxmlformats-package.relationships+xml"/>
  <Override PartName="/ppt/slides/_rels/slide18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58.xml.rels" ContentType="application/vnd.openxmlformats-package.relationships+xml"/>
  <Override PartName="/ppt/slides/_rels/slide12.xml.rels" ContentType="application/vnd.openxmlformats-package.relationships+xml"/>
  <Override PartName="/ppt/slides/_rels/slide4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59.xml.rels" ContentType="application/vnd.openxmlformats-package.relationships+xml"/>
  <Override PartName="/ppt/slides/_rels/slide13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8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4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6.xml" ContentType="application/vnd.openxmlformats-officedocument.presentationml.slide+xml"/>
  <Override PartName="/ppt/slides/slide29.xml" ContentType="application/vnd.openxmlformats-officedocument.presentationml.slide+xml"/>
  <Override PartName="/ppt/slides/slide65.xml" ContentType="application/vnd.openxmlformats-officedocument.presentationml.slide+xml"/>
  <Override PartName="/ppt/slides/slide28.xml" ContentType="application/vnd.openxmlformats-officedocument.presentationml.slide+xml"/>
  <Override PartName="/ppt/slides/slide62.xml" ContentType="application/vnd.openxmlformats-officedocument.presentationml.slide+xml"/>
  <Override PartName="/ppt/slides/slide64.xml" ContentType="application/vnd.openxmlformats-officedocument.presentationml.slide+xml"/>
  <Override PartName="/ppt/slides/slide27.xml" ContentType="application/vnd.openxmlformats-officedocument.presentationml.slide+xml"/>
  <Override PartName="/ppt/slides/slide61.xml" ContentType="application/vnd.openxmlformats-officedocument.presentationml.slide+xml"/>
  <Override PartName="/ppt/slides/slide19.xml" ContentType="application/vnd.openxmlformats-officedocument.presentationml.slide+xml"/>
  <Override PartName="/ppt/slides/slide63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slide21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5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Slides/notesSlide62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_rels/notesSlide51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61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63.xml.rels" ContentType="application/vnd.openxmlformats-package.relationships+xml"/>
  <Override PartName="/ppt/notesSlides/_rels/notesSlide64.xml.rels" ContentType="application/vnd.openxmlformats-package.relationships+xml"/>
  <Override PartName="/ppt/notesSlides/_rels/notesSlide65.xml.rels" ContentType="application/vnd.openxmlformats-package.relationships+xml"/>
  <Override PartName="/ppt/notesSlides/_rels/notesSlide66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6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53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5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4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44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  <p:sldId id="317" r:id="rId76"/>
    <p:sldId id="318" r:id="rId77"/>
    <p:sldId id="319" r:id="rId78"/>
    <p:sldId id="320" r:id="rId79"/>
    <p:sldId id="321" r:id="rId80"/>
  </p:sldIdLst>
  <p:sldSz cx="9144000" cy="6858000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slide" Target="slides/slide43.xml"/><Relationship Id="rId58" Type="http://schemas.openxmlformats.org/officeDocument/2006/relationships/slide" Target="slides/slide44.xml"/><Relationship Id="rId59" Type="http://schemas.openxmlformats.org/officeDocument/2006/relationships/slide" Target="slides/slide45.xml"/><Relationship Id="rId60" Type="http://schemas.openxmlformats.org/officeDocument/2006/relationships/slide" Target="slides/slide46.xml"/><Relationship Id="rId61" Type="http://schemas.openxmlformats.org/officeDocument/2006/relationships/slide" Target="slides/slide47.xml"/><Relationship Id="rId62" Type="http://schemas.openxmlformats.org/officeDocument/2006/relationships/slide" Target="slides/slide48.xml"/><Relationship Id="rId63" Type="http://schemas.openxmlformats.org/officeDocument/2006/relationships/slide" Target="slides/slide49.xml"/><Relationship Id="rId64" Type="http://schemas.openxmlformats.org/officeDocument/2006/relationships/slide" Target="slides/slide50.xml"/><Relationship Id="rId65" Type="http://schemas.openxmlformats.org/officeDocument/2006/relationships/slide" Target="slides/slide51.xml"/><Relationship Id="rId66" Type="http://schemas.openxmlformats.org/officeDocument/2006/relationships/slide" Target="slides/slide52.xml"/><Relationship Id="rId67" Type="http://schemas.openxmlformats.org/officeDocument/2006/relationships/slide" Target="slides/slide53.xml"/><Relationship Id="rId68" Type="http://schemas.openxmlformats.org/officeDocument/2006/relationships/slide" Target="slides/slide54.xml"/><Relationship Id="rId69" Type="http://schemas.openxmlformats.org/officeDocument/2006/relationships/slide" Target="slides/slide55.xml"/><Relationship Id="rId70" Type="http://schemas.openxmlformats.org/officeDocument/2006/relationships/slide" Target="slides/slide56.xml"/><Relationship Id="rId71" Type="http://schemas.openxmlformats.org/officeDocument/2006/relationships/slide" Target="slides/slide57.xml"/><Relationship Id="rId72" Type="http://schemas.openxmlformats.org/officeDocument/2006/relationships/slide" Target="slides/slide58.xml"/><Relationship Id="rId73" Type="http://schemas.openxmlformats.org/officeDocument/2006/relationships/slide" Target="slides/slide59.xml"/><Relationship Id="rId74" Type="http://schemas.openxmlformats.org/officeDocument/2006/relationships/slide" Target="slides/slide60.xml"/><Relationship Id="rId75" Type="http://schemas.openxmlformats.org/officeDocument/2006/relationships/slide" Target="slides/slide61.xml"/><Relationship Id="rId76" Type="http://schemas.openxmlformats.org/officeDocument/2006/relationships/slide" Target="slides/slide62.xml"/><Relationship Id="rId77" Type="http://schemas.openxmlformats.org/officeDocument/2006/relationships/slide" Target="slides/slide63.xml"/><Relationship Id="rId78" Type="http://schemas.openxmlformats.org/officeDocument/2006/relationships/slide" Target="slides/slide64.xml"/><Relationship Id="rId79" Type="http://schemas.openxmlformats.org/officeDocument/2006/relationships/slide" Target="slides/slide65.xml"/><Relationship Id="rId80" Type="http://schemas.openxmlformats.org/officeDocument/2006/relationships/slide" Target="slides/slide66.xml"/><Relationship Id="rId81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dt" idx="3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ftr" idx="3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PlaceHolder 6"/>
          <p:cNvSpPr>
            <a:spLocks noGrp="1"/>
          </p:cNvSpPr>
          <p:nvPr>
            <p:ph type="sldNum" idx="3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5590EAE-F51C-4165-9A50-FA31F2AC7DE4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62.xml.rels><?xml version="1.0" encoding="UTF-8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
</Relationships>
</file>

<file path=ppt/notesSlides/_rels/notesSlide63.xml.rels><?xml version="1.0" encoding="UTF-8"?>
<Relationships xmlns="http://schemas.openxmlformats.org/package/2006/relationships"><Relationship Id="rId1" Type="http://schemas.openxmlformats.org/officeDocument/2006/relationships/slide" Target="../slides/slide63.xml"/><Relationship Id="rId2" Type="http://schemas.openxmlformats.org/officeDocument/2006/relationships/notesMaster" Target="../notesMasters/notesMaster1.xml"/>
</Relationships>
</file>

<file path=ppt/notesSlides/_rels/notesSlide64.xml.rels><?xml version="1.0" encoding="UTF-8"?>
<Relationships xmlns="http://schemas.openxmlformats.org/package/2006/relationships"><Relationship Id="rId1" Type="http://schemas.openxmlformats.org/officeDocument/2006/relationships/slide" Target="../slides/slide64.xml"/><Relationship Id="rId2" Type="http://schemas.openxmlformats.org/officeDocument/2006/relationships/notesMaster" Target="../notesMasters/notesMaster1.xml"/>
</Relationships>
</file>

<file path=ppt/notesSlides/_rels/notesSlide65.xml.rels><?xml version="1.0" encoding="UTF-8"?>
<Relationships xmlns="http://schemas.openxmlformats.org/package/2006/relationships"><Relationship Id="rId1" Type="http://schemas.openxmlformats.org/officeDocument/2006/relationships/slide" Target="../slides/slide65.xml"/><Relationship Id="rId2" Type="http://schemas.openxmlformats.org/officeDocument/2006/relationships/notesMaster" Target="../notesMasters/notesMaster1.xml"/>
</Relationships>
</file>

<file path=ppt/notesSlides/_rels/notesSlide66.xml.rels><?xml version="1.0" encoding="UTF-8"?>
<Relationships xmlns="http://schemas.openxmlformats.org/package/2006/relationships"><Relationship Id="rId1" Type="http://schemas.openxmlformats.org/officeDocument/2006/relationships/slide" Target="../slides/slide6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PlaceHolder 3"/>
          <p:cNvSpPr>
            <a:spLocks noGrp="1"/>
          </p:cNvSpPr>
          <p:nvPr>
            <p:ph type="sldNum" idx="159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1011A93-A8B8-4EC7-81A8-7438275A293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 type="sldNum" idx="168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BE6F281-37BE-43E7-9391-01DF8398C11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sldNum" idx="169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269C402-2555-419F-BD24-0752F2E70DE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3" name="PlaceHolder 3"/>
          <p:cNvSpPr>
            <a:spLocks noGrp="1"/>
          </p:cNvSpPr>
          <p:nvPr>
            <p:ph type="sldNum" idx="170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4FDA0E6-4F68-4AEB-BB1B-E5C766EB119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 type="sldNum" idx="171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C3AF7C9-0B7B-4C1C-87FC-EDA871ECC33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 type="sldNum" idx="172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10F1F30-31A0-4D22-A64E-7B3C4BDB9EA8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PlaceHolder 3"/>
          <p:cNvSpPr>
            <a:spLocks noGrp="1"/>
          </p:cNvSpPr>
          <p:nvPr>
            <p:ph type="sldNum" idx="173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C3D209A-491C-4E1B-B5C0-E4F712F1F5C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 type="sldNum" idx="174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F610E24-B1BB-4D25-A507-C001DCE9E87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6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PlaceHolder 3"/>
          <p:cNvSpPr>
            <a:spLocks noGrp="1"/>
          </p:cNvSpPr>
          <p:nvPr>
            <p:ph type="sldNum" idx="175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4C2166A-8178-4215-AC4A-501A471BE3F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 type="sldNum" idx="176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AB5573B-F61B-4186-88CA-1DD071D36B9A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sldNum" idx="177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3B88D4F-6F37-4C80-9909-F1AA6F13081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 type="sldNum" idx="160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CAB6E28-318A-4F44-A226-29655405B83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 type="sldNum" idx="178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89C32D7-3F1C-472C-AA72-155589551C7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sldNum" idx="179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289ED07-AB64-4304-8B3B-6F28DA5ACBA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PlaceHolder 3"/>
          <p:cNvSpPr>
            <a:spLocks noGrp="1"/>
          </p:cNvSpPr>
          <p:nvPr>
            <p:ph type="sldNum" idx="180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DE64541-6F39-4EDE-8AED-ABC312BED76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sldNum" idx="181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5A7EB56-4511-4F1C-9FCE-8E024882829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 type="sldNum" idx="182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3838FBE-6E6A-48C5-A333-C2D8FB25042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9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PlaceHolder 3"/>
          <p:cNvSpPr>
            <a:spLocks noGrp="1"/>
          </p:cNvSpPr>
          <p:nvPr>
            <p:ph type="sldNum" idx="183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D0C0B7F-A8DD-41AB-BD20-EDF15D5C539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9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 type="sldNum" idx="184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57E6C31-A192-4615-8C90-CD1A76D8FBC8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PlaceHolder 3"/>
          <p:cNvSpPr>
            <a:spLocks noGrp="1"/>
          </p:cNvSpPr>
          <p:nvPr>
            <p:ph type="sldNum" idx="185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60DFDB0-07AC-4B84-A72B-D49A52CCD88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PlaceHolder 3"/>
          <p:cNvSpPr>
            <a:spLocks noGrp="1"/>
          </p:cNvSpPr>
          <p:nvPr>
            <p:ph type="sldNum" idx="186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69AECC7-4AE9-4462-A7CC-DE705BFB3F3A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0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To invert a pure translation matrix, simply negate the vector t  (i.e., negate tx 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ty  and tz ).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 type="sldNum" idx="187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AA74BCC-AB86-4D0B-9FE1-5177494F5F6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sldNum" idx="161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18E27BC-2C46-4DAD-A947-D9EDC1B141CC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0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The 1  within the upper 3  3  always appears on the axis we’re rotating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about, while the sine and cosine terms are off-axis.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•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Positive rotations go from x  to y  (about z ), from y  to z  (about x ) and from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z  to x  (about y ). The z  to x  rotation “wraps around,” which is why the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rotation matrix about the y -axis is transposed relative to the other two.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(Use the right-hand or left-hand rule to remember this.)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•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The inverse of a pure rotation is just its transpose. This works because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inverting a rotation is equivalent to rotating by the negative angle. You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may recall that cos(􀀀) = cos()  while sin(􀀀) = 􀀀sin() , so negating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the angle causes the two sine terms to effectively switch places, while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the cosine terms stay put.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 type="sldNum" idx="188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B38934E-CC86-46F9-95B4-327BA0AB822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The 1  within the upper 3  3  always appears on the axis we’re rotating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about, while the sine and cosine terms are off-axis.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•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Positive rotations go from x  to y  (about z ), from y  to z  (about x ) and from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z  to x  (about y ). The z  to x  rotation “wraps around,” which is why the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rotation matrix about the y -axis is transposed relative to the other two.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(Use the right-hand or left-hand rule to remember this.)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•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The inverse of a pure rotation is just its transpose. This works because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inverting a rotation is equivalent to rotating by the negative angle. You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may recall that cos(􀀀) = cos()  while sin(􀀀) = 􀀀sin() , so negating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the angle causes the two sine terms to effectively switch places, while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the cosine terms stay put.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 type="sldNum" idx="189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39B8D30-D238-4250-A20C-15D35481A0A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1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To invert a scaling matrix, simply substitute sx , sy  and sz  with their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reciprocals (i.e., 1=sx , 1=sy  and 1=sz ).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•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When the scale factor along all three axes is the same (sx = sy = sz ),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we call this uniform scale.  Spheres remain spheres under uniform scale,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whereas under nonuniform scale they become ellipsoids. To keep the  mathematics of bounding sphere checks simple and fast, many game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engines impose the restriction that only uniform scale may be applied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to renderable geometry or collision primitives.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•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When a uniform scale matrix Su  and a rotation matrix R  are concatenated,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the order of multiplication is unimportant (i.e., SuR = RSu ).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This only works for uniform  scale!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3" name="PlaceHolder 3"/>
          <p:cNvSpPr>
            <a:spLocks noGrp="1"/>
          </p:cNvSpPr>
          <p:nvPr>
            <p:ph type="sldNum" idx="190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05D5CA5-0F92-4210-B8DC-FF0FCF45E08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PlaceHolder 3"/>
          <p:cNvSpPr>
            <a:spLocks noGrp="1"/>
          </p:cNvSpPr>
          <p:nvPr>
            <p:ph type="sldNum" idx="191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095DCC3-B09E-45EE-9EB6-EA0C0A65BC1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In Figure 4.17, we see a point P represented by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two different position vectors—the vector PA  gives the position of P  relative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PlaceHolder 3"/>
          <p:cNvSpPr>
            <a:spLocks noGrp="1"/>
          </p:cNvSpPr>
          <p:nvPr>
            <p:ph type="sldNum" idx="192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84A800B-7437-4DB8-91BF-A8C9732295F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Front. This name is given to the axis that points in the direction that the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object naturally travels or faces. In this book, we’ll use the symbol F to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refer to a unit basis vector along the front axis.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• 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Up. This name is given to the axis that points towards the top of the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object. The unit basis vector along this axis will be denoted U.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• 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Left or right. The name “left” or “right” is given to the axis that points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toward the left or right side of the object. Which name is chosen depends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on whether your game engine uses left-handed or right-handed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The mapping between the (front; up; left)  labels and the (x; y; z)  axes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is completely arbitrary. A common choice when working with right-handed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axes is to assign the label front  to the positive z -axis, the label left  to the positive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x -axis and the label up  to the positive y -axis (or in terms of unit basis vectors,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F = k , L = i  and U = j ). However, it’s equally common for +x  to be front  and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+z  to be right (F = i , R = k , U = j ). I’ve also worked with engines in which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the z -axis is oriented vertically. The only real requirement is that you stick to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one convention consistently throughout your engine.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 type="sldNum" idx="193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BF88272-DB04-4B1D-AC4D-4328A5718B4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Front. This name is given to the axis that points in the direction that the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object naturally travels or faces. In this book, we’ll use the symbol F to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refer to a unit basis vector along the front axis.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• 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Up. This name is given to the axis that points towards the top of the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object. The unit basis vector along this axis will be denoted U.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• 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Left or right. The name “left” or “right” is given to the axis that points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toward the left or right side of the object. Which name is chosen depends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on whether your game engine uses left-handed or right-handed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5" name="PlaceHolder 3"/>
          <p:cNvSpPr>
            <a:spLocks noGrp="1"/>
          </p:cNvSpPr>
          <p:nvPr>
            <p:ph type="sldNum" idx="194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29270D9-AA43-4DC3-9FA0-CECE781462A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Front. This name is given to the axis that points in the direction that the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object naturally travels or faces. In this book, we’ll use the symbol F to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refer to a unit basis vector along the front axis.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• 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Up. This name is given to the axis that points towards the top of the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object. The unit basis vector along this axis will be denoted U.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• 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Left or right. The name “left” or “right” is given to the axis that points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toward the left or right side of the object. Which name is chosen depends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on whether your game engine uses left-handed or right-handed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 type="sldNum" idx="195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39B3C8B-1883-4267-9597-F7E11737E9B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To invert a scaling matrix, simply substitute sx , sy  and sz  with their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reciprocals (i.e., 1=sx , 1=sy  and 1=sz ).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•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When the scale factor along all three axes is the same (sx = sy = sz ),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we call this uniform scale.  Spheres remain spheres under uniform scale,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whereas under nonuniform scale they become ellipsoids. To keep the  mathematics of bounding sphere checks simple and fast, many game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engines impose the restriction that only uniform scale may be applied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to renderable geometry or collision primitives.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•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When a uniform scale matrix Su  and a rotation matrix R  are concatenated,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the order of multiplication is unimportant (i.e., SuR = RSu ).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This only works for uniform  scale!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1" name="PlaceHolder 3"/>
          <p:cNvSpPr>
            <a:spLocks noGrp="1"/>
          </p:cNvSpPr>
          <p:nvPr>
            <p:ph type="sldNum" idx="196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67715D9-81CB-4522-97F8-58B84AED563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 type="sldNum" idx="162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5DF4306-59A2-4C73-BBE7-E0D2E92BCFA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3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4" name="PlaceHolder 3"/>
          <p:cNvSpPr>
            <a:spLocks noGrp="1"/>
          </p:cNvSpPr>
          <p:nvPr>
            <p:ph type="sldNum" idx="197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FCF691B-564A-41FE-823E-1F433EE1634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3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7" name="PlaceHolder 3"/>
          <p:cNvSpPr>
            <a:spLocks noGrp="1"/>
          </p:cNvSpPr>
          <p:nvPr>
            <p:ph type="sldNum" idx="198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6D5129A-2B25-4C01-A27A-4C0B8D0C038A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3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0" name="PlaceHolder 3"/>
          <p:cNvSpPr>
            <a:spLocks noGrp="1"/>
          </p:cNvSpPr>
          <p:nvPr>
            <p:ph type="sldNum" idx="199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728F7EB-2C72-4611-977F-42FEB7C39F6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4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3" name="PlaceHolder 3"/>
          <p:cNvSpPr>
            <a:spLocks noGrp="1"/>
          </p:cNvSpPr>
          <p:nvPr>
            <p:ph type="sldNum" idx="200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6665DA3-53BF-4FDA-925A-9412D8138BC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6" name="PlaceHolder 3"/>
          <p:cNvSpPr>
            <a:spLocks noGrp="1"/>
          </p:cNvSpPr>
          <p:nvPr>
            <p:ph type="sldNum" idx="201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1593B94-1E09-472E-8EB7-5D58A0BFD74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4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9" name="PlaceHolder 3"/>
          <p:cNvSpPr>
            <a:spLocks noGrp="1"/>
          </p:cNvSpPr>
          <p:nvPr>
            <p:ph type="sldNum" idx="202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67AD401-9EDF-40C8-9839-1B3291F68DC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5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2" name="PlaceHolder 3"/>
          <p:cNvSpPr>
            <a:spLocks noGrp="1"/>
          </p:cNvSpPr>
          <p:nvPr>
            <p:ph type="sldNum" idx="203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2679B14-41BF-4A7A-ADFA-0652C7FF0F8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5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The jury is still out on whether or not to use SLERP in a game engine. Jonathan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Blow wrote a great article positing that SLERP is too expensive, and LERP’s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quality is not really that bad—therefore, he suggests, we should understand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SLERP but avoid it in our game engines (see http://number-none.com/pro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duct/Understanding%20Slerp,%20Then%20Not%20Using%20It/index.html).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On the other hand, some of my colleagues at Naughty Dog have found that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 good SLERP implementation performs nearly as well as LERP. (For example,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on the PS3’s SPUs, Naughty Dog’s Ice team’s implementation of SLERP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takes 20 cycles per joint, while its LERP implementation takes 16.25 cycles per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joint.) Therefore, I’d personally recommend that you profile your SLERP and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LERP implementations before making any decisions. If the performance hit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 type="sldNum" idx="204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D2F5637-A2E4-4980-BED6-5870F508F2E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sldNum" idx="163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3B0583F-E2F9-4C2B-AE8C-EB702B53754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5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8" name="PlaceHolder 3"/>
          <p:cNvSpPr>
            <a:spLocks noGrp="1"/>
          </p:cNvSpPr>
          <p:nvPr>
            <p:ph type="sldNum" idx="205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1603181-5F56-4077-B069-16E95817A9F8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6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1" name="PlaceHolder 3"/>
          <p:cNvSpPr>
            <a:spLocks noGrp="1"/>
          </p:cNvSpPr>
          <p:nvPr>
            <p:ph type="sldNum" idx="206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3CBD235-28BA-4EAC-84ED-EAD15F3422B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6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4" name="PlaceHolder 3"/>
          <p:cNvSpPr>
            <a:spLocks noGrp="1"/>
          </p:cNvSpPr>
          <p:nvPr>
            <p:ph type="sldNum" idx="207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FB2D7B1-C2DC-4D43-B07B-00953BF0892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6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7" name="PlaceHolder 3"/>
          <p:cNvSpPr>
            <a:spLocks noGrp="1"/>
          </p:cNvSpPr>
          <p:nvPr>
            <p:ph type="sldNum" idx="208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BC5EA9C-0509-4F1E-9B27-18EC5598A55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6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0" name="PlaceHolder 3"/>
          <p:cNvSpPr>
            <a:spLocks noGrp="1"/>
          </p:cNvSpPr>
          <p:nvPr>
            <p:ph type="sldNum" idx="209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1D39616-9209-43BC-93CB-C237938B8E2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7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PlaceHolder 3"/>
          <p:cNvSpPr>
            <a:spLocks noGrp="1"/>
          </p:cNvSpPr>
          <p:nvPr>
            <p:ph type="sldNum" idx="210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9F12B5C-6B7A-4FE3-AC80-C56A3838384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7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6" name="PlaceHolder 3"/>
          <p:cNvSpPr>
            <a:spLocks noGrp="1"/>
          </p:cNvSpPr>
          <p:nvPr>
            <p:ph type="sldNum" idx="211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FCF1335-2986-46E3-A85E-B694EA9AFB9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7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 convex polyhedral region  is defined by an arbitrary set of planes, all with normals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pointing inward (or outward). The test for whether a point lies inside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or outside the volume defined by the planes is relatively straightforward; it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is similar to a frustum test, but with possibly more planes. Convex regions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are very useful for implementing arbitrarily shaped trigger regions in games.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Many engines employ this technique; for example, the Quake engine’s ubiquitous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brushes  are just volumes bounded by planes in exactly this way.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9" name="PlaceHolder 3"/>
          <p:cNvSpPr>
            <a:spLocks noGrp="1"/>
          </p:cNvSpPr>
          <p:nvPr>
            <p:ph type="sldNum" idx="212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A3F75A7-5167-4752-B2CA-697F6362DC5A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8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 convex polyhedral region  is defined by an arbitrary set of planes, all with normals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pointing inward (or outward). The test for whether a point lies inside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or outside the volume defined by the planes is relatively straightforward; it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is similar to a frustum test, but with possibly more planes. Convex regions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are very useful for implementing arbitrarily shaped trigger regions in games.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Many engines employ this technique; for example, the Quake engine’s ubiquitous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brushes  are just volumes bounded by planes in exactly this way.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" name="PlaceHolder 3"/>
          <p:cNvSpPr>
            <a:spLocks noGrp="1"/>
          </p:cNvSpPr>
          <p:nvPr>
            <p:ph type="sldNum" idx="213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19DE671-7CDC-46B7-9F77-D3625B1E8AFC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8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5" name="PlaceHolder 3"/>
          <p:cNvSpPr>
            <a:spLocks noGrp="1"/>
          </p:cNvSpPr>
          <p:nvPr>
            <p:ph type="sldNum" idx="214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140710C-C56D-44FC-9B0D-6D42A6A52C3A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sldNum" idx="164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79135FD-951F-4919-A7AF-BFB4A6B2FFC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8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PlaceHolder 3"/>
          <p:cNvSpPr>
            <a:spLocks noGrp="1"/>
          </p:cNvSpPr>
          <p:nvPr>
            <p:ph type="sldNum" idx="215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27CCAD3-4F47-46BB-B16B-A8082AB1870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9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 je seed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 multiplier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 increment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1" name="PlaceHolder 3"/>
          <p:cNvSpPr>
            <a:spLocks noGrp="1"/>
          </p:cNvSpPr>
          <p:nvPr>
            <p:ph type="sldNum" idx="216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E906802-7B22-4EEB-A1B3-743470D0482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9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4" name="PlaceHolder 3"/>
          <p:cNvSpPr>
            <a:spLocks noGrp="1"/>
          </p:cNvSpPr>
          <p:nvPr>
            <p:ph type="sldNum" idx="217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75A0916-3578-4530-A69E-72E9FA3E4BF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9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7" name="PlaceHolder 3"/>
          <p:cNvSpPr>
            <a:spLocks noGrp="1"/>
          </p:cNvSpPr>
          <p:nvPr>
            <p:ph type="sldNum" idx="218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3D0196C-BEE7-4E79-BC7D-944F1FEA4C1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9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0" name="PlaceHolder 3"/>
          <p:cNvSpPr>
            <a:spLocks noGrp="1"/>
          </p:cNvSpPr>
          <p:nvPr>
            <p:ph type="sldNum" idx="219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2B87C45-D665-4400-86D0-4E972199ED8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60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3" name="PlaceHolder 3"/>
          <p:cNvSpPr>
            <a:spLocks noGrp="1"/>
          </p:cNvSpPr>
          <p:nvPr>
            <p:ph type="sldNum" idx="220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C07CE0B-DC29-4528-9FEC-A3839FC269F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60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6" name="PlaceHolder 3"/>
          <p:cNvSpPr>
            <a:spLocks noGrp="1"/>
          </p:cNvSpPr>
          <p:nvPr>
            <p:ph type="sldNum" idx="221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02CDD93-8B8A-4C17-87DF-4965727AC27A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sldNum" idx="165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E1EC663-4EFC-40A9-8B22-8E2DF650C3B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sldNum" idx="166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B486DC2-FDFA-4066-AF6F-D2B973EF16C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sldNum" idx="167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E7CB51B-4DB7-484A-9984-11B99BD8E93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1473739-E14B-4714-933E-B51BB3DA13F1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BD379D95-4110-4F11-81DF-5CBD62AAE4B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2BE98C26-2D45-407D-A384-6EDC2442E4C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6FFDD773-3A61-40C8-BC6A-27D77DFA9F9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B5308ABA-6C30-4B31-9B67-509409204FF6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CAF71C9-106A-49A9-A5E9-B510A653BB5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BCF923A-AC1C-4FA2-BB38-D469F9AA4469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62A64767-5D73-4FA7-B37E-8A42630C847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4015440" cy="493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3880" y="1219320"/>
            <a:ext cx="4015440" cy="493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502F6B9C-24F6-4F5B-844A-A0BC26F1BACA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99B1CEC3-096B-4FFA-818C-2C5EFED27B14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3E5A60BB-4640-466A-8005-AB3FDC30473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432702B2-1773-4217-B2D5-24E83A39825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" name="Enakokraki trikotnik 9" hidden="1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" name="Pravokotnik 20"/>
          <p:cNvSpPr/>
          <p:nvPr/>
        </p:nvSpPr>
        <p:spPr>
          <a:xfrm>
            <a:off x="905040" y="3648240"/>
            <a:ext cx="7314480" cy="127872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" name="Pravokotnik 32"/>
          <p:cNvSpPr/>
          <p:nvPr/>
        </p:nvSpPr>
        <p:spPr>
          <a:xfrm>
            <a:off x="914400" y="5048280"/>
            <a:ext cx="7314480" cy="685080"/>
          </a:xfrm>
          <a:prstGeom prst="rect">
            <a:avLst/>
          </a:prstGeom>
          <a:noFill/>
          <a:ln cap="rnd" w="6350">
            <a:solidFill>
              <a:srgbClr val="9fb8cd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5" name="Pravokotnik 21"/>
          <p:cNvSpPr/>
          <p:nvPr/>
        </p:nvSpPr>
        <p:spPr>
          <a:xfrm>
            <a:off x="905040" y="3648240"/>
            <a:ext cx="227880" cy="127872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" name="Pravokotnik 31"/>
          <p:cNvSpPr/>
          <p:nvPr/>
        </p:nvSpPr>
        <p:spPr>
          <a:xfrm>
            <a:off x="914400" y="5048280"/>
            <a:ext cx="227880" cy="68508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ftr" idx="1"/>
          </p:nvPr>
        </p:nvSpPr>
        <p:spPr>
          <a:xfrm>
            <a:off x="2124000" y="6381720"/>
            <a:ext cx="5184000" cy="366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2"/>
          </p:nvPr>
        </p:nvSpPr>
        <p:spPr>
          <a:xfrm>
            <a:off x="1216080" y="6354720"/>
            <a:ext cx="834480" cy="366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F2E7C9C-3D98-4EB2-9E79-D464337AB36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" name="Enakokraki trikotnik 9" hidden="1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80" name="Raven konektor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Raven konektor 9"/>
          <p:cNvSpPr/>
          <p:nvPr/>
        </p:nvSpPr>
        <p:spPr>
          <a:xfrm>
            <a:off x="6178320" y="306360"/>
            <a:ext cx="360" cy="603540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" name="Enakokraki trikotnik 8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ftr" idx="23"/>
          </p:nvPr>
        </p:nvSpPr>
        <p:spPr>
          <a:xfrm>
            <a:off x="2898720" y="6356520"/>
            <a:ext cx="35046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ldNum" idx="2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9478AF9-4444-420D-8DA0-E3B7609094F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 idx="25"/>
          </p:nvPr>
        </p:nvSpPr>
        <p:spPr>
          <a:xfrm>
            <a:off x="6400800" y="6356520"/>
            <a:ext cx="228852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646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Enakokraki trikotnik 9" hidden="1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89" name="Raven konektor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" name="Enakokraki trikotnik 8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91" name="Pravokotnik 9"/>
          <p:cNvSpPr/>
          <p:nvPr/>
        </p:nvSpPr>
        <p:spPr>
          <a:xfrm>
            <a:off x="457200" y="500040"/>
            <a:ext cx="181800" cy="68508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92" name="PlaceHolder 1"/>
          <p:cNvSpPr>
            <a:spLocks noGrp="1"/>
          </p:cNvSpPr>
          <p:nvPr>
            <p:ph type="ftr" idx="26"/>
          </p:nvPr>
        </p:nvSpPr>
        <p:spPr>
          <a:xfrm>
            <a:off x="2898720" y="6356520"/>
            <a:ext cx="35046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ldNum" idx="27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6E47946-785F-4E76-B1C0-4166D3DEBBF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dt" idx="28"/>
          </p:nvPr>
        </p:nvSpPr>
        <p:spPr>
          <a:xfrm>
            <a:off x="6400800" y="6356520"/>
            <a:ext cx="228852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D8901202-21A9-48C9-9A42-224FAEF2CC66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5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Enakokraki trikotnik 9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6" name="PlaceHolder 1"/>
          <p:cNvSpPr>
            <a:spLocks noGrp="1"/>
          </p:cNvSpPr>
          <p:nvPr>
            <p:ph type="ftr" idx="3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ldNum" idx="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7D838E5-2BF8-46AC-BB2C-119799F0DB5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Enakokraki trikotnik 9" hidden="1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1" name="Raven konektor 6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Enakokraki trikotnik 7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3" name="Raven konektor 8"/>
          <p:cNvSpPr/>
          <p:nvPr/>
        </p:nvSpPr>
        <p:spPr>
          <a:xfrm>
            <a:off x="6556320" y="276120"/>
            <a:ext cx="360" cy="585144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ftr" idx="5"/>
          </p:nvPr>
        </p:nvSpPr>
        <p:spPr>
          <a:xfrm>
            <a:off x="2898720" y="6356520"/>
            <a:ext cx="35046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ldNum" idx="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0E6F845-F888-4121-9440-9A5C376C4E9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7"/>
          </p:nvPr>
        </p:nvSpPr>
        <p:spPr>
          <a:xfrm>
            <a:off x="6400800" y="6356520"/>
            <a:ext cx="228852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Enakokraki trikotnik 9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ftr" idx="8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sldNum" idx="9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C3AB31A-7AAD-476C-9EDC-3D56BE9B008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646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" name="Enakokraki trikotnik 9" hidden="1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9" name="Pravokotnik 6"/>
          <p:cNvSpPr/>
          <p:nvPr/>
        </p:nvSpPr>
        <p:spPr>
          <a:xfrm>
            <a:off x="914400" y="2819520"/>
            <a:ext cx="7314480" cy="127872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0" name="Pravokotnik 7"/>
          <p:cNvSpPr/>
          <p:nvPr/>
        </p:nvSpPr>
        <p:spPr>
          <a:xfrm>
            <a:off x="914400" y="2819520"/>
            <a:ext cx="227880" cy="127872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1" name="PlaceHolder 1"/>
          <p:cNvSpPr>
            <a:spLocks noGrp="1"/>
          </p:cNvSpPr>
          <p:nvPr>
            <p:ph type="ftr" idx="10"/>
          </p:nvPr>
        </p:nvSpPr>
        <p:spPr>
          <a:xfrm>
            <a:off x="2898720" y="6354720"/>
            <a:ext cx="3474360" cy="366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11"/>
          </p:nvPr>
        </p:nvSpPr>
        <p:spPr>
          <a:xfrm>
            <a:off x="1069920" y="6354720"/>
            <a:ext cx="1520280" cy="366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9A97C323-21D5-4891-BE7F-3FD28171F9F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12"/>
          </p:nvPr>
        </p:nvSpPr>
        <p:spPr>
          <a:xfrm>
            <a:off x="6400800" y="6354720"/>
            <a:ext cx="2285280" cy="366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" name="Enakokraki trikotnik 9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440" cy="4937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440" cy="4937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ftr" idx="13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sldNum" idx="1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A7538E4-16AB-404C-977D-733ADC0A7D0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Enakokraki trikotnik 9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58" name="PlaceHolder 1"/>
          <p:cNvSpPr>
            <a:spLocks noGrp="1"/>
          </p:cNvSpPr>
          <p:nvPr>
            <p:ph type="ftr" idx="15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ldNum" idx="1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5EEC584A-50EF-42FF-A187-78910D07288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Enakokraki trikotnik 9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3" name="Enakokraki trikotnik 5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ftr" idx="17"/>
          </p:nvPr>
        </p:nvSpPr>
        <p:spPr>
          <a:xfrm>
            <a:off x="2898720" y="6356520"/>
            <a:ext cx="35046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sldNum" idx="18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1F24C1E-3FA2-4BED-8103-4C1D3E60620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dt" idx="19"/>
          </p:nvPr>
        </p:nvSpPr>
        <p:spPr>
          <a:xfrm>
            <a:off x="6400800" y="6356520"/>
            <a:ext cx="228852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" name="Enakokraki trikotnik 9" hidden="1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2" name="Raven konektor 4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Enakokraki trikotnik 5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4" name="PlaceHolder 1"/>
          <p:cNvSpPr>
            <a:spLocks noGrp="1"/>
          </p:cNvSpPr>
          <p:nvPr>
            <p:ph type="ftr" idx="20"/>
          </p:nvPr>
        </p:nvSpPr>
        <p:spPr>
          <a:xfrm>
            <a:off x="2898720" y="6356520"/>
            <a:ext cx="35046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ldNum" idx="21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8F76C94E-941F-4C00-89F7-1612D173AFC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dt" idx="22"/>
          </p:nvPr>
        </p:nvSpPr>
        <p:spPr>
          <a:xfrm>
            <a:off x="6400800" y="6356520"/>
            <a:ext cx="228852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tif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tif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tif"/><Relationship Id="rId3" Type="http://schemas.openxmlformats.org/officeDocument/2006/relationships/image" Target="../media/image23.tif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tif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0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1.tif"/><Relationship Id="rId2" Type="http://schemas.openxmlformats.org/officeDocument/2006/relationships/image" Target="../media/image32.tif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tif"/><Relationship Id="rId3" Type="http://schemas.openxmlformats.org/officeDocument/2006/relationships/image" Target="../media/image35.tif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tif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8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9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0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1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42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5.tif"/><Relationship Id="rId3" Type="http://schemas.openxmlformats.org/officeDocument/2006/relationships/image" Target="../media/image46.tif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7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48.tif"/><Relationship Id="rId2" Type="http://schemas.openxmlformats.org/officeDocument/2006/relationships/image" Target="../media/image49.tif"/><Relationship Id="rId3" Type="http://schemas.openxmlformats.org/officeDocument/2006/relationships/image" Target="../media/image50.tif"/><Relationship Id="rId4" Type="http://schemas.openxmlformats.org/officeDocument/2006/relationships/image" Target="../media/image51.tif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image" Target="../media/image53.tif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54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55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56.tif"/><Relationship Id="rId2" Type="http://schemas.openxmlformats.org/officeDocument/2006/relationships/image" Target="../media/image57.tif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58.tif"/><Relationship Id="rId2" Type="http://schemas.openxmlformats.org/officeDocument/2006/relationships/image" Target="../media/image59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image" Target="../media/image61.tif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62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63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64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4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42800" y="355752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2800" spc="-1" strike="noStrike">
                <a:solidFill>
                  <a:schemeClr val="dk1"/>
                </a:solidFill>
                <a:latin typeface="Franklin Gothic Book"/>
              </a:rPr>
              <a:t>Matematične osnove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ubTitle"/>
          </p:nvPr>
        </p:nvSpPr>
        <p:spPr>
          <a:xfrm>
            <a:off x="1785960" y="676440"/>
            <a:ext cx="6400080" cy="1751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2000" spc="-1" strike="noStrike">
                <a:solidFill>
                  <a:schemeClr val="dk2"/>
                </a:solidFill>
                <a:latin typeface="Franklin Gothic Book"/>
              </a:rPr>
              <a:t>Razvoj iger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odnaslov 2"/>
          <p:cNvSpPr/>
          <p:nvPr/>
        </p:nvSpPr>
        <p:spPr>
          <a:xfrm>
            <a:off x="1071720" y="5214960"/>
            <a:ext cx="714312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Jernej Vičič   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ftr" idx="51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točke, vektorji, kartezijske koordinate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sldNum" idx="52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7DF6262E-2E6C-40DD-929E-43FA3BFB607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/>
          </p:nvPr>
        </p:nvSpPr>
        <p:spPr>
          <a:xfrm>
            <a:off x="485640" y="1268640"/>
            <a:ext cx="8228880" cy="458532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ftr" idx="53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točke, vektorji, kartezijske koordinate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sldNum" idx="5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1B04440A-54B1-4A16-BD3D-06E926C9583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485640" y="1268280"/>
            <a:ext cx="8228880" cy="5087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normalni vektor: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pravokoten na ravnino,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ponavadi je enotski, ni nujno,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pravokoten na površino objekta,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uporabimo pri računanju odboja žarka.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ftr" idx="55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točke, vektorji, kartezijske koordinate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sldNum" idx="5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9BE4A16D-89EC-43DC-A645-36DA8B13CA4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485640" y="1268280"/>
            <a:ext cx="8228880" cy="5087160"/>
          </a:xfrm>
          <a:prstGeom prst="rect">
            <a:avLst/>
          </a:prstGeom>
          <a:blipFill rotWithShape="0">
            <a:blip r:embed="rId1"/>
            <a:stretch>
              <a:fillRect l="-669" t="-1082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ftr" idx="57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točke, vektorji, kartezijske koordinate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sldNum" idx="58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E648805-9344-4F6F-B551-A3EB9ACA710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485640" y="1268280"/>
            <a:ext cx="8228880" cy="5087160"/>
          </a:xfrm>
          <a:prstGeom prst="rect">
            <a:avLst/>
          </a:prstGeom>
          <a:blipFill rotWithShape="0">
            <a:blip r:embed="rId1"/>
            <a:stretch>
              <a:fillRect l="-2" t="-842" r="-2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1" descr=""/>
          <p:cNvPicPr/>
          <p:nvPr/>
        </p:nvPicPr>
        <p:blipFill>
          <a:blip r:embed="rId2"/>
          <a:stretch/>
        </p:blipFill>
        <p:spPr>
          <a:xfrm>
            <a:off x="3708000" y="2853000"/>
            <a:ext cx="3537720" cy="2372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ftr" idx="59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točke, vektorji, kartezijske koordinate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sldNum" idx="60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05F3673-0EEF-4A78-8A7F-2030578F426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/>
          </p:nvPr>
        </p:nvSpPr>
        <p:spPr>
          <a:xfrm>
            <a:off x="485640" y="1268280"/>
            <a:ext cx="8228880" cy="5087160"/>
          </a:xfrm>
          <a:prstGeom prst="rect">
            <a:avLst/>
          </a:prstGeom>
          <a:blipFill rotWithShape="0">
            <a:blip r:embed="rId1"/>
            <a:stretch>
              <a:fillRect l="-669" t="-1082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Picture 2" descr=""/>
          <p:cNvPicPr/>
          <p:nvPr/>
        </p:nvPicPr>
        <p:blipFill>
          <a:blip r:embed="rId2"/>
          <a:stretch/>
        </p:blipFill>
        <p:spPr>
          <a:xfrm>
            <a:off x="6516360" y="3069000"/>
            <a:ext cx="1747080" cy="1852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ftr" idx="61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točke, vektorji, kartezijske koordinate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sldNum" idx="62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14F2F12D-AEC9-43DB-8A96-07C6B875F98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/>
          </p:nvPr>
        </p:nvSpPr>
        <p:spPr>
          <a:xfrm>
            <a:off x="485640" y="1268280"/>
            <a:ext cx="8228880" cy="5087160"/>
          </a:xfrm>
          <a:prstGeom prst="rect">
            <a:avLst/>
          </a:prstGeom>
          <a:blipFill rotWithShape="0">
            <a:blip r:embed="rId1"/>
            <a:stretch>
              <a:fillRect l="-669" t="-1082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ftr" idx="63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točke, vektorji, kartezijske koordinate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sldNum" idx="6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12C2F663-DF05-4320-9E93-6713AC3ECA8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/>
          </p:nvPr>
        </p:nvSpPr>
        <p:spPr>
          <a:xfrm>
            <a:off x="485640" y="1268280"/>
            <a:ext cx="8228880" cy="5087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projekcija vektorja: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9" name="Picture 1" descr=""/>
          <p:cNvPicPr/>
          <p:nvPr/>
        </p:nvPicPr>
        <p:blipFill>
          <a:blip r:embed="rId1"/>
          <a:stretch/>
        </p:blipFill>
        <p:spPr>
          <a:xfrm>
            <a:off x="2483640" y="2709000"/>
            <a:ext cx="4362120" cy="1839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ftr" idx="65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točke, vektorji, kartezijske koordinate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sldNum" idx="6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4229465-66E6-4174-84FA-C744BA33824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485640" y="1268280"/>
            <a:ext cx="8228880" cy="5087160"/>
          </a:xfrm>
          <a:prstGeom prst="rect">
            <a:avLst/>
          </a:prstGeom>
          <a:blipFill rotWithShape="0">
            <a:blip r:embed="rId1"/>
            <a:stretch>
              <a:fillRect l="-669" t="-3" b="-3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ftr" idx="67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Matrike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sldNum" idx="68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07070E1-EEA5-4887-8A4C-3CBFEE7544D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485640" y="1268280"/>
            <a:ext cx="8228880" cy="5087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pravokotno polje m x n skalarjev,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enostavne za predstavitev transformacij kot so: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translacije,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rotacije,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skaliranje (povečava, pomanjšava).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vrstice ali stolpci v 3 x 3 matriki so 3D vektorji,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množenje: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P=AB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če sta A in B transformaciji (</a:t>
            </a:r>
            <a:r>
              <a:rPr b="0" lang="sl-SI" sz="2300" spc="-1" strike="noStrike">
                <a:solidFill>
                  <a:srgbClr val="c9211e"/>
                </a:solidFill>
                <a:latin typeface="Arial"/>
              </a:rPr>
              <a:t>afini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), potem je tudi P, transformacija, ki izvede obe transformaciji,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A rotacija, B translacija, P je oboje,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Matrike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sldNum" idx="69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848102B-B9DD-47DD-A37C-13BC25C05F7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485640" y="1268280"/>
            <a:ext cx="8228880" cy="5087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Afina transformacija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ohrani točke, premice in ravnine,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lahko spremeni razdalje in kote,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raztegne, striže, vrti, zrcali ali premika predmete.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kompozitum linearne transformacije in premika: x ↦ Ax + b.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ftr" idx="70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ftr" idx="35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Vsebina predavanja (poglavje v knjigi: 3.2.1, 4.1 – 4.8)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sldNum" idx="3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B0713B9-673D-45A2-B478-8F3831258D5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točke, vektorji, kartezijske koordinate;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vektorske operacije, dot and cross product;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2D and 3D matrike, homogene koordinate;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sprememba izvora;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uvod v kvaternione;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ftr" idx="71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Matrike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sldNum" idx="72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30374D3-D525-490A-A43E-7BA990F7D64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/>
          </p:nvPr>
        </p:nvSpPr>
        <p:spPr>
          <a:xfrm>
            <a:off x="485640" y="1268280"/>
            <a:ext cx="8228880" cy="5087160"/>
          </a:xfrm>
          <a:prstGeom prst="rect">
            <a:avLst/>
          </a:prstGeom>
          <a:blipFill rotWithShape="0">
            <a:blip r:embed="rId1"/>
            <a:stretch>
              <a:fillRect l="-669" t="-842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6" name="Picture 2" descr=""/>
          <p:cNvPicPr/>
          <p:nvPr/>
        </p:nvPicPr>
        <p:blipFill>
          <a:blip r:embed="rId2"/>
          <a:stretch/>
        </p:blipFill>
        <p:spPr>
          <a:xfrm>
            <a:off x="4068000" y="2061000"/>
            <a:ext cx="4142520" cy="150876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3" descr=""/>
          <p:cNvPicPr/>
          <p:nvPr/>
        </p:nvPicPr>
        <p:blipFill>
          <a:blip r:embed="rId3"/>
          <a:stretch/>
        </p:blipFill>
        <p:spPr>
          <a:xfrm>
            <a:off x="6081840" y="4484880"/>
            <a:ext cx="2436480" cy="160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ftr" idx="73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Matrike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sldNum" idx="7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5A70368-86C7-44F6-9A0E-581ADBDC594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485640" y="1268280"/>
            <a:ext cx="8228880" cy="5087160"/>
          </a:xfrm>
          <a:prstGeom prst="rect">
            <a:avLst/>
          </a:prstGeom>
          <a:blipFill rotWithShape="0">
            <a:blip r:embed="rId1"/>
            <a:stretch>
              <a:fillRect l="-669" t="-1082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ftr" idx="75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Matrike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sldNum" idx="7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DFFA2F7-6BF3-4671-8787-EBB54261E47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/>
          </p:nvPr>
        </p:nvSpPr>
        <p:spPr>
          <a:xfrm>
            <a:off x="485640" y="1268280"/>
            <a:ext cx="8228880" cy="5087160"/>
          </a:xfrm>
          <a:prstGeom prst="rect">
            <a:avLst/>
          </a:prstGeom>
          <a:blipFill rotWithShape="0">
            <a:blip r:embed="rId1"/>
            <a:stretch>
              <a:fillRect l="-669" t="-1082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6" name="Picture 2" descr=""/>
          <p:cNvPicPr/>
          <p:nvPr/>
        </p:nvPicPr>
        <p:blipFill>
          <a:blip r:embed="rId2"/>
          <a:stretch/>
        </p:blipFill>
        <p:spPr>
          <a:xfrm>
            <a:off x="4500000" y="2493000"/>
            <a:ext cx="2967480" cy="96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Matrices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sldNum" idx="77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818A76E-342B-4527-BAFB-91BF6B022B4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/>
          </p:nvPr>
        </p:nvSpPr>
        <p:spPr>
          <a:xfrm>
            <a:off x="485640" y="1268280"/>
            <a:ext cx="8228880" cy="5087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Homogene koordinate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način zapisa točk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geometrija in računalniška grafika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omogoča elegantno izvajanje afinih in projektivnih transformacij z matričnim računom.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ftr" idx="78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Matrike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sldNum" idx="79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7EDB862F-22C2-4907-887E-223C0C83CC3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/>
          </p:nvPr>
        </p:nvSpPr>
        <p:spPr>
          <a:xfrm>
            <a:off x="485640" y="1268280"/>
            <a:ext cx="8228880" cy="5087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Osnovna ideja: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namesto da točko v 2D zapisu zapišemo kot (x,y)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jo v homogenih koordinatah zapišemo kot (x,y,w)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kjer je 𝑤 ≠ 0.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Običajno vzamemo 𝑤 = 1, in potem velja: (x,y,1)↔(x,y)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Če pa je 𝑤 ≠ 1, se navadne (ne-homogene) koordinate dobijo kot: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ftr" idx="80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5" name="" descr=""/>
          <p:cNvPicPr/>
          <p:nvPr/>
        </p:nvPicPr>
        <p:blipFill>
          <a:blip r:embed="rId1"/>
          <a:stretch/>
        </p:blipFill>
        <p:spPr>
          <a:xfrm>
            <a:off x="4420080" y="5397840"/>
            <a:ext cx="3351960" cy="1002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Matrike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sldNum" idx="81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F7455C7-E336-49B4-833A-979BC804F60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/>
          </p:nvPr>
        </p:nvSpPr>
        <p:spPr>
          <a:xfrm>
            <a:off x="485640" y="1268280"/>
            <a:ext cx="8228880" cy="5087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Homogene koordinate v 3D prostoru: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Za 3D točko (x, y, z) so homogene koordinate: </a:t>
            </a:r>
            <a:br>
              <a:rPr sz="2400"/>
            </a:b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(x, y, z, w)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Transformacije uporabljajo 4×4 matrike in omogočajo: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Rotacije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Premike (translacije)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Projekcije (npr. perspektivna kamera)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Druge geometrijske transformacije v enotni obliki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To je standard v računalniški grafiki (OpenGL, DirectX, Blender, Unity …).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ftr" idx="82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ftr" idx="83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Matrike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sldNum" idx="8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7D5857F-FE01-4FBB-B6F2-9C48FB2FB46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blipFill rotWithShape="0">
            <a:blip r:embed="rId1"/>
            <a:stretch>
              <a:fillRect l="-703" t="-1082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ftr" idx="85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Matrike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sldNum" idx="8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7B7CE21-8F1E-4548-956E-7C2A9D1FB3B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/>
          </p:nvPr>
        </p:nvSpPr>
        <p:spPr>
          <a:xfrm>
            <a:off x="485640" y="1268640"/>
            <a:ext cx="7830000" cy="431964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28" name="Straight Arrow Connector 4"/>
          <p:cNvCxnSpPr/>
          <p:nvPr/>
        </p:nvCxnSpPr>
        <p:spPr>
          <a:xfrm flipV="1">
            <a:off x="2627280" y="5085000"/>
            <a:ext cx="1657080" cy="122472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sp>
        <p:nvSpPr>
          <p:cNvPr id="229" name="TextBox 7"/>
          <p:cNvSpPr/>
          <p:nvPr/>
        </p:nvSpPr>
        <p:spPr>
          <a:xfrm>
            <a:off x="1547640" y="5949360"/>
            <a:ext cx="12232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rotacija in skaliranje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TextBox 8"/>
          <p:cNvSpPr/>
          <p:nvPr/>
        </p:nvSpPr>
        <p:spPr>
          <a:xfrm>
            <a:off x="3636000" y="6165360"/>
            <a:ext cx="1243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translacija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TextBox 9"/>
          <p:cNvSpPr/>
          <p:nvPr/>
        </p:nvSpPr>
        <p:spPr>
          <a:xfrm>
            <a:off x="6660360" y="4725000"/>
            <a:ext cx="1367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vektor ničel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TextBox 10"/>
          <p:cNvSpPr/>
          <p:nvPr/>
        </p:nvSpPr>
        <p:spPr>
          <a:xfrm>
            <a:off x="6660360" y="5733360"/>
            <a:ext cx="1223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skalar 1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33" name="Straight Arrow Connector 12"/>
          <p:cNvCxnSpPr>
            <a:stCxn id="230" idx="0"/>
            <a:endCxn id="227" idx="2"/>
          </p:cNvCxnSpPr>
          <p:nvPr/>
        </p:nvCxnSpPr>
        <p:spPr>
          <a:xfrm flipV="1">
            <a:off x="4257720" y="5588280"/>
            <a:ext cx="143280" cy="57744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234" name="Straight Arrow Connector 15"/>
          <p:cNvCxnSpPr>
            <a:stCxn id="231" idx="1"/>
          </p:cNvCxnSpPr>
          <p:nvPr/>
        </p:nvCxnSpPr>
        <p:spPr>
          <a:xfrm flipH="1">
            <a:off x="5580000" y="4906800"/>
            <a:ext cx="1080720" cy="18828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235" name="Straight Arrow Connector 17"/>
          <p:cNvCxnSpPr>
            <a:stCxn id="232" idx="1"/>
          </p:cNvCxnSpPr>
          <p:nvPr/>
        </p:nvCxnSpPr>
        <p:spPr>
          <a:xfrm flipH="1" flipV="1">
            <a:off x="5436000" y="5517000"/>
            <a:ext cx="1224720" cy="39852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ftr" idx="87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Matrike - </a:t>
            </a: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Osnovne transformacijske matrike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sldNum" idx="88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78A2843-2115-42AF-ACE9-02263B0D495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Osnovne transformacijske matrike: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0" name="Picture 1" descr=""/>
          <p:cNvPicPr/>
          <p:nvPr/>
        </p:nvPicPr>
        <p:blipFill>
          <a:blip r:embed="rId1"/>
          <a:stretch/>
        </p:blipFill>
        <p:spPr>
          <a:xfrm>
            <a:off x="1072080" y="2853000"/>
            <a:ext cx="7248600" cy="729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ftr" idx="89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Matrike - translacija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sldNum" idx="90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0432A85-AC08-4AD0-A0B8-36843A6659F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Translacija: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particionirana oblika: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5" name="Picture 5" descr=""/>
          <p:cNvPicPr/>
          <p:nvPr/>
        </p:nvPicPr>
        <p:blipFill>
          <a:blip r:embed="rId1"/>
          <a:stretch/>
        </p:blipFill>
        <p:spPr>
          <a:xfrm>
            <a:off x="1631520" y="1845000"/>
            <a:ext cx="6090480" cy="20876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6" descr=""/>
          <p:cNvPicPr/>
          <p:nvPr/>
        </p:nvPicPr>
        <p:blipFill>
          <a:blip r:embed="rId2"/>
          <a:stretch/>
        </p:blipFill>
        <p:spPr>
          <a:xfrm>
            <a:off x="2322000" y="5009760"/>
            <a:ext cx="4498920" cy="855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ftr" idx="37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Vsebina predavanja (poglavje v knjigi: 3.2.1, 4.1 – 4.8)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sldNum" idx="38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7EE240EE-62BC-47B6-86F2-81353974427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primerjava rotacijskih predstavitev;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krogle;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daljice, segmenti premic, žarki, ravnine, zlepki;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formati celih števil in števil v plavajoči vejici IEEE;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strojno pospešena vektorska matematika SIMD;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generiranje naključnih števil.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ftr" idx="91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Matrike - rotacija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sldNum" idx="92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76FF8EC-017C-4262-B715-AE2F1D93F62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blipFill rotWithShape="0">
            <a:blip r:embed="rId1"/>
            <a:stretch>
              <a:fillRect l="-703" t="-1082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1" name="Picture 1" descr=""/>
          <p:cNvPicPr/>
          <p:nvPr/>
        </p:nvPicPr>
        <p:blipFill>
          <a:blip r:embed="rId2"/>
          <a:stretch/>
        </p:blipFill>
        <p:spPr>
          <a:xfrm>
            <a:off x="816840" y="2061000"/>
            <a:ext cx="7858080" cy="152820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2" descr=""/>
          <p:cNvPicPr/>
          <p:nvPr/>
        </p:nvPicPr>
        <p:blipFill>
          <a:blip r:embed="rId3"/>
          <a:stretch/>
        </p:blipFill>
        <p:spPr>
          <a:xfrm>
            <a:off x="1205640" y="4656600"/>
            <a:ext cx="6732000" cy="1333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ftr" idx="93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Matrike - rotacija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sldNum" idx="9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28885F1-AD6A-43C7-A176-0A484AA0FA1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6" name="PlaceHolder 4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blipFill rotWithShape="0">
            <a:blip r:embed="rId1"/>
            <a:stretch>
              <a:fillRect l="-703" t="-1082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7" name="Picture 3" descr=""/>
          <p:cNvPicPr/>
          <p:nvPr/>
        </p:nvPicPr>
        <p:blipFill>
          <a:blip r:embed="rId2"/>
          <a:stretch/>
        </p:blipFill>
        <p:spPr>
          <a:xfrm>
            <a:off x="1156680" y="2637000"/>
            <a:ext cx="7495200" cy="1472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ftr" idx="95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Matrike - skaliranje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sldNum" idx="9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1B160A49-A924-4A07-AD15-B2C733C19CD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Skaliranje: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točka r za faktorje s po oseh: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inverz: zamenjaj z recipročnimi vrednostmi: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(1/s</a:t>
            </a:r>
            <a:r>
              <a:rPr b="0" lang="en-US" sz="2300" spc="-1" strike="noStrike" baseline="-25000">
                <a:solidFill>
                  <a:schemeClr val="dk2"/>
                </a:solidFill>
                <a:latin typeface="Arial"/>
              </a:rPr>
              <a:t>x</a:t>
            </a: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, 1/s</a:t>
            </a:r>
            <a:r>
              <a:rPr b="0" lang="en-US" sz="2300" spc="-1" strike="noStrike" baseline="-25000">
                <a:solidFill>
                  <a:schemeClr val="dk2"/>
                </a:solidFill>
                <a:latin typeface="Arial"/>
              </a:rPr>
              <a:t>y</a:t>
            </a: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, 1/s</a:t>
            </a:r>
            <a:r>
              <a:rPr b="0" lang="en-US" sz="2300" spc="-1" strike="noStrike" baseline="-25000">
                <a:solidFill>
                  <a:schemeClr val="dk2"/>
                </a:solidFill>
                <a:latin typeface="Arial"/>
              </a:rPr>
              <a:t>z</a:t>
            </a: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).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2" name="Picture 3" descr=""/>
          <p:cNvPicPr/>
          <p:nvPr/>
        </p:nvPicPr>
        <p:blipFill>
          <a:blip r:embed="rId1"/>
          <a:stretch/>
        </p:blipFill>
        <p:spPr>
          <a:xfrm>
            <a:off x="1691640" y="2637000"/>
            <a:ext cx="4504680" cy="165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ftr" idx="97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Matrike – 4x3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sldNum" idx="98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CC19127-DAB6-40B1-939F-D8214A28AB1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desni stolpec 4x4 matrike je [0 0 0 1]</a:t>
            </a:r>
            <a:r>
              <a:rPr b="0" lang="en-US" sz="2600" spc="-1" strike="noStrike" baseline="30000">
                <a:solidFill>
                  <a:schemeClr val="dk1"/>
                </a:solidFill>
                <a:latin typeface="Arial"/>
              </a:rPr>
              <a:t>T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je konstanten,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knjižnice ga ponavadi upoštevajo implicitno,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prihranimo na prostoru.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ftr" idx="99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Matrike - koordinatni prostori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sldNum" idx="100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90F501ED-4B2A-4683-ABD8-477FFCD0286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/>
          </p:nvPr>
        </p:nvSpPr>
        <p:spPr>
          <a:xfrm>
            <a:off x="457200" y="1268640"/>
            <a:ext cx="7830000" cy="5086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rigidno telo lahko predstavimo kot neskončno točk,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transformacija rigidnega telesa je enostavno samo transformacija vsake točke,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1" name="Picture 1" descr=""/>
          <p:cNvPicPr/>
          <p:nvPr/>
        </p:nvPicPr>
        <p:blipFill>
          <a:blip r:embed="rId1"/>
          <a:stretch/>
        </p:blipFill>
        <p:spPr>
          <a:xfrm>
            <a:off x="3810240" y="3141000"/>
            <a:ext cx="3682080" cy="2625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ftr" idx="101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Matrike - koordinatni prostori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sldNum" idx="102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872715AA-DF66-4FF3-B554-A155BC9BC84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/>
          </p:nvPr>
        </p:nvSpPr>
        <p:spPr>
          <a:xfrm>
            <a:off x="457200" y="1268640"/>
            <a:ext cx="7830000" cy="5086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model space – object space – local space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modeli implementirani v Maya, 3FStudioMAX,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izhodišče je ponavadi v centru modela,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front (x) F,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up (y) U,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left/right left (z) L.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pitch – rotacija okrog L,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jaw – rotacija okrog U,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roll – rotacija okrog F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6" name="Picture 2" descr=""/>
          <p:cNvPicPr/>
          <p:nvPr/>
        </p:nvPicPr>
        <p:blipFill>
          <a:blip r:embed="rId1"/>
          <a:stretch/>
        </p:blipFill>
        <p:spPr>
          <a:xfrm>
            <a:off x="4372560" y="3281760"/>
            <a:ext cx="4730040" cy="2948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ftr" idx="103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Matrike - koordinatni prostori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sldNum" idx="10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58EB9AE-5A85-4650-B93B-B955C7C3CD6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0" name="PlaceHolder 4"/>
          <p:cNvSpPr>
            <a:spLocks noGrp="1"/>
          </p:cNvSpPr>
          <p:nvPr>
            <p:ph/>
          </p:nvPr>
        </p:nvSpPr>
        <p:spPr>
          <a:xfrm>
            <a:off x="457200" y="1268640"/>
            <a:ext cx="7830000" cy="5086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world space – object space – local space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fiksen koordinatni sistem,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ponavadi je izvor na sredi igralnega prostora (manjša možnost za float napake),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1" name="Picture 1" descr=""/>
          <p:cNvPicPr/>
          <p:nvPr/>
        </p:nvPicPr>
        <p:blipFill>
          <a:blip r:embed="rId1"/>
          <a:stretch/>
        </p:blipFill>
        <p:spPr>
          <a:xfrm>
            <a:off x="3466080" y="3501360"/>
            <a:ext cx="4821120" cy="2003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ftr" idx="105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Matrike - koordinatni prostori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sldNum" idx="10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697DACD-DB69-46E0-830C-1D94EEA58C7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/>
          </p:nvPr>
        </p:nvSpPr>
        <p:spPr>
          <a:xfrm>
            <a:off x="457200" y="1268640"/>
            <a:ext cx="7830000" cy="5086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view space – camera space,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izvor je na goriščni točki kamere,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ponavadi right handed,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OpenGL left-handed.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6" name="Picture 2" descr=""/>
          <p:cNvPicPr/>
          <p:nvPr/>
        </p:nvPicPr>
        <p:blipFill>
          <a:blip r:embed="rId1"/>
          <a:stretch/>
        </p:blipFill>
        <p:spPr>
          <a:xfrm>
            <a:off x="2928600" y="3127320"/>
            <a:ext cx="5358240" cy="2842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ftr" idx="107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Matrike - shranjevanje matrik v spominu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sldNum" idx="108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88E9911-1750-4EC8-A3E3-E0A38513131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shranjevanje matrik v spominu: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731880" indent="-4572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Franklin Gothic Book"/>
              <a:buAutoNum type="arabicPeriod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vsaka vrstica svoj vektor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731880" indent="-45720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Franklin Gothic Book"/>
              <a:buAutoNum type="arabicPeriod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vsak stolpec svoj vektor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Franklin Gothic Book"/>
              <a:buAutoNum type="arabicPeriod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takoj naslavljamo celoten vektor (potrebujemo samo dimenzijo),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Franklin Gothic Book"/>
              <a:buAutoNum type="arabicPeriod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za določene vektorske operacije na SIMD procesorjih (GPU).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recept: ponavadi 1), če tehnologija ne zahteva drugače.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Kvaternion je razširitev kompleksnih števil: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q = w + xi + yj + zk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Sestavljen je iz realnega dela (w) in vektorskega dela (x, y, z)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i, j, k so imaginarne enote, za katere velja: i² = j² = k² = ijk = -1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Uporabljajo se predvsem za opis rotacij v 3D prostoru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Prednosti: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Brez </a:t>
            </a:r>
            <a:r>
              <a:rPr b="0" lang="en-US" sz="2000" spc="-1" strike="noStrike">
                <a:solidFill>
                  <a:srgbClr val="c9211e"/>
                </a:solidFill>
                <a:latin typeface="Calibri"/>
              </a:rPr>
              <a:t>gimbal lock</a:t>
            </a: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 problema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Lažja interpolacija rotacij (SLERP) (beri: bolj gladka)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Kompaktna in numerično stabilna predstavitev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Naslov 7"/>
          <p:cNvSpPr/>
          <p:nvPr/>
        </p:nvSpPr>
        <p:spPr>
          <a:xfrm>
            <a:off x="457560" y="15264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Kvaternioni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ftr" idx="39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točke, vektorji, kartezijske koordinate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sldNum" idx="40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6E861A4-31AA-4F88-8393-67256AE108F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blipFill rotWithShape="0">
            <a:blip r:embed="rId1"/>
            <a:stretch>
              <a:fillRect l="-669" t="-1115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Gimbal lock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nastane, ko pri opisovanju rotacije z Eulerjevimi koti (npr. rotacija okoli osi X, Y, Z) dve od treh osi postaneta poravnani — in s tem izgubimo eno stopnjo prostosti.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To pomeni, da v določenih položajih ni več mogoče neodvisno izvajati vseh treh rotacij, ker se dve osi “zlijeta” v eno.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Primer - letalo, ki lahko rotira: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4572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okoli osi pitch (nagib gor/dol),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4572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okoli osi yaw (obrni levo/desno),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4572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okoli osi roll (zavij okoli svoje vzdolžne osi).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4572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Če se pitch nagne za 90°, potem yaw in roll postaneta enaka — kamera se lahko vrti le še okoli ene osi → to je gimbal lock.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Naslov 8"/>
          <p:cNvSpPr/>
          <p:nvPr/>
        </p:nvSpPr>
        <p:spPr>
          <a:xfrm>
            <a:off x="457560" y="15264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Kvaternioni – gimbal lock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Rotacija za kot θ okoli enotskega vektorja u = (ux, uy, uz):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q = cos(θ/2) + (ux i + uy j + uz k) sin(θ/2)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Za rotacijo vektorja p = (x, y, z):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4572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Pretvorimo ga v čisti kvaternion: p = 0 + xi + yj + zk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4572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Uporabimo formulo: p' = q · p · q⁻¹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Rezultat p' je rotiran vektor.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 defTabSz="457200">
              <a:lnSpc>
                <a:spcPct val="100000"/>
              </a:lnSpc>
              <a:spcBef>
                <a:spcPts val="641"/>
              </a:spcBef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Kvaternioni so standard v računalniški grafiki, robotiki in AR/VR.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Naslov 9"/>
          <p:cNvSpPr/>
          <p:nvPr/>
        </p:nvSpPr>
        <p:spPr>
          <a:xfrm>
            <a:off x="457920" y="15300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Kvaternioni za rotacije v 3D prostoru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ftr" idx="109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Kvaternioni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sldNum" idx="110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17452EB-1DDB-4D07-99E5-6C1E49957EF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blipFill rotWithShape="0">
            <a:blip r:embed="rId1"/>
            <a:stretch>
              <a:fillRect l="-703" t="-1082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ftr" idx="111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Kvaternioni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sldNum" idx="112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90C65C7-6C4D-4451-B565-810D44DDFE5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blipFill rotWithShape="0">
            <a:blip r:embed="rId1"/>
            <a:stretch>
              <a:fillRect l="-703" t="-3" b="-3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5" name="Picture 1" descr=""/>
          <p:cNvPicPr/>
          <p:nvPr/>
        </p:nvPicPr>
        <p:blipFill>
          <a:blip r:embed="rId2"/>
          <a:stretch/>
        </p:blipFill>
        <p:spPr>
          <a:xfrm>
            <a:off x="1191960" y="4365000"/>
            <a:ext cx="2869560" cy="83664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2" descr=""/>
          <p:cNvPicPr/>
          <p:nvPr/>
        </p:nvPicPr>
        <p:blipFill>
          <a:blip r:embed="rId3"/>
          <a:stretch/>
        </p:blipFill>
        <p:spPr>
          <a:xfrm>
            <a:off x="4859640" y="3891240"/>
            <a:ext cx="3829320" cy="2215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ftr" idx="113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Kvaternioni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sldNum" idx="11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526BFAD-C9D1-48B9-94E8-6E2AF487275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operacije: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1" lang="en-US" sz="2300" spc="-1" strike="noStrike">
                <a:solidFill>
                  <a:schemeClr val="dk2"/>
                </a:solidFill>
                <a:latin typeface="Arial"/>
              </a:rPr>
              <a:t>vsota</a:t>
            </a: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 ne predstavlja rotacije (vsota ni več enotski kvaternion),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1" lang="en-US" sz="2300" spc="-1" strike="noStrike">
                <a:solidFill>
                  <a:schemeClr val="dk2"/>
                </a:solidFill>
                <a:latin typeface="Arial"/>
              </a:rPr>
              <a:t>množenje</a:t>
            </a: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: 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obstaja več kvaternionskih množenj,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nas zanima Grassman product: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46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46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46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P rotacija, Q rotacija, 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PQ je rotacija in predstavlja kompozitum obeh rotacij,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1" name="Picture 3" descr=""/>
          <p:cNvPicPr/>
          <p:nvPr/>
        </p:nvPicPr>
        <p:blipFill>
          <a:blip r:embed="rId1"/>
          <a:stretch/>
        </p:blipFill>
        <p:spPr>
          <a:xfrm>
            <a:off x="900720" y="4149000"/>
            <a:ext cx="7414920" cy="367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ftr" idx="115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Kvaternioni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sldNum" idx="11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BA810D6-7677-45EA-AD2A-C1C74BFE6EF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operacije: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1" lang="en-US" sz="2300" spc="-1" strike="noStrike">
                <a:solidFill>
                  <a:schemeClr val="dk2"/>
                </a:solidFill>
                <a:latin typeface="Arial"/>
              </a:rPr>
              <a:t>inverz: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konjugirani kvaternion (negiramo vektorski del):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1" lang="en-US" sz="2000" spc="-1" strike="noStrike">
                <a:solidFill>
                  <a:schemeClr val="dk1"/>
                </a:solidFill>
                <a:latin typeface="Arial"/>
              </a:rPr>
              <a:t>inverz: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746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46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46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to je res, ker je dolžina q enaka 1,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uporabne lastnosti: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6" name="Picture 1" descr=""/>
          <p:cNvPicPr/>
          <p:nvPr/>
        </p:nvPicPr>
        <p:blipFill>
          <a:blip r:embed="rId1"/>
          <a:stretch/>
        </p:blipFill>
        <p:spPr>
          <a:xfrm>
            <a:off x="3132000" y="2709000"/>
            <a:ext cx="3142080" cy="489600"/>
          </a:xfrm>
          <a:prstGeom prst="rect">
            <a:avLst/>
          </a:prstGeom>
          <a:ln w="0">
            <a:noFill/>
          </a:ln>
        </p:spPr>
      </p:pic>
      <p:pic>
        <p:nvPicPr>
          <p:cNvPr id="317" name="Picture 2" descr=""/>
          <p:cNvPicPr/>
          <p:nvPr/>
        </p:nvPicPr>
        <p:blipFill>
          <a:blip r:embed="rId2"/>
          <a:stretch/>
        </p:blipFill>
        <p:spPr>
          <a:xfrm>
            <a:off x="3132000" y="4077000"/>
            <a:ext cx="4192200" cy="516960"/>
          </a:xfrm>
          <a:prstGeom prst="rect">
            <a:avLst/>
          </a:prstGeom>
          <a:ln w="0">
            <a:noFill/>
          </a:ln>
        </p:spPr>
      </p:pic>
      <p:pic>
        <p:nvPicPr>
          <p:cNvPr id="318" name="Picture 4" descr=""/>
          <p:cNvPicPr/>
          <p:nvPr/>
        </p:nvPicPr>
        <p:blipFill>
          <a:blip r:embed="rId3"/>
          <a:stretch/>
        </p:blipFill>
        <p:spPr>
          <a:xfrm>
            <a:off x="1187640" y="6027480"/>
            <a:ext cx="2337120" cy="405360"/>
          </a:xfrm>
          <a:prstGeom prst="rect">
            <a:avLst/>
          </a:prstGeom>
          <a:ln w="0">
            <a:noFill/>
          </a:ln>
        </p:spPr>
      </p:pic>
      <p:pic>
        <p:nvPicPr>
          <p:cNvPr id="319" name="Picture 6" descr=""/>
          <p:cNvPicPr/>
          <p:nvPr/>
        </p:nvPicPr>
        <p:blipFill>
          <a:blip r:embed="rId4"/>
          <a:stretch/>
        </p:blipFill>
        <p:spPr>
          <a:xfrm>
            <a:off x="4416120" y="5916960"/>
            <a:ext cx="2916000" cy="43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ftr" idx="117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Kvaternioni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 type="sldNum" idx="118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701E3FC-052C-41F6-A5A0-047BA893DB3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blipFill rotWithShape="0">
            <a:blip r:embed="rId1"/>
            <a:stretch>
              <a:fillRect l="-703" t="-1082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4" name="Picture 1" descr=""/>
          <p:cNvPicPr/>
          <p:nvPr/>
        </p:nvPicPr>
        <p:blipFill>
          <a:blip r:embed="rId2"/>
          <a:stretch/>
        </p:blipFill>
        <p:spPr>
          <a:xfrm>
            <a:off x="2411640" y="4216680"/>
            <a:ext cx="2829240" cy="28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ftr" idx="119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Kvaternioni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sldNum" idx="120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71E5388-FEEB-4C82-8253-96A16D0371B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operacije: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1" lang="en-US" sz="2300" spc="-1" strike="noStrike">
                <a:solidFill>
                  <a:schemeClr val="dk2"/>
                </a:solidFill>
                <a:latin typeface="Arial"/>
              </a:rPr>
              <a:t>konkatenacija: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množimo vektor na levi in desni,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vrstni red pred vektorjem je obrnjen.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9" name="Picture 3" descr=""/>
          <p:cNvPicPr/>
          <p:nvPr/>
        </p:nvPicPr>
        <p:blipFill>
          <a:blip r:embed="rId1"/>
          <a:stretch/>
        </p:blipFill>
        <p:spPr>
          <a:xfrm>
            <a:off x="1603440" y="3717000"/>
            <a:ext cx="3894480" cy="125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ftr" idx="121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Kvaternioni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sldNum" idx="122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08B0CBC-062C-47DA-A027-1C073CD90D6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operacije: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1" lang="en-US" sz="2300" spc="-1" strike="noStrike">
                <a:solidFill>
                  <a:schemeClr val="dk2"/>
                </a:solidFill>
                <a:latin typeface="Arial"/>
              </a:rPr>
              <a:t>rotacijska linearna interpolacija: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1" lang="en-US" sz="2300" spc="-1" strike="noStrike">
                <a:solidFill>
                  <a:schemeClr val="dk2"/>
                </a:solidFill>
                <a:latin typeface="Arial"/>
              </a:rPr>
              <a:t>vmesna rotacija med dvema rotacijama: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4-dimenzijski vektorski LERP (na kvaternionih),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q</a:t>
            </a:r>
            <a:r>
              <a:rPr b="0" lang="en-US" sz="2000" spc="-1" strike="noStrike" baseline="-25000">
                <a:solidFill>
                  <a:schemeClr val="dk1"/>
                </a:solidFill>
                <a:latin typeface="Arial"/>
              </a:rPr>
              <a:t>A</a:t>
            </a: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 in q</a:t>
            </a:r>
            <a:r>
              <a:rPr b="0" lang="en-US" sz="2000" spc="-1" strike="noStrike" baseline="-25000">
                <a:solidFill>
                  <a:schemeClr val="dk1"/>
                </a:solidFill>
                <a:latin typeface="Arial"/>
              </a:rPr>
              <a:t>B</a:t>
            </a: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 sta kvaterniona rotacije β je odstotek poti,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LERP ne ohranja dolžine kvaterniona, zato normaliziramo.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4" name="Picture 1" descr=""/>
          <p:cNvPicPr/>
          <p:nvPr/>
        </p:nvPicPr>
        <p:blipFill>
          <a:blip r:embed="rId1"/>
          <a:stretch/>
        </p:blipFill>
        <p:spPr>
          <a:xfrm>
            <a:off x="1815120" y="4005000"/>
            <a:ext cx="5009040" cy="1985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ftr" idx="123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Kvaternioni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sldNum" idx="12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B5514A9-4255-44AE-B9D4-75B71EBFBE2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operacije: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1" lang="en-US" sz="2300" spc="-1" strike="noStrike">
                <a:solidFill>
                  <a:schemeClr val="dk2"/>
                </a:solidFill>
                <a:latin typeface="Arial"/>
              </a:rPr>
              <a:t>SLERP – Spherical Linear Interpolation,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1" lang="en-US" sz="2300" spc="-1" strike="noStrike">
                <a:solidFill>
                  <a:schemeClr val="dk2"/>
                </a:solidFill>
                <a:latin typeface="Arial"/>
              </a:rPr>
              <a:t>LERP je pri majhnih in velikih </a:t>
            </a: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β počasnejši, kot pa na sredini,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mnenja ali uporabiti LERP ali SLERP so deljena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ftr" idx="41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točke, vektorji, kartezijske koordinate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sldNum" idx="42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18F374E8-021A-4CBA-B19A-FFB6D3F660C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ftr" idx="125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Premice, žarki, daljice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sldNum" idx="12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198E5C29-CCE2-486D-80B7-F8F382C196E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premica: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poltrak (žarek– ray) je premica, ki je v eno smer omejena,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 ≥ 0,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daljica je omejena v obeh smereh: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vektor t lahko normaliziramo: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3" name="Picture 1" descr=""/>
          <p:cNvPicPr/>
          <p:nvPr/>
        </p:nvPicPr>
        <p:blipFill>
          <a:blip r:embed="rId1"/>
          <a:stretch/>
        </p:blipFill>
        <p:spPr>
          <a:xfrm>
            <a:off x="2339640" y="1917000"/>
            <a:ext cx="3670920" cy="205920"/>
          </a:xfrm>
          <a:prstGeom prst="rect">
            <a:avLst/>
          </a:prstGeom>
          <a:ln w="0">
            <a:noFill/>
          </a:ln>
        </p:spPr>
      </p:pic>
      <p:pic>
        <p:nvPicPr>
          <p:cNvPr id="344" name="Picture 2" descr=""/>
          <p:cNvPicPr/>
          <p:nvPr/>
        </p:nvPicPr>
        <p:blipFill>
          <a:blip r:embed="rId2"/>
          <a:stretch/>
        </p:blipFill>
        <p:spPr>
          <a:xfrm>
            <a:off x="4860000" y="4581000"/>
            <a:ext cx="2571840" cy="1285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ftr" idx="127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Krogla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sldNum" idx="128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6F886A8-CD8E-46DC-8293-6C8F57122A2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48" name="Picture 3" descr=""/>
          <p:cNvPicPr/>
          <p:nvPr/>
        </p:nvPicPr>
        <p:blipFill>
          <a:blip r:embed="rId1"/>
          <a:stretch/>
        </p:blipFill>
        <p:spPr>
          <a:xfrm>
            <a:off x="4068000" y="3885120"/>
            <a:ext cx="2658240" cy="2270160"/>
          </a:xfrm>
          <a:prstGeom prst="rect">
            <a:avLst/>
          </a:prstGeom>
          <a:ln w="0">
            <a:noFill/>
          </a:ln>
        </p:spPr>
      </p:pic>
      <p:sp>
        <p:nvSpPr>
          <p:cNvPr id="349" name="Ograda vsebine 1"/>
          <p:cNvSpPr/>
          <p:nvPr/>
        </p:nvSpPr>
        <p:spPr>
          <a:xfrm>
            <a:off x="457560" y="1219680"/>
            <a:ext cx="8228880" cy="837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Predstavljena s središčem in radijem: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0" name="" descr=""/>
          <p:cNvPicPr/>
          <p:nvPr/>
        </p:nvPicPr>
        <p:blipFill>
          <a:blip r:embed="rId2"/>
          <a:stretch/>
        </p:blipFill>
        <p:spPr>
          <a:xfrm>
            <a:off x="2903760" y="2286000"/>
            <a:ext cx="2125080" cy="442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ftr" idx="129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Ravnina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 type="sldNum" idx="130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5D028E40-19BF-44E9-A4BA-5E6EFDDB411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4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blipFill rotWithShape="0">
            <a:blip r:embed="rId1"/>
            <a:stretch>
              <a:fillRect l="-669" t="-1115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5" name="Picture 1" descr=""/>
          <p:cNvPicPr/>
          <p:nvPr/>
        </p:nvPicPr>
        <p:blipFill>
          <a:blip r:embed="rId2"/>
          <a:stretch/>
        </p:blipFill>
        <p:spPr>
          <a:xfrm>
            <a:off x="6156000" y="3285000"/>
            <a:ext cx="2108160" cy="2093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ftr" idx="131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Axis-Aligned Bounding Box (AABB)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sldNum" idx="132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C89E1D2-678C-4809-9B00-ACD05A9D08B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3D kuboid: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6 pravokornih ploskev, poravnanih s koordinatnim sistemom, medsebojno pravokotnih,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46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	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 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[ x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min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; y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min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; z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min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; x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max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; y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max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; z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max 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]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pl-PL" sz="2600" spc="-1" strike="noStrike">
                <a:solidFill>
                  <a:schemeClr val="dk1"/>
                </a:solidFill>
                <a:latin typeface="Arial"/>
              </a:rPr>
              <a:t>hitro preverimo ali je točka v kuboidu: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pl-PL" sz="2600" spc="-1" strike="noStrike">
                <a:solidFill>
                  <a:schemeClr val="dk1"/>
                </a:solidFill>
                <a:latin typeface="Arial"/>
              </a:rPr>
              <a:t>za hitro preverjanje trkov,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pl-PL" sz="2600" spc="-1" strike="noStrike">
                <a:solidFill>
                  <a:schemeClr val="dk1"/>
                </a:solidFill>
                <a:latin typeface="Arial"/>
              </a:rPr>
              <a:t>če se objekta z AABB ne sekata, ni potrebe po dražjih preverjanjih,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0" name="Picture 2" descr=""/>
          <p:cNvPicPr/>
          <p:nvPr/>
        </p:nvPicPr>
        <p:blipFill>
          <a:blip r:embed="rId1"/>
          <a:stretch/>
        </p:blipFill>
        <p:spPr>
          <a:xfrm>
            <a:off x="3276000" y="3687840"/>
            <a:ext cx="4436640" cy="132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ftr" idx="133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Axis-Aligned Bounding Box (AABB)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 type="sldNum" idx="13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AC91BCA-71DD-43B6-A542-1DC85E954DA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AABB proti AABB: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ravokotnik 1"/>
          <p:cNvSpPr/>
          <p:nvPr/>
        </p:nvSpPr>
        <p:spPr>
          <a:xfrm>
            <a:off x="323640" y="1708200"/>
            <a:ext cx="8926920" cy="44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Monaco"/>
              </a:rPr>
              <a:t>struct TAABB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Monaco"/>
              </a:rPr>
              <a:t>{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Monaco"/>
              </a:rPr>
              <a:t>D3DXVECTOR3 m_vecMax;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Monaco"/>
              </a:rPr>
              <a:t>D3DXVECTOR3 m_vecMin;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Monaco"/>
              </a:rPr>
              <a:t>};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Monaco"/>
              </a:rPr>
              <a:t>bool AABBtoAABB(const TAABB&amp; tBox1, const TAABB&amp; tBox2)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Monaco"/>
              </a:rPr>
              <a:t>{</a:t>
            </a:r>
            <a:br>
              <a:rPr sz="1800"/>
            </a:br>
            <a:r>
              <a:rPr b="0" i="1" lang="sl-SI" sz="1800" spc="-1" strike="noStrike">
                <a:solidFill>
                  <a:schemeClr val="dk1"/>
                </a:solidFill>
                <a:latin typeface="Monaco"/>
              </a:rPr>
              <a:t>//Check if Box1's max is greater than Box2's min and Box1's min is less than Box2's max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Monaco"/>
              </a:rPr>
              <a:t>    return(tBox1.m_vecMax.x &gt; tBox2.m_vecMin.x &amp;&amp; 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Monaco"/>
              </a:rPr>
              <a:t>    tBox1.m_vecMin.x &lt; tBox2.m_vecMax.x &amp;&amp;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Monaco"/>
              </a:rPr>
              <a:t>    tBox1.m_vecMax.y &gt; tBox2.m_vecMin.y &amp;&amp;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Monaco"/>
              </a:rPr>
              <a:t>    tBox1.m_vecMin.y &lt; tBox2.m_vecMax.y &amp;&amp;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Monaco"/>
              </a:rPr>
              <a:t>    tBox1.m_vecMax.z &gt; tBox2.m_vecMin.z &amp;&amp;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Monaco"/>
              </a:rPr>
              <a:t>    tBox1.m_vecMin.z &lt; tBox2.m_vecMax.z);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Monaco"/>
              </a:rPr>
              <a:t>}</a:t>
            </a:r>
            <a:r>
              <a:rPr b="0" i="1" lang="sl-SI" sz="1800" spc="-1" strike="noStrike">
                <a:solidFill>
                  <a:schemeClr val="dk1"/>
                </a:solidFill>
                <a:latin typeface="Monaco"/>
              </a:rPr>
              <a:t> //If not, it will return false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ftr" idx="135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Oriented Bounding Boxes (OBB)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 type="sldNum" idx="13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9E71C73-3A40-4748-8902-36875D57C62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3D kuboid: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ploskve so poravnane z (lokalnim) koordinatnim sistemom,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pl-PL" sz="2600" spc="-1" strike="noStrike">
                <a:solidFill>
                  <a:schemeClr val="dk1"/>
                </a:solidFill>
                <a:latin typeface="Arial"/>
              </a:rPr>
              <a:t>za preverjanje ali je točka v kuboidu pretvorimo koordinate točke v lokalni sistem,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pl-PL" sz="2600" spc="-1" strike="noStrike">
                <a:solidFill>
                  <a:schemeClr val="dk1"/>
                </a:solidFill>
                <a:latin typeface="Arial"/>
              </a:rPr>
              <a:t>potem uporabimo isto metodo kot pri AABB.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ftr" idx="137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Prisekana piramida - frustum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sldNum" idx="138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14A8BDAB-A630-42B1-9BDB-E62A46FBC28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predstavimo s 6 ravninami (točka, normalni vektor),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predstavlja pogled igralca,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testiramo ali je točka v regiji,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pretvorimo koordinate točke s projekcijo na perspektivo kamere,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potem pa isto kot AABB.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4" name="Picture 1" descr=""/>
          <p:cNvPicPr/>
          <p:nvPr/>
        </p:nvPicPr>
        <p:blipFill>
          <a:blip r:embed="rId1"/>
          <a:stretch/>
        </p:blipFill>
        <p:spPr>
          <a:xfrm>
            <a:off x="6084000" y="3045600"/>
            <a:ext cx="2836800" cy="320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ftr" idx="139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Regije omejene s konveksnimi poliedri - Convex Polyhedral Region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sldNum" idx="140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428150E-86A1-442A-8154-6E992C1C63B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poljubno število ravnin,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uporabno za opisovanje poljubno zapletenih teles,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veliko enginov uporablja prav to,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test ali je točka v regiji: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ftr" idx="141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Regije omejene s konveksnimi poliedri - Convex Polyhedral Region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 type="sldNum" idx="142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192F823-C10D-493F-9191-BE297A6ADDB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2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Ravninske normale na ploskev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Glede na ravninsko točko vᵢ vsake ploskve in njeno zunanjo enotsko normalo nᵢ: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nᵢ · (x − vᵢ) ≤ 0 definira polprostor znotraj poliedra.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Točka p je znotraj, če to velja za vse ploskve: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100000"/>
              </a:lnSpc>
              <a:spcBef>
                <a:spcPts val="1134"/>
              </a:spcBef>
              <a:buNone/>
              <a:tabLst>
                <a:tab algn="l" pos="0"/>
              </a:tabLst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nᵢ · (p − vᵢ) ≤ ε za vse i.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Vsaka ploskev definira polprostor.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Polieder je presečišče vseh teh polprostorov.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Točka zunaj krši vsaj eno neenakost.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ftr" idx="143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SIMD podprte matematične operacije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sldNum" idx="14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8F6080C7-AADC-4F67-BB74-33F8E3DE1A6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6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SIMD - “single instruction multiple data”,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primer: množenje 4 parov float števil,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začetek: MMX,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Streaming SIMD Extensions – SSE (Pentium III),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najpogosteje v igrah: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packed 32 bit floating point mode SSE,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4 32 bit float se naložijo v en 128 bit register,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izvedejo se 4 operacije množenja ali seštevanja: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množenje 4D vektorja z 4x4 matriko.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ftr" idx="43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točke, vektorji, kartezijske koordinate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sldNum" idx="4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BFE70CF-C47E-4303-9E55-700D8665273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pri programiranju pogosto mešamo točke in vektorje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(seveda se moramo zavedati kdaj lahko).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46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ftr" idx="145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SIMD podprte matematične operacije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sldNum" idx="14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9B194247-21DD-489A-A245-F88642DF47C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primer: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tip  __m128, ponavadi compiler že spravi v SSE register,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v registra xmm0, xmm1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instrukcija: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-US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addps xmm0, xmm1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  <a:ea typeface="Courier New"/>
              </a:rPr>
              <a:t>naredi to: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1" name="Picture 1" descr=""/>
          <p:cNvPicPr/>
          <p:nvPr/>
        </p:nvPicPr>
        <p:blipFill>
          <a:blip r:embed="rId1"/>
          <a:stretch/>
        </p:blipFill>
        <p:spPr>
          <a:xfrm>
            <a:off x="1763640" y="4293000"/>
            <a:ext cx="4497840" cy="1702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ftr" idx="147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Naključna števila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sldNum" idx="148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71524A4-12DD-4FFE-B2E9-3B5A8FAA789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generiranje: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linearni kongruenčni generatorji: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hitri in enostavni,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na nekaterih platformah je tako implementiran rand() v standardni knjižnici,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kakovost ni “preveč” dobra: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isto seme da vedno isto zaporedje števil,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nima dolge periode,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nizki in visoki biti imajo podobne periode,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...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6" name="Picture 1" descr=""/>
          <p:cNvPicPr/>
          <p:nvPr/>
        </p:nvPicPr>
        <p:blipFill>
          <a:blip r:embed="rId1"/>
          <a:stretch/>
        </p:blipFill>
        <p:spPr>
          <a:xfrm>
            <a:off x="2195640" y="5699160"/>
            <a:ext cx="4457160" cy="456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ftr" idx="149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Naključna števila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 type="sldNum" idx="150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4BC1AA2-21AE-4C36-B463-B5F21EAAB40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Mersenne Twister: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izboljšal naj bi večino problemov prvega algoritma,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wiki: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it was designed to have a colossal period of 2</a:t>
            </a:r>
            <a:r>
              <a:rPr b="0" lang="sl-SI" sz="2000" spc="-1" strike="noStrike" baseline="30000">
                <a:solidFill>
                  <a:schemeClr val="dk1"/>
                </a:solidFill>
                <a:latin typeface="Arial"/>
              </a:rPr>
              <a:t>19937</a:t>
            </a: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-1,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it has a very high order of dimensional equidistribution,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it passes numerous tests for statistical randomness, including the stringent Diehard tests,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zahtevna implementacija,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poznamo hitrejše algoritme.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ftr" idx="151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Naključna števila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 type="sldNum" idx="152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8A859CCB-1CB4-4701-B4B0-4A4E1D2E1E7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4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Mother-of-All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enostaven za implementacijo,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hiter (v primerjavi z Mersenne),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naredi sekvenco 32 bitnih naključnih števil s periodo ponavljanja, ki je večja kot 2</a:t>
            </a:r>
            <a:r>
              <a:rPr b="0" lang="sl-SI" sz="2300" spc="-1" strike="noStrike" baseline="30000">
                <a:solidFill>
                  <a:schemeClr val="dk2"/>
                </a:solidFill>
                <a:latin typeface="Arial"/>
              </a:rPr>
              <a:t>250,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avtor je trdil, da nikoli ne bomo rabili drugega,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sam je naredil drugega: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ftr" idx="153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Naključna števila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 type="sldNum" idx="15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1D20891E-27FC-4C0C-88A6-D5596D0152B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8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8880" cy="127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Xorshift: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med Mother-of-All in Mersenne po naključnosti,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hitrejši kot Mother-of-All.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Ograda vsebine 5"/>
          <p:cNvSpPr/>
          <p:nvPr/>
        </p:nvSpPr>
        <p:spPr>
          <a:xfrm>
            <a:off x="612720" y="2568960"/>
            <a:ext cx="8228880" cy="366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i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/* The state word must be initialized to non-zero */ </a:t>
            </a: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uint32_t xorshift32(uint32_t state[static 1]) {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468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2"/>
                </a:solidFill>
                <a:latin typeface="Courier New"/>
                <a:ea typeface="Courier New"/>
              </a:rPr>
              <a:t>uint32_t x = state[0];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468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2"/>
                </a:solidFill>
                <a:latin typeface="Courier New"/>
                <a:ea typeface="Courier New"/>
              </a:rPr>
              <a:t>x ^= x &lt;&lt; 13;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468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2"/>
                </a:solidFill>
                <a:latin typeface="Courier New"/>
                <a:ea typeface="Courier New"/>
              </a:rPr>
              <a:t>x ^= x &gt;&gt; 17;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468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2"/>
                </a:solidFill>
                <a:latin typeface="Courier New"/>
                <a:ea typeface="Courier New"/>
              </a:rPr>
              <a:t>x ^= x &lt;&lt; 5;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468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2"/>
                </a:solidFill>
                <a:latin typeface="Courier New"/>
                <a:ea typeface="Courier New"/>
              </a:rPr>
              <a:t>state[0] = x;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468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2"/>
                </a:solidFill>
                <a:latin typeface="Courier New"/>
                <a:ea typeface="Courier New"/>
              </a:rPr>
              <a:t>return x;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46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}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ftr" idx="155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Problemi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PlaceHolder 3"/>
          <p:cNvSpPr>
            <a:spLocks noGrp="1"/>
          </p:cNvSpPr>
          <p:nvPr>
            <p:ph type="sldNum" idx="15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224E071-061B-4487-AB78-4AE8FEA3F63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3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vse je v float (ni double),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primer problema: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total game time: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šestnajstinke sekunde,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sesštevanje tega lahko povzroči odstopanja,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če je igra dovolj dolga,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space simulacija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premikanje je granulirano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rešitev: premaknemo središče koordinatnega sistema (potuje z ladjo (ali s skoki)).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zakaj float?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grafični procesor uporablja float,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ni potrebe po pretvarjanju.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Problems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sldNum" idx="157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32AC00C-D046-4A7E-9705-E31AB82AE73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Zakaj float?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Igralni grafični procesorji uporabljajo samo plavajočo ploščo,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ni potrebe po prevajanju.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raziskovalni grafični procesorji so večinoma dvojno zasnovani,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veliko dražji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SSE operacije sprejmejo 4 32-bitne številke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V tem primeru 4 števila s plavajočo ploščo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Poceni množenje celih kvaternionov.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PlaceHolder 4"/>
          <p:cNvSpPr>
            <a:spLocks noGrp="1"/>
          </p:cNvSpPr>
          <p:nvPr>
            <p:ph type="ftr" idx="158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ftr" idx="45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točke, vektorji, kartezijske koordinate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sldNum" idx="4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C31CA53-A6E2-4A6A-A7D2-986908584DC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blipFill rotWithShape="0">
            <a:blip r:embed="rId1"/>
            <a:stretch>
              <a:fillRect l="-669" t="-1115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Picture 5" descr=""/>
          <p:cNvPicPr/>
          <p:nvPr/>
        </p:nvPicPr>
        <p:blipFill>
          <a:blip r:embed="rId2"/>
          <a:stretch/>
        </p:blipFill>
        <p:spPr>
          <a:xfrm>
            <a:off x="5200560" y="1700280"/>
            <a:ext cx="3485520" cy="231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Hadamardov produkt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ldNum" idx="47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46273A3-AE9B-47A8-8F92-888B907D316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Hadamard product (element-wise product)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multiplies two matrices of the same dimensions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element by element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46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ftr" idx="48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0" name="Picture 7" descr=""/>
          <p:cNvPicPr/>
          <p:nvPr/>
        </p:nvPicPr>
        <p:blipFill>
          <a:blip r:embed="rId1"/>
          <a:stretch/>
        </p:blipFill>
        <p:spPr>
          <a:xfrm>
            <a:off x="2952360" y="2493720"/>
            <a:ext cx="6046560" cy="819720"/>
          </a:xfrm>
          <a:prstGeom prst="rect">
            <a:avLst/>
          </a:prstGeom>
          <a:ln w="0">
            <a:noFill/>
          </a:ln>
        </p:spPr>
      </p:pic>
      <p:pic>
        <p:nvPicPr>
          <p:cNvPr id="141" name="" descr=""/>
          <p:cNvPicPr/>
          <p:nvPr/>
        </p:nvPicPr>
        <p:blipFill>
          <a:blip r:embed="rId2"/>
          <a:stretch/>
        </p:blipFill>
        <p:spPr>
          <a:xfrm>
            <a:off x="581400" y="3277080"/>
            <a:ext cx="3533040" cy="1065960"/>
          </a:xfrm>
          <a:prstGeom prst="rect">
            <a:avLst/>
          </a:prstGeom>
          <a:ln w="0">
            <a:noFill/>
          </a:ln>
        </p:spPr>
      </p:pic>
      <p:pic>
        <p:nvPicPr>
          <p:cNvPr id="142" name="" descr=""/>
          <p:cNvPicPr/>
          <p:nvPr/>
        </p:nvPicPr>
        <p:blipFill>
          <a:blip r:embed="rId3"/>
          <a:stretch/>
        </p:blipFill>
        <p:spPr>
          <a:xfrm>
            <a:off x="5133960" y="3200400"/>
            <a:ext cx="3552120" cy="1199520"/>
          </a:xfrm>
          <a:prstGeom prst="rect">
            <a:avLst/>
          </a:prstGeom>
          <a:ln w="0">
            <a:noFill/>
          </a:ln>
        </p:spPr>
      </p:pic>
      <p:pic>
        <p:nvPicPr>
          <p:cNvPr id="143" name="" descr=""/>
          <p:cNvPicPr/>
          <p:nvPr/>
        </p:nvPicPr>
        <p:blipFill>
          <a:blip r:embed="rId4"/>
          <a:stretch/>
        </p:blipFill>
        <p:spPr>
          <a:xfrm>
            <a:off x="914400" y="4200840"/>
            <a:ext cx="7562160" cy="2199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ftr" idx="49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točke, vektorji, kartezijske koordinate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sldNum" idx="50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D7BE8DD-8100-4768-99CD-538AB634BBA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8880" cy="1992960"/>
          </a:xfrm>
          <a:prstGeom prst="rect">
            <a:avLst/>
          </a:prstGeom>
          <a:blipFill rotWithShape="0">
            <a:blip r:embed="rId1"/>
            <a:stretch>
              <a:fillRect l="-669" t="-2763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8" name="Picture 1" descr=""/>
          <p:cNvPicPr/>
          <p:nvPr/>
        </p:nvPicPr>
        <p:blipFill>
          <a:blip r:embed="rId2"/>
          <a:stretch/>
        </p:blipFill>
        <p:spPr>
          <a:xfrm>
            <a:off x="1144440" y="3789360"/>
            <a:ext cx="4001400" cy="179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0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3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4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5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6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7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8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9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14107</TotalTime>
  <Application>LibreOffice/24.2.7.2$Linux_X86_64 LibreOffice_project/420$Build-2</Application>
  <AppVersion>15.0000</AppVersion>
  <Words>2014</Words>
  <Paragraphs>728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>Jernej Vičič</cp:lastModifiedBy>
  <dcterms:modified xsi:type="dcterms:W3CDTF">2025-10-12T19:52:16Z</dcterms:modified>
  <cp:revision>632</cp:revision>
  <dc:subject/>
  <dc:title>Programiranje III Vzporedno programiranje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56</vt:i4>
  </property>
  <property fmtid="{D5CDD505-2E9C-101B-9397-08002B2CF9AE}" pid="3" name="PresentationFormat">
    <vt:lpwstr>Diaprojekcija na zaslonu (4:3)</vt:lpwstr>
  </property>
  <property fmtid="{D5CDD505-2E9C-101B-9397-08002B2CF9AE}" pid="4" name="Slides">
    <vt:i4>56</vt:i4>
  </property>
</Properties>
</file>