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6" r:id="rId2"/>
    <p:sldId id="283" r:id="rId3"/>
    <p:sldId id="265" r:id="rId4"/>
    <p:sldId id="264" r:id="rId5"/>
    <p:sldId id="258" r:id="rId6"/>
    <p:sldId id="259" r:id="rId7"/>
    <p:sldId id="257" r:id="rId8"/>
    <p:sldId id="260" r:id="rId9"/>
    <p:sldId id="262" r:id="rId10"/>
    <p:sldId id="261" r:id="rId11"/>
    <p:sldId id="277" r:id="rId12"/>
    <p:sldId id="282" r:id="rId13"/>
    <p:sldId id="272" r:id="rId14"/>
    <p:sldId id="279" r:id="rId15"/>
    <p:sldId id="280" r:id="rId16"/>
    <p:sldId id="267" r:id="rId17"/>
    <p:sldId id="268" r:id="rId18"/>
    <p:sldId id="269" r:id="rId19"/>
    <p:sldId id="274" r:id="rId20"/>
    <p:sldId id="278" r:id="rId21"/>
    <p:sldId id="270" r:id="rId22"/>
    <p:sldId id="273" r:id="rId23"/>
    <p:sldId id="271" r:id="rId24"/>
  </p:sldIdLst>
  <p:sldSz cx="9144000" cy="6858000" type="screen4x3"/>
  <p:notesSz cx="7102475" cy="102346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>
        <p:scale>
          <a:sx n="98" d="100"/>
          <a:sy n="98" d="100"/>
        </p:scale>
        <p:origin x="-1104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BA0F45DD-2741-4C3F-941C-12249E03B8D9}" type="datetimeFigureOut">
              <a:rPr lang="sl-SI" smtClean="0"/>
              <a:t>18.12.2013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998199EC-D5D3-439C-88AF-F7CB3B4DCD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435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 seznamu (nepopolnem) gliv je 869 vrst: 345 vrst </a:t>
            </a:r>
            <a:r>
              <a:rPr lang="sl-SI" dirty="0" err="1" smtClean="0"/>
              <a:t>mikoriznih</a:t>
            </a:r>
            <a:r>
              <a:rPr lang="sl-SI" dirty="0" smtClean="0"/>
              <a:t> gliv, 488 </a:t>
            </a:r>
            <a:r>
              <a:rPr lang="sl-SI" dirty="0" err="1" smtClean="0"/>
              <a:t>saprobiontov</a:t>
            </a:r>
            <a:r>
              <a:rPr lang="sl-SI" dirty="0" smtClean="0"/>
              <a:t>, 25 fakultativnih parazitov, 11 </a:t>
            </a:r>
            <a:r>
              <a:rPr lang="sl-SI" dirty="0" err="1" smtClean="0"/>
              <a:t>obligatnih</a:t>
            </a:r>
            <a:r>
              <a:rPr lang="sl-SI" dirty="0" smtClean="0"/>
              <a:t> saprofitov (verjetno je število vrst vsaj še 4x večje)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199EC-D5D3-439C-88AF-F7CB3B4DCDE8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058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518F43A-22A1-4720-87B1-B9CAA39229C3}" type="datetimeFigureOut">
              <a:rPr lang="sl-SI" smtClean="0"/>
              <a:t>18.12.2013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1B84D99-2761-4658-9268-03C3963DDA93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avoko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avokot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o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F43A-22A1-4720-87B1-B9CAA39229C3}" type="datetimeFigureOut">
              <a:rPr lang="sl-SI" smtClean="0"/>
              <a:t>18.12.2013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D99-2761-4658-9268-03C3963DDA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F43A-22A1-4720-87B1-B9CAA39229C3}" type="datetimeFigureOut">
              <a:rPr lang="sl-SI" smtClean="0"/>
              <a:t>18.12.2013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D99-2761-4658-9268-03C3963DDA93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nakokraki trikotni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F43A-22A1-4720-87B1-B9CAA39229C3}" type="datetimeFigureOut">
              <a:rPr lang="sl-SI" smtClean="0"/>
              <a:t>18.12.2013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D99-2761-4658-9268-03C3963DDA9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518F43A-22A1-4720-87B1-B9CAA39229C3}" type="datetimeFigureOut">
              <a:rPr lang="sl-SI" smtClean="0"/>
              <a:t>18.12.2013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1B84D99-2761-4658-9268-03C3963DDA93}" type="slidenum">
              <a:rPr lang="sl-SI" smtClean="0"/>
              <a:t>‹#›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F43A-22A1-4720-87B1-B9CAA39229C3}" type="datetimeFigureOut">
              <a:rPr lang="sl-SI" smtClean="0"/>
              <a:t>18.12.2013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D99-2761-4658-9268-03C3963DDA93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F43A-22A1-4720-87B1-B9CAA39229C3}" type="datetimeFigureOut">
              <a:rPr lang="sl-SI" smtClean="0"/>
              <a:t>18.12.2013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D99-2761-4658-9268-03C3963DDA93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F43A-22A1-4720-87B1-B9CAA39229C3}" type="datetimeFigureOut">
              <a:rPr lang="sl-SI" smtClean="0"/>
              <a:t>18.12.2013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D99-2761-4658-9268-03C3963DDA93}" type="slidenum">
              <a:rPr lang="sl-SI" smtClean="0"/>
              <a:t>‹#›</a:t>
            </a:fld>
            <a:endParaRPr lang="sl-SI"/>
          </a:p>
        </p:txBody>
      </p:sp>
      <p:sp>
        <p:nvSpPr>
          <p:cNvPr id="6" name="Enakokraki trikotni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F43A-22A1-4720-87B1-B9CAA39229C3}" type="datetimeFigureOut">
              <a:rPr lang="sl-SI" smtClean="0"/>
              <a:t>18.12.2013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D99-2761-4658-9268-03C3963DDA93}" type="slidenum">
              <a:rPr lang="sl-SI" smtClean="0"/>
              <a:t>‹#›</a:t>
            </a:fld>
            <a:endParaRPr lang="sl-SI"/>
          </a:p>
        </p:txBody>
      </p:sp>
      <p:sp>
        <p:nvSpPr>
          <p:cNvPr id="5" name="Raven povezoval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nakokraki trikotni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F43A-22A1-4720-87B1-B9CAA39229C3}" type="datetimeFigureOut">
              <a:rPr lang="sl-SI" smtClean="0"/>
              <a:t>18.12.2013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D99-2761-4658-9268-03C3963DDA9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nakokraki trikotni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grada vsebin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F43A-22A1-4720-87B1-B9CAA39229C3}" type="datetimeFigureOut">
              <a:rPr lang="sl-SI" smtClean="0"/>
              <a:t>18.12.2013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D99-2761-4658-9268-03C3963DDA9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nakokraki trikotni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18F43A-22A1-4720-87B1-B9CAA39229C3}" type="datetimeFigureOut">
              <a:rPr lang="sl-SI" smtClean="0"/>
              <a:t>18.12.2013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B84D99-2761-4658-9268-03C3963DDA93}" type="slidenum">
              <a:rPr lang="sl-SI" smtClean="0"/>
              <a:t>‹#›</a:t>
            </a:fld>
            <a:endParaRPr lang="sl-SI"/>
          </a:p>
        </p:txBody>
      </p:sp>
      <p:sp>
        <p:nvSpPr>
          <p:cNvPr id="28" name="Raven povezoval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aven povezoval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Enakokraki trikotni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Ekologija kopenskih ekosistemov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l-SI" sz="2400" dirty="0" smtClean="0"/>
          </a:p>
          <a:p>
            <a:endParaRPr lang="sl-SI" sz="2400" dirty="0"/>
          </a:p>
          <a:p>
            <a:r>
              <a:rPr lang="sl-SI" sz="2200" dirty="0" smtClean="0"/>
              <a:t>Asistenta: Peter </a:t>
            </a:r>
            <a:r>
              <a:rPr lang="sl-SI" sz="2200" dirty="0" err="1" smtClean="0"/>
              <a:t>Glasnović</a:t>
            </a:r>
            <a:r>
              <a:rPr lang="sl-SI" sz="2200" dirty="0" smtClean="0"/>
              <a:t>, Živa Fišer Pečnikar</a:t>
            </a:r>
          </a:p>
          <a:p>
            <a:r>
              <a:rPr lang="sl-SI" sz="2200" dirty="0" smtClean="0"/>
              <a:t>10 ur terenskih vaj, 20 ur vaj</a:t>
            </a:r>
          </a:p>
          <a:p>
            <a:r>
              <a:rPr lang="sl-SI" sz="2200" dirty="0" smtClean="0"/>
              <a:t>Seminarske naloge</a:t>
            </a:r>
          </a:p>
          <a:p>
            <a:r>
              <a:rPr lang="sl-SI" sz="2200" dirty="0" smtClean="0"/>
              <a:t>Konzultacije</a:t>
            </a:r>
          </a:p>
          <a:p>
            <a:r>
              <a:rPr lang="sl-SI" sz="2200" dirty="0" smtClean="0"/>
              <a:t>Predstavitev naloge + oddaja enostranskega povzetka za ostale študente </a:t>
            </a:r>
          </a:p>
          <a:p>
            <a:endParaRPr lang="sl-SI" sz="2200" dirty="0" smtClean="0"/>
          </a:p>
          <a:p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9222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628800"/>
            <a:ext cx="8257000" cy="432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 rot="20636395">
            <a:off x="2620987" y="2683353"/>
            <a:ext cx="5777578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1259632" y="21328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NOVA GORICA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Namen vaj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4248472" cy="4816192"/>
          </a:xfrm>
        </p:spPr>
        <p:txBody>
          <a:bodyPr/>
          <a:lstStyle/>
          <a:p>
            <a:r>
              <a:rPr lang="sl-SI" sz="2200" dirty="0" smtClean="0"/>
              <a:t>Ogled primestnega gozda, na </a:t>
            </a:r>
            <a:r>
              <a:rPr lang="sl-SI" sz="2200" dirty="0"/>
              <a:t>katerega zaradi različnih </a:t>
            </a:r>
            <a:r>
              <a:rPr lang="sl-SI" sz="2200" dirty="0" smtClean="0"/>
              <a:t>interesov vladajo </a:t>
            </a:r>
            <a:r>
              <a:rPr lang="sl-SI" sz="2200" dirty="0"/>
              <a:t>visoki pritiski.</a:t>
            </a:r>
            <a:endParaRPr lang="sl-SI" sz="2200" dirty="0" smtClean="0"/>
          </a:p>
          <a:p>
            <a:r>
              <a:rPr lang="sl-SI" sz="2200" dirty="0" smtClean="0"/>
              <a:t>Ogled vpliva tujerodnih vrst.</a:t>
            </a:r>
          </a:p>
          <a:p>
            <a:r>
              <a:rPr lang="sl-SI" sz="2200" dirty="0" smtClean="0"/>
              <a:t>Prepoznavanje nekaterih izmed najbolj kritičnih invazivnih rastlinskih vrst</a:t>
            </a:r>
            <a:r>
              <a:rPr lang="sl-SI" sz="2400" dirty="0" smtClean="0"/>
              <a:t>.</a:t>
            </a:r>
          </a:p>
          <a:p>
            <a:r>
              <a:rPr lang="sl-SI" sz="2200" dirty="0" smtClean="0"/>
              <a:t>Ogled sestoja (monokulture) novo odkrite invazivne vrste.</a:t>
            </a:r>
          </a:p>
          <a:p>
            <a:endParaRPr lang="sl-SI" sz="2200" dirty="0" smtClean="0"/>
          </a:p>
          <a:p>
            <a:endParaRPr lang="sl-SI" sz="2200" dirty="0"/>
          </a:p>
        </p:txBody>
      </p:sp>
      <p:pic>
        <p:nvPicPr>
          <p:cNvPr id="15362" name="Picture 2" descr="C:\Users\uporabnik\Desktop\EKE 2013-14\DSC_00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03734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987516"/>
            <a:ext cx="4055652" cy="16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1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Problematika </a:t>
            </a:r>
            <a:r>
              <a:rPr lang="sl-SI" dirty="0" err="1" smtClean="0"/>
              <a:t>Panovca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Poskusni poligon gozdarske stroke za vnašanje hitrorastočih drevesnih vrst</a:t>
            </a:r>
          </a:p>
          <a:p>
            <a:r>
              <a:rPr lang="sl-SI" sz="2400" dirty="0" smtClean="0"/>
              <a:t>Evidentiranih 9 domačih vnesenih vrst (npr. črni bor…) in 60 tujerodnih drevesnih vrst (10 so jih verjetno preko semen prinesle ptice)</a:t>
            </a:r>
          </a:p>
          <a:p>
            <a:r>
              <a:rPr lang="sl-SI" sz="2400" dirty="0" smtClean="0"/>
              <a:t>Robinija, rdeči hrast, jelka – najbolj problematične drevesne vrste</a:t>
            </a:r>
          </a:p>
          <a:p>
            <a:r>
              <a:rPr lang="sl-SI" sz="2400" dirty="0" smtClean="0"/>
              <a:t>13 tujerodnih grmovnih vrst: japonska medvejka, japonsko </a:t>
            </a:r>
            <a:r>
              <a:rPr lang="sl-SI" sz="2400" dirty="0" err="1" smtClean="0"/>
              <a:t>kosteničje</a:t>
            </a:r>
            <a:r>
              <a:rPr lang="sl-SI" sz="2400" dirty="0" smtClean="0"/>
              <a:t>, lovorikovec, mahonija…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77451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Glive </a:t>
            </a:r>
            <a:r>
              <a:rPr lang="sl-SI" dirty="0" err="1"/>
              <a:t>Panovca</a:t>
            </a:r>
            <a:r>
              <a:rPr lang="sl-SI" dirty="0"/>
              <a:t> </a:t>
            </a:r>
            <a:r>
              <a:rPr lang="sl-SI" dirty="0" smtClean="0"/>
              <a:t>(869 vrst)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893443" y="1259498"/>
            <a:ext cx="8229600" cy="4937760"/>
          </a:xfrm>
        </p:spPr>
        <p:txBody>
          <a:bodyPr/>
          <a:lstStyle/>
          <a:p>
            <a:endParaRPr lang="sl-SI"/>
          </a:p>
        </p:txBody>
      </p:sp>
      <p:pic>
        <p:nvPicPr>
          <p:cNvPr id="12290" name="Picture 2" descr="C:\Users\uporabnik\Desktop\EKE 2013-14\101NCD90\DSC_01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71" y="1453074"/>
            <a:ext cx="379428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porabnik\Desktop\EKE 2013-14\101NCD90\DSC_01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211" y="4096038"/>
            <a:ext cx="379428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porabnik\Desktop\EKE 2013-14\101NCD90\DSC_01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71" y="4117370"/>
            <a:ext cx="379428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porabnik\Desktop\EKE 2013-14\101NCD90\DSC_01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45486" y="1900253"/>
            <a:ext cx="249366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porabnik\Desktop\EKE 2013-14\DSC_007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6279" y="1453074"/>
            <a:ext cx="167367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C:\Users\uporabnik\Desktop\EKE 2013-14\DSC_00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214697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220072" y="5988160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Japonski dresnik (</a:t>
            </a:r>
            <a:r>
              <a:rPr lang="sl-SI" i="1" dirty="0" err="1" smtClean="0">
                <a:solidFill>
                  <a:schemeClr val="bg1"/>
                </a:solidFill>
              </a:rPr>
              <a:t>Fallopia</a:t>
            </a:r>
            <a:r>
              <a:rPr lang="sl-SI" i="1" dirty="0" smtClean="0">
                <a:solidFill>
                  <a:schemeClr val="bg1"/>
                </a:solidFill>
              </a:rPr>
              <a:t> </a:t>
            </a:r>
            <a:r>
              <a:rPr lang="sl-SI" i="1" dirty="0" err="1" smtClean="0">
                <a:solidFill>
                  <a:schemeClr val="bg1"/>
                </a:solidFill>
              </a:rPr>
              <a:t>japonica</a:t>
            </a:r>
            <a:r>
              <a:rPr lang="sl-SI" dirty="0" smtClean="0">
                <a:solidFill>
                  <a:schemeClr val="bg1"/>
                </a:solidFill>
              </a:rPr>
              <a:t>)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7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 descr="C:\Users\uporabnik\Desktop\EKE 2013-14\DSC_00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2" y="332656"/>
            <a:ext cx="9214697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103714" y="5989930"/>
            <a:ext cx="404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t</a:t>
            </a:r>
            <a:r>
              <a:rPr lang="sl-SI" dirty="0" smtClean="0">
                <a:solidFill>
                  <a:schemeClr val="bg1"/>
                </a:solidFill>
              </a:rPr>
              <a:t>opinambur (</a:t>
            </a:r>
            <a:r>
              <a:rPr lang="sl-SI" i="1" dirty="0" err="1" smtClean="0">
                <a:solidFill>
                  <a:schemeClr val="bg1"/>
                </a:solidFill>
              </a:rPr>
              <a:t>Helianthus</a:t>
            </a:r>
            <a:r>
              <a:rPr lang="sl-SI" i="1" dirty="0" smtClean="0">
                <a:solidFill>
                  <a:schemeClr val="bg1"/>
                </a:solidFill>
              </a:rPr>
              <a:t> </a:t>
            </a:r>
            <a:r>
              <a:rPr lang="sl-SI" i="1" dirty="0" err="1" smtClean="0">
                <a:solidFill>
                  <a:schemeClr val="bg1"/>
                </a:solidFill>
              </a:rPr>
              <a:t>tuberosus</a:t>
            </a:r>
            <a:r>
              <a:rPr lang="sl-SI" dirty="0" smtClean="0">
                <a:solidFill>
                  <a:schemeClr val="bg1"/>
                </a:solidFill>
              </a:rPr>
              <a:t>)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3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6" name="Picture 2" descr="C:\Users\uporabnik\Desktop\EKE 2013-14\101NCD90\DSC_01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9214696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209504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b</a:t>
            </a:r>
            <a:r>
              <a:rPr lang="sl-SI" dirty="0" smtClean="0">
                <a:solidFill>
                  <a:schemeClr val="bg1"/>
                </a:solidFill>
              </a:rPr>
              <a:t>odika (</a:t>
            </a:r>
            <a:r>
              <a:rPr lang="sl-SI" i="1" dirty="0" err="1" smtClean="0">
                <a:solidFill>
                  <a:schemeClr val="bg1"/>
                </a:solidFill>
              </a:rPr>
              <a:t>Ilex</a:t>
            </a:r>
            <a:r>
              <a:rPr lang="sl-SI" i="1" dirty="0" smtClean="0">
                <a:solidFill>
                  <a:schemeClr val="bg1"/>
                </a:solidFill>
              </a:rPr>
              <a:t> </a:t>
            </a:r>
            <a:r>
              <a:rPr lang="sl-SI" i="1" dirty="0" err="1" smtClean="0">
                <a:solidFill>
                  <a:schemeClr val="bg1"/>
                </a:solidFill>
              </a:rPr>
              <a:t>aquifolium</a:t>
            </a:r>
            <a:r>
              <a:rPr lang="sl-SI" dirty="0" smtClean="0">
                <a:solidFill>
                  <a:schemeClr val="bg1"/>
                </a:solidFill>
              </a:rPr>
              <a:t>)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 descr="C:\Users\uporabnik\Desktop\EKE 2013-14\101NCD90\DSC_01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823" y="620688"/>
            <a:ext cx="9214697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 descr="C:\Users\uporabnik\Desktop\EKE 2013-14\101NCD90\DSC_01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018" y="342628"/>
            <a:ext cx="9214696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084168" y="590863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r</a:t>
            </a:r>
            <a:r>
              <a:rPr lang="sl-SI" dirty="0" smtClean="0">
                <a:solidFill>
                  <a:schemeClr val="bg1"/>
                </a:solidFill>
              </a:rPr>
              <a:t>deči hrast (</a:t>
            </a:r>
            <a:r>
              <a:rPr lang="sl-SI" i="1" dirty="0" err="1" smtClean="0">
                <a:solidFill>
                  <a:schemeClr val="bg1"/>
                </a:solidFill>
              </a:rPr>
              <a:t>Quercus</a:t>
            </a:r>
            <a:r>
              <a:rPr lang="sl-SI" i="1" dirty="0" smtClean="0">
                <a:solidFill>
                  <a:schemeClr val="bg1"/>
                </a:solidFill>
              </a:rPr>
              <a:t> </a:t>
            </a:r>
            <a:r>
              <a:rPr lang="sl-SI" i="1" dirty="0" err="1" smtClean="0">
                <a:solidFill>
                  <a:schemeClr val="bg1"/>
                </a:solidFill>
              </a:rPr>
              <a:t>ruber</a:t>
            </a:r>
            <a:r>
              <a:rPr lang="sl-SI" dirty="0" smtClean="0">
                <a:solidFill>
                  <a:schemeClr val="bg1"/>
                </a:solidFill>
              </a:rPr>
              <a:t>)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6" name="Picture 2" descr="C:\Users\uporabnik\Desktop\EKE 2013-14\101NCD90\DSC_01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214697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8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Struktura seminarske naloge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l-SI" sz="2200" dirty="0" smtClean="0"/>
          </a:p>
          <a:p>
            <a:r>
              <a:rPr lang="sl-SI" sz="2200" dirty="0" smtClean="0"/>
              <a:t>Glej navodila za izdelavo pregledne diplomske naloge (brez povzetka </a:t>
            </a:r>
            <a:r>
              <a:rPr lang="sl-SI" sz="2200" dirty="0"/>
              <a:t>slo/ang in ključnih </a:t>
            </a:r>
            <a:r>
              <a:rPr lang="sl-SI" sz="2200" dirty="0" smtClean="0"/>
              <a:t>besed)</a:t>
            </a:r>
          </a:p>
          <a:p>
            <a:r>
              <a:rPr lang="sl-SI" sz="2200" dirty="0" smtClean="0"/>
              <a:t>Dolžina naloge</a:t>
            </a:r>
          </a:p>
          <a:p>
            <a:r>
              <a:rPr lang="sl-SI" sz="2200" dirty="0" smtClean="0"/>
              <a:t>Citiranje</a:t>
            </a:r>
          </a:p>
          <a:p>
            <a:r>
              <a:rPr lang="sl-SI" sz="2200" dirty="0" smtClean="0"/>
              <a:t>Predstavitev</a:t>
            </a:r>
          </a:p>
          <a:p>
            <a:r>
              <a:rPr lang="sl-SI" sz="2200" dirty="0" smtClean="0"/>
              <a:t>Citiranje </a:t>
            </a:r>
            <a:r>
              <a:rPr lang="sl-SI" sz="2200" dirty="0"/>
              <a:t>kot </a:t>
            </a:r>
            <a:r>
              <a:rPr lang="sl-SI" sz="2200" dirty="0" err="1"/>
              <a:t>Annales</a:t>
            </a:r>
            <a:r>
              <a:rPr lang="sl-SI" sz="2200" dirty="0"/>
              <a:t> </a:t>
            </a:r>
          </a:p>
          <a:p>
            <a:r>
              <a:rPr lang="sl-SI" sz="2200" dirty="0" smtClean="0"/>
              <a:t>Predstavitev</a:t>
            </a:r>
          </a:p>
          <a:p>
            <a:pPr lvl="0"/>
            <a:r>
              <a:rPr lang="sl-SI" sz="2200" dirty="0"/>
              <a:t>Na konzultacije </a:t>
            </a:r>
            <a:r>
              <a:rPr lang="sl-SI" sz="2200" dirty="0"/>
              <a:t>pridejo </a:t>
            </a:r>
            <a:r>
              <a:rPr lang="sl-SI" sz="2200" dirty="0"/>
              <a:t>študentje z že napisano nalogo, tam se pogovorimo o temi in </a:t>
            </a:r>
            <a:r>
              <a:rPr lang="sl-SI" sz="2200" dirty="0"/>
              <a:t>asistent predlaga </a:t>
            </a:r>
            <a:r>
              <a:rPr lang="sl-SI" sz="2200" dirty="0"/>
              <a:t>popravke. Pisni izdelek nato popravijo in pošljejo do 24.12. </a:t>
            </a:r>
            <a:r>
              <a:rPr lang="sl-SI" sz="2200" dirty="0"/>
              <a:t>(študentje, ki imajo konzultacije v zadnjem/predzadnjem tednu pa </a:t>
            </a:r>
            <a:r>
              <a:rPr lang="sl-SI" sz="2200" dirty="0"/>
              <a:t>do </a:t>
            </a:r>
            <a:r>
              <a:rPr lang="sl-SI" sz="2200" dirty="0"/>
              <a:t>31.12.)</a:t>
            </a:r>
            <a:endParaRPr lang="sl-SI" sz="2200" dirty="0"/>
          </a:p>
          <a:p>
            <a:endParaRPr lang="sl-SI" sz="2200" dirty="0" smtClean="0"/>
          </a:p>
          <a:p>
            <a:endParaRPr lang="sl-SI" sz="2000" dirty="0" smtClean="0"/>
          </a:p>
          <a:p>
            <a:endParaRPr lang="sl-SI" sz="2000" dirty="0"/>
          </a:p>
          <a:p>
            <a:endParaRPr lang="sl-SI" sz="2200" dirty="0" smtClean="0"/>
          </a:p>
          <a:p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9579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C:\Users\uporabnik\Desktop\EKE 2013-14\DSC_00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46" y="404664"/>
            <a:ext cx="9214697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032573" y="6030580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b</a:t>
            </a:r>
            <a:r>
              <a:rPr lang="sl-SI" dirty="0" smtClean="0">
                <a:solidFill>
                  <a:schemeClr val="bg1"/>
                </a:solidFill>
              </a:rPr>
              <a:t>ambus (</a:t>
            </a:r>
            <a:r>
              <a:rPr lang="sl-SI" i="1" dirty="0" err="1" smtClean="0">
                <a:solidFill>
                  <a:schemeClr val="bg1"/>
                </a:solidFill>
              </a:rPr>
              <a:t>Phyllostachys</a:t>
            </a:r>
            <a:r>
              <a:rPr lang="sl-SI" dirty="0" smtClean="0">
                <a:solidFill>
                  <a:schemeClr val="bg1"/>
                </a:solidFill>
              </a:rPr>
              <a:t> sp.)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92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42" name="Picture 2" descr="C:\Users\uporabnik\Desktop\EKE 2013-14\101NCD90\DSC_01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4" y="404664"/>
            <a:ext cx="9214697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796136" y="60932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g</a:t>
            </a:r>
            <a:r>
              <a:rPr lang="sl-SI" dirty="0" smtClean="0">
                <a:solidFill>
                  <a:schemeClr val="bg1"/>
                </a:solidFill>
              </a:rPr>
              <a:t>raden (</a:t>
            </a:r>
            <a:r>
              <a:rPr lang="sl-SI" i="1" dirty="0" err="1" smtClean="0">
                <a:solidFill>
                  <a:schemeClr val="bg1"/>
                </a:solidFill>
              </a:rPr>
              <a:t>Quercus</a:t>
            </a:r>
            <a:r>
              <a:rPr lang="sl-SI" i="1" dirty="0" smtClean="0">
                <a:solidFill>
                  <a:schemeClr val="bg1"/>
                </a:solidFill>
              </a:rPr>
              <a:t> </a:t>
            </a:r>
            <a:r>
              <a:rPr lang="sl-SI" i="1" dirty="0" err="1" smtClean="0">
                <a:solidFill>
                  <a:schemeClr val="bg1"/>
                </a:solidFill>
              </a:rPr>
              <a:t>petraea</a:t>
            </a:r>
            <a:r>
              <a:rPr lang="sl-SI" dirty="0" smtClean="0">
                <a:solidFill>
                  <a:schemeClr val="bg1"/>
                </a:solidFill>
              </a:rPr>
              <a:t>)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314" name="Picture 2" descr="C:\Users\uporabnik\Desktop\EKE 2013-14\101NCD90\DSC_01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064638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779912" y="61553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z</a:t>
            </a:r>
            <a:r>
              <a:rPr lang="sl-SI" dirty="0" smtClean="0">
                <a:solidFill>
                  <a:schemeClr val="bg1"/>
                </a:solidFill>
              </a:rPr>
              <a:t>eleni bor (</a:t>
            </a:r>
            <a:r>
              <a:rPr lang="sl-SI" i="1" dirty="0" err="1" smtClean="0">
                <a:solidFill>
                  <a:schemeClr val="bg1"/>
                </a:solidFill>
              </a:rPr>
              <a:t>Pinus</a:t>
            </a:r>
            <a:r>
              <a:rPr lang="sl-SI" i="1" dirty="0" smtClean="0">
                <a:solidFill>
                  <a:schemeClr val="bg1"/>
                </a:solidFill>
              </a:rPr>
              <a:t> </a:t>
            </a:r>
            <a:r>
              <a:rPr lang="sl-SI" i="1" dirty="0" err="1" smtClean="0">
                <a:solidFill>
                  <a:schemeClr val="bg1"/>
                </a:solidFill>
              </a:rPr>
              <a:t>strobus</a:t>
            </a:r>
            <a:r>
              <a:rPr lang="sl-SI" dirty="0" smtClean="0">
                <a:solidFill>
                  <a:schemeClr val="bg1"/>
                </a:solidFill>
              </a:rPr>
              <a:t>)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 descr="C:\Users\uporabnik\Desktop\EKE 2013-14\101NCD90\DSC_01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65" y="404664"/>
            <a:ext cx="9214696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707904" y="6101259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n</a:t>
            </a:r>
            <a:r>
              <a:rPr lang="sl-SI" dirty="0" smtClean="0">
                <a:solidFill>
                  <a:schemeClr val="bg1"/>
                </a:solidFill>
              </a:rPr>
              <a:t>agubanolistna ščetinka (</a:t>
            </a:r>
            <a:r>
              <a:rPr lang="sl-SI" i="1" dirty="0" err="1" smtClean="0">
                <a:solidFill>
                  <a:schemeClr val="bg1"/>
                </a:solidFill>
              </a:rPr>
              <a:t>Oplismenius</a:t>
            </a:r>
            <a:r>
              <a:rPr lang="sl-SI" i="1" dirty="0" smtClean="0">
                <a:solidFill>
                  <a:schemeClr val="bg1"/>
                </a:solidFill>
              </a:rPr>
              <a:t> </a:t>
            </a:r>
            <a:r>
              <a:rPr lang="sl-SI" i="1" dirty="0" err="1" smtClean="0">
                <a:solidFill>
                  <a:schemeClr val="bg1"/>
                </a:solidFill>
              </a:rPr>
              <a:t>undulatifolius</a:t>
            </a:r>
            <a:r>
              <a:rPr lang="sl-SI" dirty="0" smtClean="0">
                <a:solidFill>
                  <a:schemeClr val="bg1"/>
                </a:solidFill>
              </a:rPr>
              <a:t>)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78191762"/>
              </p:ext>
            </p:extLst>
          </p:nvPr>
        </p:nvGraphicFramePr>
        <p:xfrm>
          <a:off x="755576" y="1772816"/>
          <a:ext cx="7704856" cy="3570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703"/>
                <a:gridCol w="5748080"/>
                <a:gridCol w="1174073"/>
              </a:tblGrid>
              <a:tr h="29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termini vaj EKE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ura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4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14.10.13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uvodne vaje, predstavitev vaj, predstavitev terenskih, razdelitev tem - Ž 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17.00-18.30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18.10.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terenske </a:t>
                      </a:r>
                      <a:r>
                        <a:rPr lang="sl-SI" sz="1400" dirty="0" smtClean="0">
                          <a:effectLst/>
                        </a:rPr>
                        <a:t>vaje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08.00-17.00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11.11.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konzultacije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17.00-18.30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18.11.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konzultacije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17.00-18.30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25.11.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konzultacije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17.00-18.30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2.12.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konzultacije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17.00-18.30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9.12.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konzultacije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17.00-18.30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16.12.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konzultacije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17.00-18.30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23.12.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konzultacije – rezervni termin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17.00-18.30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6.1.14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predstavitve seminarskih nalog Ž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17.00-19.15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13.1.14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predstavitve seminarskih nalog - P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17.00-19.15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827584" y="573325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 terminih lahko pride do sprememb!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90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rada vsebine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37567347"/>
              </p:ext>
            </p:extLst>
          </p:nvPr>
        </p:nvGraphicFramePr>
        <p:xfrm>
          <a:off x="179512" y="188640"/>
          <a:ext cx="8784977" cy="6349448"/>
        </p:xfrm>
        <a:graphic>
          <a:graphicData uri="http://schemas.openxmlformats.org/drawingml/2006/table">
            <a:tbl>
              <a:tblPr firstRow="1" firstCol="1" bandRow="1"/>
              <a:tblGrid>
                <a:gridCol w="576064"/>
                <a:gridCol w="3528392"/>
                <a:gridCol w="2304256"/>
                <a:gridCol w="1538650"/>
                <a:gridCol w="837615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Teme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Okvirna tema seminarske naloge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področje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Študent(a)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št. </a:t>
                      </a:r>
                      <a:r>
                        <a:rPr lang="sl-SI" sz="105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študentov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9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Vpliv fragmentacije in degradacije habitatov na žuželke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Degradacija ekosistemov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9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Trajnostna raba kmetijskih površin in </a:t>
                      </a:r>
                      <a:r>
                        <a:rPr lang="sl-SI" sz="10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biodiverziteta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Degradacija ekosistemov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Klimatske spremembe in visokogorje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Degradacija ekosistemov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953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59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Degradacija ekosistemov: Homogenizacija </a:t>
                      </a:r>
                      <a:r>
                        <a:rPr lang="sl-SI" sz="10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vs</a:t>
                      </a: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specializacija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Degrad</a:t>
                      </a: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ekosistemov; </a:t>
                      </a:r>
                      <a:r>
                        <a:rPr lang="sl-SI" sz="105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invaz</a:t>
                      </a:r>
                      <a:r>
                        <a:rPr lang="sl-SI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ekologija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Ocenjevanje invazijskega potenciala vrst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Invazijska ekologija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9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Urbana flora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Urbana in invazijska ekologija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Interakcije med človekom in organizmi v urbanih ekosistemih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Urbana ekologija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9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Prilagoditve organizmov na življenje v mestih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Urbana ekologija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Vpliv urbanizacije na strukturo živalskih in rastlinskih združb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Urbana ekologija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953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295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Odziv biote na zvočno onesnaževanje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Urbana ekologija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3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29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Sipine in </a:t>
                      </a:r>
                      <a:r>
                        <a:rPr lang="sl-SI" sz="10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psamofiti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ekosistemi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95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Smetišča/ odlagališča kot ekosistem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ekosistemi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3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295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Agrarni ekosistemi - oljčnik kot ekosistem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ekosistemi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953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295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Jamski ekosistemi in kraško podzemlje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ekosistemi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3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295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Ekološki pomen krovnih vrst </a:t>
                      </a:r>
                      <a:r>
                        <a:rPr lang="sl-SI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sesalcev </a:t>
                      </a: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 Dinarskih </a:t>
                      </a:r>
                      <a:r>
                        <a:rPr lang="sl-SI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gozdovih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Delovanje </a:t>
                      </a:r>
                      <a:r>
                        <a:rPr lang="sl-SI" sz="10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ekosist</a:t>
                      </a: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953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29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Končni plenilci in varstvo ekosistemov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Delovanje </a:t>
                      </a:r>
                      <a:r>
                        <a:rPr lang="sl-SI" sz="10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ekosist</a:t>
                      </a: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Vpliv požarov na ekosistem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procesi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953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295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Zasoljevanje</a:t>
                      </a: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tal in halofiti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procesi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3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29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Zaraščanje kraških travišč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procesi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95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Metalofiti in ekoremediacije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procesi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3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29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Ptičje selitve in </a:t>
                      </a:r>
                      <a:r>
                        <a:rPr lang="sl-SI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klimatske </a:t>
                      </a: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spremembe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Ptičje selitve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95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Paradigma krajinske ekologije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Biogeografija</a:t>
                      </a: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ekosistemov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3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29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Ekološko modeliranje razširjenosti vrst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Biogeografija</a:t>
                      </a: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ekosistemov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5" marR="27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8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99060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Terenske vaje - 18.10.2013: okolica Brestovice na Krasu</a:t>
            </a:r>
            <a:endParaRPr lang="sl-SI" sz="2800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057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5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Terenske vaje 18.10.2013: okolica Brestovice na Krasu</a:t>
            </a:r>
            <a:endParaRPr lang="sl-SI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73609" y="2453215"/>
            <a:ext cx="4596782" cy="24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360174" y="3388906"/>
            <a:ext cx="11753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± 2 km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21226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Terenske vaje 18.10.2013: okolica Brestovice na Krasu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sl-SI" sz="2200" dirty="0" smtClean="0"/>
              <a:t>Brestoviški dol - suha rečna dolina med Gorjanskim in Brestovico pri Komnu</a:t>
            </a:r>
          </a:p>
          <a:p>
            <a:r>
              <a:rPr lang="sl-SI" sz="2200" dirty="0" smtClean="0"/>
              <a:t>Zaznamujeta jo nižja lega in odprtost proti Jadranskemu morju – toplejša klima v primerjavi z ostalim Krasom</a:t>
            </a:r>
          </a:p>
          <a:p>
            <a:r>
              <a:rPr lang="sl-SI" sz="2200" dirty="0" smtClean="0"/>
              <a:t>Proti severu strma apnenčasta pobočja - Reber</a:t>
            </a:r>
          </a:p>
          <a:p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3738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dirty="0" smtClean="0"/>
              <a:t>Terenske vaje 18.10.2013</a:t>
            </a:r>
            <a:r>
              <a:rPr lang="sl-SI" dirty="0" smtClean="0"/>
              <a:t>: okolica Brestovice na Krasu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sl-SI" sz="2200" b="1" dirty="0" smtClean="0"/>
              <a:t>Namen terenskih vaj:</a:t>
            </a:r>
          </a:p>
          <a:p>
            <a:pPr marL="285750" indent="-285750">
              <a:buFontTx/>
              <a:buChar char="-"/>
            </a:pPr>
            <a:r>
              <a:rPr lang="sl-SI" sz="2200" dirty="0" smtClean="0"/>
              <a:t>Prepoznati termofilni značaj tega predela Krasa preko značilnih vrst in združb</a:t>
            </a:r>
          </a:p>
          <a:p>
            <a:pPr marL="285750" indent="-285750">
              <a:buFontTx/>
              <a:buChar char="-"/>
            </a:pPr>
            <a:r>
              <a:rPr lang="sl-SI" sz="2200" dirty="0" smtClean="0"/>
              <a:t>Preveriti stopnjo procesa opuščanja rabe tal in posledičnega zaraščanja kraških travišč</a:t>
            </a:r>
          </a:p>
          <a:p>
            <a:pPr marL="285750" indent="-285750">
              <a:buFontTx/>
              <a:buChar char="-"/>
            </a:pPr>
            <a:r>
              <a:rPr lang="sl-SI" sz="2200" dirty="0" smtClean="0"/>
              <a:t>Opazovati združbe znotraj nasadov črnega bora</a:t>
            </a:r>
          </a:p>
          <a:p>
            <a:pPr marL="285750" indent="-285750">
              <a:buFontTx/>
              <a:buChar char="-"/>
            </a:pPr>
            <a:r>
              <a:rPr lang="sl-SI" sz="2200" dirty="0" smtClean="0"/>
              <a:t>Preveriti posledice požarov, ki so zaznamovali to območje v preteklih letih</a:t>
            </a:r>
          </a:p>
          <a:p>
            <a:pPr marL="285750" indent="-285750">
              <a:buFontTx/>
              <a:buChar char="-"/>
            </a:pPr>
            <a:r>
              <a:rPr lang="sl-SI" sz="2200" dirty="0" smtClean="0"/>
              <a:t>Vpliv urbanizacije na lokalno </a:t>
            </a:r>
            <a:r>
              <a:rPr lang="sl-SI" sz="2200" dirty="0" err="1" smtClean="0"/>
              <a:t>biodiverziteto</a:t>
            </a:r>
            <a:r>
              <a:rPr lang="sl-SI" sz="22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sl-SI" sz="2200" dirty="0" smtClean="0"/>
              <a:t>Vpliv tujerodnih in invazivnih rastlinskih vrst.</a:t>
            </a:r>
          </a:p>
        </p:txBody>
      </p:sp>
    </p:spTree>
    <p:extLst>
      <p:ext uri="{BB962C8B-B14F-4D97-AF65-F5344CB8AC3E}">
        <p14:creationId xmlns:p14="http://schemas.microsoft.com/office/powerpoint/2010/main" val="4832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err="1" smtClean="0"/>
              <a:t>Panovec</a:t>
            </a:r>
            <a:r>
              <a:rPr lang="sl-SI" sz="2800" dirty="0" smtClean="0"/>
              <a:t> z okolico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412776"/>
            <a:ext cx="7544949" cy="47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7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">
  <a:themeElements>
    <a:clrScheme name="Izvor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zvor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zvo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499</TotalTime>
  <Words>714</Words>
  <Application>Microsoft Office PowerPoint</Application>
  <PresentationFormat>Diaprojekcija na zaslonu (4:3)</PresentationFormat>
  <Paragraphs>227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4" baseType="lpstr">
      <vt:lpstr>Izvor</vt:lpstr>
      <vt:lpstr>Ekologija kopenskih ekosistemov</vt:lpstr>
      <vt:lpstr>Struktura seminarske naloge</vt:lpstr>
      <vt:lpstr>PowerPointova predstavitev</vt:lpstr>
      <vt:lpstr>PowerPointova predstavitev</vt:lpstr>
      <vt:lpstr>Terenske vaje - 18.10.2013: okolica Brestovice na Krasu</vt:lpstr>
      <vt:lpstr>Terenske vaje 18.10.2013: okolica Brestovice na Krasu</vt:lpstr>
      <vt:lpstr>Terenske vaje 18.10.2013: okolica Brestovice na Krasu</vt:lpstr>
      <vt:lpstr>Terenske vaje 18.10.2013: okolica Brestovice na Krasu</vt:lpstr>
      <vt:lpstr>Panovec z okolico</vt:lpstr>
      <vt:lpstr>PowerPointova predstavitev</vt:lpstr>
      <vt:lpstr>Namen vaj</vt:lpstr>
      <vt:lpstr>Problematika Panovca</vt:lpstr>
      <vt:lpstr>Glive Panovca (869 vrst)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Univerza na Primorskem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User</dc:creator>
  <cp:lastModifiedBy>Živa Fišer Pečnikar</cp:lastModifiedBy>
  <cp:revision>27</cp:revision>
  <cp:lastPrinted>2013-12-18T13:04:58Z</cp:lastPrinted>
  <dcterms:created xsi:type="dcterms:W3CDTF">2013-10-10T12:40:19Z</dcterms:created>
  <dcterms:modified xsi:type="dcterms:W3CDTF">2013-12-18T13:09:43Z</dcterms:modified>
</cp:coreProperties>
</file>