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4"/>
  </p:notesMasterIdLst>
  <p:sldIdLst>
    <p:sldId id="260" r:id="rId2"/>
    <p:sldId id="273" r:id="rId3"/>
    <p:sldId id="267" r:id="rId4"/>
    <p:sldId id="276" r:id="rId5"/>
    <p:sldId id="277" r:id="rId6"/>
    <p:sldId id="278" r:id="rId7"/>
    <p:sldId id="268" r:id="rId8"/>
    <p:sldId id="269" r:id="rId9"/>
    <p:sldId id="279" r:id="rId10"/>
    <p:sldId id="280" r:id="rId11"/>
    <p:sldId id="281" r:id="rId12"/>
    <p:sldId id="28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A3EBDA-BDD1-4CA2-B2D0-EF17C62FDF75}" v="401" dt="2018-11-13T17:03:30.6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13" autoAdjust="0"/>
  </p:normalViewPr>
  <p:slideViewPr>
    <p:cSldViewPr>
      <p:cViewPr varScale="1">
        <p:scale>
          <a:sx n="83" d="100"/>
          <a:sy n="83" d="100"/>
        </p:scale>
        <p:origin x="893"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nko Kavšek" userId="4b95641a-e4ce-4c3e-801d-1e2dd874a900" providerId="ADAL" clId="{B4A3EBDA-BDD1-4CA2-B2D0-EF17C62FDF75}"/>
    <pc:docChg chg="undo custSel addSld delSld modSld">
      <pc:chgData name="Branko Kavšek" userId="4b95641a-e4ce-4c3e-801d-1e2dd874a900" providerId="ADAL" clId="{B4A3EBDA-BDD1-4CA2-B2D0-EF17C62FDF75}" dt="2018-11-13T17:04:55.938" v="1645" actId="732"/>
      <pc:docMkLst>
        <pc:docMk/>
      </pc:docMkLst>
      <pc:sldChg chg="del">
        <pc:chgData name="Branko Kavšek" userId="4b95641a-e4ce-4c3e-801d-1e2dd874a900" providerId="ADAL" clId="{B4A3EBDA-BDD1-4CA2-B2D0-EF17C62FDF75}" dt="2018-11-13T16:54:58.535" v="1527" actId="2696"/>
        <pc:sldMkLst>
          <pc:docMk/>
          <pc:sldMk cId="0" sldId="258"/>
        </pc:sldMkLst>
      </pc:sldChg>
      <pc:sldChg chg="del">
        <pc:chgData name="Branko Kavšek" userId="4b95641a-e4ce-4c3e-801d-1e2dd874a900" providerId="ADAL" clId="{B4A3EBDA-BDD1-4CA2-B2D0-EF17C62FDF75}" dt="2018-11-13T16:55:00.828" v="1529" actId="2696"/>
        <pc:sldMkLst>
          <pc:docMk/>
          <pc:sldMk cId="0" sldId="259"/>
        </pc:sldMkLst>
      </pc:sldChg>
      <pc:sldChg chg="modSp">
        <pc:chgData name="Branko Kavšek" userId="4b95641a-e4ce-4c3e-801d-1e2dd874a900" providerId="ADAL" clId="{B4A3EBDA-BDD1-4CA2-B2D0-EF17C62FDF75}" dt="2018-11-13T15:52:20.010" v="385" actId="115"/>
        <pc:sldMkLst>
          <pc:docMk/>
          <pc:sldMk cId="0" sldId="260"/>
        </pc:sldMkLst>
        <pc:spChg chg="mod">
          <ac:chgData name="Branko Kavšek" userId="4b95641a-e4ce-4c3e-801d-1e2dd874a900" providerId="ADAL" clId="{B4A3EBDA-BDD1-4CA2-B2D0-EF17C62FDF75}" dt="2018-11-13T15:48:47.922" v="262" actId="113"/>
          <ac:spMkLst>
            <pc:docMk/>
            <pc:sldMk cId="0" sldId="260"/>
            <ac:spMk id="2" creationId="{00000000-0000-0000-0000-000000000000}"/>
          </ac:spMkLst>
        </pc:spChg>
        <pc:spChg chg="mod">
          <ac:chgData name="Branko Kavšek" userId="4b95641a-e4ce-4c3e-801d-1e2dd874a900" providerId="ADAL" clId="{B4A3EBDA-BDD1-4CA2-B2D0-EF17C62FDF75}" dt="2018-11-13T15:52:20.010" v="385" actId="115"/>
          <ac:spMkLst>
            <pc:docMk/>
            <pc:sldMk cId="0" sldId="260"/>
            <ac:spMk id="3" creationId="{00000000-0000-0000-0000-000000000000}"/>
          </ac:spMkLst>
        </pc:spChg>
      </pc:sldChg>
      <pc:sldChg chg="del">
        <pc:chgData name="Branko Kavšek" userId="4b95641a-e4ce-4c3e-801d-1e2dd874a900" providerId="ADAL" clId="{B4A3EBDA-BDD1-4CA2-B2D0-EF17C62FDF75}" dt="2018-11-13T16:54:57.347" v="1526" actId="2696"/>
        <pc:sldMkLst>
          <pc:docMk/>
          <pc:sldMk cId="0" sldId="261"/>
        </pc:sldMkLst>
      </pc:sldChg>
      <pc:sldChg chg="delSp modSp modAnim">
        <pc:chgData name="Branko Kavšek" userId="4b95641a-e4ce-4c3e-801d-1e2dd874a900" providerId="ADAL" clId="{B4A3EBDA-BDD1-4CA2-B2D0-EF17C62FDF75}" dt="2018-11-13T16:37:47.881" v="1203" actId="478"/>
        <pc:sldMkLst>
          <pc:docMk/>
          <pc:sldMk cId="0" sldId="264"/>
        </pc:sldMkLst>
        <pc:spChg chg="del">
          <ac:chgData name="Branko Kavšek" userId="4b95641a-e4ce-4c3e-801d-1e2dd874a900" providerId="ADAL" clId="{B4A3EBDA-BDD1-4CA2-B2D0-EF17C62FDF75}" dt="2018-11-13T16:37:43.815" v="1201" actId="478"/>
          <ac:spMkLst>
            <pc:docMk/>
            <pc:sldMk cId="0" sldId="264"/>
            <ac:spMk id="22530" creationId="{00000000-0000-0000-0000-000000000000}"/>
          </ac:spMkLst>
        </pc:spChg>
        <pc:spChg chg="del">
          <ac:chgData name="Branko Kavšek" userId="4b95641a-e4ce-4c3e-801d-1e2dd874a900" providerId="ADAL" clId="{B4A3EBDA-BDD1-4CA2-B2D0-EF17C62FDF75}" dt="2018-11-13T16:37:45.823" v="1202" actId="478"/>
          <ac:spMkLst>
            <pc:docMk/>
            <pc:sldMk cId="0" sldId="264"/>
            <ac:spMk id="22531" creationId="{00000000-0000-0000-0000-000000000000}"/>
          </ac:spMkLst>
        </pc:spChg>
        <pc:spChg chg="del">
          <ac:chgData name="Branko Kavšek" userId="4b95641a-e4ce-4c3e-801d-1e2dd874a900" providerId="ADAL" clId="{B4A3EBDA-BDD1-4CA2-B2D0-EF17C62FDF75}" dt="2018-11-13T16:37:47.881" v="1203" actId="478"/>
          <ac:spMkLst>
            <pc:docMk/>
            <pc:sldMk cId="0" sldId="264"/>
            <ac:spMk id="22532" creationId="{00000000-0000-0000-0000-000000000000}"/>
          </ac:spMkLst>
        </pc:spChg>
        <pc:spChg chg="mod">
          <ac:chgData name="Branko Kavšek" userId="4b95641a-e4ce-4c3e-801d-1e2dd874a900" providerId="ADAL" clId="{B4A3EBDA-BDD1-4CA2-B2D0-EF17C62FDF75}" dt="2018-11-13T16:25:10.718" v="869" actId="790"/>
          <ac:spMkLst>
            <pc:docMk/>
            <pc:sldMk cId="0" sldId="264"/>
            <ac:spMk id="22533" creationId="{00000000-0000-0000-0000-000000000000}"/>
          </ac:spMkLst>
        </pc:spChg>
        <pc:spChg chg="mod">
          <ac:chgData name="Branko Kavšek" userId="4b95641a-e4ce-4c3e-801d-1e2dd874a900" providerId="ADAL" clId="{B4A3EBDA-BDD1-4CA2-B2D0-EF17C62FDF75}" dt="2018-11-13T16:32:34.031" v="1094" actId="20577"/>
          <ac:spMkLst>
            <pc:docMk/>
            <pc:sldMk cId="0" sldId="264"/>
            <ac:spMk id="794627" creationId="{00000000-0000-0000-0000-000000000000}"/>
          </ac:spMkLst>
        </pc:spChg>
      </pc:sldChg>
      <pc:sldChg chg="delSp modSp">
        <pc:chgData name="Branko Kavšek" userId="4b95641a-e4ce-4c3e-801d-1e2dd874a900" providerId="ADAL" clId="{B4A3EBDA-BDD1-4CA2-B2D0-EF17C62FDF75}" dt="2018-11-13T16:42:16.846" v="1241" actId="790"/>
        <pc:sldMkLst>
          <pc:docMk/>
          <pc:sldMk cId="0" sldId="265"/>
        </pc:sldMkLst>
        <pc:spChg chg="del">
          <ac:chgData name="Branko Kavšek" userId="4b95641a-e4ce-4c3e-801d-1e2dd874a900" providerId="ADAL" clId="{B4A3EBDA-BDD1-4CA2-B2D0-EF17C62FDF75}" dt="2018-11-13T16:37:53.261" v="1204" actId="478"/>
          <ac:spMkLst>
            <pc:docMk/>
            <pc:sldMk cId="0" sldId="265"/>
            <ac:spMk id="23554" creationId="{00000000-0000-0000-0000-000000000000}"/>
          </ac:spMkLst>
        </pc:spChg>
        <pc:spChg chg="del">
          <ac:chgData name="Branko Kavšek" userId="4b95641a-e4ce-4c3e-801d-1e2dd874a900" providerId="ADAL" clId="{B4A3EBDA-BDD1-4CA2-B2D0-EF17C62FDF75}" dt="2018-11-13T16:37:56.201" v="1205" actId="478"/>
          <ac:spMkLst>
            <pc:docMk/>
            <pc:sldMk cId="0" sldId="265"/>
            <ac:spMk id="23555" creationId="{00000000-0000-0000-0000-000000000000}"/>
          </ac:spMkLst>
        </pc:spChg>
        <pc:spChg chg="del">
          <ac:chgData name="Branko Kavšek" userId="4b95641a-e4ce-4c3e-801d-1e2dd874a900" providerId="ADAL" clId="{B4A3EBDA-BDD1-4CA2-B2D0-EF17C62FDF75}" dt="2018-11-13T16:37:58.987" v="1206" actId="478"/>
          <ac:spMkLst>
            <pc:docMk/>
            <pc:sldMk cId="0" sldId="265"/>
            <ac:spMk id="23556" creationId="{00000000-0000-0000-0000-000000000000}"/>
          </ac:spMkLst>
        </pc:spChg>
        <pc:spChg chg="mod">
          <ac:chgData name="Branko Kavšek" userId="4b95641a-e4ce-4c3e-801d-1e2dd874a900" providerId="ADAL" clId="{B4A3EBDA-BDD1-4CA2-B2D0-EF17C62FDF75}" dt="2018-11-13T16:42:16.846" v="1241" actId="790"/>
          <ac:spMkLst>
            <pc:docMk/>
            <pc:sldMk cId="0" sldId="265"/>
            <ac:spMk id="23557" creationId="{00000000-0000-0000-0000-000000000000}"/>
          </ac:spMkLst>
        </pc:spChg>
        <pc:spChg chg="mod">
          <ac:chgData name="Branko Kavšek" userId="4b95641a-e4ce-4c3e-801d-1e2dd874a900" providerId="ADAL" clId="{B4A3EBDA-BDD1-4CA2-B2D0-EF17C62FDF75}" dt="2018-11-13T16:42:16.846" v="1241" actId="790"/>
          <ac:spMkLst>
            <pc:docMk/>
            <pc:sldMk cId="0" sldId="265"/>
            <ac:spMk id="23573" creationId="{00000000-0000-0000-0000-000000000000}"/>
          </ac:spMkLst>
        </pc:spChg>
        <pc:spChg chg="mod">
          <ac:chgData name="Branko Kavšek" userId="4b95641a-e4ce-4c3e-801d-1e2dd874a900" providerId="ADAL" clId="{B4A3EBDA-BDD1-4CA2-B2D0-EF17C62FDF75}" dt="2018-11-13T16:42:16.846" v="1241" actId="790"/>
          <ac:spMkLst>
            <pc:docMk/>
            <pc:sldMk cId="0" sldId="265"/>
            <ac:spMk id="23574" creationId="{00000000-0000-0000-0000-000000000000}"/>
          </ac:spMkLst>
        </pc:spChg>
        <pc:spChg chg="mod">
          <ac:chgData name="Branko Kavšek" userId="4b95641a-e4ce-4c3e-801d-1e2dd874a900" providerId="ADAL" clId="{B4A3EBDA-BDD1-4CA2-B2D0-EF17C62FDF75}" dt="2018-11-13T16:42:16.846" v="1241" actId="790"/>
          <ac:spMkLst>
            <pc:docMk/>
            <pc:sldMk cId="0" sldId="265"/>
            <ac:spMk id="23575" creationId="{00000000-0000-0000-0000-000000000000}"/>
          </ac:spMkLst>
        </pc:spChg>
        <pc:spChg chg="mod">
          <ac:chgData name="Branko Kavšek" userId="4b95641a-e4ce-4c3e-801d-1e2dd874a900" providerId="ADAL" clId="{B4A3EBDA-BDD1-4CA2-B2D0-EF17C62FDF75}" dt="2018-11-13T16:42:16.846" v="1241" actId="790"/>
          <ac:spMkLst>
            <pc:docMk/>
            <pc:sldMk cId="0" sldId="265"/>
            <ac:spMk id="23576" creationId="{00000000-0000-0000-0000-000000000000}"/>
          </ac:spMkLst>
        </pc:spChg>
        <pc:spChg chg="mod">
          <ac:chgData name="Branko Kavšek" userId="4b95641a-e4ce-4c3e-801d-1e2dd874a900" providerId="ADAL" clId="{B4A3EBDA-BDD1-4CA2-B2D0-EF17C62FDF75}" dt="2018-11-13T16:42:16.846" v="1241" actId="790"/>
          <ac:spMkLst>
            <pc:docMk/>
            <pc:sldMk cId="0" sldId="265"/>
            <ac:spMk id="23577" creationId="{00000000-0000-0000-0000-000000000000}"/>
          </ac:spMkLst>
        </pc:spChg>
        <pc:spChg chg="mod">
          <ac:chgData name="Branko Kavšek" userId="4b95641a-e4ce-4c3e-801d-1e2dd874a900" providerId="ADAL" clId="{B4A3EBDA-BDD1-4CA2-B2D0-EF17C62FDF75}" dt="2018-11-13T16:42:16.846" v="1241" actId="790"/>
          <ac:spMkLst>
            <pc:docMk/>
            <pc:sldMk cId="0" sldId="265"/>
            <ac:spMk id="23578" creationId="{00000000-0000-0000-0000-000000000000}"/>
          </ac:spMkLst>
        </pc:spChg>
        <pc:spChg chg="mod">
          <ac:chgData name="Branko Kavšek" userId="4b95641a-e4ce-4c3e-801d-1e2dd874a900" providerId="ADAL" clId="{B4A3EBDA-BDD1-4CA2-B2D0-EF17C62FDF75}" dt="2018-11-13T16:42:16.846" v="1241" actId="790"/>
          <ac:spMkLst>
            <pc:docMk/>
            <pc:sldMk cId="0" sldId="265"/>
            <ac:spMk id="23579" creationId="{00000000-0000-0000-0000-000000000000}"/>
          </ac:spMkLst>
        </pc:spChg>
        <pc:spChg chg="mod">
          <ac:chgData name="Branko Kavšek" userId="4b95641a-e4ce-4c3e-801d-1e2dd874a900" providerId="ADAL" clId="{B4A3EBDA-BDD1-4CA2-B2D0-EF17C62FDF75}" dt="2018-11-13T16:42:16.846" v="1241" actId="790"/>
          <ac:spMkLst>
            <pc:docMk/>
            <pc:sldMk cId="0" sldId="265"/>
            <ac:spMk id="23580" creationId="{00000000-0000-0000-0000-000000000000}"/>
          </ac:spMkLst>
        </pc:spChg>
        <pc:spChg chg="mod">
          <ac:chgData name="Branko Kavšek" userId="4b95641a-e4ce-4c3e-801d-1e2dd874a900" providerId="ADAL" clId="{B4A3EBDA-BDD1-4CA2-B2D0-EF17C62FDF75}" dt="2018-11-13T16:42:16.846" v="1241" actId="790"/>
          <ac:spMkLst>
            <pc:docMk/>
            <pc:sldMk cId="0" sldId="265"/>
            <ac:spMk id="23581" creationId="{00000000-0000-0000-0000-000000000000}"/>
          </ac:spMkLst>
        </pc:spChg>
        <pc:spChg chg="mod">
          <ac:chgData name="Branko Kavšek" userId="4b95641a-e4ce-4c3e-801d-1e2dd874a900" providerId="ADAL" clId="{B4A3EBDA-BDD1-4CA2-B2D0-EF17C62FDF75}" dt="2018-11-13T16:42:16.846" v="1241" actId="790"/>
          <ac:spMkLst>
            <pc:docMk/>
            <pc:sldMk cId="0" sldId="265"/>
            <ac:spMk id="23582" creationId="{00000000-0000-0000-0000-000000000000}"/>
          </ac:spMkLst>
        </pc:spChg>
        <pc:spChg chg="mod">
          <ac:chgData name="Branko Kavšek" userId="4b95641a-e4ce-4c3e-801d-1e2dd874a900" providerId="ADAL" clId="{B4A3EBDA-BDD1-4CA2-B2D0-EF17C62FDF75}" dt="2018-11-13T16:42:16.846" v="1241" actId="790"/>
          <ac:spMkLst>
            <pc:docMk/>
            <pc:sldMk cId="0" sldId="265"/>
            <ac:spMk id="23583" creationId="{00000000-0000-0000-0000-000000000000}"/>
          </ac:spMkLst>
        </pc:spChg>
        <pc:graphicFrameChg chg="modGraphic">
          <ac:chgData name="Branko Kavšek" userId="4b95641a-e4ce-4c3e-801d-1e2dd874a900" providerId="ADAL" clId="{B4A3EBDA-BDD1-4CA2-B2D0-EF17C62FDF75}" dt="2018-11-13T16:33:28.656" v="1135" actId="20577"/>
          <ac:graphicFrameMkLst>
            <pc:docMk/>
            <pc:sldMk cId="0" sldId="265"/>
            <ac:graphicFrameMk id="795711" creationId="{00000000-0000-0000-0000-000000000000}"/>
          </ac:graphicFrameMkLst>
        </pc:graphicFrameChg>
      </pc:sldChg>
      <pc:sldChg chg="addSp delSp modSp">
        <pc:chgData name="Branko Kavšek" userId="4b95641a-e4ce-4c3e-801d-1e2dd874a900" providerId="ADAL" clId="{B4A3EBDA-BDD1-4CA2-B2D0-EF17C62FDF75}" dt="2018-11-13T16:54:35.234" v="1524" actId="2710"/>
        <pc:sldMkLst>
          <pc:docMk/>
          <pc:sldMk cId="0" sldId="266"/>
        </pc:sldMkLst>
        <pc:spChg chg="del">
          <ac:chgData name="Branko Kavšek" userId="4b95641a-e4ce-4c3e-801d-1e2dd874a900" providerId="ADAL" clId="{B4A3EBDA-BDD1-4CA2-B2D0-EF17C62FDF75}" dt="2018-11-13T16:50:22.695" v="1349" actId="478"/>
          <ac:spMkLst>
            <pc:docMk/>
            <pc:sldMk cId="0" sldId="266"/>
            <ac:spMk id="2" creationId="{00000000-0000-0000-0000-000000000000}"/>
          </ac:spMkLst>
        </pc:spChg>
        <pc:spChg chg="mod">
          <ac:chgData name="Branko Kavšek" userId="4b95641a-e4ce-4c3e-801d-1e2dd874a900" providerId="ADAL" clId="{B4A3EBDA-BDD1-4CA2-B2D0-EF17C62FDF75}" dt="2018-11-13T16:54:35.234" v="1524" actId="2710"/>
          <ac:spMkLst>
            <pc:docMk/>
            <pc:sldMk cId="0" sldId="266"/>
            <ac:spMk id="3" creationId="{00000000-0000-0000-0000-000000000000}"/>
          </ac:spMkLst>
        </pc:spChg>
        <pc:spChg chg="add mod">
          <ac:chgData name="Branko Kavšek" userId="4b95641a-e4ce-4c3e-801d-1e2dd874a900" providerId="ADAL" clId="{B4A3EBDA-BDD1-4CA2-B2D0-EF17C62FDF75}" dt="2018-11-13T16:54:35.234" v="1524" actId="2710"/>
          <ac:spMkLst>
            <pc:docMk/>
            <pc:sldMk cId="0" sldId="266"/>
            <ac:spMk id="4" creationId="{6701123D-5272-45F5-8028-718DF6E27923}"/>
          </ac:spMkLst>
        </pc:spChg>
      </pc:sldChg>
      <pc:sldChg chg="addSp modSp">
        <pc:chgData name="Branko Kavšek" userId="4b95641a-e4ce-4c3e-801d-1e2dd874a900" providerId="ADAL" clId="{B4A3EBDA-BDD1-4CA2-B2D0-EF17C62FDF75}" dt="2018-11-13T16:45:31.768" v="1272" actId="207"/>
        <pc:sldMkLst>
          <pc:docMk/>
          <pc:sldMk cId="0" sldId="267"/>
        </pc:sldMkLst>
        <pc:spChg chg="mod">
          <ac:chgData name="Branko Kavšek" userId="4b95641a-e4ce-4c3e-801d-1e2dd874a900" providerId="ADAL" clId="{B4A3EBDA-BDD1-4CA2-B2D0-EF17C62FDF75}" dt="2018-11-13T16:45:20.678" v="1270" actId="207"/>
          <ac:spMkLst>
            <pc:docMk/>
            <pc:sldMk cId="0" sldId="267"/>
            <ac:spMk id="2" creationId="{00000000-0000-0000-0000-000000000000}"/>
          </ac:spMkLst>
        </pc:spChg>
        <pc:spChg chg="add mod">
          <ac:chgData name="Branko Kavšek" userId="4b95641a-e4ce-4c3e-801d-1e2dd874a900" providerId="ADAL" clId="{B4A3EBDA-BDD1-4CA2-B2D0-EF17C62FDF75}" dt="2018-11-13T16:15:06.568" v="791" actId="790"/>
          <ac:spMkLst>
            <pc:docMk/>
            <pc:sldMk cId="0" sldId="267"/>
            <ac:spMk id="6" creationId="{5AFD2501-6337-4149-9E57-513769802AC8}"/>
          </ac:spMkLst>
        </pc:spChg>
        <pc:graphicFrameChg chg="modGraphic">
          <ac:chgData name="Branko Kavšek" userId="4b95641a-e4ce-4c3e-801d-1e2dd874a900" providerId="ADAL" clId="{B4A3EBDA-BDD1-4CA2-B2D0-EF17C62FDF75}" dt="2018-11-13T16:45:28.165" v="1271" actId="207"/>
          <ac:graphicFrameMkLst>
            <pc:docMk/>
            <pc:sldMk cId="0" sldId="267"/>
            <ac:graphicFrameMk id="5" creationId="{00000000-0000-0000-0000-000000000000}"/>
          </ac:graphicFrameMkLst>
        </pc:graphicFrameChg>
        <pc:graphicFrameChg chg="modGraphic">
          <ac:chgData name="Branko Kavšek" userId="4b95641a-e4ce-4c3e-801d-1e2dd874a900" providerId="ADAL" clId="{B4A3EBDA-BDD1-4CA2-B2D0-EF17C62FDF75}" dt="2018-11-13T16:45:31.768" v="1272" actId="207"/>
          <ac:graphicFrameMkLst>
            <pc:docMk/>
            <pc:sldMk cId="0" sldId="267"/>
            <ac:graphicFrameMk id="7" creationId="{00000000-0000-0000-0000-000000000000}"/>
          </ac:graphicFrameMkLst>
        </pc:graphicFrameChg>
      </pc:sldChg>
      <pc:sldChg chg="addSp delSp modSp">
        <pc:chgData name="Branko Kavšek" userId="4b95641a-e4ce-4c3e-801d-1e2dd874a900" providerId="ADAL" clId="{B4A3EBDA-BDD1-4CA2-B2D0-EF17C62FDF75}" dt="2018-11-13T16:42:44.695" v="1245" actId="790"/>
        <pc:sldMkLst>
          <pc:docMk/>
          <pc:sldMk cId="0" sldId="268"/>
        </pc:sldMkLst>
        <pc:spChg chg="del">
          <ac:chgData name="Branko Kavšek" userId="4b95641a-e4ce-4c3e-801d-1e2dd874a900" providerId="ADAL" clId="{B4A3EBDA-BDD1-4CA2-B2D0-EF17C62FDF75}" dt="2018-11-13T16:40:19.959" v="1207" actId="478"/>
          <ac:spMkLst>
            <pc:docMk/>
            <pc:sldMk cId="0" sldId="268"/>
            <ac:spMk id="2" creationId="{00000000-0000-0000-0000-000000000000}"/>
          </ac:spMkLst>
        </pc:spChg>
        <pc:spChg chg="add mod">
          <ac:chgData name="Branko Kavšek" userId="4b95641a-e4ce-4c3e-801d-1e2dd874a900" providerId="ADAL" clId="{B4A3EBDA-BDD1-4CA2-B2D0-EF17C62FDF75}" dt="2018-11-13T16:42:44.695" v="1245" actId="790"/>
          <ac:spMkLst>
            <pc:docMk/>
            <pc:sldMk cId="0" sldId="268"/>
            <ac:spMk id="8" creationId="{873FBF7D-ACA9-4C69-AB5C-4B7EA9842A29}"/>
          </ac:spMkLst>
        </pc:spChg>
        <pc:spChg chg="mod">
          <ac:chgData name="Branko Kavšek" userId="4b95641a-e4ce-4c3e-801d-1e2dd874a900" providerId="ADAL" clId="{B4A3EBDA-BDD1-4CA2-B2D0-EF17C62FDF75}" dt="2018-11-13T16:42:44.695" v="1245" actId="790"/>
          <ac:spMkLst>
            <pc:docMk/>
            <pc:sldMk cId="0" sldId="268"/>
            <ac:spMk id="9" creationId="{00000000-0000-0000-0000-000000000000}"/>
          </ac:spMkLst>
        </pc:spChg>
        <pc:spChg chg="mod">
          <ac:chgData name="Branko Kavšek" userId="4b95641a-e4ce-4c3e-801d-1e2dd874a900" providerId="ADAL" clId="{B4A3EBDA-BDD1-4CA2-B2D0-EF17C62FDF75}" dt="2018-11-13T16:42:44.695" v="1245" actId="790"/>
          <ac:spMkLst>
            <pc:docMk/>
            <pc:sldMk cId="0" sldId="268"/>
            <ac:spMk id="10" creationId="{00000000-0000-0000-0000-000000000000}"/>
          </ac:spMkLst>
        </pc:spChg>
      </pc:sldChg>
      <pc:sldChg chg="addSp delSp modSp modAnim">
        <pc:chgData name="Branko Kavšek" userId="4b95641a-e4ce-4c3e-801d-1e2dd874a900" providerId="ADAL" clId="{B4A3EBDA-BDD1-4CA2-B2D0-EF17C62FDF75}" dt="2018-11-13T16:51:29.609" v="1411" actId="20577"/>
        <pc:sldMkLst>
          <pc:docMk/>
          <pc:sldMk cId="0" sldId="269"/>
        </pc:sldMkLst>
        <pc:spChg chg="del">
          <ac:chgData name="Branko Kavšek" userId="4b95641a-e4ce-4c3e-801d-1e2dd874a900" providerId="ADAL" clId="{B4A3EBDA-BDD1-4CA2-B2D0-EF17C62FDF75}" dt="2018-11-13T16:43:59.278" v="1246" actId="478"/>
          <ac:spMkLst>
            <pc:docMk/>
            <pc:sldMk cId="0" sldId="269"/>
            <ac:spMk id="2" creationId="{00000000-0000-0000-0000-000000000000}"/>
          </ac:spMkLst>
        </pc:spChg>
        <pc:spChg chg="add mod">
          <ac:chgData name="Branko Kavšek" userId="4b95641a-e4ce-4c3e-801d-1e2dd874a900" providerId="ADAL" clId="{B4A3EBDA-BDD1-4CA2-B2D0-EF17C62FDF75}" dt="2018-11-13T16:46:35.109" v="1274" actId="20577"/>
          <ac:spMkLst>
            <pc:docMk/>
            <pc:sldMk cId="0" sldId="269"/>
            <ac:spMk id="6" creationId="{45825361-063E-4170-8BFD-7DEE528E44EB}"/>
          </ac:spMkLst>
        </pc:spChg>
        <pc:spChg chg="add mod">
          <ac:chgData name="Branko Kavšek" userId="4b95641a-e4ce-4c3e-801d-1e2dd874a900" providerId="ADAL" clId="{B4A3EBDA-BDD1-4CA2-B2D0-EF17C62FDF75}" dt="2018-11-13T16:51:29.609" v="1411" actId="20577"/>
          <ac:spMkLst>
            <pc:docMk/>
            <pc:sldMk cId="0" sldId="269"/>
            <ac:spMk id="7" creationId="{63620CC5-46A0-45F9-B9C7-EB1BC9F3665C}"/>
          </ac:spMkLst>
        </pc:spChg>
      </pc:sldChg>
      <pc:sldChg chg="del">
        <pc:chgData name="Branko Kavšek" userId="4b95641a-e4ce-4c3e-801d-1e2dd874a900" providerId="ADAL" clId="{B4A3EBDA-BDD1-4CA2-B2D0-EF17C62FDF75}" dt="2018-11-13T16:54:55.714" v="1525" actId="2696"/>
        <pc:sldMkLst>
          <pc:docMk/>
          <pc:sldMk cId="0" sldId="270"/>
        </pc:sldMkLst>
      </pc:sldChg>
      <pc:sldChg chg="del">
        <pc:chgData name="Branko Kavšek" userId="4b95641a-e4ce-4c3e-801d-1e2dd874a900" providerId="ADAL" clId="{B4A3EBDA-BDD1-4CA2-B2D0-EF17C62FDF75}" dt="2018-11-13T16:54:59.600" v="1528" actId="2696"/>
        <pc:sldMkLst>
          <pc:docMk/>
          <pc:sldMk cId="0" sldId="271"/>
        </pc:sldMkLst>
      </pc:sldChg>
      <pc:sldChg chg="del">
        <pc:chgData name="Branko Kavšek" userId="4b95641a-e4ce-4c3e-801d-1e2dd874a900" providerId="ADAL" clId="{B4A3EBDA-BDD1-4CA2-B2D0-EF17C62FDF75}" dt="2018-11-13T16:55:01.841" v="1530" actId="2696"/>
        <pc:sldMkLst>
          <pc:docMk/>
          <pc:sldMk cId="0" sldId="272"/>
        </pc:sldMkLst>
      </pc:sldChg>
      <pc:sldChg chg="modSp add">
        <pc:chgData name="Branko Kavšek" userId="4b95641a-e4ce-4c3e-801d-1e2dd874a900" providerId="ADAL" clId="{B4A3EBDA-BDD1-4CA2-B2D0-EF17C62FDF75}" dt="2018-11-13T15:59:16.365" v="610" actId="790"/>
        <pc:sldMkLst>
          <pc:docMk/>
          <pc:sldMk cId="1923929033" sldId="273"/>
        </pc:sldMkLst>
        <pc:spChg chg="mod">
          <ac:chgData name="Branko Kavšek" userId="4b95641a-e4ce-4c3e-801d-1e2dd874a900" providerId="ADAL" clId="{B4A3EBDA-BDD1-4CA2-B2D0-EF17C62FDF75}" dt="2018-11-13T15:57:36.706" v="604" actId="790"/>
          <ac:spMkLst>
            <pc:docMk/>
            <pc:sldMk cId="1923929033" sldId="273"/>
            <ac:spMk id="2" creationId="{00000000-0000-0000-0000-000000000000}"/>
          </ac:spMkLst>
        </pc:spChg>
        <pc:spChg chg="mod">
          <ac:chgData name="Branko Kavšek" userId="4b95641a-e4ce-4c3e-801d-1e2dd874a900" providerId="ADAL" clId="{B4A3EBDA-BDD1-4CA2-B2D0-EF17C62FDF75}" dt="2018-11-13T15:59:16.365" v="610" actId="790"/>
          <ac:spMkLst>
            <pc:docMk/>
            <pc:sldMk cId="1923929033" sldId="273"/>
            <ac:spMk id="3" creationId="{00000000-0000-0000-0000-000000000000}"/>
          </ac:spMkLst>
        </pc:spChg>
      </pc:sldChg>
      <pc:sldChg chg="addSp modSp add">
        <pc:chgData name="Branko Kavšek" userId="4b95641a-e4ce-4c3e-801d-1e2dd874a900" providerId="ADAL" clId="{B4A3EBDA-BDD1-4CA2-B2D0-EF17C62FDF75}" dt="2018-11-13T16:09:45.329" v="759" actId="790"/>
        <pc:sldMkLst>
          <pc:docMk/>
          <pc:sldMk cId="3633338059" sldId="274"/>
        </pc:sldMkLst>
        <pc:spChg chg="mod">
          <ac:chgData name="Branko Kavšek" userId="4b95641a-e4ce-4c3e-801d-1e2dd874a900" providerId="ADAL" clId="{B4A3EBDA-BDD1-4CA2-B2D0-EF17C62FDF75}" dt="2018-11-13T16:02:23.134" v="619" actId="20577"/>
          <ac:spMkLst>
            <pc:docMk/>
            <pc:sldMk cId="3633338059" sldId="274"/>
            <ac:spMk id="2" creationId="{00000000-0000-0000-0000-000000000000}"/>
          </ac:spMkLst>
        </pc:spChg>
        <pc:spChg chg="mod">
          <ac:chgData name="Branko Kavšek" userId="4b95641a-e4ce-4c3e-801d-1e2dd874a900" providerId="ADAL" clId="{B4A3EBDA-BDD1-4CA2-B2D0-EF17C62FDF75}" dt="2018-11-13T16:09:45.329" v="759" actId="790"/>
          <ac:spMkLst>
            <pc:docMk/>
            <pc:sldMk cId="3633338059" sldId="274"/>
            <ac:spMk id="3" creationId="{00000000-0000-0000-0000-000000000000}"/>
          </ac:spMkLst>
        </pc:spChg>
        <pc:picChg chg="add mod">
          <ac:chgData name="Branko Kavšek" userId="4b95641a-e4ce-4c3e-801d-1e2dd874a900" providerId="ADAL" clId="{B4A3EBDA-BDD1-4CA2-B2D0-EF17C62FDF75}" dt="2018-11-13T16:09:23.209" v="758" actId="1076"/>
          <ac:picMkLst>
            <pc:docMk/>
            <pc:sldMk cId="3633338059" sldId="274"/>
            <ac:picMk id="5" creationId="{C3AA56A0-305C-4450-AE5F-7EDE8155C770}"/>
          </ac:picMkLst>
        </pc:picChg>
      </pc:sldChg>
      <pc:sldChg chg="addSp modSp add modAnim">
        <pc:chgData name="Branko Kavšek" userId="4b95641a-e4ce-4c3e-801d-1e2dd874a900" providerId="ADAL" clId="{B4A3EBDA-BDD1-4CA2-B2D0-EF17C62FDF75}" dt="2018-11-13T17:04:55.938" v="1645" actId="732"/>
        <pc:sldMkLst>
          <pc:docMk/>
          <pc:sldMk cId="930160213" sldId="275"/>
        </pc:sldMkLst>
        <pc:spChg chg="mod">
          <ac:chgData name="Branko Kavšek" userId="4b95641a-e4ce-4c3e-801d-1e2dd874a900" providerId="ADAL" clId="{B4A3EBDA-BDD1-4CA2-B2D0-EF17C62FDF75}" dt="2018-11-13T16:57:47.564" v="1559" actId="113"/>
          <ac:spMkLst>
            <pc:docMk/>
            <pc:sldMk cId="930160213" sldId="275"/>
            <ac:spMk id="2" creationId="{A74A3AAD-F168-41EA-A3F7-DE69D5DACE4D}"/>
          </ac:spMkLst>
        </pc:spChg>
        <pc:spChg chg="mod">
          <ac:chgData name="Branko Kavšek" userId="4b95641a-e4ce-4c3e-801d-1e2dd874a900" providerId="ADAL" clId="{B4A3EBDA-BDD1-4CA2-B2D0-EF17C62FDF75}" dt="2018-11-13T16:59:14.379" v="1627" actId="20577"/>
          <ac:spMkLst>
            <pc:docMk/>
            <pc:sldMk cId="930160213" sldId="275"/>
            <ac:spMk id="3" creationId="{63BC9406-364D-46D6-B77C-828814701AB3}"/>
          </ac:spMkLst>
        </pc:spChg>
        <pc:picChg chg="add mod">
          <ac:chgData name="Branko Kavšek" userId="4b95641a-e4ce-4c3e-801d-1e2dd874a900" providerId="ADAL" clId="{B4A3EBDA-BDD1-4CA2-B2D0-EF17C62FDF75}" dt="2018-11-13T17:00:52.307" v="1631" actId="14100"/>
          <ac:picMkLst>
            <pc:docMk/>
            <pc:sldMk cId="930160213" sldId="275"/>
            <ac:picMk id="1026" creationId="{C273523A-092C-4E64-9E24-C550B6730855}"/>
          </ac:picMkLst>
        </pc:picChg>
        <pc:picChg chg="add mod ord modCrop">
          <ac:chgData name="Branko Kavšek" userId="4b95641a-e4ce-4c3e-801d-1e2dd874a900" providerId="ADAL" clId="{B4A3EBDA-BDD1-4CA2-B2D0-EF17C62FDF75}" dt="2018-11-13T17:04:55.938" v="1645" actId="732"/>
          <ac:picMkLst>
            <pc:docMk/>
            <pc:sldMk cId="930160213" sldId="275"/>
            <ac:picMk id="1028" creationId="{8AEFB6FE-A7AA-4DE5-8691-D2AB6E3FCC1C}"/>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l-SI"/>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A1DFB8-79AD-4E52-A0D6-3633FCAF37DB}" type="datetimeFigureOut">
              <a:rPr lang="sl-SI" smtClean="0"/>
              <a:pPr/>
              <a:t>5. 11. 2019</a:t>
            </a:fld>
            <a:endParaRPr lang="sl-SI"/>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l-SI"/>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l-SI"/>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17B941-157F-4D8F-A8EF-0A5D79523271}" type="slidenum">
              <a:rPr lang="sl-SI" smtClean="0"/>
              <a:pPr/>
              <a:t>‹#›</a:t>
            </a:fld>
            <a:endParaRPr lang="sl-SI"/>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sl-SI"/>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sl-SI"/>
          </a:p>
        </p:txBody>
      </p:sp>
      <p:sp>
        <p:nvSpPr>
          <p:cNvPr id="4" name="Date Placeholder 3"/>
          <p:cNvSpPr>
            <a:spLocks noGrp="1"/>
          </p:cNvSpPr>
          <p:nvPr>
            <p:ph type="dt" sz="half" idx="10"/>
          </p:nvPr>
        </p:nvSpPr>
        <p:spPr/>
        <p:txBody>
          <a:bodyPr/>
          <a:lstStyle/>
          <a:p>
            <a:fld id="{1D8BD707-D9CF-40AE-B4C6-C98DA3205C09}" type="datetimeFigureOut">
              <a:rPr lang="en-US" smtClean="0"/>
              <a:pPr/>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p:cNvSpPr>
            <a:spLocks noGrp="1"/>
          </p:cNvSpPr>
          <p:nvPr>
            <p:ph type="dt" sz="half" idx="10"/>
          </p:nvPr>
        </p:nvSpPr>
        <p:spPr/>
        <p:txBody>
          <a:bodyPr/>
          <a:lstStyle/>
          <a:p>
            <a:fld id="{1D8BD707-D9CF-40AE-B4C6-C98DA3205C09}" type="datetimeFigureOut">
              <a:rPr lang="en-US" smtClean="0"/>
              <a:pPr/>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p:cNvSpPr>
            <a:spLocks noGrp="1"/>
          </p:cNvSpPr>
          <p:nvPr>
            <p:ph type="dt" sz="half" idx="10"/>
          </p:nvPr>
        </p:nvSpPr>
        <p:spPr/>
        <p:txBody>
          <a:bodyPr/>
          <a:lstStyle/>
          <a:p>
            <a:fld id="{1D8BD707-D9CF-40AE-B4C6-C98DA3205C09}" type="datetimeFigureOut">
              <a:rPr lang="en-US" smtClean="0"/>
              <a:pPr/>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p:cNvSpPr>
            <a:spLocks noGrp="1"/>
          </p:cNvSpPr>
          <p:nvPr>
            <p:ph type="dt" sz="half" idx="10"/>
          </p:nvPr>
        </p:nvSpPr>
        <p:spPr/>
        <p:txBody>
          <a:bodyPr/>
          <a:lstStyle/>
          <a:p>
            <a:fld id="{1D8BD707-D9CF-40AE-B4C6-C98DA3205C09}" type="datetimeFigureOut">
              <a:rPr lang="en-US" smtClean="0"/>
              <a:pPr/>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sl-S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p:cNvSpPr>
            <a:spLocks noGrp="1"/>
          </p:cNvSpPr>
          <p:nvPr>
            <p:ph type="dt" sz="half" idx="10"/>
          </p:nvPr>
        </p:nvSpPr>
        <p:spPr/>
        <p:txBody>
          <a:bodyPr/>
          <a:lstStyle/>
          <a:p>
            <a:fld id="{1D8BD707-D9CF-40AE-B4C6-C98DA3205C09}" type="datetimeFigureOut">
              <a:rPr lang="en-US" smtClean="0"/>
              <a:pPr/>
              <a:t>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sl-S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p:cNvSpPr>
            <a:spLocks noGrp="1"/>
          </p:cNvSpPr>
          <p:nvPr>
            <p:ph type="dt" sz="half" idx="10"/>
          </p:nvPr>
        </p:nvSpPr>
        <p:spPr/>
        <p:txBody>
          <a:bodyPr/>
          <a:lstStyle/>
          <a:p>
            <a:fld id="{1D8BD707-D9CF-40AE-B4C6-C98DA3205C09}" type="datetimeFigureOut">
              <a:rPr lang="en-US" smtClean="0"/>
              <a:pPr/>
              <a:t>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Date Placeholder 2"/>
          <p:cNvSpPr>
            <a:spLocks noGrp="1"/>
          </p:cNvSpPr>
          <p:nvPr>
            <p:ph type="dt" sz="half" idx="10"/>
          </p:nvPr>
        </p:nvSpPr>
        <p:spPr/>
        <p:txBody>
          <a:bodyPr/>
          <a:lstStyle/>
          <a:p>
            <a:fld id="{1D8BD707-D9CF-40AE-B4C6-C98DA3205C09}" type="datetimeFigureOut">
              <a:rPr lang="en-US" smtClean="0"/>
              <a:pPr/>
              <a:t>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sl-S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sl-S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sl-SI"/>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Descriptive Statistics</a:t>
            </a:r>
          </a:p>
        </p:txBody>
      </p:sp>
      <p:sp>
        <p:nvSpPr>
          <p:cNvPr id="3" name="Content Placeholder 2"/>
          <p:cNvSpPr>
            <a:spLocks noGrp="1"/>
          </p:cNvSpPr>
          <p:nvPr>
            <p:ph idx="1"/>
          </p:nvPr>
        </p:nvSpPr>
        <p:spPr>
          <a:xfrm>
            <a:off x="457200" y="1600200"/>
            <a:ext cx="8077200" cy="4983162"/>
          </a:xfrm>
        </p:spPr>
        <p:txBody>
          <a:bodyPr>
            <a:normAutofit/>
          </a:bodyPr>
          <a:lstStyle/>
          <a:p>
            <a:r>
              <a:rPr lang="en-US" dirty="0"/>
              <a:t>A </a:t>
            </a:r>
            <a:r>
              <a:rPr lang="en-US" b="1" dirty="0"/>
              <a:t>descriptive statistic</a:t>
            </a:r>
            <a:r>
              <a:rPr lang="en-US" dirty="0"/>
              <a:t> is a summary statistic that quantitatively describes or summarizes features of a collection of information;</a:t>
            </a:r>
          </a:p>
          <a:p>
            <a:r>
              <a:rPr lang="en-US" u="sng" dirty="0"/>
              <a:t>Practically</a:t>
            </a:r>
            <a:r>
              <a:rPr lang="en-US" dirty="0"/>
              <a:t>:</a:t>
            </a:r>
            <a:br>
              <a:rPr lang="en-US" dirty="0"/>
            </a:br>
            <a:r>
              <a:rPr lang="en-US" dirty="0"/>
              <a:t>we will use descriptive statistics to describe and/or get insight into our data, where we will interpret "features" as attributes and "collection of information" as our data.</a:t>
            </a:r>
            <a:endParaRPr lang="sl-SI" dirty="0"/>
          </a:p>
          <a:p>
            <a:r>
              <a:rPr lang="sl-SI" dirty="0" err="1"/>
              <a:t>Also</a:t>
            </a:r>
            <a:r>
              <a:rPr lang="sl-SI" dirty="0"/>
              <a:t> </a:t>
            </a:r>
            <a:r>
              <a:rPr lang="sl-SI" dirty="0" err="1"/>
              <a:t>called</a:t>
            </a:r>
            <a:r>
              <a:rPr lang="sl-SI" dirty="0"/>
              <a:t> </a:t>
            </a:r>
            <a:r>
              <a:rPr lang="sl-SI" b="1" u="sng" dirty="0" err="1"/>
              <a:t>E</a:t>
            </a:r>
            <a:r>
              <a:rPr lang="sl-SI" u="sng" dirty="0" err="1"/>
              <a:t>xploratory</a:t>
            </a:r>
            <a:r>
              <a:rPr lang="sl-SI" u="sng" dirty="0"/>
              <a:t> </a:t>
            </a:r>
            <a:r>
              <a:rPr lang="sl-SI" b="1" u="sng" dirty="0"/>
              <a:t>D</a:t>
            </a:r>
            <a:r>
              <a:rPr lang="sl-SI" u="sng" dirty="0"/>
              <a:t>ata </a:t>
            </a:r>
            <a:r>
              <a:rPr lang="sl-SI" b="1" u="sng" dirty="0" err="1"/>
              <a:t>A</a:t>
            </a:r>
            <a:r>
              <a:rPr lang="sl-SI" u="sng" dirty="0" err="1"/>
              <a:t>nayisis</a:t>
            </a:r>
            <a:r>
              <a:rPr lang="sl-SI" dirty="0"/>
              <a:t> (</a:t>
            </a:r>
            <a:r>
              <a:rPr lang="sl-SI" b="1" dirty="0"/>
              <a:t>EDA</a:t>
            </a:r>
            <a:r>
              <a:rPr lang="sl-SI" dirty="0"/>
              <a: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stretch>
            <a:fillRect/>
          </a:stretch>
        </p:blipFill>
        <p:spPr>
          <a:xfrm>
            <a:off x="406010" y="548680"/>
            <a:ext cx="8558478" cy="5760640"/>
          </a:xfrm>
          <a:prstGeom prst="rect">
            <a:avLst/>
          </a:prstGeom>
        </p:spPr>
      </p:pic>
    </p:spTree>
    <p:extLst>
      <p:ext uri="{BB962C8B-B14F-4D97-AF65-F5344CB8AC3E}">
        <p14:creationId xmlns:p14="http://schemas.microsoft.com/office/powerpoint/2010/main" val="1117953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90550" y="333375"/>
            <a:ext cx="7962900" cy="6191250"/>
          </a:xfrm>
          <a:prstGeom prst="rect">
            <a:avLst/>
          </a:prstGeom>
        </p:spPr>
      </p:pic>
    </p:spTree>
    <p:extLst>
      <p:ext uri="{BB962C8B-B14F-4D97-AF65-F5344CB8AC3E}">
        <p14:creationId xmlns:p14="http://schemas.microsoft.com/office/powerpoint/2010/main" val="1837980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611560" y="248253"/>
            <a:ext cx="7920880" cy="6361494"/>
          </a:xfrm>
          <a:prstGeom prst="rect">
            <a:avLst/>
          </a:prstGeom>
        </p:spPr>
      </p:pic>
    </p:spTree>
    <p:extLst>
      <p:ext uri="{BB962C8B-B14F-4D97-AF65-F5344CB8AC3E}">
        <p14:creationId xmlns:p14="http://schemas.microsoft.com/office/powerpoint/2010/main" val="89426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Some of the Descriptive Statistics</a:t>
            </a:r>
          </a:p>
        </p:txBody>
      </p:sp>
      <p:sp>
        <p:nvSpPr>
          <p:cNvPr id="3" name="Content Placeholder 2"/>
          <p:cNvSpPr>
            <a:spLocks noGrp="1"/>
          </p:cNvSpPr>
          <p:nvPr>
            <p:ph idx="1"/>
          </p:nvPr>
        </p:nvSpPr>
        <p:spPr>
          <a:xfrm>
            <a:off x="457200" y="1600200"/>
            <a:ext cx="8229600" cy="5029200"/>
          </a:xfrm>
        </p:spPr>
        <p:txBody>
          <a:bodyPr>
            <a:normAutofit/>
          </a:bodyPr>
          <a:lstStyle/>
          <a:p>
            <a:r>
              <a:rPr lang="en-US" dirty="0"/>
              <a:t>Measures of </a:t>
            </a:r>
            <a:r>
              <a:rPr lang="en-US" b="1" dirty="0"/>
              <a:t>central tendency</a:t>
            </a:r>
            <a:r>
              <a:rPr lang="en-US" dirty="0"/>
              <a:t>:</a:t>
            </a:r>
          </a:p>
          <a:p>
            <a:pPr lvl="1"/>
            <a:r>
              <a:rPr lang="en-US" dirty="0"/>
              <a:t>mean (or average),</a:t>
            </a:r>
          </a:p>
          <a:p>
            <a:pPr lvl="1"/>
            <a:r>
              <a:rPr lang="en-US" dirty="0"/>
              <a:t>median (or middle element),</a:t>
            </a:r>
          </a:p>
          <a:p>
            <a:pPr lvl="1"/>
            <a:r>
              <a:rPr lang="en-US" dirty="0"/>
              <a:t>mode (or most frequent value).</a:t>
            </a:r>
          </a:p>
          <a:p>
            <a:r>
              <a:rPr lang="en-US" dirty="0"/>
              <a:t>Measures of </a:t>
            </a:r>
            <a:r>
              <a:rPr lang="en-US" b="1" dirty="0"/>
              <a:t>variability</a:t>
            </a:r>
            <a:r>
              <a:rPr lang="en-US" dirty="0"/>
              <a:t> or </a:t>
            </a:r>
            <a:r>
              <a:rPr lang="en-US" b="1" dirty="0"/>
              <a:t>dispersion</a:t>
            </a:r>
            <a:r>
              <a:rPr lang="en-US" dirty="0"/>
              <a:t>:</a:t>
            </a:r>
          </a:p>
          <a:p>
            <a:pPr lvl="1"/>
            <a:r>
              <a:rPr lang="en-US" dirty="0"/>
              <a:t>range (minimum, maximum),</a:t>
            </a:r>
          </a:p>
          <a:p>
            <a:pPr lvl="1"/>
            <a:r>
              <a:rPr lang="en-US" dirty="0"/>
              <a:t>standard deviation (variance),</a:t>
            </a:r>
          </a:p>
          <a:p>
            <a:pPr lvl="1"/>
            <a:r>
              <a:rPr lang="en-US" dirty="0"/>
              <a:t>quartiles (</a:t>
            </a:r>
            <a:r>
              <a:rPr lang="en-US"/>
              <a:t>percentiles</a:t>
            </a:r>
            <a:r>
              <a:rPr lang="en-US" smtClean="0"/>
              <a:t>)</a:t>
            </a:r>
            <a:endParaRPr lang="en-US"/>
          </a:p>
          <a:p>
            <a:endParaRPr lang="en-US" dirty="0"/>
          </a:p>
        </p:txBody>
      </p:sp>
    </p:spTree>
    <p:extLst>
      <p:ext uri="{BB962C8B-B14F-4D97-AF65-F5344CB8AC3E}">
        <p14:creationId xmlns:p14="http://schemas.microsoft.com/office/powerpoint/2010/main" val="1923929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981200"/>
            <a:ext cx="6705600" cy="1524000"/>
          </a:xfrm>
        </p:spPr>
        <p:txBody>
          <a:bodyPr>
            <a:normAutofit fontScale="90000"/>
          </a:bodyPr>
          <a:lstStyle/>
          <a:p>
            <a:pPr algn="l"/>
            <a:r>
              <a:rPr lang="en-US" sz="2000" dirty="0"/>
              <a:t>Minimum: </a:t>
            </a:r>
            <a:r>
              <a:rPr lang="en-US" sz="2000" b="1" dirty="0"/>
              <a:t>1</a:t>
            </a:r>
            <a:r>
              <a:rPr lang="en-US" sz="2000" dirty="0"/>
              <a:t/>
            </a:r>
            <a:br>
              <a:rPr lang="en-US" sz="2000" dirty="0"/>
            </a:br>
            <a:r>
              <a:rPr lang="en-US" sz="2000" dirty="0"/>
              <a:t>Maximum: </a:t>
            </a:r>
            <a:r>
              <a:rPr lang="en-US" sz="2000" b="1" dirty="0"/>
              <a:t>8</a:t>
            </a:r>
            <a:r>
              <a:rPr lang="en-US" sz="2000" dirty="0"/>
              <a:t/>
            </a:r>
            <a:br>
              <a:rPr lang="en-US" sz="2000" dirty="0"/>
            </a:br>
            <a:r>
              <a:rPr lang="en-US" sz="2000" dirty="0"/>
              <a:t>Average (or mean): </a:t>
            </a:r>
            <a:r>
              <a:rPr lang="en-US" sz="2000" b="1" dirty="0"/>
              <a:t>4.44</a:t>
            </a:r>
            <a:r>
              <a:rPr lang="en-US" sz="2000" dirty="0"/>
              <a:t/>
            </a:r>
            <a:br>
              <a:rPr lang="en-US" sz="2000" dirty="0"/>
            </a:br>
            <a:r>
              <a:rPr lang="en-US" sz="2000" dirty="0"/>
              <a:t>Median:     </a:t>
            </a:r>
            <a:r>
              <a:rPr lang="en-US" sz="2000" b="1" dirty="0">
                <a:solidFill>
                  <a:srgbClr val="FF0000"/>
                </a:solidFill>
              </a:rPr>
              <a:t>?</a:t>
            </a:r>
            <a:r>
              <a:rPr lang="sl-SI" sz="2000" b="1" dirty="0">
                <a:solidFill>
                  <a:srgbClr val="FF0000"/>
                </a:solidFill>
              </a:rPr>
              <a:t/>
            </a:r>
            <a:br>
              <a:rPr lang="sl-SI" sz="2000" b="1" dirty="0">
                <a:solidFill>
                  <a:srgbClr val="FF0000"/>
                </a:solidFill>
              </a:rPr>
            </a:br>
            <a:r>
              <a:rPr lang="sl-SI" sz="2000" dirty="0"/>
              <a:t>Mode:</a:t>
            </a:r>
            <a:r>
              <a:rPr lang="sl-SI" sz="2000" b="1" dirty="0">
                <a:solidFill>
                  <a:srgbClr val="FF0000"/>
                </a:solidFill>
              </a:rPr>
              <a:t>       </a:t>
            </a:r>
            <a:r>
              <a:rPr lang="sl-SI" sz="2000" b="1" dirty="0">
                <a:solidFill>
                  <a:schemeClr val="accent1"/>
                </a:solidFill>
              </a:rPr>
              <a:t>8</a:t>
            </a:r>
            <a:endParaRPr lang="en-US" sz="2000" b="1" dirty="0">
              <a:solidFill>
                <a:schemeClr val="accent1"/>
              </a:solidFill>
            </a:endParaRPr>
          </a:p>
        </p:txBody>
      </p:sp>
      <p:graphicFrame>
        <p:nvGraphicFramePr>
          <p:cNvPr id="4" name="Content Placeholder 3"/>
          <p:cNvGraphicFramePr>
            <a:graphicFrameLocks noGrp="1"/>
          </p:cNvGraphicFramePr>
          <p:nvPr>
            <p:ph idx="1"/>
          </p:nvPr>
        </p:nvGraphicFramePr>
        <p:xfrm>
          <a:off x="914400" y="1600200"/>
          <a:ext cx="7391403" cy="370840"/>
        </p:xfrm>
        <a:graphic>
          <a:graphicData uri="http://schemas.openxmlformats.org/drawingml/2006/table">
            <a:tbl>
              <a:tblPr firstRow="1" bandRow="1">
                <a:tableStyleId>{5940675A-B579-460E-94D1-54222C63F5DA}</a:tableStyleId>
              </a:tblPr>
              <a:tblGrid>
                <a:gridCol w="821267">
                  <a:extLst>
                    <a:ext uri="{9D8B030D-6E8A-4147-A177-3AD203B41FA5}">
                      <a16:colId xmlns:a16="http://schemas.microsoft.com/office/drawing/2014/main" val="20000"/>
                    </a:ext>
                  </a:extLst>
                </a:gridCol>
                <a:gridCol w="821267">
                  <a:extLst>
                    <a:ext uri="{9D8B030D-6E8A-4147-A177-3AD203B41FA5}">
                      <a16:colId xmlns:a16="http://schemas.microsoft.com/office/drawing/2014/main" val="20001"/>
                    </a:ext>
                  </a:extLst>
                </a:gridCol>
                <a:gridCol w="821267">
                  <a:extLst>
                    <a:ext uri="{9D8B030D-6E8A-4147-A177-3AD203B41FA5}">
                      <a16:colId xmlns:a16="http://schemas.microsoft.com/office/drawing/2014/main" val="20002"/>
                    </a:ext>
                  </a:extLst>
                </a:gridCol>
                <a:gridCol w="821267">
                  <a:extLst>
                    <a:ext uri="{9D8B030D-6E8A-4147-A177-3AD203B41FA5}">
                      <a16:colId xmlns:a16="http://schemas.microsoft.com/office/drawing/2014/main" val="20003"/>
                    </a:ext>
                  </a:extLst>
                </a:gridCol>
                <a:gridCol w="821267">
                  <a:extLst>
                    <a:ext uri="{9D8B030D-6E8A-4147-A177-3AD203B41FA5}">
                      <a16:colId xmlns:a16="http://schemas.microsoft.com/office/drawing/2014/main" val="20004"/>
                    </a:ext>
                  </a:extLst>
                </a:gridCol>
                <a:gridCol w="821267">
                  <a:extLst>
                    <a:ext uri="{9D8B030D-6E8A-4147-A177-3AD203B41FA5}">
                      <a16:colId xmlns:a16="http://schemas.microsoft.com/office/drawing/2014/main" val="20005"/>
                    </a:ext>
                  </a:extLst>
                </a:gridCol>
                <a:gridCol w="821267">
                  <a:extLst>
                    <a:ext uri="{9D8B030D-6E8A-4147-A177-3AD203B41FA5}">
                      <a16:colId xmlns:a16="http://schemas.microsoft.com/office/drawing/2014/main" val="20006"/>
                    </a:ext>
                  </a:extLst>
                </a:gridCol>
                <a:gridCol w="821267">
                  <a:extLst>
                    <a:ext uri="{9D8B030D-6E8A-4147-A177-3AD203B41FA5}">
                      <a16:colId xmlns:a16="http://schemas.microsoft.com/office/drawing/2014/main" val="20007"/>
                    </a:ext>
                  </a:extLst>
                </a:gridCol>
                <a:gridCol w="821267">
                  <a:extLst>
                    <a:ext uri="{9D8B030D-6E8A-4147-A177-3AD203B41FA5}">
                      <a16:colId xmlns:a16="http://schemas.microsoft.com/office/drawing/2014/main" val="20008"/>
                    </a:ext>
                  </a:extLst>
                </a:gridCol>
              </a:tblGrid>
              <a:tr h="370840">
                <a:tc>
                  <a:txBody>
                    <a:bodyPr/>
                    <a:lstStyle/>
                    <a:p>
                      <a:pPr algn="ctr"/>
                      <a:r>
                        <a:rPr lang="sl-SI" dirty="0"/>
                        <a:t>1</a:t>
                      </a:r>
                    </a:p>
                  </a:txBody>
                  <a:tcPr/>
                </a:tc>
                <a:tc>
                  <a:txBody>
                    <a:bodyPr/>
                    <a:lstStyle/>
                    <a:p>
                      <a:pPr algn="ctr"/>
                      <a:r>
                        <a:rPr lang="sl-SI" dirty="0"/>
                        <a:t>8</a:t>
                      </a:r>
                    </a:p>
                  </a:txBody>
                  <a:tcPr/>
                </a:tc>
                <a:tc>
                  <a:txBody>
                    <a:bodyPr/>
                    <a:lstStyle/>
                    <a:p>
                      <a:pPr algn="ctr"/>
                      <a:r>
                        <a:rPr lang="sl-SI" dirty="0"/>
                        <a:t>1</a:t>
                      </a:r>
                    </a:p>
                  </a:txBody>
                  <a:tcPr/>
                </a:tc>
                <a:tc>
                  <a:txBody>
                    <a:bodyPr/>
                    <a:lstStyle/>
                    <a:p>
                      <a:pPr algn="ctr"/>
                      <a:r>
                        <a:rPr lang="sl-SI" dirty="0"/>
                        <a:t>3</a:t>
                      </a:r>
                    </a:p>
                  </a:txBody>
                  <a:tcPr/>
                </a:tc>
                <a:tc>
                  <a:txBody>
                    <a:bodyPr/>
                    <a:lstStyle/>
                    <a:p>
                      <a:pPr algn="ctr"/>
                      <a:r>
                        <a:rPr lang="sl-SI" dirty="0"/>
                        <a:t>2</a:t>
                      </a:r>
                    </a:p>
                  </a:txBody>
                  <a:tcPr/>
                </a:tc>
                <a:tc>
                  <a:txBody>
                    <a:bodyPr/>
                    <a:lstStyle/>
                    <a:p>
                      <a:pPr algn="ctr"/>
                      <a:r>
                        <a:rPr lang="sl-SI" dirty="0"/>
                        <a:t>8</a:t>
                      </a:r>
                    </a:p>
                  </a:txBody>
                  <a:tcPr/>
                </a:tc>
                <a:tc>
                  <a:txBody>
                    <a:bodyPr/>
                    <a:lstStyle/>
                    <a:p>
                      <a:pPr algn="ctr"/>
                      <a:r>
                        <a:rPr lang="sl-SI" dirty="0"/>
                        <a:t>8</a:t>
                      </a:r>
                    </a:p>
                  </a:txBody>
                  <a:tcPr/>
                </a:tc>
                <a:tc>
                  <a:txBody>
                    <a:bodyPr/>
                    <a:lstStyle/>
                    <a:p>
                      <a:pPr algn="ctr"/>
                      <a:r>
                        <a:rPr lang="sl-SI" dirty="0"/>
                        <a:t>5</a:t>
                      </a:r>
                    </a:p>
                  </a:txBody>
                  <a:tcPr/>
                </a:tc>
                <a:tc>
                  <a:txBody>
                    <a:bodyPr/>
                    <a:lstStyle/>
                    <a:p>
                      <a:pPr algn="ctr"/>
                      <a:r>
                        <a:rPr lang="sl-SI" dirty="0"/>
                        <a:t>4</a:t>
                      </a:r>
                    </a:p>
                  </a:txBody>
                  <a:tcPr/>
                </a:tc>
                <a:extLst>
                  <a:ext uri="{0D108BD9-81ED-4DB2-BD59-A6C34878D82A}">
                    <a16:rowId xmlns:a16="http://schemas.microsoft.com/office/drawing/2014/main" val="10000"/>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4230925776"/>
              </p:ext>
            </p:extLst>
          </p:nvPr>
        </p:nvGraphicFramePr>
        <p:xfrm>
          <a:off x="914400" y="3962400"/>
          <a:ext cx="7467597" cy="370840"/>
        </p:xfrm>
        <a:graphic>
          <a:graphicData uri="http://schemas.openxmlformats.org/drawingml/2006/table">
            <a:tbl>
              <a:tblPr firstRow="1" bandRow="1">
                <a:tableStyleId>{5940675A-B579-460E-94D1-54222C63F5DA}</a:tableStyleId>
              </a:tblPr>
              <a:tblGrid>
                <a:gridCol w="829733">
                  <a:extLst>
                    <a:ext uri="{9D8B030D-6E8A-4147-A177-3AD203B41FA5}">
                      <a16:colId xmlns:a16="http://schemas.microsoft.com/office/drawing/2014/main" val="20000"/>
                    </a:ext>
                  </a:extLst>
                </a:gridCol>
                <a:gridCol w="829733">
                  <a:extLst>
                    <a:ext uri="{9D8B030D-6E8A-4147-A177-3AD203B41FA5}">
                      <a16:colId xmlns:a16="http://schemas.microsoft.com/office/drawing/2014/main" val="20001"/>
                    </a:ext>
                  </a:extLst>
                </a:gridCol>
                <a:gridCol w="829733">
                  <a:extLst>
                    <a:ext uri="{9D8B030D-6E8A-4147-A177-3AD203B41FA5}">
                      <a16:colId xmlns:a16="http://schemas.microsoft.com/office/drawing/2014/main" val="20002"/>
                    </a:ext>
                  </a:extLst>
                </a:gridCol>
                <a:gridCol w="829733">
                  <a:extLst>
                    <a:ext uri="{9D8B030D-6E8A-4147-A177-3AD203B41FA5}">
                      <a16:colId xmlns:a16="http://schemas.microsoft.com/office/drawing/2014/main" val="20003"/>
                    </a:ext>
                  </a:extLst>
                </a:gridCol>
                <a:gridCol w="829733">
                  <a:extLst>
                    <a:ext uri="{9D8B030D-6E8A-4147-A177-3AD203B41FA5}">
                      <a16:colId xmlns:a16="http://schemas.microsoft.com/office/drawing/2014/main" val="20004"/>
                    </a:ext>
                  </a:extLst>
                </a:gridCol>
                <a:gridCol w="829733">
                  <a:extLst>
                    <a:ext uri="{9D8B030D-6E8A-4147-A177-3AD203B41FA5}">
                      <a16:colId xmlns:a16="http://schemas.microsoft.com/office/drawing/2014/main" val="20005"/>
                    </a:ext>
                  </a:extLst>
                </a:gridCol>
                <a:gridCol w="829733">
                  <a:extLst>
                    <a:ext uri="{9D8B030D-6E8A-4147-A177-3AD203B41FA5}">
                      <a16:colId xmlns:a16="http://schemas.microsoft.com/office/drawing/2014/main" val="20006"/>
                    </a:ext>
                  </a:extLst>
                </a:gridCol>
                <a:gridCol w="829733">
                  <a:extLst>
                    <a:ext uri="{9D8B030D-6E8A-4147-A177-3AD203B41FA5}">
                      <a16:colId xmlns:a16="http://schemas.microsoft.com/office/drawing/2014/main" val="20007"/>
                    </a:ext>
                  </a:extLst>
                </a:gridCol>
                <a:gridCol w="829733">
                  <a:extLst>
                    <a:ext uri="{9D8B030D-6E8A-4147-A177-3AD203B41FA5}">
                      <a16:colId xmlns:a16="http://schemas.microsoft.com/office/drawing/2014/main" val="20008"/>
                    </a:ext>
                  </a:extLst>
                </a:gridCol>
              </a:tblGrid>
              <a:tr h="370840">
                <a:tc>
                  <a:txBody>
                    <a:bodyPr/>
                    <a:lstStyle/>
                    <a:p>
                      <a:pPr algn="ctr"/>
                      <a:r>
                        <a:rPr lang="sl-SI" dirty="0"/>
                        <a:t>1</a:t>
                      </a:r>
                    </a:p>
                  </a:txBody>
                  <a:tcPr/>
                </a:tc>
                <a:tc>
                  <a:txBody>
                    <a:bodyPr/>
                    <a:lstStyle/>
                    <a:p>
                      <a:pPr algn="ctr"/>
                      <a:r>
                        <a:rPr lang="sl-SI" dirty="0"/>
                        <a:t>1</a:t>
                      </a:r>
                    </a:p>
                  </a:txBody>
                  <a:tcPr/>
                </a:tc>
                <a:tc>
                  <a:txBody>
                    <a:bodyPr/>
                    <a:lstStyle/>
                    <a:p>
                      <a:pPr algn="ctr"/>
                      <a:r>
                        <a:rPr lang="sl-SI" dirty="0"/>
                        <a:t>2</a:t>
                      </a:r>
                    </a:p>
                  </a:txBody>
                  <a:tcPr/>
                </a:tc>
                <a:tc>
                  <a:txBody>
                    <a:bodyPr/>
                    <a:lstStyle/>
                    <a:p>
                      <a:pPr algn="ctr"/>
                      <a:r>
                        <a:rPr lang="sl-SI" dirty="0"/>
                        <a:t>3</a:t>
                      </a:r>
                    </a:p>
                  </a:txBody>
                  <a:tcPr/>
                </a:tc>
                <a:tc>
                  <a:txBody>
                    <a:bodyPr/>
                    <a:lstStyle/>
                    <a:p>
                      <a:pPr algn="ctr"/>
                      <a:r>
                        <a:rPr lang="sl-SI" dirty="0">
                          <a:solidFill>
                            <a:srgbClr val="FF0000"/>
                          </a:solidFill>
                        </a:rPr>
                        <a:t>4</a:t>
                      </a:r>
                    </a:p>
                  </a:txBody>
                  <a:tcPr/>
                </a:tc>
                <a:tc>
                  <a:txBody>
                    <a:bodyPr/>
                    <a:lstStyle/>
                    <a:p>
                      <a:pPr algn="ctr"/>
                      <a:r>
                        <a:rPr lang="sl-SI" dirty="0"/>
                        <a:t>5</a:t>
                      </a:r>
                    </a:p>
                  </a:txBody>
                  <a:tcPr/>
                </a:tc>
                <a:tc>
                  <a:txBody>
                    <a:bodyPr/>
                    <a:lstStyle/>
                    <a:p>
                      <a:pPr algn="ctr"/>
                      <a:r>
                        <a:rPr lang="sl-SI" dirty="0">
                          <a:solidFill>
                            <a:schemeClr val="accent1"/>
                          </a:solidFill>
                        </a:rPr>
                        <a:t>8</a:t>
                      </a:r>
                    </a:p>
                  </a:txBody>
                  <a:tcPr/>
                </a:tc>
                <a:tc>
                  <a:txBody>
                    <a:bodyPr/>
                    <a:lstStyle/>
                    <a:p>
                      <a:pPr algn="ctr"/>
                      <a:r>
                        <a:rPr lang="sl-SI" dirty="0">
                          <a:solidFill>
                            <a:schemeClr val="accent1"/>
                          </a:solidFill>
                        </a:rPr>
                        <a:t>8</a:t>
                      </a:r>
                    </a:p>
                  </a:txBody>
                  <a:tcPr/>
                </a:tc>
                <a:tc>
                  <a:txBody>
                    <a:bodyPr/>
                    <a:lstStyle/>
                    <a:p>
                      <a:pPr algn="ctr"/>
                      <a:r>
                        <a:rPr lang="sl-SI" dirty="0">
                          <a:solidFill>
                            <a:schemeClr val="accent1"/>
                          </a:solidFill>
                        </a:rPr>
                        <a:t>8</a:t>
                      </a:r>
                    </a:p>
                  </a:txBody>
                  <a:tcPr/>
                </a:tc>
                <a:extLst>
                  <a:ext uri="{0D108BD9-81ED-4DB2-BD59-A6C34878D82A}">
                    <a16:rowId xmlns:a16="http://schemas.microsoft.com/office/drawing/2014/main" val="10000"/>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961213026"/>
              </p:ext>
            </p:extLst>
          </p:nvPr>
        </p:nvGraphicFramePr>
        <p:xfrm>
          <a:off x="533400" y="4648200"/>
          <a:ext cx="8305800" cy="370840"/>
        </p:xfrm>
        <a:graphic>
          <a:graphicData uri="http://schemas.openxmlformats.org/drawingml/2006/table">
            <a:tbl>
              <a:tblPr firstRow="1" bandRow="1">
                <a:tableStyleId>{5940675A-B579-460E-94D1-54222C63F5DA}</a:tableStyleId>
              </a:tblPr>
              <a:tblGrid>
                <a:gridCol w="830580">
                  <a:extLst>
                    <a:ext uri="{9D8B030D-6E8A-4147-A177-3AD203B41FA5}">
                      <a16:colId xmlns:a16="http://schemas.microsoft.com/office/drawing/2014/main" val="20000"/>
                    </a:ext>
                  </a:extLst>
                </a:gridCol>
                <a:gridCol w="830580">
                  <a:extLst>
                    <a:ext uri="{9D8B030D-6E8A-4147-A177-3AD203B41FA5}">
                      <a16:colId xmlns:a16="http://schemas.microsoft.com/office/drawing/2014/main" val="20001"/>
                    </a:ext>
                  </a:extLst>
                </a:gridCol>
                <a:gridCol w="830580">
                  <a:extLst>
                    <a:ext uri="{9D8B030D-6E8A-4147-A177-3AD203B41FA5}">
                      <a16:colId xmlns:a16="http://schemas.microsoft.com/office/drawing/2014/main" val="20002"/>
                    </a:ext>
                  </a:extLst>
                </a:gridCol>
                <a:gridCol w="830580">
                  <a:extLst>
                    <a:ext uri="{9D8B030D-6E8A-4147-A177-3AD203B41FA5}">
                      <a16:colId xmlns:a16="http://schemas.microsoft.com/office/drawing/2014/main" val="20003"/>
                    </a:ext>
                  </a:extLst>
                </a:gridCol>
                <a:gridCol w="830580">
                  <a:extLst>
                    <a:ext uri="{9D8B030D-6E8A-4147-A177-3AD203B41FA5}">
                      <a16:colId xmlns:a16="http://schemas.microsoft.com/office/drawing/2014/main" val="20004"/>
                    </a:ext>
                  </a:extLst>
                </a:gridCol>
                <a:gridCol w="830580">
                  <a:extLst>
                    <a:ext uri="{9D8B030D-6E8A-4147-A177-3AD203B41FA5}">
                      <a16:colId xmlns:a16="http://schemas.microsoft.com/office/drawing/2014/main" val="20005"/>
                    </a:ext>
                  </a:extLst>
                </a:gridCol>
                <a:gridCol w="830580">
                  <a:extLst>
                    <a:ext uri="{9D8B030D-6E8A-4147-A177-3AD203B41FA5}">
                      <a16:colId xmlns:a16="http://schemas.microsoft.com/office/drawing/2014/main" val="20006"/>
                    </a:ext>
                  </a:extLst>
                </a:gridCol>
                <a:gridCol w="830580">
                  <a:extLst>
                    <a:ext uri="{9D8B030D-6E8A-4147-A177-3AD203B41FA5}">
                      <a16:colId xmlns:a16="http://schemas.microsoft.com/office/drawing/2014/main" val="20007"/>
                    </a:ext>
                  </a:extLst>
                </a:gridCol>
                <a:gridCol w="830580">
                  <a:extLst>
                    <a:ext uri="{9D8B030D-6E8A-4147-A177-3AD203B41FA5}">
                      <a16:colId xmlns:a16="http://schemas.microsoft.com/office/drawing/2014/main" val="20008"/>
                    </a:ext>
                  </a:extLst>
                </a:gridCol>
                <a:gridCol w="830580">
                  <a:extLst>
                    <a:ext uri="{9D8B030D-6E8A-4147-A177-3AD203B41FA5}">
                      <a16:colId xmlns:a16="http://schemas.microsoft.com/office/drawing/2014/main" val="20009"/>
                    </a:ext>
                  </a:extLst>
                </a:gridCol>
              </a:tblGrid>
              <a:tr h="370840">
                <a:tc>
                  <a:txBody>
                    <a:bodyPr/>
                    <a:lstStyle/>
                    <a:p>
                      <a:pPr algn="ctr"/>
                      <a:r>
                        <a:rPr lang="sl-SI" dirty="0"/>
                        <a:t>1</a:t>
                      </a:r>
                    </a:p>
                  </a:txBody>
                  <a:tcPr/>
                </a:tc>
                <a:tc>
                  <a:txBody>
                    <a:bodyPr/>
                    <a:lstStyle/>
                    <a:p>
                      <a:pPr algn="ctr"/>
                      <a:r>
                        <a:rPr lang="sl-SI" dirty="0"/>
                        <a:t>1</a:t>
                      </a:r>
                    </a:p>
                  </a:txBody>
                  <a:tcPr/>
                </a:tc>
                <a:tc>
                  <a:txBody>
                    <a:bodyPr/>
                    <a:lstStyle/>
                    <a:p>
                      <a:pPr algn="ctr"/>
                      <a:r>
                        <a:rPr lang="sl-SI" dirty="0"/>
                        <a:t>2</a:t>
                      </a:r>
                    </a:p>
                  </a:txBody>
                  <a:tcPr/>
                </a:tc>
                <a:tc>
                  <a:txBody>
                    <a:bodyPr/>
                    <a:lstStyle/>
                    <a:p>
                      <a:pPr algn="ctr"/>
                      <a:r>
                        <a:rPr lang="sl-SI" dirty="0"/>
                        <a:t>3</a:t>
                      </a:r>
                    </a:p>
                  </a:txBody>
                  <a:tcPr/>
                </a:tc>
                <a:tc>
                  <a:txBody>
                    <a:bodyPr/>
                    <a:lstStyle/>
                    <a:p>
                      <a:pPr algn="ctr"/>
                      <a:r>
                        <a:rPr lang="sl-SI" dirty="0">
                          <a:solidFill>
                            <a:srgbClr val="FF0000"/>
                          </a:solidFill>
                        </a:rPr>
                        <a:t>4</a:t>
                      </a:r>
                    </a:p>
                  </a:txBody>
                  <a:tcPr/>
                </a:tc>
                <a:tc>
                  <a:txBody>
                    <a:bodyPr/>
                    <a:lstStyle/>
                    <a:p>
                      <a:pPr algn="ctr"/>
                      <a:r>
                        <a:rPr lang="sl-SI" dirty="0">
                          <a:solidFill>
                            <a:srgbClr val="FF0000"/>
                          </a:solidFill>
                        </a:rPr>
                        <a:t>5</a:t>
                      </a:r>
                    </a:p>
                  </a:txBody>
                  <a:tcPr/>
                </a:tc>
                <a:tc>
                  <a:txBody>
                    <a:bodyPr/>
                    <a:lstStyle/>
                    <a:p>
                      <a:pPr algn="ctr"/>
                      <a:r>
                        <a:rPr lang="sl-SI" dirty="0">
                          <a:solidFill>
                            <a:schemeClr val="accent1"/>
                          </a:solidFill>
                        </a:rPr>
                        <a:t>8</a:t>
                      </a:r>
                    </a:p>
                  </a:txBody>
                  <a:tcPr/>
                </a:tc>
                <a:tc>
                  <a:txBody>
                    <a:bodyPr/>
                    <a:lstStyle/>
                    <a:p>
                      <a:pPr algn="ctr"/>
                      <a:r>
                        <a:rPr lang="sl-SI" dirty="0">
                          <a:solidFill>
                            <a:schemeClr val="accent1"/>
                          </a:solidFill>
                        </a:rPr>
                        <a:t>8</a:t>
                      </a:r>
                    </a:p>
                  </a:txBody>
                  <a:tcPr/>
                </a:tc>
                <a:tc>
                  <a:txBody>
                    <a:bodyPr/>
                    <a:lstStyle/>
                    <a:p>
                      <a:pPr algn="ctr"/>
                      <a:r>
                        <a:rPr lang="sl-SI" dirty="0">
                          <a:solidFill>
                            <a:schemeClr val="accent1"/>
                          </a:solidFill>
                        </a:rPr>
                        <a:t>8</a:t>
                      </a:r>
                    </a:p>
                  </a:txBody>
                  <a:tcPr/>
                </a:tc>
                <a:tc>
                  <a:txBody>
                    <a:bodyPr/>
                    <a:lstStyle/>
                    <a:p>
                      <a:pPr algn="ctr"/>
                      <a:r>
                        <a:rPr lang="sl-SI" dirty="0"/>
                        <a:t>9</a:t>
                      </a:r>
                    </a:p>
                  </a:txBody>
                  <a:tcPr/>
                </a:tc>
                <a:extLst>
                  <a:ext uri="{0D108BD9-81ED-4DB2-BD59-A6C34878D82A}">
                    <a16:rowId xmlns:a16="http://schemas.microsoft.com/office/drawing/2014/main" val="10000"/>
                  </a:ext>
                </a:extLst>
              </a:tr>
            </a:tbl>
          </a:graphicData>
        </a:graphic>
      </p:graphicFrame>
      <p:sp>
        <p:nvSpPr>
          <p:cNvPr id="6" name="Title 1">
            <a:extLst>
              <a:ext uri="{FF2B5EF4-FFF2-40B4-BE49-F238E27FC236}">
                <a16:creationId xmlns:a16="http://schemas.microsoft.com/office/drawing/2014/main" id="{5AFD2501-6337-4149-9E57-513769802AC8}"/>
              </a:ext>
            </a:extLst>
          </p:cNvPr>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a:t>Min, Max, Avg, Median and Mode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z-Latn-UZ" b="1" dirty="0" smtClean="0"/>
              <a:t>Brief Review of Median</a:t>
            </a:r>
            <a:br>
              <a:rPr lang="uz-Latn-UZ" b="1" dirty="0" smtClean="0"/>
            </a:br>
            <a:endParaRPr lang="uz-Latn-UZ" dirty="0"/>
          </a:p>
        </p:txBody>
      </p:sp>
      <p:sp>
        <p:nvSpPr>
          <p:cNvPr id="3" name="Содержимое 2"/>
          <p:cNvSpPr>
            <a:spLocks noGrp="1"/>
          </p:cNvSpPr>
          <p:nvPr>
            <p:ph idx="1"/>
          </p:nvPr>
        </p:nvSpPr>
        <p:spPr/>
        <p:txBody>
          <a:bodyPr>
            <a:normAutofit fontScale="70000" lnSpcReduction="20000"/>
          </a:bodyPr>
          <a:lstStyle/>
          <a:p>
            <a:r>
              <a:rPr lang="en-US" sz="3400" dirty="0" smtClean="0"/>
              <a:t>A </a:t>
            </a:r>
            <a:r>
              <a:rPr lang="en-US" sz="3400" b="1" dirty="0" smtClean="0"/>
              <a:t>data set</a:t>
            </a:r>
            <a:r>
              <a:rPr lang="en-US" sz="3400" dirty="0" smtClean="0"/>
              <a:t> is any finite set of real numbers.  </a:t>
            </a:r>
          </a:p>
          <a:p>
            <a:r>
              <a:rPr lang="en-US" sz="3400" dirty="0" smtClean="0"/>
              <a:t>A data set is in </a:t>
            </a:r>
            <a:r>
              <a:rPr lang="en-US" sz="3400" b="1" dirty="0" smtClean="0"/>
              <a:t>increasing order</a:t>
            </a:r>
            <a:r>
              <a:rPr lang="en-US" sz="3400" dirty="0" smtClean="0"/>
              <a:t> if the numbers in the data set are arranged from the least value to greatest value with the least value on the left and the greatest value on the right.</a:t>
            </a:r>
          </a:p>
          <a:p>
            <a:r>
              <a:rPr lang="en-US" sz="3400" dirty="0" smtClean="0"/>
              <a:t>The </a:t>
            </a:r>
            <a:r>
              <a:rPr lang="en-US" sz="3400" b="1" dirty="0" smtClean="0"/>
              <a:t>median</a:t>
            </a:r>
            <a:r>
              <a:rPr lang="en-US" sz="3400" dirty="0" smtClean="0"/>
              <a:t> of a data set is the number that, when the set is put into increasing order, divides the data into two equal parts.  </a:t>
            </a:r>
          </a:p>
          <a:p>
            <a:r>
              <a:rPr lang="en-US" sz="3400" dirty="0" smtClean="0"/>
              <a:t>If a data set has an </a:t>
            </a:r>
            <a:r>
              <a:rPr lang="en-US" sz="3400" b="1" dirty="0" smtClean="0"/>
              <a:t>odd</a:t>
            </a:r>
            <a:r>
              <a:rPr lang="en-US" sz="3400" dirty="0" smtClean="0"/>
              <a:t> number of data points, then the </a:t>
            </a:r>
            <a:r>
              <a:rPr lang="en-US" sz="3400" b="1" dirty="0" smtClean="0"/>
              <a:t>median is the</a:t>
            </a:r>
            <a:r>
              <a:rPr lang="en-US" sz="3400" dirty="0" smtClean="0"/>
              <a:t> </a:t>
            </a:r>
            <a:r>
              <a:rPr lang="en-US" sz="3400" b="1" dirty="0" smtClean="0"/>
              <a:t>middle data value</a:t>
            </a:r>
            <a:r>
              <a:rPr lang="en-US" sz="3400" dirty="0" smtClean="0"/>
              <a:t> (when the data is in increasing order).</a:t>
            </a:r>
          </a:p>
          <a:p>
            <a:r>
              <a:rPr lang="en-US" sz="3400" dirty="0" smtClean="0"/>
              <a:t>If a data set has an </a:t>
            </a:r>
            <a:r>
              <a:rPr lang="en-US" sz="3400" b="1" dirty="0" smtClean="0"/>
              <a:t>even</a:t>
            </a:r>
            <a:r>
              <a:rPr lang="en-US" sz="3400" dirty="0" smtClean="0"/>
              <a:t> number of data points, then the </a:t>
            </a:r>
            <a:r>
              <a:rPr lang="en-US" sz="3400" b="1" dirty="0" smtClean="0"/>
              <a:t>median is the</a:t>
            </a:r>
            <a:r>
              <a:rPr lang="en-US" sz="3400" dirty="0" smtClean="0"/>
              <a:t> </a:t>
            </a:r>
            <a:r>
              <a:rPr lang="en-US" sz="3400" b="1" dirty="0" smtClean="0"/>
              <a:t>mean of the two middle data values</a:t>
            </a:r>
            <a:r>
              <a:rPr lang="en-US" sz="3400" dirty="0" smtClean="0"/>
              <a:t> (when the data is in increasing order).</a:t>
            </a:r>
          </a:p>
          <a:p>
            <a:endParaRPr lang="uz-Latn-U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t>First Quartile and Third Quartile</a:t>
            </a:r>
            <a:br>
              <a:rPr lang="en-US" b="1" dirty="0" smtClean="0"/>
            </a:br>
            <a:endParaRPr lang="uz-Latn-UZ" dirty="0"/>
          </a:p>
        </p:txBody>
      </p:sp>
      <p:sp>
        <p:nvSpPr>
          <p:cNvPr id="3" name="Содержимое 2"/>
          <p:cNvSpPr>
            <a:spLocks noGrp="1"/>
          </p:cNvSpPr>
          <p:nvPr>
            <p:ph idx="1"/>
          </p:nvPr>
        </p:nvSpPr>
        <p:spPr/>
        <p:txBody>
          <a:bodyPr>
            <a:normAutofit fontScale="55000" lnSpcReduction="20000"/>
          </a:bodyPr>
          <a:lstStyle/>
          <a:p>
            <a:r>
              <a:rPr lang="en-US" sz="4200" dirty="0" smtClean="0"/>
              <a:t>The </a:t>
            </a:r>
            <a:r>
              <a:rPr lang="en-US" sz="4200" b="1" dirty="0" smtClean="0"/>
              <a:t>lower half</a:t>
            </a:r>
            <a:r>
              <a:rPr lang="en-US" sz="4200" dirty="0" smtClean="0"/>
              <a:t> of a data set is the set of all values that are to the left of the median value when the data has been put into increasing order.</a:t>
            </a:r>
          </a:p>
          <a:p>
            <a:r>
              <a:rPr lang="en-US" sz="4200" dirty="0" smtClean="0"/>
              <a:t>The </a:t>
            </a:r>
            <a:r>
              <a:rPr lang="en-US" sz="4200" b="1" dirty="0" smtClean="0"/>
              <a:t>upper half</a:t>
            </a:r>
            <a:r>
              <a:rPr lang="en-US" sz="4200" dirty="0" smtClean="0"/>
              <a:t> of a data set is the set of all values that are to the right of the median value when the data has been put into increasing order.</a:t>
            </a:r>
          </a:p>
          <a:p>
            <a:r>
              <a:rPr lang="en-US" sz="4200" dirty="0" smtClean="0"/>
              <a:t>The </a:t>
            </a:r>
            <a:r>
              <a:rPr lang="en-US" sz="4200" b="1" dirty="0" smtClean="0"/>
              <a:t>first quartile,</a:t>
            </a:r>
            <a:r>
              <a:rPr lang="en-US" sz="4200" dirty="0" smtClean="0"/>
              <a:t> denoted by </a:t>
            </a:r>
            <a:r>
              <a:rPr lang="en-US" sz="4200" b="1" i="1" dirty="0" smtClean="0"/>
              <a:t>Q</a:t>
            </a:r>
            <a:r>
              <a:rPr lang="en-US" sz="4200" b="1" baseline="-25000" dirty="0" smtClean="0"/>
              <a:t>1</a:t>
            </a:r>
            <a:r>
              <a:rPr lang="en-US" sz="4200" dirty="0" smtClean="0"/>
              <a:t> , is the median of the </a:t>
            </a:r>
            <a:r>
              <a:rPr lang="en-US" sz="4200" i="1" dirty="0" smtClean="0"/>
              <a:t>lower half</a:t>
            </a:r>
            <a:r>
              <a:rPr lang="en-US" sz="4200" dirty="0" smtClean="0"/>
              <a:t> of the data set. This means that about 25% of the numbers in the data set lie below </a:t>
            </a:r>
            <a:r>
              <a:rPr lang="en-US" sz="4200" i="1" dirty="0" smtClean="0"/>
              <a:t>Q</a:t>
            </a:r>
            <a:r>
              <a:rPr lang="en-US" sz="4200" baseline="-25000" dirty="0" smtClean="0"/>
              <a:t>1</a:t>
            </a:r>
            <a:r>
              <a:rPr lang="en-US" sz="4200" dirty="0" smtClean="0"/>
              <a:t> and about 75% lie above </a:t>
            </a:r>
            <a:r>
              <a:rPr lang="en-US" sz="4200" i="1" dirty="0" smtClean="0"/>
              <a:t>Q</a:t>
            </a:r>
            <a:r>
              <a:rPr lang="en-US" sz="4200" baseline="-25000" dirty="0" smtClean="0"/>
              <a:t>1</a:t>
            </a:r>
            <a:r>
              <a:rPr lang="en-US" sz="4200" dirty="0" smtClean="0"/>
              <a:t> .</a:t>
            </a:r>
          </a:p>
          <a:p>
            <a:r>
              <a:rPr lang="en-US" sz="4200" dirty="0" smtClean="0"/>
              <a:t>The </a:t>
            </a:r>
            <a:r>
              <a:rPr lang="en-US" sz="4200" b="1" dirty="0" smtClean="0"/>
              <a:t>third quartile,</a:t>
            </a:r>
            <a:r>
              <a:rPr lang="en-US" sz="4200" dirty="0" smtClean="0"/>
              <a:t> denoted by </a:t>
            </a:r>
            <a:r>
              <a:rPr lang="en-US" sz="4200" b="1" i="1" dirty="0" smtClean="0"/>
              <a:t>Q</a:t>
            </a:r>
            <a:r>
              <a:rPr lang="en-US" sz="4200" b="1" baseline="-25000" dirty="0" smtClean="0"/>
              <a:t>3</a:t>
            </a:r>
            <a:r>
              <a:rPr lang="en-US" sz="4200" dirty="0" smtClean="0"/>
              <a:t> , is the median of the </a:t>
            </a:r>
            <a:r>
              <a:rPr lang="en-US" sz="4200" i="1" dirty="0" smtClean="0"/>
              <a:t>upper half</a:t>
            </a:r>
            <a:r>
              <a:rPr lang="en-US" sz="4200" dirty="0" smtClean="0"/>
              <a:t> of the data set. This means that about 75% of the numbers in the data set lie below </a:t>
            </a:r>
            <a:r>
              <a:rPr lang="en-US" sz="4200" i="1" dirty="0" smtClean="0"/>
              <a:t>Q</a:t>
            </a:r>
            <a:r>
              <a:rPr lang="en-US" sz="4200" baseline="-25000" dirty="0" smtClean="0"/>
              <a:t>3</a:t>
            </a:r>
            <a:r>
              <a:rPr lang="en-US" sz="4200" dirty="0" smtClean="0"/>
              <a:t> and about 25% lie above </a:t>
            </a:r>
            <a:r>
              <a:rPr lang="en-US" sz="4200" i="1" dirty="0" smtClean="0"/>
              <a:t>Q</a:t>
            </a:r>
            <a:r>
              <a:rPr lang="en-US" sz="4200" baseline="-25000" dirty="0" smtClean="0"/>
              <a:t>3</a:t>
            </a:r>
            <a:r>
              <a:rPr lang="en-US" sz="4200" dirty="0" smtClean="0"/>
              <a:t> .</a:t>
            </a:r>
          </a:p>
          <a:p>
            <a:pPr>
              <a:buNone/>
            </a:pPr>
            <a:r>
              <a:rPr lang="en-US" dirty="0" smtClean="0"/>
              <a:t/>
            </a:r>
            <a:br>
              <a:rPr lang="en-US" dirty="0" smtClean="0"/>
            </a:br>
            <a:endParaRPr lang="uz-Latn-U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z-Latn-UZ" b="1" dirty="0" smtClean="0"/>
              <a:t>Five-Number Summary</a:t>
            </a:r>
            <a:br>
              <a:rPr lang="uz-Latn-UZ" b="1" dirty="0" smtClean="0"/>
            </a:br>
            <a:endParaRPr lang="uz-Latn-UZ" dirty="0"/>
          </a:p>
        </p:txBody>
      </p:sp>
      <p:sp>
        <p:nvSpPr>
          <p:cNvPr id="3" name="Содержимое 2"/>
          <p:cNvSpPr>
            <a:spLocks noGrp="1"/>
          </p:cNvSpPr>
          <p:nvPr>
            <p:ph idx="1"/>
          </p:nvPr>
        </p:nvSpPr>
        <p:spPr/>
        <p:txBody>
          <a:bodyPr>
            <a:normAutofit fontScale="62500" lnSpcReduction="20000"/>
          </a:bodyPr>
          <a:lstStyle/>
          <a:p>
            <a:r>
              <a:rPr lang="en-US" sz="3700" b="1" dirty="0" smtClean="0"/>
              <a:t>Definition:</a:t>
            </a:r>
            <a:r>
              <a:rPr lang="en-US" sz="3700" dirty="0" smtClean="0"/>
              <a:t> The </a:t>
            </a:r>
            <a:r>
              <a:rPr lang="en-US" sz="3700" b="1" dirty="0" smtClean="0"/>
              <a:t>five-number summary</a:t>
            </a:r>
            <a:r>
              <a:rPr lang="en-US" sz="3700" dirty="0" smtClean="0"/>
              <a:t> of a data set consists of the five numbers determined by computing the </a:t>
            </a:r>
            <a:r>
              <a:rPr lang="en-US" sz="3700" b="1" dirty="0" smtClean="0"/>
              <a:t>minimum</a:t>
            </a:r>
            <a:r>
              <a:rPr lang="en-US" sz="3700" dirty="0" smtClean="0"/>
              <a:t>, </a:t>
            </a:r>
            <a:r>
              <a:rPr lang="en-US" sz="3700" b="1" i="1" dirty="0" smtClean="0"/>
              <a:t>Q</a:t>
            </a:r>
            <a:r>
              <a:rPr lang="en-US" sz="3700" b="1" baseline="-25000" dirty="0" smtClean="0"/>
              <a:t>1</a:t>
            </a:r>
            <a:r>
              <a:rPr lang="en-US" sz="3700" dirty="0" smtClean="0"/>
              <a:t> </a:t>
            </a:r>
            <a:r>
              <a:rPr lang="en-US" sz="3700" i="1" dirty="0" smtClean="0"/>
              <a:t>,</a:t>
            </a:r>
            <a:r>
              <a:rPr lang="en-US" sz="3700" dirty="0" smtClean="0"/>
              <a:t> </a:t>
            </a:r>
            <a:r>
              <a:rPr lang="en-US" sz="3700" b="1" dirty="0" smtClean="0"/>
              <a:t>median</a:t>
            </a:r>
            <a:r>
              <a:rPr lang="en-US" sz="3700" i="1" dirty="0" smtClean="0"/>
              <a:t>, </a:t>
            </a:r>
            <a:r>
              <a:rPr lang="en-US" sz="3700" b="1" i="1" dirty="0" smtClean="0"/>
              <a:t>Q</a:t>
            </a:r>
            <a:r>
              <a:rPr lang="en-US" sz="3700" b="1" baseline="-25000" dirty="0" smtClean="0"/>
              <a:t>3</a:t>
            </a:r>
            <a:r>
              <a:rPr lang="en-US" sz="3700" dirty="0" smtClean="0"/>
              <a:t> </a:t>
            </a:r>
            <a:r>
              <a:rPr lang="en-US" sz="3700" i="1" dirty="0" smtClean="0"/>
              <a:t>,</a:t>
            </a:r>
            <a:r>
              <a:rPr lang="en-US" sz="3700" dirty="0" smtClean="0"/>
              <a:t> and </a:t>
            </a:r>
            <a:r>
              <a:rPr lang="en-US" sz="3700" b="1" dirty="0" smtClean="0"/>
              <a:t>maximum</a:t>
            </a:r>
            <a:r>
              <a:rPr lang="en-US" sz="3700" dirty="0" smtClean="0"/>
              <a:t> of the data set.</a:t>
            </a:r>
            <a:endParaRPr lang="uz-Latn-UZ" sz="3700" dirty="0" smtClean="0"/>
          </a:p>
          <a:p>
            <a:pPr>
              <a:buNone/>
            </a:pPr>
            <a:endParaRPr lang="uz-Latn-UZ" sz="3700" dirty="0" smtClean="0"/>
          </a:p>
          <a:p>
            <a:r>
              <a:rPr lang="en-US" sz="3700" dirty="0" smtClean="0"/>
              <a:t>The </a:t>
            </a:r>
            <a:r>
              <a:rPr lang="en-US" sz="3700" b="1" dirty="0" smtClean="0"/>
              <a:t>minimum</a:t>
            </a:r>
            <a:r>
              <a:rPr lang="en-US" sz="3700" dirty="0" smtClean="0"/>
              <a:t> </a:t>
            </a:r>
            <a:r>
              <a:rPr lang="en-US" sz="3700" b="1" dirty="0" smtClean="0"/>
              <a:t>value</a:t>
            </a:r>
            <a:r>
              <a:rPr lang="en-US" sz="3700" dirty="0" smtClean="0"/>
              <a:t> of a data set is the least value in the set.</a:t>
            </a:r>
          </a:p>
          <a:p>
            <a:r>
              <a:rPr lang="en-US" sz="3700" dirty="0" smtClean="0"/>
              <a:t>The </a:t>
            </a:r>
            <a:r>
              <a:rPr lang="en-US" sz="3700" b="1" dirty="0" smtClean="0"/>
              <a:t>maximum</a:t>
            </a:r>
            <a:r>
              <a:rPr lang="en-US" sz="3700" dirty="0" smtClean="0"/>
              <a:t> </a:t>
            </a:r>
            <a:r>
              <a:rPr lang="en-US" sz="3700" b="1" dirty="0" smtClean="0"/>
              <a:t>value</a:t>
            </a:r>
            <a:r>
              <a:rPr lang="en-US" sz="3700" dirty="0" smtClean="0"/>
              <a:t> of a data set is the greatest value in the set.</a:t>
            </a:r>
          </a:p>
          <a:p>
            <a:r>
              <a:rPr lang="en-US" sz="3700" dirty="0" smtClean="0"/>
              <a:t>The </a:t>
            </a:r>
            <a:r>
              <a:rPr lang="en-US" sz="3700" b="1" dirty="0" smtClean="0"/>
              <a:t>range</a:t>
            </a:r>
            <a:r>
              <a:rPr lang="en-US" sz="3700" dirty="0" smtClean="0"/>
              <a:t> of a data set is the distance between the maximum and minimum value. To compute the range of a data set, we subtract the minimum from the maximum:</a:t>
            </a:r>
            <a:br>
              <a:rPr lang="en-US" sz="3700" dirty="0" smtClean="0"/>
            </a:br>
            <a:r>
              <a:rPr lang="en-US" sz="3700" i="1" dirty="0" smtClean="0"/>
              <a:t>range</a:t>
            </a:r>
            <a:r>
              <a:rPr lang="en-US" sz="3700" dirty="0" smtClean="0"/>
              <a:t> = </a:t>
            </a:r>
            <a:r>
              <a:rPr lang="en-US" sz="3700" i="1" dirty="0" smtClean="0"/>
              <a:t>maximum</a:t>
            </a:r>
            <a:r>
              <a:rPr lang="en-US" sz="3700" dirty="0" smtClean="0"/>
              <a:t> – </a:t>
            </a:r>
            <a:r>
              <a:rPr lang="en-US" sz="3700" i="1" dirty="0" smtClean="0"/>
              <a:t>minimum.</a:t>
            </a:r>
            <a:endParaRPr lang="en-US" sz="3700" dirty="0" smtClean="0"/>
          </a:p>
          <a:p>
            <a:r>
              <a:rPr lang="en-US" sz="3700" dirty="0" smtClean="0"/>
              <a:t>The </a:t>
            </a:r>
            <a:r>
              <a:rPr lang="en-US" sz="3700" b="1" dirty="0" err="1" smtClean="0"/>
              <a:t>interquartile</a:t>
            </a:r>
            <a:r>
              <a:rPr lang="en-US" sz="3700" b="1" dirty="0" smtClean="0"/>
              <a:t> range</a:t>
            </a:r>
            <a:r>
              <a:rPr lang="en-US" sz="3700" dirty="0" smtClean="0"/>
              <a:t> of a data set is the distance between the two quartiles.</a:t>
            </a:r>
            <a:br>
              <a:rPr lang="en-US" sz="3700" dirty="0" smtClean="0"/>
            </a:br>
            <a:r>
              <a:rPr lang="en-US" sz="3700" i="1" dirty="0" err="1" smtClean="0"/>
              <a:t>Interquartile</a:t>
            </a:r>
            <a:r>
              <a:rPr lang="en-US" sz="3700" i="1" dirty="0" smtClean="0"/>
              <a:t> range</a:t>
            </a:r>
            <a:r>
              <a:rPr lang="en-US" sz="3700" dirty="0" smtClean="0"/>
              <a:t> = </a:t>
            </a:r>
            <a:r>
              <a:rPr lang="en-US" sz="3700" i="1" dirty="0" smtClean="0"/>
              <a:t>Q</a:t>
            </a:r>
            <a:r>
              <a:rPr lang="en-US" sz="3700" baseline="-25000" dirty="0" smtClean="0"/>
              <a:t>3</a:t>
            </a:r>
            <a:r>
              <a:rPr lang="en-US" sz="3700" dirty="0" smtClean="0"/>
              <a:t> – </a:t>
            </a:r>
            <a:r>
              <a:rPr lang="en-US" sz="3700" i="1" dirty="0" smtClean="0"/>
              <a:t>Q</a:t>
            </a:r>
            <a:r>
              <a:rPr lang="en-US" sz="3700" baseline="-25000" dirty="0" smtClean="0"/>
              <a:t>1</a:t>
            </a:r>
            <a:r>
              <a:rPr lang="en-US" sz="3700" i="1" dirty="0" smtClean="0"/>
              <a:t>.</a:t>
            </a:r>
            <a:endParaRPr lang="en-US" sz="3700" dirty="0" smtClean="0"/>
          </a:p>
          <a:p>
            <a:endParaRPr lang="uz-Latn-U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95221335"/>
              </p:ext>
            </p:extLst>
          </p:nvPr>
        </p:nvGraphicFramePr>
        <p:xfrm>
          <a:off x="457200" y="1600200"/>
          <a:ext cx="7467597" cy="370840"/>
        </p:xfrm>
        <a:graphic>
          <a:graphicData uri="http://schemas.openxmlformats.org/drawingml/2006/table">
            <a:tbl>
              <a:tblPr firstRow="1" bandRow="1">
                <a:tableStyleId>{5940675A-B579-460E-94D1-54222C63F5DA}</a:tableStyleId>
              </a:tblPr>
              <a:tblGrid>
                <a:gridCol w="829733">
                  <a:extLst>
                    <a:ext uri="{9D8B030D-6E8A-4147-A177-3AD203B41FA5}">
                      <a16:colId xmlns:a16="http://schemas.microsoft.com/office/drawing/2014/main" val="20000"/>
                    </a:ext>
                  </a:extLst>
                </a:gridCol>
                <a:gridCol w="829733">
                  <a:extLst>
                    <a:ext uri="{9D8B030D-6E8A-4147-A177-3AD203B41FA5}">
                      <a16:colId xmlns:a16="http://schemas.microsoft.com/office/drawing/2014/main" val="20001"/>
                    </a:ext>
                  </a:extLst>
                </a:gridCol>
                <a:gridCol w="829733">
                  <a:extLst>
                    <a:ext uri="{9D8B030D-6E8A-4147-A177-3AD203B41FA5}">
                      <a16:colId xmlns:a16="http://schemas.microsoft.com/office/drawing/2014/main" val="20002"/>
                    </a:ext>
                  </a:extLst>
                </a:gridCol>
                <a:gridCol w="829733">
                  <a:extLst>
                    <a:ext uri="{9D8B030D-6E8A-4147-A177-3AD203B41FA5}">
                      <a16:colId xmlns:a16="http://schemas.microsoft.com/office/drawing/2014/main" val="20003"/>
                    </a:ext>
                  </a:extLst>
                </a:gridCol>
                <a:gridCol w="829733">
                  <a:extLst>
                    <a:ext uri="{9D8B030D-6E8A-4147-A177-3AD203B41FA5}">
                      <a16:colId xmlns:a16="http://schemas.microsoft.com/office/drawing/2014/main" val="20004"/>
                    </a:ext>
                  </a:extLst>
                </a:gridCol>
                <a:gridCol w="829733">
                  <a:extLst>
                    <a:ext uri="{9D8B030D-6E8A-4147-A177-3AD203B41FA5}">
                      <a16:colId xmlns:a16="http://schemas.microsoft.com/office/drawing/2014/main" val="20005"/>
                    </a:ext>
                  </a:extLst>
                </a:gridCol>
                <a:gridCol w="829733">
                  <a:extLst>
                    <a:ext uri="{9D8B030D-6E8A-4147-A177-3AD203B41FA5}">
                      <a16:colId xmlns:a16="http://schemas.microsoft.com/office/drawing/2014/main" val="20006"/>
                    </a:ext>
                  </a:extLst>
                </a:gridCol>
                <a:gridCol w="829733">
                  <a:extLst>
                    <a:ext uri="{9D8B030D-6E8A-4147-A177-3AD203B41FA5}">
                      <a16:colId xmlns:a16="http://schemas.microsoft.com/office/drawing/2014/main" val="20007"/>
                    </a:ext>
                  </a:extLst>
                </a:gridCol>
                <a:gridCol w="829733">
                  <a:extLst>
                    <a:ext uri="{9D8B030D-6E8A-4147-A177-3AD203B41FA5}">
                      <a16:colId xmlns:a16="http://schemas.microsoft.com/office/drawing/2014/main" val="20008"/>
                    </a:ext>
                  </a:extLst>
                </a:gridCol>
              </a:tblGrid>
              <a:tr h="370840">
                <a:tc>
                  <a:txBody>
                    <a:bodyPr/>
                    <a:lstStyle/>
                    <a:p>
                      <a:pPr algn="ctr"/>
                      <a:r>
                        <a:rPr lang="sl-SI" dirty="0"/>
                        <a:t>1</a:t>
                      </a:r>
                    </a:p>
                  </a:txBody>
                  <a:tcPr/>
                </a:tc>
                <a:tc>
                  <a:txBody>
                    <a:bodyPr/>
                    <a:lstStyle/>
                    <a:p>
                      <a:pPr algn="ctr"/>
                      <a:r>
                        <a:rPr lang="sl-SI" dirty="0"/>
                        <a:t>1</a:t>
                      </a:r>
                    </a:p>
                  </a:txBody>
                  <a:tcPr/>
                </a:tc>
                <a:tc>
                  <a:txBody>
                    <a:bodyPr/>
                    <a:lstStyle/>
                    <a:p>
                      <a:pPr algn="ctr"/>
                      <a:r>
                        <a:rPr lang="sl-SI" dirty="0"/>
                        <a:t>2</a:t>
                      </a:r>
                    </a:p>
                  </a:txBody>
                  <a:tcPr/>
                </a:tc>
                <a:tc>
                  <a:txBody>
                    <a:bodyPr/>
                    <a:lstStyle/>
                    <a:p>
                      <a:pPr algn="ctr"/>
                      <a:r>
                        <a:rPr lang="sl-SI" dirty="0"/>
                        <a:t>3</a:t>
                      </a:r>
                    </a:p>
                  </a:txBody>
                  <a:tcPr/>
                </a:tc>
                <a:tc>
                  <a:txBody>
                    <a:bodyPr/>
                    <a:lstStyle/>
                    <a:p>
                      <a:pPr algn="ctr"/>
                      <a:r>
                        <a:rPr lang="sl-SI" dirty="0">
                          <a:solidFill>
                            <a:srgbClr val="0070C0"/>
                          </a:solidFill>
                        </a:rPr>
                        <a:t>4</a:t>
                      </a:r>
                    </a:p>
                  </a:txBody>
                  <a:tcPr/>
                </a:tc>
                <a:tc>
                  <a:txBody>
                    <a:bodyPr/>
                    <a:lstStyle/>
                    <a:p>
                      <a:pPr algn="ctr"/>
                      <a:r>
                        <a:rPr lang="sl-SI" dirty="0"/>
                        <a:t>5</a:t>
                      </a:r>
                    </a:p>
                  </a:txBody>
                  <a:tcPr/>
                </a:tc>
                <a:tc>
                  <a:txBody>
                    <a:bodyPr/>
                    <a:lstStyle/>
                    <a:p>
                      <a:pPr algn="ctr"/>
                      <a:r>
                        <a:rPr lang="sl-SI" dirty="0"/>
                        <a:t>8</a:t>
                      </a:r>
                    </a:p>
                  </a:txBody>
                  <a:tcPr/>
                </a:tc>
                <a:tc>
                  <a:txBody>
                    <a:bodyPr/>
                    <a:lstStyle/>
                    <a:p>
                      <a:pPr algn="ctr"/>
                      <a:r>
                        <a:rPr lang="sl-SI" dirty="0"/>
                        <a:t>8</a:t>
                      </a:r>
                    </a:p>
                  </a:txBody>
                  <a:tcPr/>
                </a:tc>
                <a:tc>
                  <a:txBody>
                    <a:bodyPr/>
                    <a:lstStyle/>
                    <a:p>
                      <a:pPr algn="ctr"/>
                      <a:r>
                        <a:rPr lang="sl-SI" dirty="0"/>
                        <a:t>8</a:t>
                      </a:r>
                    </a:p>
                  </a:txBody>
                  <a:tcPr/>
                </a:tc>
                <a:extLst>
                  <a:ext uri="{0D108BD9-81ED-4DB2-BD59-A6C34878D82A}">
                    <a16:rowId xmlns:a16="http://schemas.microsoft.com/office/drawing/2014/main" val="10000"/>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3216523040"/>
              </p:ext>
            </p:extLst>
          </p:nvPr>
        </p:nvGraphicFramePr>
        <p:xfrm>
          <a:off x="457200" y="2438400"/>
          <a:ext cx="7467597" cy="370840"/>
        </p:xfrm>
        <a:graphic>
          <a:graphicData uri="http://schemas.openxmlformats.org/drawingml/2006/table">
            <a:tbl>
              <a:tblPr firstRow="1" bandRow="1">
                <a:tableStyleId>{5940675A-B579-460E-94D1-54222C63F5DA}</a:tableStyleId>
              </a:tblPr>
              <a:tblGrid>
                <a:gridCol w="829733">
                  <a:extLst>
                    <a:ext uri="{9D8B030D-6E8A-4147-A177-3AD203B41FA5}">
                      <a16:colId xmlns:a16="http://schemas.microsoft.com/office/drawing/2014/main" val="20000"/>
                    </a:ext>
                  </a:extLst>
                </a:gridCol>
                <a:gridCol w="829733">
                  <a:extLst>
                    <a:ext uri="{9D8B030D-6E8A-4147-A177-3AD203B41FA5}">
                      <a16:colId xmlns:a16="http://schemas.microsoft.com/office/drawing/2014/main" val="20001"/>
                    </a:ext>
                  </a:extLst>
                </a:gridCol>
                <a:gridCol w="829733">
                  <a:extLst>
                    <a:ext uri="{9D8B030D-6E8A-4147-A177-3AD203B41FA5}">
                      <a16:colId xmlns:a16="http://schemas.microsoft.com/office/drawing/2014/main" val="20002"/>
                    </a:ext>
                  </a:extLst>
                </a:gridCol>
                <a:gridCol w="829733">
                  <a:extLst>
                    <a:ext uri="{9D8B030D-6E8A-4147-A177-3AD203B41FA5}">
                      <a16:colId xmlns:a16="http://schemas.microsoft.com/office/drawing/2014/main" val="20003"/>
                    </a:ext>
                  </a:extLst>
                </a:gridCol>
                <a:gridCol w="829733">
                  <a:extLst>
                    <a:ext uri="{9D8B030D-6E8A-4147-A177-3AD203B41FA5}">
                      <a16:colId xmlns:a16="http://schemas.microsoft.com/office/drawing/2014/main" val="20004"/>
                    </a:ext>
                  </a:extLst>
                </a:gridCol>
                <a:gridCol w="829733">
                  <a:extLst>
                    <a:ext uri="{9D8B030D-6E8A-4147-A177-3AD203B41FA5}">
                      <a16:colId xmlns:a16="http://schemas.microsoft.com/office/drawing/2014/main" val="20005"/>
                    </a:ext>
                  </a:extLst>
                </a:gridCol>
                <a:gridCol w="829733">
                  <a:extLst>
                    <a:ext uri="{9D8B030D-6E8A-4147-A177-3AD203B41FA5}">
                      <a16:colId xmlns:a16="http://schemas.microsoft.com/office/drawing/2014/main" val="20006"/>
                    </a:ext>
                  </a:extLst>
                </a:gridCol>
                <a:gridCol w="829733">
                  <a:extLst>
                    <a:ext uri="{9D8B030D-6E8A-4147-A177-3AD203B41FA5}">
                      <a16:colId xmlns:a16="http://schemas.microsoft.com/office/drawing/2014/main" val="20007"/>
                    </a:ext>
                  </a:extLst>
                </a:gridCol>
                <a:gridCol w="829733">
                  <a:extLst>
                    <a:ext uri="{9D8B030D-6E8A-4147-A177-3AD203B41FA5}">
                      <a16:colId xmlns:a16="http://schemas.microsoft.com/office/drawing/2014/main" val="20008"/>
                    </a:ext>
                  </a:extLst>
                </a:gridCol>
              </a:tblGrid>
              <a:tr h="370840">
                <a:tc>
                  <a:txBody>
                    <a:bodyPr/>
                    <a:lstStyle/>
                    <a:p>
                      <a:pPr algn="ctr"/>
                      <a:r>
                        <a:rPr lang="sl-SI" dirty="0"/>
                        <a:t>1</a:t>
                      </a:r>
                    </a:p>
                  </a:txBody>
                  <a:tcPr/>
                </a:tc>
                <a:tc>
                  <a:txBody>
                    <a:bodyPr/>
                    <a:lstStyle/>
                    <a:p>
                      <a:pPr algn="ctr"/>
                      <a:r>
                        <a:rPr lang="sl-SI" dirty="0">
                          <a:solidFill>
                            <a:srgbClr val="FF0000"/>
                          </a:solidFill>
                        </a:rPr>
                        <a:t>1</a:t>
                      </a:r>
                    </a:p>
                  </a:txBody>
                  <a:tcPr/>
                </a:tc>
                <a:tc>
                  <a:txBody>
                    <a:bodyPr/>
                    <a:lstStyle/>
                    <a:p>
                      <a:pPr algn="ctr"/>
                      <a:r>
                        <a:rPr lang="sl-SI" dirty="0">
                          <a:solidFill>
                            <a:srgbClr val="FF0000"/>
                          </a:solidFill>
                        </a:rPr>
                        <a:t>2</a:t>
                      </a:r>
                    </a:p>
                  </a:txBody>
                  <a:tcPr/>
                </a:tc>
                <a:tc>
                  <a:txBody>
                    <a:bodyPr/>
                    <a:lstStyle/>
                    <a:p>
                      <a:pPr algn="ctr"/>
                      <a:r>
                        <a:rPr lang="sl-SI" dirty="0"/>
                        <a:t>3</a:t>
                      </a:r>
                    </a:p>
                  </a:txBody>
                  <a:tcPr/>
                </a:tc>
                <a:tc>
                  <a:txBody>
                    <a:bodyPr/>
                    <a:lstStyle/>
                    <a:p>
                      <a:pPr algn="ctr"/>
                      <a:r>
                        <a:rPr lang="sl-SI" dirty="0">
                          <a:solidFill>
                            <a:srgbClr val="0070C0"/>
                          </a:solidFill>
                        </a:rPr>
                        <a:t>4</a:t>
                      </a:r>
                    </a:p>
                  </a:txBody>
                  <a:tcPr/>
                </a:tc>
                <a:tc>
                  <a:txBody>
                    <a:bodyPr/>
                    <a:lstStyle/>
                    <a:p>
                      <a:pPr algn="ctr"/>
                      <a:r>
                        <a:rPr lang="sl-SI" dirty="0"/>
                        <a:t>5</a:t>
                      </a:r>
                    </a:p>
                  </a:txBody>
                  <a:tcPr/>
                </a:tc>
                <a:tc>
                  <a:txBody>
                    <a:bodyPr/>
                    <a:lstStyle/>
                    <a:p>
                      <a:pPr algn="ctr"/>
                      <a:r>
                        <a:rPr lang="sl-SI" dirty="0"/>
                        <a:t>8</a:t>
                      </a:r>
                    </a:p>
                  </a:txBody>
                  <a:tcPr/>
                </a:tc>
                <a:tc>
                  <a:txBody>
                    <a:bodyPr/>
                    <a:lstStyle/>
                    <a:p>
                      <a:pPr algn="ctr"/>
                      <a:r>
                        <a:rPr lang="sl-SI" dirty="0"/>
                        <a:t>8</a:t>
                      </a:r>
                    </a:p>
                  </a:txBody>
                  <a:tcPr/>
                </a:tc>
                <a:tc>
                  <a:txBody>
                    <a:bodyPr/>
                    <a:lstStyle/>
                    <a:p>
                      <a:pPr algn="ctr"/>
                      <a:r>
                        <a:rPr lang="sl-SI" dirty="0"/>
                        <a:t>8</a:t>
                      </a:r>
                    </a:p>
                  </a:txBody>
                  <a:tcPr/>
                </a:tc>
                <a:extLst>
                  <a:ext uri="{0D108BD9-81ED-4DB2-BD59-A6C34878D82A}">
                    <a16:rowId xmlns:a16="http://schemas.microsoft.com/office/drawing/2014/main" val="10000"/>
                  </a:ext>
                </a:extLst>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3678454030"/>
              </p:ext>
            </p:extLst>
          </p:nvPr>
        </p:nvGraphicFramePr>
        <p:xfrm>
          <a:off x="457200" y="4191000"/>
          <a:ext cx="7467597" cy="370840"/>
        </p:xfrm>
        <a:graphic>
          <a:graphicData uri="http://schemas.openxmlformats.org/drawingml/2006/table">
            <a:tbl>
              <a:tblPr firstRow="1" bandRow="1">
                <a:tableStyleId>{5940675A-B579-460E-94D1-54222C63F5DA}</a:tableStyleId>
              </a:tblPr>
              <a:tblGrid>
                <a:gridCol w="829733">
                  <a:extLst>
                    <a:ext uri="{9D8B030D-6E8A-4147-A177-3AD203B41FA5}">
                      <a16:colId xmlns:a16="http://schemas.microsoft.com/office/drawing/2014/main" val="20000"/>
                    </a:ext>
                  </a:extLst>
                </a:gridCol>
                <a:gridCol w="829733">
                  <a:extLst>
                    <a:ext uri="{9D8B030D-6E8A-4147-A177-3AD203B41FA5}">
                      <a16:colId xmlns:a16="http://schemas.microsoft.com/office/drawing/2014/main" val="20001"/>
                    </a:ext>
                  </a:extLst>
                </a:gridCol>
                <a:gridCol w="829733">
                  <a:extLst>
                    <a:ext uri="{9D8B030D-6E8A-4147-A177-3AD203B41FA5}">
                      <a16:colId xmlns:a16="http://schemas.microsoft.com/office/drawing/2014/main" val="20002"/>
                    </a:ext>
                  </a:extLst>
                </a:gridCol>
                <a:gridCol w="829733">
                  <a:extLst>
                    <a:ext uri="{9D8B030D-6E8A-4147-A177-3AD203B41FA5}">
                      <a16:colId xmlns:a16="http://schemas.microsoft.com/office/drawing/2014/main" val="20003"/>
                    </a:ext>
                  </a:extLst>
                </a:gridCol>
                <a:gridCol w="829733">
                  <a:extLst>
                    <a:ext uri="{9D8B030D-6E8A-4147-A177-3AD203B41FA5}">
                      <a16:colId xmlns:a16="http://schemas.microsoft.com/office/drawing/2014/main" val="20004"/>
                    </a:ext>
                  </a:extLst>
                </a:gridCol>
                <a:gridCol w="829733">
                  <a:extLst>
                    <a:ext uri="{9D8B030D-6E8A-4147-A177-3AD203B41FA5}">
                      <a16:colId xmlns:a16="http://schemas.microsoft.com/office/drawing/2014/main" val="20005"/>
                    </a:ext>
                  </a:extLst>
                </a:gridCol>
                <a:gridCol w="829733">
                  <a:extLst>
                    <a:ext uri="{9D8B030D-6E8A-4147-A177-3AD203B41FA5}">
                      <a16:colId xmlns:a16="http://schemas.microsoft.com/office/drawing/2014/main" val="20006"/>
                    </a:ext>
                  </a:extLst>
                </a:gridCol>
                <a:gridCol w="829733">
                  <a:extLst>
                    <a:ext uri="{9D8B030D-6E8A-4147-A177-3AD203B41FA5}">
                      <a16:colId xmlns:a16="http://schemas.microsoft.com/office/drawing/2014/main" val="20007"/>
                    </a:ext>
                  </a:extLst>
                </a:gridCol>
                <a:gridCol w="829733">
                  <a:extLst>
                    <a:ext uri="{9D8B030D-6E8A-4147-A177-3AD203B41FA5}">
                      <a16:colId xmlns:a16="http://schemas.microsoft.com/office/drawing/2014/main" val="20008"/>
                    </a:ext>
                  </a:extLst>
                </a:gridCol>
              </a:tblGrid>
              <a:tr h="370840">
                <a:tc>
                  <a:txBody>
                    <a:bodyPr/>
                    <a:lstStyle/>
                    <a:p>
                      <a:pPr algn="ctr"/>
                      <a:r>
                        <a:rPr lang="sl-SI" dirty="0"/>
                        <a:t>1</a:t>
                      </a:r>
                    </a:p>
                  </a:txBody>
                  <a:tcPr/>
                </a:tc>
                <a:tc>
                  <a:txBody>
                    <a:bodyPr/>
                    <a:lstStyle/>
                    <a:p>
                      <a:pPr algn="ctr"/>
                      <a:r>
                        <a:rPr lang="sl-SI" dirty="0"/>
                        <a:t>1</a:t>
                      </a:r>
                    </a:p>
                  </a:txBody>
                  <a:tcPr/>
                </a:tc>
                <a:tc>
                  <a:txBody>
                    <a:bodyPr/>
                    <a:lstStyle/>
                    <a:p>
                      <a:pPr algn="ctr"/>
                      <a:r>
                        <a:rPr lang="sl-SI" dirty="0"/>
                        <a:t>2</a:t>
                      </a:r>
                    </a:p>
                  </a:txBody>
                  <a:tcPr/>
                </a:tc>
                <a:tc>
                  <a:txBody>
                    <a:bodyPr/>
                    <a:lstStyle/>
                    <a:p>
                      <a:pPr algn="ctr"/>
                      <a:r>
                        <a:rPr lang="sl-SI" dirty="0"/>
                        <a:t>3</a:t>
                      </a:r>
                    </a:p>
                  </a:txBody>
                  <a:tcPr/>
                </a:tc>
                <a:tc>
                  <a:txBody>
                    <a:bodyPr/>
                    <a:lstStyle/>
                    <a:p>
                      <a:pPr algn="ctr"/>
                      <a:r>
                        <a:rPr lang="sl-SI" dirty="0">
                          <a:solidFill>
                            <a:srgbClr val="0070C0"/>
                          </a:solidFill>
                        </a:rPr>
                        <a:t>4</a:t>
                      </a:r>
                    </a:p>
                  </a:txBody>
                  <a:tcPr/>
                </a:tc>
                <a:tc>
                  <a:txBody>
                    <a:bodyPr/>
                    <a:lstStyle/>
                    <a:p>
                      <a:pPr algn="ctr"/>
                      <a:r>
                        <a:rPr lang="sl-SI" dirty="0">
                          <a:solidFill>
                            <a:schemeClr val="tx1"/>
                          </a:solidFill>
                        </a:rPr>
                        <a:t>5</a:t>
                      </a:r>
                    </a:p>
                  </a:txBody>
                  <a:tcPr/>
                </a:tc>
                <a:tc>
                  <a:txBody>
                    <a:bodyPr/>
                    <a:lstStyle/>
                    <a:p>
                      <a:pPr algn="ctr"/>
                      <a:r>
                        <a:rPr lang="sl-SI" dirty="0">
                          <a:solidFill>
                            <a:srgbClr val="FF0000"/>
                          </a:solidFill>
                        </a:rPr>
                        <a:t>8</a:t>
                      </a:r>
                    </a:p>
                  </a:txBody>
                  <a:tcPr/>
                </a:tc>
                <a:tc>
                  <a:txBody>
                    <a:bodyPr/>
                    <a:lstStyle/>
                    <a:p>
                      <a:pPr algn="ctr"/>
                      <a:r>
                        <a:rPr lang="sl-SI" dirty="0">
                          <a:solidFill>
                            <a:srgbClr val="FF0000"/>
                          </a:solidFill>
                        </a:rPr>
                        <a:t>8</a:t>
                      </a:r>
                    </a:p>
                  </a:txBody>
                  <a:tcPr/>
                </a:tc>
                <a:tc>
                  <a:txBody>
                    <a:bodyPr/>
                    <a:lstStyle/>
                    <a:p>
                      <a:pPr algn="ctr"/>
                      <a:r>
                        <a:rPr lang="sl-SI" dirty="0"/>
                        <a:t>8</a:t>
                      </a:r>
                    </a:p>
                  </a:txBody>
                  <a:tcPr/>
                </a:tc>
                <a:extLst>
                  <a:ext uri="{0D108BD9-81ED-4DB2-BD59-A6C34878D82A}">
                    <a16:rowId xmlns:a16="http://schemas.microsoft.com/office/drawing/2014/main" val="10000"/>
                  </a:ext>
                </a:extLst>
              </a:tr>
            </a:tbl>
          </a:graphicData>
        </a:graphic>
      </p:graphicFrame>
      <p:sp>
        <p:nvSpPr>
          <p:cNvPr id="9" name="TextBox 8"/>
          <p:cNvSpPr txBox="1"/>
          <p:nvPr/>
        </p:nvSpPr>
        <p:spPr>
          <a:xfrm>
            <a:off x="1219200" y="3048000"/>
            <a:ext cx="2873800" cy="646331"/>
          </a:xfrm>
          <a:prstGeom prst="rect">
            <a:avLst/>
          </a:prstGeom>
          <a:noFill/>
        </p:spPr>
        <p:txBody>
          <a:bodyPr wrap="none" rtlCol="0">
            <a:spAutoFit/>
          </a:bodyPr>
          <a:lstStyle/>
          <a:p>
            <a:r>
              <a:rPr lang="en-US"/>
              <a:t>(2-1) x 0. 5 = 0.5</a:t>
            </a:r>
          </a:p>
          <a:p>
            <a:r>
              <a:rPr lang="en-US"/>
              <a:t>25</a:t>
            </a:r>
            <a:r>
              <a:rPr lang="en-US" baseline="30000"/>
              <a:t>th</a:t>
            </a:r>
            <a:r>
              <a:rPr lang="en-US"/>
              <a:t> percentile: 1 + 0.5 = </a:t>
            </a:r>
            <a:r>
              <a:rPr lang="en-US">
                <a:solidFill>
                  <a:srgbClr val="FF0000"/>
                </a:solidFill>
              </a:rPr>
              <a:t>1.5</a:t>
            </a:r>
          </a:p>
        </p:txBody>
      </p:sp>
      <p:sp>
        <p:nvSpPr>
          <p:cNvPr id="10" name="TextBox 9"/>
          <p:cNvSpPr txBox="1"/>
          <p:nvPr/>
        </p:nvSpPr>
        <p:spPr>
          <a:xfrm>
            <a:off x="5410200" y="4724400"/>
            <a:ext cx="2457019" cy="646331"/>
          </a:xfrm>
          <a:prstGeom prst="rect">
            <a:avLst/>
          </a:prstGeom>
          <a:noFill/>
        </p:spPr>
        <p:txBody>
          <a:bodyPr wrap="none" rtlCol="0">
            <a:spAutoFit/>
          </a:bodyPr>
          <a:lstStyle/>
          <a:p>
            <a:r>
              <a:rPr lang="en-US"/>
              <a:t>(8-8) x 0.5 = 0</a:t>
            </a:r>
          </a:p>
          <a:p>
            <a:r>
              <a:rPr lang="en-US"/>
              <a:t>75</a:t>
            </a:r>
            <a:r>
              <a:rPr lang="en-US" baseline="30000"/>
              <a:t>th</a:t>
            </a:r>
            <a:r>
              <a:rPr lang="en-US"/>
              <a:t> percentile: 8 + 0 =</a:t>
            </a:r>
            <a:r>
              <a:rPr lang="en-US">
                <a:solidFill>
                  <a:srgbClr val="FF0000"/>
                </a:solidFill>
              </a:rPr>
              <a:t> 8</a:t>
            </a:r>
          </a:p>
        </p:txBody>
      </p:sp>
      <p:sp>
        <p:nvSpPr>
          <p:cNvPr id="8" name="AutoShape 2">
            <a:extLst>
              <a:ext uri="{FF2B5EF4-FFF2-40B4-BE49-F238E27FC236}">
                <a16:creationId xmlns:a16="http://schemas.microsoft.com/office/drawing/2014/main" id="{873FBF7D-ACA9-4C69-AB5C-4B7EA9842A29}"/>
              </a:ext>
            </a:extLst>
          </p:cNvPr>
          <p:cNvSpPr>
            <a:spLocks noGrp="1" noChangeArrowheads="1"/>
          </p:cNvSpPr>
          <p:nvPr>
            <p:ph type="title"/>
          </p:nvPr>
        </p:nvSpPr>
        <p:spPr>
          <a:xfrm>
            <a:off x="457200" y="274638"/>
            <a:ext cx="8229600" cy="1143000"/>
          </a:xfrm>
        </p:spPr>
        <p:txBody>
          <a:bodyPr>
            <a:normAutofit/>
          </a:bodyPr>
          <a:lstStyle/>
          <a:p>
            <a:pPr eaLnBrk="1" hangingPunct="1"/>
            <a:r>
              <a:rPr lang="en-US" altLang="en-US" b="1" dirty="0"/>
              <a:t>Calculating percentiles – example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129384178"/>
              </p:ext>
            </p:extLst>
          </p:nvPr>
        </p:nvGraphicFramePr>
        <p:xfrm>
          <a:off x="457200" y="1828800"/>
          <a:ext cx="8305800" cy="370840"/>
        </p:xfrm>
        <a:graphic>
          <a:graphicData uri="http://schemas.openxmlformats.org/drawingml/2006/table">
            <a:tbl>
              <a:tblPr firstRow="1" bandRow="1">
                <a:tableStyleId>{5940675A-B579-460E-94D1-54222C63F5DA}</a:tableStyleId>
              </a:tblPr>
              <a:tblGrid>
                <a:gridCol w="830580">
                  <a:extLst>
                    <a:ext uri="{9D8B030D-6E8A-4147-A177-3AD203B41FA5}">
                      <a16:colId xmlns:a16="http://schemas.microsoft.com/office/drawing/2014/main" val="20000"/>
                    </a:ext>
                  </a:extLst>
                </a:gridCol>
                <a:gridCol w="830580">
                  <a:extLst>
                    <a:ext uri="{9D8B030D-6E8A-4147-A177-3AD203B41FA5}">
                      <a16:colId xmlns:a16="http://schemas.microsoft.com/office/drawing/2014/main" val="20001"/>
                    </a:ext>
                  </a:extLst>
                </a:gridCol>
                <a:gridCol w="830580">
                  <a:extLst>
                    <a:ext uri="{9D8B030D-6E8A-4147-A177-3AD203B41FA5}">
                      <a16:colId xmlns:a16="http://schemas.microsoft.com/office/drawing/2014/main" val="20002"/>
                    </a:ext>
                  </a:extLst>
                </a:gridCol>
                <a:gridCol w="830580">
                  <a:extLst>
                    <a:ext uri="{9D8B030D-6E8A-4147-A177-3AD203B41FA5}">
                      <a16:colId xmlns:a16="http://schemas.microsoft.com/office/drawing/2014/main" val="20003"/>
                    </a:ext>
                  </a:extLst>
                </a:gridCol>
                <a:gridCol w="830580">
                  <a:extLst>
                    <a:ext uri="{9D8B030D-6E8A-4147-A177-3AD203B41FA5}">
                      <a16:colId xmlns:a16="http://schemas.microsoft.com/office/drawing/2014/main" val="20004"/>
                    </a:ext>
                  </a:extLst>
                </a:gridCol>
                <a:gridCol w="830580">
                  <a:extLst>
                    <a:ext uri="{9D8B030D-6E8A-4147-A177-3AD203B41FA5}">
                      <a16:colId xmlns:a16="http://schemas.microsoft.com/office/drawing/2014/main" val="20005"/>
                    </a:ext>
                  </a:extLst>
                </a:gridCol>
                <a:gridCol w="830580">
                  <a:extLst>
                    <a:ext uri="{9D8B030D-6E8A-4147-A177-3AD203B41FA5}">
                      <a16:colId xmlns:a16="http://schemas.microsoft.com/office/drawing/2014/main" val="20006"/>
                    </a:ext>
                  </a:extLst>
                </a:gridCol>
                <a:gridCol w="830580">
                  <a:extLst>
                    <a:ext uri="{9D8B030D-6E8A-4147-A177-3AD203B41FA5}">
                      <a16:colId xmlns:a16="http://schemas.microsoft.com/office/drawing/2014/main" val="20007"/>
                    </a:ext>
                  </a:extLst>
                </a:gridCol>
                <a:gridCol w="830580">
                  <a:extLst>
                    <a:ext uri="{9D8B030D-6E8A-4147-A177-3AD203B41FA5}">
                      <a16:colId xmlns:a16="http://schemas.microsoft.com/office/drawing/2014/main" val="20008"/>
                    </a:ext>
                  </a:extLst>
                </a:gridCol>
                <a:gridCol w="830580">
                  <a:extLst>
                    <a:ext uri="{9D8B030D-6E8A-4147-A177-3AD203B41FA5}">
                      <a16:colId xmlns:a16="http://schemas.microsoft.com/office/drawing/2014/main" val="20009"/>
                    </a:ext>
                  </a:extLst>
                </a:gridCol>
              </a:tblGrid>
              <a:tr h="370840">
                <a:tc>
                  <a:txBody>
                    <a:bodyPr/>
                    <a:lstStyle/>
                    <a:p>
                      <a:pPr algn="ctr"/>
                      <a:r>
                        <a:rPr lang="sl-SI" dirty="0"/>
                        <a:t>0</a:t>
                      </a:r>
                    </a:p>
                  </a:txBody>
                  <a:tcPr/>
                </a:tc>
                <a:tc>
                  <a:txBody>
                    <a:bodyPr/>
                    <a:lstStyle/>
                    <a:p>
                      <a:pPr algn="ctr"/>
                      <a:r>
                        <a:rPr lang="sl-SI" dirty="0"/>
                        <a:t>1</a:t>
                      </a:r>
                    </a:p>
                  </a:txBody>
                  <a:tcPr/>
                </a:tc>
                <a:tc>
                  <a:txBody>
                    <a:bodyPr/>
                    <a:lstStyle/>
                    <a:p>
                      <a:pPr algn="ctr"/>
                      <a:r>
                        <a:rPr lang="sl-SI" dirty="0"/>
                        <a:t>2</a:t>
                      </a:r>
                    </a:p>
                  </a:txBody>
                  <a:tcPr/>
                </a:tc>
                <a:tc>
                  <a:txBody>
                    <a:bodyPr/>
                    <a:lstStyle/>
                    <a:p>
                      <a:pPr algn="ctr"/>
                      <a:r>
                        <a:rPr lang="sl-SI" dirty="0"/>
                        <a:t>3</a:t>
                      </a:r>
                    </a:p>
                  </a:txBody>
                  <a:tcPr/>
                </a:tc>
                <a:tc>
                  <a:txBody>
                    <a:bodyPr/>
                    <a:lstStyle/>
                    <a:p>
                      <a:pPr algn="ctr"/>
                      <a:r>
                        <a:rPr lang="sl-SI" dirty="0">
                          <a:solidFill>
                            <a:schemeClr val="tx1"/>
                          </a:solidFill>
                        </a:rPr>
                        <a:t>4</a:t>
                      </a:r>
                    </a:p>
                  </a:txBody>
                  <a:tcPr/>
                </a:tc>
                <a:tc>
                  <a:txBody>
                    <a:bodyPr/>
                    <a:lstStyle/>
                    <a:p>
                      <a:pPr algn="ctr"/>
                      <a:r>
                        <a:rPr lang="sl-SI" dirty="0">
                          <a:solidFill>
                            <a:schemeClr val="tx1"/>
                          </a:solidFill>
                        </a:rPr>
                        <a:t>5</a:t>
                      </a:r>
                    </a:p>
                  </a:txBody>
                  <a:tcPr/>
                </a:tc>
                <a:tc>
                  <a:txBody>
                    <a:bodyPr/>
                    <a:lstStyle/>
                    <a:p>
                      <a:pPr algn="ctr"/>
                      <a:r>
                        <a:rPr lang="sl-SI" dirty="0"/>
                        <a:t>5</a:t>
                      </a:r>
                    </a:p>
                  </a:txBody>
                  <a:tcPr/>
                </a:tc>
                <a:tc>
                  <a:txBody>
                    <a:bodyPr/>
                    <a:lstStyle/>
                    <a:p>
                      <a:pPr algn="ctr"/>
                      <a:r>
                        <a:rPr lang="sl-SI" dirty="0"/>
                        <a:t>6</a:t>
                      </a:r>
                    </a:p>
                  </a:txBody>
                  <a:tcPr/>
                </a:tc>
                <a:tc>
                  <a:txBody>
                    <a:bodyPr/>
                    <a:lstStyle/>
                    <a:p>
                      <a:pPr algn="ctr"/>
                      <a:r>
                        <a:rPr lang="sl-SI" dirty="0"/>
                        <a:t>8</a:t>
                      </a:r>
                    </a:p>
                  </a:txBody>
                  <a:tcPr/>
                </a:tc>
                <a:tc>
                  <a:txBody>
                    <a:bodyPr/>
                    <a:lstStyle/>
                    <a:p>
                      <a:pPr algn="ctr"/>
                      <a:r>
                        <a:rPr lang="sl-SI" dirty="0"/>
                        <a:t>9</a:t>
                      </a:r>
                    </a:p>
                  </a:txBody>
                  <a:tcPr/>
                </a:tc>
                <a:extLst>
                  <a:ext uri="{0D108BD9-81ED-4DB2-BD59-A6C34878D82A}">
                    <a16:rowId xmlns:a16="http://schemas.microsoft.com/office/drawing/2014/main" val="10000"/>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789566821"/>
              </p:ext>
            </p:extLst>
          </p:nvPr>
        </p:nvGraphicFramePr>
        <p:xfrm>
          <a:off x="457200" y="2667000"/>
          <a:ext cx="6705600" cy="370840"/>
        </p:xfrm>
        <a:graphic>
          <a:graphicData uri="http://schemas.openxmlformats.org/drawingml/2006/table">
            <a:tbl>
              <a:tblPr firstRow="1" bandRow="1">
                <a:tableStyleId>{5940675A-B579-460E-94D1-54222C63F5DA}</a:tableStyleId>
              </a:tblPr>
              <a:tblGrid>
                <a:gridCol w="8382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gridCol w="838200">
                  <a:extLst>
                    <a:ext uri="{9D8B030D-6E8A-4147-A177-3AD203B41FA5}">
                      <a16:colId xmlns:a16="http://schemas.microsoft.com/office/drawing/2014/main" val="20003"/>
                    </a:ext>
                  </a:extLst>
                </a:gridCol>
                <a:gridCol w="838200">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838200">
                  <a:extLst>
                    <a:ext uri="{9D8B030D-6E8A-4147-A177-3AD203B41FA5}">
                      <a16:colId xmlns:a16="http://schemas.microsoft.com/office/drawing/2014/main" val="20006"/>
                    </a:ext>
                  </a:extLst>
                </a:gridCol>
                <a:gridCol w="838200">
                  <a:extLst>
                    <a:ext uri="{9D8B030D-6E8A-4147-A177-3AD203B41FA5}">
                      <a16:colId xmlns:a16="http://schemas.microsoft.com/office/drawing/2014/main" val="20007"/>
                    </a:ext>
                  </a:extLst>
                </a:gridCol>
              </a:tblGrid>
              <a:tr h="370840">
                <a:tc>
                  <a:txBody>
                    <a:bodyPr/>
                    <a:lstStyle/>
                    <a:p>
                      <a:pPr algn="ctr"/>
                      <a:r>
                        <a:rPr lang="sl-SI" dirty="0"/>
                        <a:t>0</a:t>
                      </a:r>
                    </a:p>
                  </a:txBody>
                  <a:tcPr/>
                </a:tc>
                <a:tc>
                  <a:txBody>
                    <a:bodyPr/>
                    <a:lstStyle/>
                    <a:p>
                      <a:pPr algn="ctr"/>
                      <a:r>
                        <a:rPr lang="sl-SI" dirty="0"/>
                        <a:t>1</a:t>
                      </a:r>
                    </a:p>
                  </a:txBody>
                  <a:tcPr/>
                </a:tc>
                <a:tc>
                  <a:txBody>
                    <a:bodyPr/>
                    <a:lstStyle/>
                    <a:p>
                      <a:pPr algn="ctr"/>
                      <a:r>
                        <a:rPr lang="sl-SI" dirty="0"/>
                        <a:t>2</a:t>
                      </a:r>
                    </a:p>
                  </a:txBody>
                  <a:tcPr/>
                </a:tc>
                <a:tc>
                  <a:txBody>
                    <a:bodyPr/>
                    <a:lstStyle/>
                    <a:p>
                      <a:pPr algn="ctr"/>
                      <a:r>
                        <a:rPr lang="sl-SI" dirty="0"/>
                        <a:t>3</a:t>
                      </a:r>
                    </a:p>
                  </a:txBody>
                  <a:tcPr/>
                </a:tc>
                <a:tc>
                  <a:txBody>
                    <a:bodyPr/>
                    <a:lstStyle/>
                    <a:p>
                      <a:pPr algn="ctr"/>
                      <a:r>
                        <a:rPr lang="sl-SI" dirty="0"/>
                        <a:t>4</a:t>
                      </a:r>
                      <a:endParaRPr lang="sl-SI" dirty="0">
                        <a:solidFill>
                          <a:schemeClr val="tx1"/>
                        </a:solidFill>
                      </a:endParaRPr>
                    </a:p>
                  </a:txBody>
                  <a:tcPr/>
                </a:tc>
                <a:tc>
                  <a:txBody>
                    <a:bodyPr/>
                    <a:lstStyle/>
                    <a:p>
                      <a:pPr algn="ctr"/>
                      <a:r>
                        <a:rPr lang="sl-SI" dirty="0"/>
                        <a:t>5</a:t>
                      </a:r>
                      <a:endParaRPr lang="sl-SI" dirty="0">
                        <a:solidFill>
                          <a:schemeClr val="tx1"/>
                        </a:solidFill>
                      </a:endParaRPr>
                    </a:p>
                  </a:txBody>
                  <a:tcPr/>
                </a:tc>
                <a:tc>
                  <a:txBody>
                    <a:bodyPr/>
                    <a:lstStyle/>
                    <a:p>
                      <a:pPr algn="ctr"/>
                      <a:r>
                        <a:rPr lang="sl-SI" dirty="0"/>
                        <a:t>7</a:t>
                      </a:r>
                    </a:p>
                  </a:txBody>
                  <a:tcPr/>
                </a:tc>
                <a:tc>
                  <a:txBody>
                    <a:bodyPr/>
                    <a:lstStyle/>
                    <a:p>
                      <a:pPr algn="ctr"/>
                      <a:r>
                        <a:rPr lang="sl-SI" dirty="0"/>
                        <a:t>8</a:t>
                      </a:r>
                    </a:p>
                  </a:txBody>
                  <a:tcPr/>
                </a:tc>
                <a:extLst>
                  <a:ext uri="{0D108BD9-81ED-4DB2-BD59-A6C34878D82A}">
                    <a16:rowId xmlns:a16="http://schemas.microsoft.com/office/drawing/2014/main" val="10000"/>
                  </a:ext>
                </a:extLst>
              </a:tr>
            </a:tbl>
          </a:graphicData>
        </a:graphic>
      </p:graphicFrame>
      <p:sp>
        <p:nvSpPr>
          <p:cNvPr id="6" name="AutoShape 2">
            <a:extLst>
              <a:ext uri="{FF2B5EF4-FFF2-40B4-BE49-F238E27FC236}">
                <a16:creationId xmlns:a16="http://schemas.microsoft.com/office/drawing/2014/main" id="{45825361-063E-4170-8BFD-7DEE528E44EB}"/>
              </a:ext>
            </a:extLst>
          </p:cNvPr>
          <p:cNvSpPr>
            <a:spLocks noGrp="1" noChangeArrowheads="1"/>
          </p:cNvSpPr>
          <p:nvPr>
            <p:ph type="title"/>
          </p:nvPr>
        </p:nvSpPr>
        <p:spPr>
          <a:xfrm>
            <a:off x="457200" y="274638"/>
            <a:ext cx="8229600" cy="1143000"/>
          </a:xfrm>
        </p:spPr>
        <p:txBody>
          <a:bodyPr>
            <a:normAutofit/>
          </a:bodyPr>
          <a:lstStyle/>
          <a:p>
            <a:pPr eaLnBrk="1" hangingPunct="1"/>
            <a:r>
              <a:rPr lang="en-US" altLang="en-US" b="1" dirty="0"/>
              <a:t>Calculating DS – DIY</a:t>
            </a:r>
          </a:p>
        </p:txBody>
      </p:sp>
      <p:sp>
        <p:nvSpPr>
          <p:cNvPr id="7" name="Title 1">
            <a:extLst>
              <a:ext uri="{FF2B5EF4-FFF2-40B4-BE49-F238E27FC236}">
                <a16:creationId xmlns:a16="http://schemas.microsoft.com/office/drawing/2014/main" id="{63620CC5-46A0-45F9-B9C7-EB1BC9F3665C}"/>
              </a:ext>
            </a:extLst>
          </p:cNvPr>
          <p:cNvSpPr txBox="1">
            <a:spLocks/>
          </p:cNvSpPr>
          <p:nvPr/>
        </p:nvSpPr>
        <p:spPr>
          <a:xfrm>
            <a:off x="990600" y="3657600"/>
            <a:ext cx="3429000" cy="2209800"/>
          </a:xfrm>
          <a:prstGeom prst="rect">
            <a:avLst/>
          </a:prstGeom>
        </p:spPr>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000" dirty="0"/>
              <a:t>Minimum: </a:t>
            </a:r>
            <a:r>
              <a:rPr lang="en-US" sz="2000" b="1" dirty="0"/>
              <a:t>?</a:t>
            </a:r>
            <a:r>
              <a:rPr lang="en-US" sz="2000" dirty="0"/>
              <a:t/>
            </a:r>
            <a:br>
              <a:rPr lang="en-US" sz="2000" dirty="0"/>
            </a:br>
            <a:r>
              <a:rPr lang="en-US" sz="2000" dirty="0"/>
              <a:t>Maximum: </a:t>
            </a:r>
            <a:r>
              <a:rPr lang="en-US" sz="2000" b="1" dirty="0"/>
              <a:t>?</a:t>
            </a:r>
            <a:r>
              <a:rPr lang="en-US" sz="2000" dirty="0"/>
              <a:t/>
            </a:r>
            <a:br>
              <a:rPr lang="en-US" sz="2000" dirty="0"/>
            </a:br>
            <a:r>
              <a:rPr lang="sl-SI" sz="2000" dirty="0" err="1"/>
              <a:t>Mean</a:t>
            </a:r>
            <a:r>
              <a:rPr lang="en-US" sz="2000" dirty="0"/>
              <a:t>: </a:t>
            </a:r>
            <a:r>
              <a:rPr lang="en-US" sz="2000" b="1" dirty="0"/>
              <a:t>?</a:t>
            </a:r>
            <a:r>
              <a:rPr lang="en-US" sz="2000" dirty="0"/>
              <a:t/>
            </a:r>
            <a:br>
              <a:rPr lang="en-US" sz="2000" dirty="0"/>
            </a:br>
            <a:r>
              <a:rPr lang="en-US" sz="2000" dirty="0"/>
              <a:t>Median: </a:t>
            </a:r>
            <a:r>
              <a:rPr lang="en-US" sz="2000" b="1" dirty="0"/>
              <a:t>?</a:t>
            </a:r>
            <a:r>
              <a:rPr lang="en-US" sz="2000" b="1" dirty="0">
                <a:solidFill>
                  <a:srgbClr val="FF0000"/>
                </a:solidFill>
              </a:rPr>
              <a:t/>
            </a:r>
            <a:br>
              <a:rPr lang="en-US" sz="2000" b="1" dirty="0">
                <a:solidFill>
                  <a:srgbClr val="FF0000"/>
                </a:solidFill>
              </a:rPr>
            </a:br>
            <a:r>
              <a:rPr lang="en-US" sz="2000" dirty="0"/>
              <a:t>Mode:</a:t>
            </a:r>
            <a:r>
              <a:rPr lang="en-US" sz="2000" b="1" dirty="0">
                <a:solidFill>
                  <a:srgbClr val="FF0000"/>
                </a:solidFill>
              </a:rPr>
              <a:t> </a:t>
            </a:r>
            <a:r>
              <a:rPr lang="en-US" sz="2000" b="1" dirty="0"/>
              <a:t>?</a:t>
            </a:r>
          </a:p>
          <a:p>
            <a:pPr algn="l"/>
            <a:r>
              <a:rPr lang="en-US" sz="2000" dirty="0"/>
              <a:t>25</a:t>
            </a:r>
            <a:r>
              <a:rPr lang="en-US" sz="2000" baseline="30000" dirty="0"/>
              <a:t>th</a:t>
            </a:r>
            <a:r>
              <a:rPr lang="en-US" sz="2000" dirty="0"/>
              <a:t> percentile: </a:t>
            </a:r>
            <a:r>
              <a:rPr lang="en-US" sz="2000" b="1" dirty="0"/>
              <a:t>?</a:t>
            </a:r>
          </a:p>
          <a:p>
            <a:pPr algn="l"/>
            <a:r>
              <a:rPr lang="en-US" sz="2000" dirty="0"/>
              <a:t>75</a:t>
            </a:r>
            <a:r>
              <a:rPr lang="en-US" sz="2000" baseline="30000" dirty="0"/>
              <a:t>th</a:t>
            </a:r>
            <a:r>
              <a:rPr lang="en-US" sz="2000" dirty="0"/>
              <a:t> percentile: </a:t>
            </a:r>
            <a:r>
              <a:rPr lang="en-US" sz="2000" b="1"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nodeType="clickEffect">
                                  <p:stCondLst>
                                    <p:cond delay="0"/>
                                  </p:stCondLst>
                                  <p:childTnLst>
                                    <p:animEffect transition="out" filter="blinds(horizontal)">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Box(-and-Whiskers) Plot</a:t>
            </a:r>
            <a:endParaRPr lang="uz-Latn-UZ" dirty="0"/>
          </a:p>
        </p:txBody>
      </p:sp>
      <p:sp>
        <p:nvSpPr>
          <p:cNvPr id="3" name="Содержимое 2"/>
          <p:cNvSpPr>
            <a:spLocks noGrp="1"/>
          </p:cNvSpPr>
          <p:nvPr>
            <p:ph idx="1"/>
          </p:nvPr>
        </p:nvSpPr>
        <p:spPr/>
        <p:txBody>
          <a:bodyPr>
            <a:normAutofit fontScale="85000" lnSpcReduction="20000"/>
          </a:bodyPr>
          <a:lstStyle/>
          <a:p>
            <a:r>
              <a:rPr lang="en-US" dirty="0" smtClean="0"/>
              <a:t>Using the equal interval scale, we draw a rectangular box with one end at </a:t>
            </a:r>
            <a:r>
              <a:rPr lang="en-US" i="1" dirty="0" smtClean="0"/>
              <a:t>Q</a:t>
            </a:r>
            <a:r>
              <a:rPr lang="en-US" baseline="-25000" dirty="0" smtClean="0"/>
              <a:t>1</a:t>
            </a:r>
            <a:r>
              <a:rPr lang="en-US" dirty="0" smtClean="0"/>
              <a:t> and the other end at </a:t>
            </a:r>
            <a:r>
              <a:rPr lang="en-US" i="1" dirty="0" smtClean="0"/>
              <a:t>Q</a:t>
            </a:r>
            <a:r>
              <a:rPr lang="en-US" baseline="-25000" dirty="0" smtClean="0"/>
              <a:t>3</a:t>
            </a:r>
            <a:r>
              <a:rPr lang="en-US" dirty="0" smtClean="0"/>
              <a:t>. And then we draw a vertical segment at the median value. Finally, we draw two horizontal segments on each side of the box, one down to the minimum value and one up to the maximum value, (these segments are called the "</a:t>
            </a:r>
            <a:r>
              <a:rPr lang="en-US" b="1" dirty="0" smtClean="0"/>
              <a:t>whiskers</a:t>
            </a:r>
            <a:r>
              <a:rPr lang="en-US" dirty="0" smtClean="0"/>
              <a:t>").  </a:t>
            </a:r>
            <a:endParaRPr lang="uz-Latn-UZ" dirty="0" smtClean="0"/>
          </a:p>
          <a:p>
            <a:pPr>
              <a:buNone/>
            </a:pPr>
            <a:r>
              <a:rPr lang="en-US" b="1" dirty="0" smtClean="0"/>
              <a:t>Example 1:</a:t>
            </a:r>
            <a:r>
              <a:rPr lang="en-US" dirty="0" smtClean="0"/>
              <a:t> Draw a box-and-whisker plot for the data set {3, 7, 8, 5, 12, 14, 21, 13, 18}.</a:t>
            </a:r>
          </a:p>
          <a:p>
            <a:endParaRPr lang="en-US" dirty="0" smtClean="0"/>
          </a:p>
          <a:p>
            <a:pPr>
              <a:buNone/>
            </a:pPr>
            <a:r>
              <a:rPr lang="en-US" dirty="0" smtClean="0"/>
              <a:t/>
            </a:r>
            <a:br>
              <a:rPr lang="en-US" dirty="0" smtClean="0"/>
            </a:br>
            <a:endParaRPr lang="uz-Latn-UZ" dirty="0"/>
          </a:p>
        </p:txBody>
      </p:sp>
      <p:pic>
        <p:nvPicPr>
          <p:cNvPr id="1027" name="Picture 3"/>
          <p:cNvPicPr>
            <a:picLocks noChangeAspect="1" noChangeArrowheads="1"/>
          </p:cNvPicPr>
          <p:nvPr/>
        </p:nvPicPr>
        <p:blipFill>
          <a:blip r:embed="rId2"/>
          <a:srcRect/>
          <a:stretch>
            <a:fillRect/>
          </a:stretch>
        </p:blipFill>
        <p:spPr bwMode="auto">
          <a:xfrm>
            <a:off x="1214414" y="5000636"/>
            <a:ext cx="6858048" cy="1071565"/>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1295</TotalTime>
  <Words>235</Words>
  <Application>Microsoft Office PowerPoint</Application>
  <PresentationFormat>On-screen Show (4:3)</PresentationFormat>
  <Paragraphs>121</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Descriptive Statistics</vt:lpstr>
      <vt:lpstr>Some of the Descriptive Statistics</vt:lpstr>
      <vt:lpstr>Minimum: 1 Maximum: 8 Average (or mean): 4.44 Median:     ? Mode:       8</vt:lpstr>
      <vt:lpstr>Brief Review of Median </vt:lpstr>
      <vt:lpstr>First Quartile and Third Quartile </vt:lpstr>
      <vt:lpstr>Five-Number Summary </vt:lpstr>
      <vt:lpstr>Calculating percentiles – example</vt:lpstr>
      <vt:lpstr>Calculating DS – DIY</vt:lpstr>
      <vt:lpstr>Box(-and-Whiskers) Plot</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Podatkovno rudarjenje</dc:title>
  <dc:creator>Saso</dc:creator>
  <cp:lastModifiedBy>jamolbek</cp:lastModifiedBy>
  <cp:revision>101</cp:revision>
  <dcterms:created xsi:type="dcterms:W3CDTF">2006-08-16T00:00:00Z</dcterms:created>
  <dcterms:modified xsi:type="dcterms:W3CDTF">2019-11-05T15:27:08Z</dcterms:modified>
</cp:coreProperties>
</file>