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6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3.png" ContentType="image/png"/>
  <Override PartName="/ppt/media/image10.jpeg" ContentType="image/jpeg"/>
  <Override PartName="/ppt/media/image8.jpeg" ContentType="image/jpeg"/>
  <Override PartName="/ppt/media/image5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2.png" ContentType="image/png"/>
  <Override PartName="/ppt/media/image9.jpeg" ContentType="image/jpeg"/>
  <Override PartName="/ppt/media/image1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media/image1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3E39779-26F2-4CB6-AE0D-909641253C85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</p:spPr>
        <p:txBody>
          <a:bodyPr lIns="96840" rIns="96840" tIns="48240" bIns="4824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8" name="Ograda številke diapozitiva 3"/>
          <p:cNvSpPr/>
          <p:nvPr/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4B4F2D17-418D-480A-AEDE-D177C4EDB68C}" type="slidenum">
              <a:rPr b="0" lang="sl-SI" sz="13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</p:spPr>
        <p:txBody>
          <a:bodyPr lIns="96840" rIns="96840" tIns="48240" bIns="48240">
            <a:noAutofit/>
          </a:bodyPr>
          <a:p>
            <a:pPr marL="216000" indent="-21600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sl-SI" sz="2400" spc="-41" strike="noStrike">
                <a:latin typeface="Arial"/>
              </a:rPr>
              <a:t>pixel </a:t>
            </a:r>
            <a:r>
              <a:rPr b="0" i="1" lang="sl-SI" sz="2400" spc="-12" strike="noStrike">
                <a:latin typeface="Meiryo"/>
              </a:rPr>
              <a:t>→ </a:t>
            </a:r>
            <a:r>
              <a:rPr b="0" i="1" lang="en-US" sz="2400" spc="-12" strike="noStrike">
                <a:latin typeface="Meiryo"/>
              </a:rPr>
              <a:t>piksel </a:t>
            </a:r>
            <a:r>
              <a:rPr b="0" lang="sl-SI" sz="2400" spc="-92" strike="noStrike">
                <a:latin typeface="Meiryo"/>
              </a:rPr>
              <a:t>edge  </a:t>
            </a:r>
            <a:r>
              <a:rPr b="0" i="1" lang="sl-SI" sz="2400" spc="-12" strike="noStrike">
                <a:latin typeface="Meiryo"/>
              </a:rPr>
              <a:t>→ </a:t>
            </a:r>
            <a:r>
              <a:rPr b="0" i="1" lang="en-US" sz="2400" spc="-12" strike="noStrike">
                <a:latin typeface="Meiryo"/>
              </a:rPr>
              <a:t>rob </a:t>
            </a:r>
            <a:r>
              <a:rPr b="0" lang="sl-SI" sz="2400" spc="-26" strike="noStrike">
                <a:latin typeface="Meiryo"/>
              </a:rPr>
              <a:t>tecton </a:t>
            </a:r>
            <a:r>
              <a:rPr b="0" i="1" lang="sl-SI" sz="2400" spc="-12" strike="noStrike">
                <a:latin typeface="Meiryo"/>
              </a:rPr>
              <a:t>→ </a:t>
            </a:r>
            <a:r>
              <a:rPr b="0" i="1" lang="en-US" sz="2400" spc="-12" strike="noStrike">
                <a:latin typeface="Meiryo"/>
              </a:rPr>
              <a:t>ne vem </a:t>
            </a:r>
            <a:r>
              <a:rPr b="0" lang="sl-SI" sz="2400" spc="-1" strike="noStrike">
                <a:latin typeface="Meiryo"/>
              </a:rPr>
              <a:t>motif </a:t>
            </a:r>
            <a:r>
              <a:rPr b="0" i="1" lang="sl-SI" sz="2400" spc="-12" strike="noStrike">
                <a:latin typeface="Meiryo"/>
              </a:rPr>
              <a:t>→ </a:t>
            </a:r>
            <a:r>
              <a:rPr b="0" lang="sl-SI" sz="2400" spc="-21" strike="noStrike">
                <a:latin typeface="Meiryo"/>
              </a:rPr>
              <a:t>part </a:t>
            </a:r>
            <a:r>
              <a:rPr b="0" i="1" lang="sl-SI" sz="2400" spc="-12" strike="noStrike">
                <a:latin typeface="Meiryo"/>
              </a:rPr>
              <a:t>→ </a:t>
            </a:r>
            <a:r>
              <a:rPr b="0" i="1" lang="sl-SI" sz="2400" spc="26" strike="noStrike">
                <a:latin typeface="Meiryo"/>
              </a:rPr>
              <a:t> </a:t>
            </a:r>
            <a:r>
              <a:rPr b="0" lang="sl-SI" sz="2400" spc="-32" strike="noStrike">
                <a:latin typeface="Meiryo"/>
              </a:rPr>
              <a:t>object</a:t>
            </a:r>
            <a:r>
              <a:rPr b="0" lang="en-US" sz="2400" spc="-32" strike="noStrike">
                <a:latin typeface="Meiryo"/>
              </a:rPr>
              <a:t> yaklju;en predmet / hi[a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61" name="Označba mesta številke diapozitiva 3"/>
          <p:cNvSpPr/>
          <p:nvPr/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2F159B9C-4636-4131-86ED-B20330D47FCD}" type="slidenum">
              <a:rPr b="0" lang="sl-SI" sz="13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ravokotnik 20"/>
          <p:cNvSpPr/>
          <p:nvPr/>
        </p:nvSpPr>
        <p:spPr>
          <a:xfrm>
            <a:off x="905040" y="364824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ravokotnik 32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ravokotnik 21"/>
          <p:cNvSpPr/>
          <p:nvPr/>
        </p:nvSpPr>
        <p:spPr>
          <a:xfrm>
            <a:off x="905040" y="364824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ravokotnik 3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aslov 1"/>
          <p:cNvSpPr/>
          <p:nvPr/>
        </p:nvSpPr>
        <p:spPr>
          <a:xfrm>
            <a:off x="442800" y="3557520"/>
            <a:ext cx="7771680" cy="14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(Deep) Neural network Machine Translation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6" name="Podnaslov 2"/>
          <p:cNvSpPr/>
          <p:nvPr/>
        </p:nvSpPr>
        <p:spPr>
          <a:xfrm>
            <a:off x="1785960" y="676440"/>
            <a:ext cx="6400080" cy="17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sl-SI" sz="2000" spc="-1" strike="noStrike">
                <a:solidFill>
                  <a:srgbClr val="464653"/>
                </a:solidFill>
                <a:latin typeface="Franklin Gothic Book"/>
              </a:rPr>
              <a:t>Jezikovne tehnologije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7" name="Podnaslov 2"/>
          <p:cNvSpPr/>
          <p:nvPr/>
        </p:nvSpPr>
        <p:spPr>
          <a:xfrm>
            <a:off x="1071720" y="5214960"/>
            <a:ext cx="71431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bject 2"/>
          <p:cNvSpPr/>
          <p:nvPr/>
        </p:nvSpPr>
        <p:spPr>
          <a:xfrm>
            <a:off x="457200" y="-340560"/>
            <a:ext cx="8228880" cy="14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2200" bIns="0" anchor="b">
            <a:noAutofit/>
          </a:bodyPr>
          <a:p>
            <a:pPr marL="79920">
              <a:lnSpc>
                <a:spcPct val="100000"/>
              </a:lnSpc>
            </a:pPr>
            <a:r>
              <a:rPr b="0" lang="sl-SI" sz="4400" spc="-7" strike="noStrike">
                <a:solidFill>
                  <a:srgbClr val="464653"/>
                </a:solidFill>
                <a:latin typeface="Calibri"/>
              </a:rPr>
              <a:t>Najpogostejše </a:t>
            </a:r>
            <a:r>
              <a:rPr b="0" lang="sl-SI" sz="4400" spc="-21" strike="noStrike">
                <a:solidFill>
                  <a:srgbClr val="464653"/>
                </a:solidFill>
                <a:latin typeface="Calibri"/>
              </a:rPr>
              <a:t>aktivacijske</a:t>
            </a:r>
            <a:r>
              <a:rPr b="0" lang="sl-SI" sz="4400" spc="-46" strike="noStrike">
                <a:solidFill>
                  <a:srgbClr val="464653"/>
                </a:solidFill>
                <a:latin typeface="Calibri"/>
              </a:rPr>
              <a:t> </a:t>
            </a:r>
            <a:r>
              <a:rPr b="0" lang="sl-SI" sz="4400" spc="-15" strike="noStrike">
                <a:solidFill>
                  <a:srgbClr val="464653"/>
                </a:solidFill>
                <a:latin typeface="Calibri"/>
              </a:rPr>
              <a:t>funkcije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9" name="object 3"/>
          <p:cNvSpPr/>
          <p:nvPr/>
        </p:nvSpPr>
        <p:spPr>
          <a:xfrm>
            <a:off x="8427240" y="6439680"/>
            <a:ext cx="180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200" spc="-1" strike="noStrike">
                <a:solidFill>
                  <a:srgbClr val="888888"/>
                </a:solidFill>
                <a:latin typeface="Calibri"/>
                <a:ea typeface="DejaVu Sans"/>
              </a:rPr>
              <a:t>10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0" name="object 4"/>
          <p:cNvSpPr/>
          <p:nvPr/>
        </p:nvSpPr>
        <p:spPr>
          <a:xfrm>
            <a:off x="1548000" y="1484280"/>
            <a:ext cx="2672640" cy="2231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object 5"/>
          <p:cNvSpPr/>
          <p:nvPr/>
        </p:nvSpPr>
        <p:spPr>
          <a:xfrm>
            <a:off x="4788000" y="1606680"/>
            <a:ext cx="2717280" cy="19868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object 6"/>
          <p:cNvSpPr/>
          <p:nvPr/>
        </p:nvSpPr>
        <p:spPr>
          <a:xfrm>
            <a:off x="1685880" y="4462560"/>
            <a:ext cx="2534760" cy="18867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object 7"/>
          <p:cNvSpPr/>
          <p:nvPr/>
        </p:nvSpPr>
        <p:spPr>
          <a:xfrm>
            <a:off x="1618920" y="3574080"/>
            <a:ext cx="265356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600" spc="-7" strike="noStrike">
                <a:solidFill>
                  <a:srgbClr val="0000ff"/>
                </a:solidFill>
                <a:latin typeface="Arial"/>
                <a:ea typeface="DejaVu Sans"/>
              </a:rPr>
              <a:t>Linearna aktivacijska</a:t>
            </a:r>
            <a:r>
              <a:rPr b="0" lang="sl-SI" sz="1600" spc="-15" strike="noStrike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r>
              <a:rPr b="0" lang="sl-SI" sz="1600" spc="-7" strike="noStrike">
                <a:solidFill>
                  <a:srgbClr val="0000ff"/>
                </a:solidFill>
                <a:latin typeface="Arial"/>
                <a:ea typeface="DejaVu Sans"/>
              </a:rPr>
              <a:t>funkcija</a:t>
            </a:r>
            <a:endParaRPr b="0" lang="en-US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59"/>
              </a:spcBef>
            </a:pPr>
            <a:r>
              <a:rPr b="0" i="1" lang="sl-SI" sz="2000" spc="-1" strike="noStrike">
                <a:solidFill>
                  <a:srgbClr val="000000"/>
                </a:solidFill>
                <a:latin typeface="Arial"/>
                <a:ea typeface="DejaVu Sans"/>
              </a:rPr>
              <a:t>y = f (u) =</a:t>
            </a:r>
            <a:r>
              <a:rPr b="0" i="1" lang="sl-SI" sz="2000" spc="-17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sl-SI" sz="2000" spc="-1" strike="noStrike">
                <a:solidFill>
                  <a:srgbClr val="000000"/>
                </a:solidFill>
                <a:latin typeface="Arial"/>
                <a:ea typeface="DejaVu Sans"/>
              </a:rPr>
              <a:t>a.u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4" name="object 8"/>
          <p:cNvSpPr/>
          <p:nvPr/>
        </p:nvSpPr>
        <p:spPr>
          <a:xfrm>
            <a:off x="4932000" y="3532320"/>
            <a:ext cx="4031640" cy="13352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object 9"/>
          <p:cNvSpPr/>
          <p:nvPr/>
        </p:nvSpPr>
        <p:spPr>
          <a:xfrm>
            <a:off x="5813280" y="3935520"/>
            <a:ext cx="154800" cy="913680"/>
          </a:xfrm>
          <a:custGeom>
            <a:avLst/>
            <a:gdLst/>
            <a:ahLst/>
            <a:rect l="l" t="t" r="r" b="b"/>
            <a:pathLst>
              <a:path w="155575" h="914400">
                <a:moveTo>
                  <a:pt x="155575" y="914400"/>
                </a:moveTo>
                <a:lnTo>
                  <a:pt x="125301" y="913374"/>
                </a:lnTo>
                <a:lnTo>
                  <a:pt x="100552" y="910574"/>
                </a:lnTo>
                <a:lnTo>
                  <a:pt x="83851" y="906416"/>
                </a:lnTo>
                <a:lnTo>
                  <a:pt x="77724" y="901319"/>
                </a:lnTo>
                <a:lnTo>
                  <a:pt x="77850" y="470154"/>
                </a:lnTo>
                <a:lnTo>
                  <a:pt x="71723" y="465075"/>
                </a:lnTo>
                <a:lnTo>
                  <a:pt x="55022" y="460962"/>
                </a:lnTo>
                <a:lnTo>
                  <a:pt x="30273" y="458206"/>
                </a:lnTo>
                <a:lnTo>
                  <a:pt x="0" y="457200"/>
                </a:lnTo>
                <a:lnTo>
                  <a:pt x="30273" y="456174"/>
                </a:lnTo>
                <a:lnTo>
                  <a:pt x="55022" y="453374"/>
                </a:lnTo>
                <a:lnTo>
                  <a:pt x="71723" y="449216"/>
                </a:lnTo>
                <a:lnTo>
                  <a:pt x="77850" y="444119"/>
                </a:lnTo>
                <a:lnTo>
                  <a:pt x="77850" y="12954"/>
                </a:lnTo>
                <a:lnTo>
                  <a:pt x="83958" y="7875"/>
                </a:lnTo>
                <a:lnTo>
                  <a:pt x="100615" y="3762"/>
                </a:lnTo>
                <a:lnTo>
                  <a:pt x="125321" y="1006"/>
                </a:lnTo>
                <a:lnTo>
                  <a:pt x="155575" y="0"/>
                </a:lnTo>
              </a:path>
            </a:pathLst>
          </a:custGeom>
          <a:noFill/>
          <a:ln w="9525">
            <a:solidFill>
              <a:srgbClr val="497db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object 10"/>
          <p:cNvSpPr/>
          <p:nvPr/>
        </p:nvSpPr>
        <p:spPr>
          <a:xfrm>
            <a:off x="1618920" y="6269400"/>
            <a:ext cx="27900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7" strike="noStrike">
                <a:solidFill>
                  <a:srgbClr val="0000ff"/>
                </a:solidFill>
                <a:latin typeface="Calibri"/>
                <a:ea typeface="DejaVu Sans"/>
              </a:rPr>
              <a:t>Bipolarna </a:t>
            </a:r>
            <a:r>
              <a:rPr b="0" lang="sl-SI" sz="1800" spc="-12" strike="noStrike">
                <a:solidFill>
                  <a:srgbClr val="0000ff"/>
                </a:solidFill>
                <a:latin typeface="Calibri"/>
                <a:ea typeface="DejaVu Sans"/>
              </a:rPr>
              <a:t>aktivacijska</a:t>
            </a:r>
            <a:r>
              <a:rPr b="0" lang="sl-SI" sz="1800" spc="-41" strike="noStrike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ff"/>
                </a:solidFill>
                <a:latin typeface="Calibri"/>
                <a:ea typeface="DejaVu Sans"/>
              </a:rPr>
              <a:t>funkcija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7" name="object 11"/>
          <p:cNvSpPr/>
          <p:nvPr/>
        </p:nvSpPr>
        <p:spPr>
          <a:xfrm>
            <a:off x="4859280" y="3573360"/>
            <a:ext cx="3456720" cy="337680"/>
          </a:xfrm>
          <a:custGeom>
            <a:avLst/>
            <a:gdLst/>
            <a:ahLst/>
            <a:rect l="l" t="t" r="r" b="b"/>
            <a:pathLst>
              <a:path w="3457575" h="338454">
                <a:moveTo>
                  <a:pt x="0" y="338137"/>
                </a:moveTo>
                <a:lnTo>
                  <a:pt x="3457575" y="338137"/>
                </a:lnTo>
                <a:lnTo>
                  <a:pt x="345757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object 12"/>
          <p:cNvSpPr/>
          <p:nvPr/>
        </p:nvSpPr>
        <p:spPr>
          <a:xfrm>
            <a:off x="4938840" y="3615120"/>
            <a:ext cx="256356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600" spc="-7" strike="noStrike">
                <a:solidFill>
                  <a:srgbClr val="0000ff"/>
                </a:solidFill>
                <a:latin typeface="Arial"/>
                <a:ea typeface="DejaVu Sans"/>
              </a:rPr>
              <a:t>Binarna aktivacijska</a:t>
            </a:r>
            <a:r>
              <a:rPr b="0" lang="sl-SI" sz="1600" spc="-46" strike="noStrike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r>
              <a:rPr b="0" lang="sl-SI" sz="1600" spc="-7" strike="noStrike">
                <a:solidFill>
                  <a:srgbClr val="0000ff"/>
                </a:solidFill>
                <a:latin typeface="Arial"/>
                <a:ea typeface="DejaVu Sans"/>
              </a:rPr>
              <a:t>funkcija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Nevronske mreže in strojno prevajanje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0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Neural network language model [Bengio et al,  NIST’02],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CSLM  rescoring  for SMT [Schwenk  et al, ACL’06],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Neural tuple-based  MT [Schwenk  et al, EMNLP’07],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prvi prevajalni model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 na osnovi nevronskih mrež: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[Schwenk  Coling’12, Le  et al, NAACL’12, Auli et al  EMNlP’13]</a:t>
            </a:r>
            <a:endParaRPr b="0" lang="en-US" sz="23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Neural network joint models  [Devlin et al,  ACL’14],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Nevronske mreže in strojno prevajanje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2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Sequence-to-sequence models [Kalchbrenner et al  EMNLP’13, Cho  et al, EMNLP’14, Sutskever  et al  NIPS’14],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Attention mechanism  [Bahdanau et al  ICLR’15]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Modeli na osnovi nevronskih mrež prehitijo PBSMT za veliko jezikovnih parov na delavnici WMT’16,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Deep NMT systems  [Baidu TACL’16],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od 2014, je skupnost preklopila na N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MT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G</a:t>
            </a:r>
            <a:r>
              <a:rPr b="0" lang="en-US" sz="2600" spc="-1" strike="noStrike">
                <a:solidFill>
                  <a:srgbClr val="464653"/>
                </a:solidFill>
                <a:latin typeface="Arial"/>
              </a:rPr>
              <a:t>loboke nevronske mreže</a:t>
            </a: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 v računalniškem vidu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4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Image net challenge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učna množica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: 1.2M 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slik s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 1000 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razredi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,  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test:  200k 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slik,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razvoj napak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: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napak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a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 klasifikacije (</a:t>
            </a:r>
            <a:r>
              <a:rPr b="0" lang="sl-SI" sz="2300" spc="-41" strike="noStrike">
                <a:solidFill>
                  <a:srgbClr val="464653"/>
                </a:solidFill>
                <a:latin typeface="Arial"/>
              </a:rPr>
              <a:t>classification error) se je zmanjšala iz 28 % na 4 % in dosega kakovost človeka,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41" strike="noStrike">
                <a:solidFill>
                  <a:srgbClr val="464653"/>
                </a:solidFill>
                <a:latin typeface="Arial"/>
              </a:rPr>
              <a:t>globoke nevronske mreže se uporabljajo od 2012.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205" name="object 41"/>
          <p:cNvSpPr/>
          <p:nvPr/>
        </p:nvSpPr>
        <p:spPr>
          <a:xfrm>
            <a:off x="3060000" y="2493000"/>
            <a:ext cx="5704920" cy="2447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Učenje hierarhičnih predstavitev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7" name="object 36"/>
          <p:cNvSpPr/>
          <p:nvPr/>
        </p:nvSpPr>
        <p:spPr>
          <a:xfrm>
            <a:off x="323640" y="1340640"/>
            <a:ext cx="8142480" cy="4852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Učenje hierarhičnih predstavitev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9" name="object 35"/>
          <p:cNvSpPr/>
          <p:nvPr/>
        </p:nvSpPr>
        <p:spPr>
          <a:xfrm>
            <a:off x="459360" y="1268640"/>
            <a:ext cx="8072280" cy="50400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Učenje hierarhičnih predstavitev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1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prepoznavanje slik,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41" strike="noStrike">
                <a:solidFill>
                  <a:srgbClr val="464653"/>
                </a:solidFill>
                <a:latin typeface="Arial"/>
              </a:rPr>
              <a:t>pixel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lang="sl-SI" sz="2400" spc="-92" strike="noStrike">
                <a:solidFill>
                  <a:srgbClr val="464653"/>
                </a:solidFill>
                <a:latin typeface="Arial"/>
              </a:rPr>
              <a:t>edge 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lang="sl-SI" sz="2400" spc="-26" strike="noStrike">
                <a:solidFill>
                  <a:srgbClr val="464653"/>
                </a:solidFill>
                <a:latin typeface="Arial"/>
              </a:rPr>
              <a:t>tecton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motif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lang="sl-SI" sz="2400" spc="-21" strike="noStrike">
                <a:solidFill>
                  <a:srgbClr val="464653"/>
                </a:solidFill>
                <a:latin typeface="Arial"/>
              </a:rPr>
              <a:t>part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i="1" lang="sl-SI" sz="2400" spc="26" strike="noStrike">
                <a:solidFill>
                  <a:srgbClr val="464653"/>
                </a:solidFill>
                <a:latin typeface="Meiryo"/>
              </a:rPr>
              <a:t> </a:t>
            </a: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object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procesiranje besedil,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400" spc="-55" strike="noStrike">
                <a:solidFill>
                  <a:srgbClr val="464653"/>
                </a:solidFill>
                <a:latin typeface="Arial"/>
              </a:rPr>
              <a:t>char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lang="en-US" sz="2400" spc="-60" strike="noStrike">
                <a:solidFill>
                  <a:srgbClr val="464653"/>
                </a:solidFill>
                <a:latin typeface="Arial"/>
              </a:rPr>
              <a:t>word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lang="en-US" sz="2400" spc="-60" strike="noStrike">
                <a:solidFill>
                  <a:srgbClr val="464653"/>
                </a:solidFill>
                <a:latin typeface="Arial"/>
              </a:rPr>
              <a:t>word </a:t>
            </a:r>
            <a:r>
              <a:rPr b="0" lang="en-US" sz="2400" spc="-46" strike="noStrike">
                <a:solidFill>
                  <a:srgbClr val="464653"/>
                </a:solidFill>
                <a:latin typeface="Arial"/>
              </a:rPr>
              <a:t>group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lang="en-US" sz="2400" spc="-75" strike="noStrike">
                <a:solidFill>
                  <a:srgbClr val="464653"/>
                </a:solidFill>
                <a:latin typeface="Arial"/>
              </a:rPr>
              <a:t>clause 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</a:rPr>
              <a:t>→ </a:t>
            </a:r>
            <a:r>
              <a:rPr b="0" lang="en-US" sz="2400" spc="-75" strike="noStrike">
                <a:solidFill>
                  <a:srgbClr val="464653"/>
                </a:solidFill>
                <a:latin typeface="Arial"/>
              </a:rPr>
              <a:t>sentence 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</a:rPr>
              <a:t>→</a:t>
            </a:r>
            <a:r>
              <a:rPr b="0" i="1" lang="en-US" sz="2400" spc="120" strike="noStrike">
                <a:solidFill>
                  <a:srgbClr val="464653"/>
                </a:solidFill>
                <a:latin typeface="Meiryo"/>
              </a:rPr>
              <a:t> </a:t>
            </a:r>
            <a:r>
              <a:rPr b="0" lang="en-US" sz="2400" spc="-41" strike="noStrike">
                <a:solidFill>
                  <a:srgbClr val="464653"/>
                </a:solidFill>
                <a:latin typeface="Arial"/>
              </a:rPr>
              <a:t>story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prepoznavanje govora,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400" spc="-32" strike="noStrike">
                <a:solidFill>
                  <a:srgbClr val="464653"/>
                </a:solidFill>
                <a:latin typeface="Arial"/>
              </a:rPr>
              <a:t>wave  → spectral band  → sound  → phone  → word →</a:t>
            </a: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 sentence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vmesne lastnosti ne ustrezajo nujno dobro definiranim entitetam človeka.</a:t>
            </a: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Globoke nevronske mreže v NLP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3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operirajo na nizko-nivojski predstavitvi podatkov: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računalniški vid: piksli,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NLP: kaj je osnovna enota črka ali beseda?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uporaba zelo globokih arhitektur za učenje hierarhičnih predstavitev podatkov,</a:t>
            </a:r>
            <a:endParaRPr b="0" lang="en-US" sz="27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računalniški vid: detektorji lastnosti z vedno večjo abstrakcijo,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NLP: kako strukturirati vhod?</a:t>
            </a:r>
            <a:endParaRPr b="0" lang="en-US" sz="2400" spc="-1" strike="noStrike"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</a:rPr>
              <a:t>n-grami, skladenjski grafi, semantični grafi?</a:t>
            </a:r>
            <a:endParaRPr b="0" lang="en-US" sz="21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100" spc="-1" strike="noStrike"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Globoke nevronske mreže v NLP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5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strukturiranje mreže, da se prilagodi problemu,</a:t>
            </a:r>
            <a:endParaRPr b="0" lang="en-US" sz="27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računalniški vid: deteConvNeti implementirajo detektorje, ki se učijo,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NLP: rekurzivne NN (LSTM, GRU) so popularne, lahko tudi ConvNet,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učenje,</a:t>
            </a:r>
            <a:endParaRPr b="0" lang="en-US" sz="27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računalniški vid: klasifikacijski problemi so natančno definirani,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NLP: generiranje povedi je pogosto dvoumno.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NLP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7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ravnanje z besedami,</a:t>
            </a:r>
            <a:endParaRPr b="0" lang="en-US" sz="27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odkrivanje odnosov med besedami,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določanje kategorij sekvencam besed,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določanje distribucije verjetnosti prek sekvenc besed,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generiranje povedi,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stara tehnika,</a:t>
            </a:r>
            <a:endParaRPr b="0" lang="en-US" sz="27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definiraj slovar z V poznanimi besedami,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predstavi vsako besedo s celim številom,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2" strike="noStrike">
                <a:solidFill>
                  <a:srgbClr val="464653"/>
                </a:solidFill>
                <a:latin typeface="Arial"/>
              </a:rPr>
              <a:t>1-out-of-</a:t>
            </a:r>
            <a:r>
              <a:rPr b="0" i="1" lang="sl-SI" sz="2400" spc="-12" strike="noStrike">
                <a:solidFill>
                  <a:srgbClr val="464653"/>
                </a:solidFill>
                <a:latin typeface="Trebuchet MS"/>
              </a:rPr>
              <a:t>N </a:t>
            </a:r>
            <a:r>
              <a:rPr b="0" lang="sl-SI" sz="2400" spc="-52" strike="noStrike">
                <a:solidFill>
                  <a:srgbClr val="464653"/>
                </a:solidFill>
                <a:latin typeface="Arial"/>
              </a:rPr>
              <a:t>enkodiranje, </a:t>
            </a:r>
            <a:r>
              <a:rPr b="0" lang="sl-SI" sz="2400" spc="-41" strike="noStrike">
                <a:solidFill>
                  <a:srgbClr val="464653"/>
                </a:solidFill>
                <a:latin typeface="Arial"/>
              </a:rPr>
              <a:t>binarni vektor,</a:t>
            </a: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sl-SI" sz="2400" spc="-41" strike="noStrike">
                <a:solidFill>
                  <a:srgbClr val="464653"/>
                </a:solidFill>
                <a:latin typeface="Arial"/>
              </a:rPr>
              <a:t>ni povezave med besedami,</a:t>
            </a: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sl-SI" sz="2400" spc="-41" strike="noStrike">
                <a:solidFill>
                  <a:srgbClr val="464653"/>
                </a:solidFill>
                <a:latin typeface="Arial"/>
              </a:rPr>
              <a:t>vse besedo so si enako daleč.</a:t>
            </a: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464653"/>
                </a:solidFill>
                <a:latin typeface="Arial"/>
              </a:rPr>
              <a:t>Vsebina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39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eep  neural networks:  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zakaj, kdaj, kako,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od nevronskih jezikovnih modelov do polnega Neural Nachine Translation,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zaključki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Franklin Gothic Book"/>
              </a:rPr>
              <a:t>Umestitev</a:t>
            </a: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 besed </a:t>
            </a:r>
            <a:r>
              <a:rPr b="0" lang="sl-SI" sz="2600" spc="-1" strike="noStrike">
                <a:solidFill>
                  <a:srgbClr val="464653"/>
                </a:solidFill>
                <a:latin typeface="Wingdings"/>
              </a:rPr>
              <a:t></a:t>
            </a: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 - word embedding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9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distribuirana predstavitev besed,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omogoča shranjevanje informacij/lastnosti (semantičnih in skladenjskih) o besedah</a:t>
            </a:r>
            <a:endParaRPr b="0" lang="en-US" sz="2400" spc="-1" strike="noStrike"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</a:rPr>
              <a:t>učimo se iz neoznačenega korpusa,</a:t>
            </a:r>
            <a:endParaRPr b="0" lang="en-US" sz="2100" spc="-1" strike="noStrike"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</a:rPr>
              <a:t>gradimo vektorski prostor,</a:t>
            </a:r>
            <a:endParaRPr b="0" lang="en-US" sz="2100" spc="-1" strike="noStrike"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</a:rPr>
              <a:t>vektorji besed so si bliže, če se besede pojavljajo v skupnih kontekstih.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Umestitev besed - word embedding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1" name="Content Placeholder 4"/>
          <p:cNvSpPr/>
          <p:nvPr/>
        </p:nvSpPr>
        <p:spPr>
          <a:xfrm>
            <a:off x="457560" y="1143000"/>
            <a:ext cx="8228880" cy="27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vsaki besedi pripišemo vektor (embedding)</a:t>
            </a:r>
            <a:r>
              <a:rPr b="0" lang="en-US" sz="2400" spc="-32" strike="noStrike">
                <a:solidFill>
                  <a:srgbClr val="464653"/>
                </a:solidFill>
                <a:latin typeface="Arial"/>
              </a:rPr>
              <a:t> </a:t>
            </a:r>
            <a:r>
              <a:rPr b="0" i="1" lang="sl-SI" sz="1800" spc="-15" strike="noStrike">
                <a:solidFill>
                  <a:srgbClr val="464653"/>
                </a:solidFill>
                <a:latin typeface="Trebuchet MS"/>
              </a:rPr>
              <a:t>x</a:t>
            </a:r>
            <a:r>
              <a:rPr b="0" i="1" lang="sl-SI" sz="2400" spc="-24" strike="noStrike" baseline="-10000">
                <a:solidFill>
                  <a:srgbClr val="464653"/>
                </a:solidFill>
                <a:latin typeface="Arial"/>
              </a:rPr>
              <a:t>i  </a:t>
            </a:r>
            <a:r>
              <a:rPr b="0" i="1" lang="sl-SI" sz="1800" spc="-157" strike="noStrike">
                <a:solidFill>
                  <a:srgbClr val="464653"/>
                </a:solidFill>
                <a:latin typeface="Meiryo"/>
              </a:rPr>
              <a:t>∈ </a:t>
            </a:r>
            <a:r>
              <a:rPr b="0" i="1" lang="sl-SI" sz="1800" spc="55" strike="noStrike">
                <a:solidFill>
                  <a:srgbClr val="464653"/>
                </a:solidFill>
                <a:latin typeface="Trebuchet MS"/>
              </a:rPr>
              <a:t>R</a:t>
            </a:r>
            <a:r>
              <a:rPr b="0" i="1" lang="sl-SI" sz="2400" spc="83" strike="noStrike" baseline="27000">
                <a:solidFill>
                  <a:srgbClr val="464653"/>
                </a:solidFill>
                <a:latin typeface="Arial"/>
              </a:rPr>
              <a:t>E </a:t>
            </a: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vektorje sestavljamo = se učimo tako, da so si podobne besede bliže v tem prostoru,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</a:rPr>
              <a:t>definirajmo bliže na poljuben način, definicija podobnosti je odvisna od uporabe (LM, MT, dialog, …),</a:t>
            </a:r>
            <a:endParaRPr b="0" lang="en-US" sz="2100" spc="-1" strike="noStrike"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</a:rPr>
              <a:t>trenutno še ne poznamo (in verjetno ga ni) universal word embedding.</a:t>
            </a:r>
            <a:endParaRPr b="0" lang="en-US" sz="21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100" spc="-1" strike="noStrike">
              <a:latin typeface="Arial"/>
            </a:endParaRPr>
          </a:p>
        </p:txBody>
      </p:sp>
      <p:pic>
        <p:nvPicPr>
          <p:cNvPr id="222" name="Slika 1" descr=""/>
          <p:cNvPicPr/>
          <p:nvPr/>
        </p:nvPicPr>
        <p:blipFill>
          <a:blip r:embed="rId1"/>
          <a:stretch/>
        </p:blipFill>
        <p:spPr>
          <a:xfrm>
            <a:off x="2324520" y="2584440"/>
            <a:ext cx="6377040" cy="239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Word embedding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4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kako se učimo umestiti besede,</a:t>
            </a:r>
            <a:endParaRPr b="0" lang="en-US" sz="27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več tehnik:</a:t>
            </a:r>
            <a:endParaRPr b="0" lang="en-US" sz="27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Neural language model [Bengio et al,  2001],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Word2Vec [Mikolov et al],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najboljše se jih je učiti skupaj s samim učenjem problema,</a:t>
            </a:r>
            <a:endParaRPr b="0" lang="en-US" sz="27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dobra začetna postavitev lahko pohitri učenje in omogoča pokritje neznanih besed.</a:t>
            </a: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Jezikovni model v zveznem prostoru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6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teoretične omejitve back-off LM:</a:t>
            </a:r>
            <a:endParaRPr b="0" lang="en-US" sz="27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besede so predstavljene v veliko-dimenzijskem diskretnem prostoru,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porazdelitev verjetnosti ni zvezna funkcija,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sprememba indeksa besede lahko povzroči poljubno veliko spremembo verjetnosti LM,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</a:rPr>
              <a:t>težko dobimo pravo generalizacijo</a:t>
            </a:r>
            <a:endParaRPr b="0" lang="en-US" sz="27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000000"/>
                </a:solidFill>
                <a:latin typeface="Arial"/>
              </a:rPr>
              <a:t>rešitev</a:t>
            </a:r>
            <a:r>
              <a:rPr b="0" lang="en-US" sz="2400" spc="-32" strike="noStrike">
                <a:solidFill>
                  <a:srgbClr val="000000"/>
                </a:solidFill>
                <a:latin typeface="Arial"/>
              </a:rPr>
              <a:t> [Y. Bengio, NIPS’01]: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projiciramo indekse besed v ne-zvezen prostor in uporabimo verjetnost v tem prostoru,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verjetnostne funkcije so zvezne in lahko pričakujemo boljšo generalizacijo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3_2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Rekurzivna mreža za LM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8" name="Content Placeholder 4_0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32" strike="noStrike">
                <a:solidFill>
                  <a:srgbClr val="000000"/>
                </a:solidFill>
                <a:latin typeface="Arial"/>
              </a:rPr>
              <a:t>teoretični pogled,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</a:rPr>
              <a:t>želimo oceniti: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464653"/>
                </a:solidFill>
                <a:latin typeface="Arial"/>
              </a:rPr>
              <a:t>torej vsaka beseda je odvisna od vseh predhodnih besed,</a:t>
            </a:r>
            <a:endParaRPr b="0" lang="en-US" sz="21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464653"/>
                </a:solidFill>
                <a:latin typeface="Arial"/>
              </a:rPr>
              <a:t>rekurzivna nevronska mreža se zdi popolna izbira.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9" name="PoljeZBesedilom 1_0"/>
              <p:cNvSpPr txBox="1"/>
              <p:nvPr/>
            </p:nvSpPr>
            <p:spPr>
              <a:xfrm>
                <a:off x="1763640" y="2421000"/>
                <a:ext cx="3507480" cy="56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𝑃</m:t>
                    </m:r>
                    <m:d>
                      <m:dPr>
                        <m:begChr m:val="("/>
                        <m:endChr m:val=")"/>
                      </m:dPr>
                      <m:e>
                        <m:sSubSup>
                          <m:e>
                            <m:r>
                              <m:t xml:space="preserve">𝑤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  <m:sup>
                            <m:r>
                              <m:t xml:space="preserve">𝑃</m:t>
                            </m:r>
                          </m:sup>
                        </m:sSubSup>
                      </m:e>
                    </m:d>
                    <m:r>
                      <m:t xml:space="preserve">=</m:t>
                    </m:r>
                    <m:r>
                      <m:t xml:space="preserve">𝑃</m:t>
                    </m:r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𝑤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</m:naryPr>
                      <m:sub>
                        <m:r>
                          <m:t xml:space="preserve">𝑖</m:t>
                        </m:r>
                        <m:r>
                          <m:t xml:space="preserve">=</m:t>
                        </m:r>
                        <m:r>
                          <m:t xml:space="preserve">2</m:t>
                        </m:r>
                      </m:sub>
                      <m:sup>
                        <m:r>
                          <m:t xml:space="preserve">𝑃</m:t>
                        </m:r>
                      </m:sup>
                      <m:e>
                        <m:r>
                          <m:t xml:space="preserve">𝑃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sSub>
                              <m:e>
                                <m:r>
                                  <m:t xml:space="preserve">𝑤</m:t>
                                </m:r>
                              </m:e>
                              <m:sub>
                                <m:r>
                                  <m:t xml:space="preserve">𝑖</m:t>
                                </m:r>
                              </m:sub>
                            </m:sSub>
                            <m:r>
                              <m:t xml:space="preserve">∨</m:t>
                            </m:r>
                            <m:sSubSup>
                              <m:e>
                                <m:r>
                                  <m:t xml:space="preserve">𝑤</m:t>
                                </m:r>
                              </m:e>
                              <m:sub>
                                <m:r>
                                  <m:t xml:space="preserve">𝑖</m:t>
                                </m:r>
                              </m:sub>
                              <m:sup>
                                <m:r>
                                  <m:t xml:space="preserve">𝑗</m:t>
                                </m:r>
                                <m:r>
                                  <m:t xml:space="preserve">−</m:t>
                                </m:r>
                                <m:r>
                                  <m:t xml:space="preserve">1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Rekurzivna mreža za LM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31" name="Content Placeholder 4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32" strike="noStrike">
                <a:solidFill>
                  <a:srgbClr val="000000"/>
                </a:solidFill>
                <a:latin typeface="Arial"/>
              </a:rPr>
              <a:t>praktični pogled,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</a:rPr>
              <a:t>gradienti se izgubljajo za dolge povedi,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</a:rPr>
              <a:t>Long Short Term Memory Networks – LSTM,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</a:rPr>
              <a:t>ni povsem očitna uporaba rekurzivne nevronske mreže.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3_0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LSTM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33" name="Content Placeholder 4_1"/>
          <p:cNvSpPr/>
          <p:nvPr/>
        </p:nvSpPr>
        <p:spPr>
          <a:xfrm>
            <a:off x="457560" y="123480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</a:rPr>
              <a:t>Long Short Term Memory Networks – LSTM,</a:t>
            </a:r>
            <a:endParaRPr b="0" lang="en-US" sz="23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</a:rPr>
              <a:t>RNN arhitektura,</a:t>
            </a:r>
            <a:endParaRPr b="0" lang="en-US" sz="23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</a:rPr>
              <a:t>feedback connections,</a:t>
            </a:r>
            <a:endParaRPr b="0" lang="en-US" sz="23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</a:rPr>
              <a:t>omogoča procesiranje sekvenc in ne samo posameznih podatkov,</a:t>
            </a:r>
            <a:endParaRPr b="0" lang="en-US" sz="23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</a:rPr>
              <a:t>uporablja skrito stanje (memory).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_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LSTM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11160" y="303840"/>
            <a:ext cx="9143280" cy="625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3_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Popolni NMT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37" name="Content Placeholder 4_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ali lahko generaliziramo?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</a:rPr>
              <a:t>zamenjamo kratke fraze s celotnimi</a:t>
            </a:r>
            <a:endParaRPr b="0" lang="en-US" sz="21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</a:rPr>
              <a:t> 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</a:rPr>
              <a:t>povedmi,</a:t>
            </a:r>
            <a:endParaRPr b="0" lang="en-US" sz="21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</a:rPr>
              <a:t>pogojuje naslednjo ciljno besedo na osnovi prejšnjih,</a:t>
            </a:r>
            <a:endParaRPr b="0" lang="en-US" sz="21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</a:rPr>
              <a:t>uporabimo dve rekurzivni nevronski mreži namesto N-gram pristopa (pri vhodu in izhodu),</a:t>
            </a:r>
            <a:endParaRPr b="0" lang="en-US" sz="21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pristop encoder/decoder =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sequence to sequence processing.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238" name="Slika 197_0" descr=""/>
          <p:cNvPicPr/>
          <p:nvPr/>
        </p:nvPicPr>
        <p:blipFill>
          <a:blip r:embed="rId1"/>
          <a:stretch/>
        </p:blipFill>
        <p:spPr>
          <a:xfrm>
            <a:off x="6444360" y="3357000"/>
            <a:ext cx="2478600" cy="258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Franklin Gothic Book"/>
              </a:rPr>
              <a:t>Pristop enkoder/dekoder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0" name="Content Placeholder 4"/>
          <p:cNvSpPr/>
          <p:nvPr/>
        </p:nvSpPr>
        <p:spPr>
          <a:xfrm>
            <a:off x="457200" y="1219320"/>
            <a:ext cx="8228880" cy="17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osnovna ideja,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enkoder procesira izvorne povedi in izdela predstavitev,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ta predstavitev je vhod v dekoder, ki generira poved v ciljnem jeziku,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41" name="Slika 8" descr=""/>
          <p:cNvPicPr/>
          <p:nvPr/>
        </p:nvPicPr>
        <p:blipFill>
          <a:blip r:embed="rId1"/>
          <a:stretch/>
        </p:blipFill>
        <p:spPr>
          <a:xfrm>
            <a:off x="1691640" y="2925000"/>
            <a:ext cx="5885640" cy="375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Kaj je nevronska mreža?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41" name="Označba mesta vsebine 1"/>
          <p:cNvSpPr/>
          <p:nvPr/>
        </p:nvSpPr>
        <p:spPr>
          <a:xfrm>
            <a:off x="457200" y="1219320"/>
            <a:ext cx="879444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Biološki nevron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človeški živčni sistem je zelo kompleksna nevronska mreža,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možgani predstavljajo osrednji element tega sistema,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sestavlja ga skoraj 10 milijard bioloških nevronov, ki so med sabo povezani s podomrežji.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celično telo nevrona sprejema vhodne signale iz dendritov in številnih sinaps na njenem površju. 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nevron odda impulz na svoj akson, če je prejel dovolj vhodnih signalov za njegovo stimulacijo do pragovne vrednosti,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če pragovna vrednost z vhodnimi signali ni dosežena, nevron ne odda impulza</a:t>
            </a: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RNN enkoder/dekoder za strojno prevajanje, Cho et al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3" name="Content Placeholder 4"/>
          <p:cNvSpPr/>
          <p:nvPr/>
        </p:nvSpPr>
        <p:spPr>
          <a:xfrm>
            <a:off x="457200" y="1219320"/>
            <a:ext cx="82288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enkoder/dekoder LSTM ali GRU,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enkoder: nima output nivoja, nima funkcije izgube,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</a:rPr>
              <a:t>gradienti se propagirajo nazaj od dekoderja,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latin typeface="Arial"/>
            </a:endParaRPr>
          </a:p>
        </p:txBody>
      </p:sp>
      <p:pic>
        <p:nvPicPr>
          <p:cNvPr id="244" name="Slika 1" descr=""/>
          <p:cNvPicPr/>
          <p:nvPr/>
        </p:nvPicPr>
        <p:blipFill>
          <a:blip r:embed="rId1"/>
          <a:stretch/>
        </p:blipFill>
        <p:spPr>
          <a:xfrm>
            <a:off x="107640" y="2698920"/>
            <a:ext cx="4545720" cy="3990960"/>
          </a:xfrm>
          <a:prstGeom prst="rect">
            <a:avLst/>
          </a:prstGeom>
          <a:ln w="0">
            <a:noFill/>
          </a:ln>
        </p:spPr>
      </p:pic>
      <p:pic>
        <p:nvPicPr>
          <p:cNvPr id="245" name="Slika 2" descr=""/>
          <p:cNvPicPr/>
          <p:nvPr/>
        </p:nvPicPr>
        <p:blipFill>
          <a:blip r:embed="rId2"/>
          <a:stretch/>
        </p:blipFill>
        <p:spPr>
          <a:xfrm>
            <a:off x="4356000" y="2825640"/>
            <a:ext cx="4634280" cy="271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3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Zaključek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7" name="Content Placeholder 4"/>
          <p:cNvSpPr/>
          <p:nvPr/>
        </p:nvSpPr>
        <p:spPr>
          <a:xfrm>
            <a:off x="457200" y="1219320"/>
            <a:ext cx="82288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umestitev besed je povsod prisotna,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nevronske mreže prehajajo v vsa področja NLP,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že sedaj dosegajo boljše rezultate na mnogih področjih,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NMT je popolnoma zamenjal SMT.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3_4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Deep learning models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685800" y="1524240"/>
            <a:ext cx="7534080" cy="1218960"/>
          </a:xfrm>
          <a:prstGeom prst="rect">
            <a:avLst/>
          </a:prstGeom>
          <a:ln w="0">
            <a:noFill/>
          </a:ln>
        </p:spPr>
      </p:pic>
      <p:sp>
        <p:nvSpPr>
          <p:cNvPr id="250" name=""/>
          <p:cNvSpPr txBox="1"/>
          <p:nvPr/>
        </p:nvSpPr>
        <p:spPr>
          <a:xfrm>
            <a:off x="685800" y="2971800"/>
            <a:ext cx="2286000" cy="320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word2vec – nivojska struktura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1" name=""/>
          <p:cNvSpPr txBox="1"/>
          <p:nvPr/>
        </p:nvSpPr>
        <p:spPr>
          <a:xfrm>
            <a:off x="5715000" y="2971800"/>
            <a:ext cx="2286000" cy="320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združeni RNN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opisujejo kontekst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trenira se z uporabo korpusov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3_5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Attention models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53" name="Content Placeholder 4_3"/>
          <p:cNvSpPr/>
          <p:nvPr/>
        </p:nvSpPr>
        <p:spPr>
          <a:xfrm>
            <a:off x="457200" y="1219320"/>
            <a:ext cx="82288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Attention – tehnika, ki simulira kognitivno pozornost,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Določene dele vhoda povdati, druge “zanemari”,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Mreža naj bi se bolj posvetila manjšim, pomembnim delom,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Osnovna ideja se zanaša na word embedding,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Self attention:</a:t>
            </a:r>
            <a:endParaRPr b="0" lang="en-US" sz="24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Predstavitev, ki vsebuje odvisnosti (interdependencies) </a:t>
            </a: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med besedami namesto vmestitve posameznih besed – </a:t>
            </a: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single word embeddings,</a:t>
            </a:r>
            <a:endParaRPr b="0" lang="en-US" sz="24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Tudi long-term dependencies,</a:t>
            </a:r>
            <a:endParaRPr b="0" lang="en-US" sz="24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Samo računanje pa je vzporedno (neodvisno).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3_6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</a:rPr>
              <a:t>Transformer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55" name="Content Placeholder 4_4"/>
          <p:cNvSpPr/>
          <p:nvPr/>
        </p:nvSpPr>
        <p:spPr>
          <a:xfrm>
            <a:off x="457200" y="1219320"/>
            <a:ext cx="8228880" cy="14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Enostavno modelira long-range dependencies,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Zanaša se na self-attention,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Tri tipi pozornosti (attention):</a:t>
            </a:r>
            <a:endParaRPr b="0" lang="en-US" sz="24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v enkoderju,</a:t>
            </a:r>
            <a:endParaRPr b="0" lang="en-US" sz="24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enkoder-dekoder,</a:t>
            </a:r>
            <a:endParaRPr b="0" lang="en-US" sz="24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v dekoderju,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značba mesta noge 1"/>
          <p:cNvSpPr/>
          <p:nvPr/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Razvoj iger, Jernej Vičič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3" name="Označba mesta številke diapozitiva 2"/>
          <p:cNvSpPr/>
          <p:nvPr/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C027872-3D23-47A4-ACB7-ACD7E114D8D6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1</a:t>
            </a:fld>
            <a:endParaRPr b="0" lang="en-US" sz="1400" spc="-1" strike="noStrike">
              <a:latin typeface="Arial"/>
            </a:endParaRPr>
          </a:p>
        </p:txBody>
      </p:sp>
      <p:sp>
        <p:nvSpPr>
          <p:cNvPr id="144" name="object 2"/>
          <p:cNvSpPr/>
          <p:nvPr/>
        </p:nvSpPr>
        <p:spPr>
          <a:xfrm>
            <a:off x="581760" y="332640"/>
            <a:ext cx="798012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1080" bIns="0">
            <a:spAutoFit/>
          </a:bodyPr>
          <a:p>
            <a:pPr marL="2269440">
              <a:lnSpc>
                <a:spcPct val="100000"/>
              </a:lnSpc>
            </a:pPr>
            <a:r>
              <a:rPr b="0" lang="sl-SI" sz="32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Biološki</a:t>
            </a:r>
            <a:r>
              <a:rPr b="0" lang="sl-SI" sz="3200" spc="-52" strike="noStrike">
                <a:solidFill>
                  <a:srgbClr val="464653"/>
                </a:solidFill>
                <a:latin typeface="Franklin Gothic Book"/>
                <a:ea typeface="DejaVu Sans"/>
              </a:rPr>
              <a:t> </a:t>
            </a:r>
            <a:r>
              <a:rPr b="0" lang="sl-SI" sz="32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nevron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5" name="object 3"/>
          <p:cNvSpPr/>
          <p:nvPr/>
        </p:nvSpPr>
        <p:spPr>
          <a:xfrm>
            <a:off x="474120" y="1384560"/>
            <a:ext cx="8128440" cy="80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98000"/>
              </a:lnSpc>
            </a:pP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Človeški živčni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sistem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je zelo kompleksna nevronska mreža. Možgani  predstavljajo osrednji </a:t>
            </a:r>
            <a:r>
              <a:rPr b="0" lang="sl-SI" sz="1800" spc="-12" strike="noStrike">
                <a:solidFill>
                  <a:srgbClr val="000000"/>
                </a:solidFill>
                <a:latin typeface="Arial"/>
                <a:ea typeface="DejaVu Sans"/>
              </a:rPr>
              <a:t>element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tega sistema,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ki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ga sestavljaj skoraj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sl-SI" sz="1800" spc="-1" strike="noStrike" baseline="25000">
                <a:solidFill>
                  <a:srgbClr val="000000"/>
                </a:solidFill>
                <a:latin typeface="Arial"/>
                <a:ea typeface="DejaVu Sans"/>
              </a:rPr>
              <a:t>10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bioloških  </a:t>
            </a:r>
            <a:r>
              <a:rPr b="0" lang="sl-SI" sz="1800" spc="-21" strike="noStrike">
                <a:solidFill>
                  <a:srgbClr val="000000"/>
                </a:solidFill>
                <a:latin typeface="Arial"/>
                <a:ea typeface="DejaVu Sans"/>
              </a:rPr>
              <a:t>nevronov,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ki so med sabo povezani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sl-SI" sz="1800" spc="5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podomrežji.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6" name="object 4"/>
          <p:cNvSpPr/>
          <p:nvPr/>
        </p:nvSpPr>
        <p:spPr>
          <a:xfrm>
            <a:off x="1619280" y="2408040"/>
            <a:ext cx="5618880" cy="2366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object 5"/>
          <p:cNvSpPr/>
          <p:nvPr/>
        </p:nvSpPr>
        <p:spPr>
          <a:xfrm>
            <a:off x="1403280" y="2852640"/>
            <a:ext cx="1007640" cy="369360"/>
          </a:xfrm>
          <a:custGeom>
            <a:avLst/>
            <a:gdLst/>
            <a:ahLst/>
            <a:rect l="l" t="t" r="r" b="b"/>
            <a:pathLst>
              <a:path w="1008380" h="370205">
                <a:moveTo>
                  <a:pt x="0" y="369887"/>
                </a:moveTo>
                <a:lnTo>
                  <a:pt x="1008062" y="369887"/>
                </a:lnTo>
                <a:lnTo>
                  <a:pt x="1008062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object 6"/>
          <p:cNvSpPr/>
          <p:nvPr/>
        </p:nvSpPr>
        <p:spPr>
          <a:xfrm>
            <a:off x="1482480" y="2883960"/>
            <a:ext cx="7804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Den</a:t>
            </a:r>
            <a:r>
              <a:rPr b="0" lang="sl-SI" sz="1800" spc="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9" name="object 7"/>
          <p:cNvSpPr/>
          <p:nvPr/>
        </p:nvSpPr>
        <p:spPr>
          <a:xfrm>
            <a:off x="2195640" y="2421000"/>
            <a:ext cx="791640" cy="275400"/>
          </a:xfrm>
          <a:custGeom>
            <a:avLst/>
            <a:gdLst/>
            <a:ahLst/>
            <a:rect l="l" t="t" r="r" b="b"/>
            <a:pathLst>
              <a:path w="792480" h="276225">
                <a:moveTo>
                  <a:pt x="0" y="276225"/>
                </a:moveTo>
                <a:lnTo>
                  <a:pt x="792162" y="276225"/>
                </a:lnTo>
                <a:lnTo>
                  <a:pt x="792162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object 8"/>
          <p:cNvSpPr/>
          <p:nvPr/>
        </p:nvSpPr>
        <p:spPr>
          <a:xfrm>
            <a:off x="2183040" y="2406240"/>
            <a:ext cx="7340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Sinapse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1" name="object 9"/>
          <p:cNvSpPr/>
          <p:nvPr/>
        </p:nvSpPr>
        <p:spPr>
          <a:xfrm>
            <a:off x="4284720" y="2421000"/>
            <a:ext cx="1439640" cy="553680"/>
          </a:xfrm>
          <a:custGeom>
            <a:avLst/>
            <a:gdLst/>
            <a:ahLst/>
            <a:rect l="l" t="t" r="r" b="b"/>
            <a:pathLst>
              <a:path w="1440179" h="554355">
                <a:moveTo>
                  <a:pt x="0" y="554037"/>
                </a:moveTo>
                <a:lnTo>
                  <a:pt x="1439799" y="554037"/>
                </a:lnTo>
                <a:lnTo>
                  <a:pt x="1439799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object 10"/>
          <p:cNvSpPr/>
          <p:nvPr/>
        </p:nvSpPr>
        <p:spPr>
          <a:xfrm>
            <a:off x="4272840" y="2406240"/>
            <a:ext cx="144252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Izhodni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signali  drugih</a:t>
            </a:r>
            <a:r>
              <a:rPr b="0" lang="sl-SI" sz="18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aksonov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3" name="object 11"/>
          <p:cNvSpPr/>
          <p:nvPr/>
        </p:nvSpPr>
        <p:spPr>
          <a:xfrm>
            <a:off x="3851280" y="3284640"/>
            <a:ext cx="576000" cy="288360"/>
          </a:xfrm>
          <a:custGeom>
            <a:avLst/>
            <a:gdLst/>
            <a:ahLst/>
            <a:rect l="l" t="t" r="r" b="b"/>
            <a:pathLst>
              <a:path w="576579" h="288925">
                <a:moveTo>
                  <a:pt x="0" y="288925"/>
                </a:moveTo>
                <a:lnTo>
                  <a:pt x="576262" y="288925"/>
                </a:lnTo>
                <a:lnTo>
                  <a:pt x="576262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object 12"/>
          <p:cNvSpPr/>
          <p:nvPr/>
        </p:nvSpPr>
        <p:spPr>
          <a:xfrm>
            <a:off x="3839400" y="3270240"/>
            <a:ext cx="5896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Akson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5" name="object 13"/>
          <p:cNvSpPr/>
          <p:nvPr/>
        </p:nvSpPr>
        <p:spPr>
          <a:xfrm>
            <a:off x="1476360" y="4508280"/>
            <a:ext cx="1150560" cy="277560"/>
          </a:xfrm>
          <a:custGeom>
            <a:avLst/>
            <a:gdLst/>
            <a:ahLst/>
            <a:rect l="l" t="t" r="r" b="b"/>
            <a:pathLst>
              <a:path w="1151255" h="278129">
                <a:moveTo>
                  <a:pt x="0" y="277812"/>
                </a:moveTo>
                <a:lnTo>
                  <a:pt x="1150937" y="277812"/>
                </a:lnTo>
                <a:lnTo>
                  <a:pt x="1150937" y="0"/>
                </a:lnTo>
                <a:lnTo>
                  <a:pt x="0" y="0"/>
                </a:lnTo>
                <a:lnTo>
                  <a:pt x="0" y="27781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object 14"/>
          <p:cNvSpPr/>
          <p:nvPr/>
        </p:nvSpPr>
        <p:spPr>
          <a:xfrm>
            <a:off x="402840" y="4494600"/>
            <a:ext cx="7795800" cy="163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073880">
              <a:lnSpc>
                <a:spcPct val="100000"/>
              </a:lnSpc>
            </a:pP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Celično</a:t>
            </a:r>
            <a:r>
              <a:rPr b="0" lang="sl-SI" sz="18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telo</a:t>
            </a:r>
            <a:endParaRPr b="0" lang="en-US" sz="1800" spc="-1" strike="noStrike">
              <a:latin typeface="Arial"/>
            </a:endParaRPr>
          </a:p>
          <a:p>
            <a:pPr marL="1073880">
              <a:lnSpc>
                <a:spcPct val="100000"/>
              </a:lnSpc>
              <a:spcBef>
                <a:spcPts val="6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99000"/>
              </a:lnSpc>
            </a:pP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Celično telo nevrona sprejema </a:t>
            </a:r>
            <a:r>
              <a:rPr b="0" lang="sl-SI" sz="1800" spc="-12" strike="noStrike">
                <a:solidFill>
                  <a:srgbClr val="000000"/>
                </a:solidFill>
                <a:latin typeface="Arial"/>
                <a:ea typeface="DejaVu Sans"/>
              </a:rPr>
              <a:t>vhodne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signale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iz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dendritov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številnih sinaps  na njenem površju. Nevron odda impulz na svoj akson, če je prejel dovolj  vhodnih signalov za njegovo stimulacijo do pragovne vrednosti. Če pragovna  vrednost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z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vhodnimi signali ni dosežena, nevron ne odda</a:t>
            </a:r>
            <a:r>
              <a:rPr b="0" lang="sl-SI" sz="1800" spc="114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impulza.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7" name="object 15"/>
          <p:cNvSpPr/>
          <p:nvPr/>
        </p:nvSpPr>
        <p:spPr>
          <a:xfrm>
            <a:off x="5724360" y="3357720"/>
            <a:ext cx="1583640" cy="553680"/>
          </a:xfrm>
          <a:custGeom>
            <a:avLst/>
            <a:gdLst/>
            <a:ahLst/>
            <a:rect l="l" t="t" r="r" b="b"/>
            <a:pathLst>
              <a:path w="1584325" h="554354">
                <a:moveTo>
                  <a:pt x="0" y="554037"/>
                </a:moveTo>
                <a:lnTo>
                  <a:pt x="1584325" y="554037"/>
                </a:lnTo>
                <a:lnTo>
                  <a:pt x="1584325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object 16"/>
          <p:cNvSpPr/>
          <p:nvPr/>
        </p:nvSpPr>
        <p:spPr>
          <a:xfrm>
            <a:off x="5712840" y="3343320"/>
            <a:ext cx="82296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21" strike="noStrike">
                <a:solidFill>
                  <a:srgbClr val="000000"/>
                </a:solidFill>
                <a:latin typeface="Calibri"/>
                <a:ea typeface="DejaVu Sans"/>
              </a:rPr>
              <a:t>Z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ak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juč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aksonov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object 17"/>
          <p:cNvSpPr/>
          <p:nvPr/>
        </p:nvSpPr>
        <p:spPr>
          <a:xfrm>
            <a:off x="8336880" y="6465240"/>
            <a:ext cx="283680" cy="15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80360">
              <a:lnSpc>
                <a:spcPts val="1239"/>
              </a:lnSpc>
            </a:pPr>
            <a:fld id="{4DE3D47B-94D7-4F58-AC44-8872C4281EDE}" type="slidenum"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fld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2"/>
          <p:cNvSpPr/>
          <p:nvPr/>
        </p:nvSpPr>
        <p:spPr>
          <a:xfrm>
            <a:off x="457200" y="-178920"/>
            <a:ext cx="8228880" cy="13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0" bIns="0" anchor="b">
            <a:noAutofit/>
          </a:bodyPr>
          <a:p>
            <a:pPr marL="2849760">
              <a:lnSpc>
                <a:spcPct val="100000"/>
              </a:lnSpc>
            </a:pPr>
            <a:r>
              <a:rPr b="0" lang="sl-SI" sz="3200" spc="-97" strike="noStrike">
                <a:solidFill>
                  <a:srgbClr val="464653"/>
                </a:solidFill>
                <a:latin typeface="Calibri"/>
              </a:rPr>
              <a:t>P</a:t>
            </a:r>
            <a:r>
              <a:rPr b="0" lang="sl-SI" sz="3200" spc="-7" strike="noStrike">
                <a:solidFill>
                  <a:srgbClr val="464653"/>
                </a:solidFill>
                <a:latin typeface="Calibri"/>
              </a:rPr>
              <a:t>e</a:t>
            </a:r>
            <a:r>
              <a:rPr b="0" lang="sl-SI" sz="3200" spc="-66" strike="noStrike">
                <a:solidFill>
                  <a:srgbClr val="464653"/>
                </a:solidFill>
                <a:latin typeface="Calibri"/>
              </a:rPr>
              <a:t>r</a:t>
            </a:r>
            <a:r>
              <a:rPr b="0" lang="sl-SI" sz="3200" spc="-7" strike="noStrike">
                <a:solidFill>
                  <a:srgbClr val="464653"/>
                </a:solidFill>
                <a:latin typeface="Calibri"/>
              </a:rPr>
              <a:t>cept</a:t>
            </a:r>
            <a:r>
              <a:rPr b="0" lang="sl-SI" sz="3200" spc="-72" strike="noStrike">
                <a:solidFill>
                  <a:srgbClr val="464653"/>
                </a:solidFill>
                <a:latin typeface="Calibri"/>
              </a:rPr>
              <a:t>r</a:t>
            </a:r>
            <a:r>
              <a:rPr b="0" lang="sl-SI" sz="3200" spc="-12" strike="noStrike">
                <a:solidFill>
                  <a:srgbClr val="464653"/>
                </a:solidFill>
                <a:latin typeface="Calibri"/>
              </a:rPr>
              <a:t>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1" name="object 3"/>
          <p:cNvSpPr/>
          <p:nvPr/>
        </p:nvSpPr>
        <p:spPr>
          <a:xfrm>
            <a:off x="1337760" y="1445760"/>
            <a:ext cx="5542920" cy="107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556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354960"/>
                <a:tab algn="l" pos="355680"/>
              </a:tabLst>
            </a:pPr>
            <a:r>
              <a:rPr b="0" lang="sl-SI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Binarne klasifikacijske</a:t>
            </a:r>
            <a:r>
              <a:rPr b="0" lang="sl-SI" sz="3200" spc="-7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sl-SI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funkcije</a:t>
            </a:r>
            <a:endParaRPr b="0" lang="en-US" sz="3200" spc="-1" strike="noStrike">
              <a:latin typeface="Arial"/>
            </a:endParaRPr>
          </a:p>
          <a:p>
            <a:pPr marL="355680" indent="-34236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Symbol"/>
              <a:buChar char=""/>
              <a:tabLst>
                <a:tab algn="l" pos="354960"/>
                <a:tab algn="l" pos="355680"/>
              </a:tabLst>
            </a:pPr>
            <a:r>
              <a:rPr b="0" lang="sl-SI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Pragovna aktivacijska</a:t>
            </a:r>
            <a:r>
              <a:rPr b="0" lang="sl-SI" sz="3200" spc="-8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sl-SI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funkcija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2" name="object 4"/>
          <p:cNvSpPr/>
          <p:nvPr/>
        </p:nvSpPr>
        <p:spPr>
          <a:xfrm>
            <a:off x="1090440" y="2732040"/>
            <a:ext cx="6703200" cy="3437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object 5"/>
          <p:cNvSpPr/>
          <p:nvPr/>
        </p:nvSpPr>
        <p:spPr>
          <a:xfrm>
            <a:off x="3780000" y="2997360"/>
            <a:ext cx="1296720" cy="275400"/>
          </a:xfrm>
          <a:custGeom>
            <a:avLst/>
            <a:gdLst/>
            <a:ahLst/>
            <a:rect l="l" t="t" r="r" b="b"/>
            <a:pathLst>
              <a:path w="1297304" h="276225">
                <a:moveTo>
                  <a:pt x="0" y="276225"/>
                </a:moveTo>
                <a:lnTo>
                  <a:pt x="1296924" y="276225"/>
                </a:lnTo>
                <a:lnTo>
                  <a:pt x="1296924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object 6"/>
          <p:cNvSpPr/>
          <p:nvPr/>
        </p:nvSpPr>
        <p:spPr>
          <a:xfrm>
            <a:off x="3767760" y="2982600"/>
            <a:ext cx="7804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7" strike="noStrike">
                <a:solidFill>
                  <a:srgbClr val="7e7e7e"/>
                </a:solidFill>
                <a:latin typeface="Calibri"/>
                <a:ea typeface="DejaVu Sans"/>
              </a:rPr>
              <a:t>Den</a:t>
            </a:r>
            <a:r>
              <a:rPr b="0" lang="sl-SI" sz="1800" spc="1" strike="noStrike">
                <a:solidFill>
                  <a:srgbClr val="7e7e7e"/>
                </a:solidFill>
                <a:latin typeface="Calibri"/>
                <a:ea typeface="DejaVu Sans"/>
              </a:rPr>
              <a:t>d</a:t>
            </a:r>
            <a:r>
              <a:rPr b="0" lang="sl-SI" sz="1800" spc="-1" strike="noStrike">
                <a:solidFill>
                  <a:srgbClr val="7e7e7e"/>
                </a:solidFill>
                <a:latin typeface="Calibri"/>
                <a:ea typeface="DejaVu Sans"/>
              </a:rPr>
              <a:t>r</a:t>
            </a:r>
            <a:r>
              <a:rPr b="0" lang="sl-SI" sz="1800" spc="-12" strike="noStrike">
                <a:solidFill>
                  <a:srgbClr val="7e7e7e"/>
                </a:solidFill>
                <a:latin typeface="Calibri"/>
                <a:ea typeface="DejaVu Sans"/>
              </a:rPr>
              <a:t>i</a:t>
            </a:r>
            <a:r>
              <a:rPr b="0" lang="sl-SI" sz="1800" spc="-1" strike="noStrike">
                <a:solidFill>
                  <a:srgbClr val="7e7e7e"/>
                </a:solidFill>
                <a:latin typeface="Calibri"/>
                <a:ea typeface="DejaVu Sans"/>
              </a:rPr>
              <a:t>ti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5" name="object 7"/>
          <p:cNvSpPr/>
          <p:nvPr/>
        </p:nvSpPr>
        <p:spPr>
          <a:xfrm>
            <a:off x="5940360" y="2874960"/>
            <a:ext cx="1799640" cy="553680"/>
          </a:xfrm>
          <a:custGeom>
            <a:avLst/>
            <a:gdLst/>
            <a:ahLst/>
            <a:rect l="l" t="t" r="r" b="b"/>
            <a:pathLst>
              <a:path w="1800225" h="554354">
                <a:moveTo>
                  <a:pt x="0" y="554037"/>
                </a:moveTo>
                <a:lnTo>
                  <a:pt x="1800225" y="554037"/>
                </a:lnTo>
                <a:lnTo>
                  <a:pt x="1800225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object 8"/>
          <p:cNvSpPr/>
          <p:nvPr/>
        </p:nvSpPr>
        <p:spPr>
          <a:xfrm>
            <a:off x="5928840" y="2860560"/>
            <a:ext cx="12063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" strike="noStrike">
                <a:solidFill>
                  <a:srgbClr val="7e7e7e"/>
                </a:solidFill>
                <a:latin typeface="Calibri"/>
                <a:ea typeface="DejaVu Sans"/>
              </a:rPr>
              <a:t>Izhodne</a:t>
            </a:r>
            <a:r>
              <a:rPr b="0" lang="sl-SI" sz="1800" spc="-75" strike="noStrike">
                <a:solidFill>
                  <a:srgbClr val="7e7e7e"/>
                </a:solidFill>
                <a:latin typeface="Calibri"/>
                <a:ea typeface="DejaVu Sans"/>
              </a:rPr>
              <a:t> </a:t>
            </a:r>
            <a:r>
              <a:rPr b="0" lang="sl-SI" sz="1800" spc="-7" strike="noStrike">
                <a:solidFill>
                  <a:srgbClr val="7e7e7e"/>
                </a:solidFill>
                <a:latin typeface="Calibri"/>
                <a:ea typeface="DejaVu Sans"/>
              </a:rPr>
              <a:t>veje  </a:t>
            </a:r>
            <a:r>
              <a:rPr b="0" lang="sl-SI" sz="1800" spc="-12" strike="noStrike">
                <a:solidFill>
                  <a:srgbClr val="7e7e7e"/>
                </a:solidFill>
                <a:latin typeface="Calibri"/>
                <a:ea typeface="DejaVu Sans"/>
              </a:rPr>
              <a:t>aksonov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7" name="object 9"/>
          <p:cNvSpPr/>
          <p:nvPr/>
        </p:nvSpPr>
        <p:spPr>
          <a:xfrm>
            <a:off x="4716360" y="5013360"/>
            <a:ext cx="718560" cy="275400"/>
          </a:xfrm>
          <a:custGeom>
            <a:avLst/>
            <a:gdLst/>
            <a:ahLst/>
            <a:rect l="l" t="t" r="r" b="b"/>
            <a:pathLst>
              <a:path w="719454" h="276225">
                <a:moveTo>
                  <a:pt x="0" y="276225"/>
                </a:moveTo>
                <a:lnTo>
                  <a:pt x="719137" y="276225"/>
                </a:lnTo>
                <a:lnTo>
                  <a:pt x="719137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object 10"/>
          <p:cNvSpPr/>
          <p:nvPr/>
        </p:nvSpPr>
        <p:spPr>
          <a:xfrm>
            <a:off x="4704840" y="4999320"/>
            <a:ext cx="5896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7e7e7e"/>
                </a:solidFill>
                <a:latin typeface="Calibri"/>
                <a:ea typeface="DejaVu Sans"/>
              </a:rPr>
              <a:t>Akson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object 11"/>
          <p:cNvSpPr/>
          <p:nvPr/>
        </p:nvSpPr>
        <p:spPr>
          <a:xfrm>
            <a:off x="612720" y="6356520"/>
            <a:ext cx="1980360" cy="39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80360">
              <a:lnSpc>
                <a:spcPts val="1239"/>
              </a:lnSpc>
            </a:pPr>
            <a:fld id="{97C77203-1A3D-4C71-93D2-057B1A42552E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1</a:t>
            </a:fld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object 4"/>
          <p:cNvSpPr/>
          <p:nvPr/>
        </p:nvSpPr>
        <p:spPr>
          <a:xfrm>
            <a:off x="612720" y="6356520"/>
            <a:ext cx="1980360" cy="39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80360">
              <a:lnSpc>
                <a:spcPts val="1239"/>
              </a:lnSpc>
            </a:pPr>
            <a:fld id="{5E6B7C03-23FD-4FE3-9D77-D57FB5FAAFB3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1</a:t>
            </a:fld>
            <a:endParaRPr b="0" lang="en-US" sz="1400" spc="-1" strike="noStrike">
              <a:latin typeface="Arial"/>
            </a:endParaRPr>
          </a:p>
        </p:txBody>
      </p:sp>
      <p:sp>
        <p:nvSpPr>
          <p:cNvPr id="171" name="object 2"/>
          <p:cNvSpPr/>
          <p:nvPr/>
        </p:nvSpPr>
        <p:spPr>
          <a:xfrm>
            <a:off x="457200" y="-213120"/>
            <a:ext cx="8228880" cy="13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0600" bIns="0" anchor="b">
            <a:noAutofit/>
          </a:bodyPr>
          <a:p>
            <a:pPr marL="1307520">
              <a:lnSpc>
                <a:spcPct val="100000"/>
              </a:lnSpc>
            </a:pPr>
            <a:r>
              <a:rPr b="0" lang="sl-SI" sz="3600" spc="-1" strike="noStrike">
                <a:solidFill>
                  <a:srgbClr val="464653"/>
                </a:solidFill>
                <a:latin typeface="Calibri"/>
              </a:rPr>
              <a:t>Klasifikator nevronske</a:t>
            </a:r>
            <a:r>
              <a:rPr b="0" lang="sl-SI" sz="3600" spc="-92" strike="noStrike">
                <a:solidFill>
                  <a:srgbClr val="464653"/>
                </a:solidFill>
                <a:latin typeface="Calibri"/>
              </a:rPr>
              <a:t> </a:t>
            </a:r>
            <a:r>
              <a:rPr b="0" lang="sl-SI" sz="3600" spc="-1" strike="noStrike">
                <a:solidFill>
                  <a:srgbClr val="464653"/>
                </a:solidFill>
                <a:latin typeface="Calibri"/>
              </a:rPr>
              <a:t>mreže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2" name="object 3"/>
          <p:cNvSpPr/>
          <p:nvPr/>
        </p:nvSpPr>
        <p:spPr>
          <a:xfrm>
            <a:off x="690120" y="1229400"/>
            <a:ext cx="7642080" cy="436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55680" indent="-342360">
              <a:lnSpc>
                <a:spcPct val="100000"/>
              </a:lnSpc>
              <a:buClr>
                <a:srgbClr val="edebe0"/>
              </a:buClr>
              <a:buSzPct val="69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000" spc="-12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Vhod: </a:t>
            </a:r>
            <a:r>
              <a:rPr b="0" lang="sl-SI" sz="2000" spc="-15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Podatki </a:t>
            </a:r>
            <a:r>
              <a:rPr b="0" lang="sl-SI" sz="2000" spc="-21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za</a:t>
            </a:r>
            <a:r>
              <a:rPr b="0" lang="sl-SI" sz="2000" spc="-41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 </a:t>
            </a:r>
            <a:r>
              <a:rPr b="0" lang="sl-SI" sz="2000" spc="-7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klasifikacijo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1" lang="sl-SI" sz="2000" spc="-15" strike="noStrike">
                <a:solidFill>
                  <a:srgbClr val="3366ff"/>
                </a:solidFill>
                <a:latin typeface="Calibri"/>
                <a:ea typeface="DejaVu Sans"/>
              </a:rPr>
              <a:t>Vsebujejo </a:t>
            </a:r>
            <a:r>
              <a:rPr b="1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klasifikacijske</a:t>
            </a:r>
            <a:r>
              <a:rPr b="1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 </a:t>
            </a:r>
            <a:r>
              <a:rPr b="1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atribute</a:t>
            </a:r>
            <a:endParaRPr b="0" lang="en-US" sz="2000" spc="-1" strike="noStrike">
              <a:latin typeface="Arial"/>
            </a:endParaRPr>
          </a:p>
          <a:p>
            <a:pPr marL="355680" indent="-342360">
              <a:lnSpc>
                <a:spcPts val="2594"/>
              </a:lnSpc>
              <a:buClr>
                <a:srgbClr val="edebe0"/>
              </a:buClr>
              <a:buSzPct val="69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000" spc="-15" strike="noStrike">
                <a:solidFill>
                  <a:srgbClr val="000000"/>
                </a:solidFill>
                <a:latin typeface="Calibri"/>
                <a:ea typeface="DejaVu Sans"/>
              </a:rPr>
              <a:t>Podatki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se </a:t>
            </a:r>
            <a:r>
              <a:rPr b="0" lang="sl-SI" sz="2000" spc="-15" strike="noStrike">
                <a:solidFill>
                  <a:srgbClr val="000000"/>
                </a:solidFill>
                <a:latin typeface="Calibri"/>
                <a:ea typeface="DejaVu Sans"/>
              </a:rPr>
              <a:t>razdelijo </a:t>
            </a:r>
            <a:r>
              <a:rPr b="0" lang="sl-SI" sz="2000" spc="-32" strike="noStrike">
                <a:solidFill>
                  <a:srgbClr val="000000"/>
                </a:solidFill>
                <a:latin typeface="Calibri"/>
                <a:ea typeface="DejaVu Sans"/>
              </a:rPr>
              <a:t>kot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pri </a:t>
            </a:r>
            <a:r>
              <a:rPr b="0" lang="sl-SI" sz="2000" spc="-21" strike="noStrike">
                <a:solidFill>
                  <a:srgbClr val="000000"/>
                </a:solidFill>
                <a:latin typeface="Calibri"/>
                <a:ea typeface="DejaVu Sans"/>
              </a:rPr>
              <a:t>vsakem</a:t>
            </a:r>
            <a:r>
              <a:rPr b="0" lang="sl-SI" sz="2000" spc="1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klasifikacijskem</a:t>
            </a:r>
            <a:endParaRPr b="0" lang="en-US" sz="2000" spc="-1" strike="noStrike">
              <a:latin typeface="Arial"/>
            </a:endParaRPr>
          </a:p>
          <a:p>
            <a:pPr marL="354960">
              <a:lnSpc>
                <a:spcPts val="2594"/>
              </a:lnSpc>
              <a:tabLst>
                <a:tab algn="l" pos="354960"/>
                <a:tab algn="l" pos="355680"/>
              </a:tabLst>
            </a:pP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problemu.</a:t>
            </a:r>
            <a:endParaRPr b="0" lang="en-US" sz="2000" spc="-1" strike="noStrike">
              <a:latin typeface="Arial"/>
            </a:endParaRPr>
          </a:p>
          <a:p>
            <a:pPr marL="763920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</a:t>
            </a:r>
            <a:r>
              <a:rPr b="0" lang="sl-SI" sz="2000" spc="-7" strike="noStrike">
                <a:solidFill>
                  <a:srgbClr val="3366ff"/>
                </a:solidFill>
                <a:latin typeface="Calibri"/>
                <a:ea typeface="DejaVu Sans"/>
              </a:rPr>
              <a:t>Učna </a:t>
            </a:r>
            <a:r>
              <a:rPr b="0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množica </a:t>
            </a:r>
            <a:r>
              <a:rPr b="0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in </a:t>
            </a:r>
            <a:r>
              <a:rPr b="0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testna</a:t>
            </a:r>
            <a:r>
              <a:rPr b="0" lang="sl-SI" sz="2000" spc="-66" strike="noStrike">
                <a:solidFill>
                  <a:srgbClr val="3366ff"/>
                </a:solidFill>
                <a:latin typeface="Calibri"/>
                <a:ea typeface="DejaVu Sans"/>
              </a:rPr>
              <a:t> </a:t>
            </a:r>
            <a:r>
              <a:rPr b="0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množica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]</a:t>
            </a:r>
            <a:endParaRPr b="0" lang="en-US" sz="2000" spc="-1" strike="noStrike">
              <a:latin typeface="Arial"/>
            </a:endParaRPr>
          </a:p>
          <a:p>
            <a:pPr marL="763920">
              <a:lnSpc>
                <a:spcPct val="100000"/>
              </a:lnSpc>
              <a:spcBef>
                <a:spcPts val="6"/>
              </a:spcBef>
              <a:tabLst>
                <a:tab algn="l" pos="354960"/>
                <a:tab algn="l" pos="355680"/>
              </a:tabLst>
            </a:pPr>
            <a:endParaRPr b="0" lang="en-US" sz="2000" spc="-1" strike="noStrike">
              <a:latin typeface="Arial"/>
            </a:endParaRPr>
          </a:p>
          <a:p>
            <a:pPr marL="355680" indent="-342360">
              <a:lnSpc>
                <a:spcPct val="100000"/>
              </a:lnSpc>
              <a:buClr>
                <a:srgbClr val="edebe0"/>
              </a:buClr>
              <a:buSzPct val="69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000" spc="-15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Podatki </a:t>
            </a:r>
            <a:r>
              <a:rPr b="0" lang="sl-SI" sz="2000" spc="-12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morajo </a:t>
            </a:r>
            <a:r>
              <a:rPr b="0" lang="sl-SI" sz="2000" spc="-7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biti</a:t>
            </a:r>
            <a:r>
              <a:rPr b="0" lang="sl-SI" sz="2000" spc="-21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 </a:t>
            </a:r>
            <a:r>
              <a:rPr b="0" lang="sl-SI" sz="2000" spc="-12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normalizirani.</a:t>
            </a:r>
            <a:endParaRPr b="0" lang="en-US" sz="2000" spc="-1" strike="noStrike">
              <a:latin typeface="Arial"/>
            </a:endParaRPr>
          </a:p>
          <a:p>
            <a:pPr marL="216360">
              <a:lnSpc>
                <a:spcPts val="2591"/>
              </a:lnSpc>
              <a:tabLst>
                <a:tab algn="l" pos="354960"/>
                <a:tab algn="l" pos="355680"/>
              </a:tabLst>
            </a:pP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(t.j.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vse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vrednosti atributov 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(značilk) v </a:t>
            </a:r>
            <a:r>
              <a:rPr b="0" lang="sl-SI" sz="2000" spc="-15" strike="noStrike">
                <a:solidFill>
                  <a:srgbClr val="000000"/>
                </a:solidFill>
                <a:latin typeface="Calibri"/>
                <a:ea typeface="DejaVu Sans"/>
              </a:rPr>
              <a:t>podatkovni 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bazi</a:t>
            </a:r>
            <a:r>
              <a:rPr b="0" lang="sl-SI" sz="20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se</a:t>
            </a:r>
            <a:endParaRPr b="0" lang="en-US" sz="2000" spc="-1" strike="noStrike">
              <a:latin typeface="Arial"/>
            </a:endParaRPr>
          </a:p>
          <a:p>
            <a:pPr marL="354960">
              <a:lnSpc>
                <a:spcPts val="2591"/>
              </a:lnSpc>
              <a:tabLst>
                <a:tab algn="l" pos="354960"/>
                <a:tab algn="l" pos="355680"/>
              </a:tabLst>
            </a:pP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prilagodijo na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interval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[0,1] 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ali</a:t>
            </a:r>
            <a:r>
              <a:rPr b="0" lang="sl-SI" sz="20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[-1,1])</a:t>
            </a:r>
            <a:endParaRPr b="0" lang="en-US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0" lang="sl-SI" sz="2000" spc="-15" strike="noStrike">
                <a:solidFill>
                  <a:srgbClr val="3366ff"/>
                </a:solidFill>
                <a:latin typeface="Calibri"/>
                <a:ea typeface="DejaVu Sans"/>
              </a:rPr>
              <a:t>Nevronska </a:t>
            </a:r>
            <a:r>
              <a:rPr b="0" lang="sl-SI" sz="2000" spc="-21" strike="noStrike">
                <a:solidFill>
                  <a:srgbClr val="3366ff"/>
                </a:solidFill>
                <a:latin typeface="Calibri"/>
                <a:ea typeface="DejaVu Sans"/>
              </a:rPr>
              <a:t>mreža lahko </a:t>
            </a:r>
            <a:r>
              <a:rPr b="0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dela </a:t>
            </a:r>
            <a:r>
              <a:rPr b="0" lang="sl-SI" sz="2000" spc="-7" strike="noStrike">
                <a:solidFill>
                  <a:srgbClr val="3366ff"/>
                </a:solidFill>
                <a:latin typeface="Calibri"/>
                <a:ea typeface="DejaVu Sans"/>
              </a:rPr>
              <a:t>s podatki </a:t>
            </a:r>
            <a:r>
              <a:rPr b="0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v </a:t>
            </a:r>
            <a:r>
              <a:rPr b="0" lang="sl-SI" sz="2000" spc="-7" strike="noStrike">
                <a:solidFill>
                  <a:srgbClr val="3366ff"/>
                </a:solidFill>
                <a:latin typeface="Calibri"/>
                <a:ea typeface="DejaVu Sans"/>
              </a:rPr>
              <a:t>obsegu (0,1) </a:t>
            </a:r>
            <a:r>
              <a:rPr b="0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ali</a:t>
            </a:r>
            <a:r>
              <a:rPr b="0" lang="sl-SI" sz="2000" spc="1" strike="noStrike">
                <a:solidFill>
                  <a:srgbClr val="3366ff"/>
                </a:solidFill>
                <a:latin typeface="Calibri"/>
                <a:ea typeface="DejaVu Sans"/>
              </a:rPr>
              <a:t> </a:t>
            </a:r>
            <a:r>
              <a:rPr b="0" lang="sl-SI" sz="2000" spc="-7" strike="noStrike">
                <a:solidFill>
                  <a:srgbClr val="3366ff"/>
                </a:solidFill>
                <a:latin typeface="Calibri"/>
                <a:ea typeface="DejaVu Sans"/>
              </a:rPr>
              <a:t>(-1,1).</a:t>
            </a:r>
            <a:endParaRPr b="0" lang="en-US" sz="2000" spc="-1" strike="noStrike">
              <a:latin typeface="Arial"/>
            </a:endParaRPr>
          </a:p>
          <a:p>
            <a:pPr marL="354960" indent="-341640">
              <a:lnSpc>
                <a:spcPct val="100000"/>
              </a:lnSpc>
              <a:buClr>
                <a:srgbClr val="edebe0"/>
              </a:buClr>
              <a:buSzPct val="69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000" spc="-602" strike="noStrike" u="heavy">
                <a:solidFill>
                  <a:srgbClr val="ff3300"/>
                </a:solidFill>
                <a:uFillTx/>
                <a:latin typeface="Times New Roman"/>
                <a:ea typeface="DejaVu Sans"/>
              </a:rPr>
              <a:t> </a:t>
            </a:r>
            <a:r>
              <a:rPr b="0" lang="sl-SI" sz="2000" spc="-1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Ločimo </a:t>
            </a:r>
            <a:r>
              <a:rPr b="0" lang="sl-SI" sz="2000" spc="-15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dva </a:t>
            </a:r>
            <a:r>
              <a:rPr b="0" lang="sl-SI" sz="2000" spc="-7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osnovna normalizacijska</a:t>
            </a:r>
            <a:r>
              <a:rPr b="0" lang="sl-SI" sz="2000" spc="-100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 </a:t>
            </a:r>
            <a:r>
              <a:rPr b="0" lang="sl-SI" sz="2000" spc="-15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postopka</a:t>
            </a:r>
            <a:endParaRPr b="0" lang="en-US" sz="2000" spc="-1" strike="noStrike">
              <a:latin typeface="Arial"/>
            </a:endParaRPr>
          </a:p>
          <a:p>
            <a:pPr marL="490680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[1]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Max-Min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normalizacija</a:t>
            </a:r>
            <a:endParaRPr b="0" lang="en-US" sz="2000" spc="-1" strike="noStrike">
              <a:latin typeface="Arial"/>
            </a:endParaRPr>
          </a:p>
          <a:p>
            <a:pPr marL="490680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[2] Normalizacija 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z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decimalnim</a:t>
            </a:r>
            <a:r>
              <a:rPr b="0" lang="sl-SI" sz="20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skaliranjem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bject 4"/>
          <p:cNvSpPr/>
          <p:nvPr/>
        </p:nvSpPr>
        <p:spPr>
          <a:xfrm>
            <a:off x="612720" y="6356520"/>
            <a:ext cx="1980360" cy="39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80360">
              <a:lnSpc>
                <a:spcPts val="1239"/>
              </a:lnSpc>
            </a:pPr>
            <a:fld id="{417AAE9B-BA4B-473A-B564-A1B728DD15B2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1</a:t>
            </a:fld>
            <a:endParaRPr b="0" lang="en-US" sz="1400" spc="-1" strike="noStrike">
              <a:latin typeface="Arial"/>
            </a:endParaRPr>
          </a:p>
        </p:txBody>
      </p:sp>
      <p:sp>
        <p:nvSpPr>
          <p:cNvPr id="174" name="object 2"/>
          <p:cNvSpPr/>
          <p:nvPr/>
        </p:nvSpPr>
        <p:spPr>
          <a:xfrm>
            <a:off x="457200" y="-213120"/>
            <a:ext cx="8228880" cy="13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0600" bIns="0" anchor="b">
            <a:noAutofit/>
          </a:bodyPr>
          <a:p>
            <a:pPr marL="2374200">
              <a:lnSpc>
                <a:spcPct val="100000"/>
              </a:lnSpc>
            </a:pPr>
            <a:r>
              <a:rPr b="0" lang="sl-SI" sz="3600" spc="-1" strike="noStrike">
                <a:solidFill>
                  <a:srgbClr val="464653"/>
                </a:solidFill>
                <a:latin typeface="Calibri"/>
              </a:rPr>
              <a:t>Nevronska</a:t>
            </a:r>
            <a:r>
              <a:rPr b="0" lang="sl-SI" sz="3600" spc="-80" strike="noStrike">
                <a:solidFill>
                  <a:srgbClr val="464653"/>
                </a:solidFill>
                <a:latin typeface="Calibri"/>
              </a:rPr>
              <a:t> </a:t>
            </a:r>
            <a:r>
              <a:rPr b="0" lang="sl-SI" sz="3600" spc="-1" strike="noStrike">
                <a:solidFill>
                  <a:srgbClr val="464653"/>
                </a:solidFill>
                <a:latin typeface="Calibri"/>
              </a:rPr>
              <a:t>mreža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5" name="object 3"/>
          <p:cNvSpPr/>
          <p:nvPr/>
        </p:nvSpPr>
        <p:spPr>
          <a:xfrm>
            <a:off x="762840" y="1737000"/>
            <a:ext cx="7533000" cy="397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55680" indent="-342360">
              <a:lnSpc>
                <a:spcPct val="90000"/>
              </a:lnSpc>
              <a:buClr>
                <a:srgbClr val="cccc99"/>
              </a:buClr>
              <a:buSzPct val="70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3366ff"/>
                </a:solidFill>
                <a:latin typeface="Arial"/>
                <a:ea typeface="DejaVu Sans"/>
              </a:rPr>
              <a:t>Nevronska mreža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se uči s prilagajanjem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uteži  tako,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da je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sposobna pravilno klasificirati 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podatke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učne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množice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 nato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po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testni fazi  tudi neznane</a:t>
            </a:r>
            <a:r>
              <a:rPr b="0" lang="sl-SI" sz="2800" spc="-8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podatke.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tabLst>
                <a:tab algn="l" pos="354960"/>
                <a:tab algn="l" pos="355680"/>
              </a:tabLst>
            </a:pPr>
            <a:endParaRPr b="0" lang="en-US" sz="2800" spc="-1" strike="noStrike">
              <a:latin typeface="Arial"/>
            </a:endParaRPr>
          </a:p>
          <a:p>
            <a:pPr marL="355680" indent="-342360">
              <a:lnSpc>
                <a:spcPts val="3030"/>
              </a:lnSpc>
              <a:buClr>
                <a:srgbClr val="cccc99"/>
              </a:buClr>
              <a:buSzPct val="70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ff3300"/>
                </a:solidFill>
                <a:latin typeface="Arial"/>
                <a:ea typeface="DejaVu Sans"/>
              </a:rPr>
              <a:t>Nevronska mreža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potrebuje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dalj časa za 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učenje.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algn="l" pos="354960"/>
                <a:tab algn="l" pos="355680"/>
              </a:tabLst>
            </a:pPr>
            <a:endParaRPr b="0" lang="en-US" sz="2800" spc="-1" strike="noStrike">
              <a:latin typeface="Arial"/>
            </a:endParaRPr>
          </a:p>
          <a:p>
            <a:pPr marL="355680" indent="-342360">
              <a:lnSpc>
                <a:spcPts val="3189"/>
              </a:lnSpc>
              <a:buClr>
                <a:srgbClr val="cccc99"/>
              </a:buClr>
              <a:buSzPct val="70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800" spc="-1" strike="noStrike">
                <a:solidFill>
                  <a:srgbClr val="ff3300"/>
                </a:solidFill>
                <a:latin typeface="Arial"/>
                <a:ea typeface="DejaVu Sans"/>
              </a:rPr>
              <a:t>Nevronska mreža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ima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visoko toleranco</a:t>
            </a:r>
            <a:r>
              <a:rPr b="0" lang="sl-SI" sz="280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za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zašumljene in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nepopolne</a:t>
            </a:r>
            <a:r>
              <a:rPr b="0" lang="sl-SI" sz="2800" spc="4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podatke.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bject 4"/>
          <p:cNvSpPr/>
          <p:nvPr/>
        </p:nvSpPr>
        <p:spPr>
          <a:xfrm>
            <a:off x="612720" y="6356520"/>
            <a:ext cx="1980360" cy="39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80360">
              <a:lnSpc>
                <a:spcPts val="1239"/>
              </a:lnSpc>
            </a:pPr>
            <a:fld id="{1E579F6B-DAB9-42C5-B821-1FD1E06C7ECF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1</a:t>
            </a:fld>
            <a:endParaRPr b="0" lang="en-US" sz="1400" spc="-1" strike="noStrike">
              <a:latin typeface="Arial"/>
            </a:endParaRPr>
          </a:p>
        </p:txBody>
      </p:sp>
      <p:sp>
        <p:nvSpPr>
          <p:cNvPr id="177" name="object 2"/>
          <p:cNvSpPr/>
          <p:nvPr/>
        </p:nvSpPr>
        <p:spPr>
          <a:xfrm>
            <a:off x="457200" y="-216000"/>
            <a:ext cx="8228880" cy="13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3480" bIns="0" anchor="b">
            <a:noAutofit/>
          </a:bodyPr>
          <a:p>
            <a:pPr marL="572760">
              <a:lnSpc>
                <a:spcPct val="100000"/>
              </a:lnSpc>
            </a:pPr>
            <a:r>
              <a:rPr b="0" lang="sl-SI" sz="3600" spc="-7" strike="noStrike">
                <a:solidFill>
                  <a:srgbClr val="464653"/>
                </a:solidFill>
                <a:latin typeface="Franklin Gothic Book"/>
              </a:rPr>
              <a:t>Kaj </a:t>
            </a:r>
            <a:r>
              <a:rPr b="0" lang="sl-SI" sz="3600" spc="-1" strike="noStrike">
                <a:solidFill>
                  <a:srgbClr val="464653"/>
                </a:solidFill>
                <a:latin typeface="Franklin Gothic Book"/>
              </a:rPr>
              <a:t>potrebujemo </a:t>
            </a:r>
            <a:r>
              <a:rPr b="0" lang="sl-SI" sz="3600" spc="-7" strike="noStrike">
                <a:solidFill>
                  <a:srgbClr val="464653"/>
                </a:solidFill>
                <a:latin typeface="Franklin Gothic Book"/>
              </a:rPr>
              <a:t>za </a:t>
            </a:r>
            <a:r>
              <a:rPr b="0" lang="sl-SI" sz="3600" spc="-1" strike="noStrike">
                <a:solidFill>
                  <a:srgbClr val="464653"/>
                </a:solidFill>
                <a:latin typeface="Franklin Gothic Book"/>
              </a:rPr>
              <a:t>uporabo</a:t>
            </a:r>
            <a:r>
              <a:rPr b="0" lang="sl-SI" sz="3600" spc="-80" strike="noStrike">
                <a:solidFill>
                  <a:srgbClr val="464653"/>
                </a:solidFill>
                <a:latin typeface="Franklin Gothic Book"/>
              </a:rPr>
              <a:t> </a:t>
            </a:r>
            <a:r>
              <a:rPr b="0" lang="sl-SI" sz="3600" spc="-7" strike="noStrike">
                <a:solidFill>
                  <a:srgbClr val="464653"/>
                </a:solidFill>
                <a:latin typeface="Franklin Gothic Book"/>
              </a:rPr>
              <a:t>NM?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8" name="object 3"/>
          <p:cNvSpPr/>
          <p:nvPr/>
        </p:nvSpPr>
        <p:spPr>
          <a:xfrm>
            <a:off x="762840" y="1406880"/>
            <a:ext cx="6282000" cy="392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55680" indent="-342360">
              <a:lnSpc>
                <a:spcPct val="100000"/>
              </a:lnSpc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Določitev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ustreznih</a:t>
            </a:r>
            <a:r>
              <a:rPr b="0" lang="sl-SI" sz="2800" spc="-4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vhodov</a:t>
            </a:r>
            <a:endParaRPr b="0" lang="en-US" sz="2800" spc="-1" strike="noStrike">
              <a:latin typeface="Arial"/>
            </a:endParaRPr>
          </a:p>
          <a:p>
            <a:pPr marL="355680" indent="-342360">
              <a:lnSpc>
                <a:spcPts val="3195"/>
              </a:lnSpc>
              <a:spcBef>
                <a:spcPts val="334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Bazo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podatkov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za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učno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in testno</a:t>
            </a:r>
            <a:r>
              <a:rPr b="0" lang="sl-SI" sz="280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fazo</a:t>
            </a:r>
            <a:endParaRPr b="0" lang="en-US" sz="2800" spc="-1" strike="noStrike">
              <a:latin typeface="Arial"/>
            </a:endParaRPr>
          </a:p>
          <a:p>
            <a:pPr marL="355680">
              <a:lnSpc>
                <a:spcPts val="3195"/>
              </a:lnSpc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nevronske</a:t>
            </a:r>
            <a:r>
              <a:rPr b="0" lang="sl-SI" sz="2800" spc="-3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mreže.</a:t>
            </a:r>
            <a:endParaRPr b="0" lang="en-US" sz="2800" spc="-1" strike="noStrike">
              <a:latin typeface="Arial"/>
            </a:endParaRPr>
          </a:p>
          <a:p>
            <a:pPr marL="355680" indent="-342360">
              <a:lnSpc>
                <a:spcPts val="3019"/>
              </a:lnSpc>
              <a:spcBef>
                <a:spcPts val="720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Določitev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optimalnega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števila skritih 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vozlišč/nevronov.</a:t>
            </a:r>
            <a:endParaRPr b="0" lang="en-US" sz="2800" spc="-1" strike="noStrike">
              <a:latin typeface="Arial"/>
            </a:endParaRPr>
          </a:p>
          <a:p>
            <a:pPr marL="355680" indent="-342360">
              <a:lnSpc>
                <a:spcPct val="100000"/>
              </a:lnSpc>
              <a:spcBef>
                <a:spcPts val="295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Oceno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parametrov</a:t>
            </a:r>
            <a:r>
              <a:rPr b="0" lang="sl-SI" sz="2800" spc="-4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(učenje).</a:t>
            </a:r>
            <a:endParaRPr b="0" lang="en-US" sz="2800" spc="-1" strike="noStrike">
              <a:latin typeface="Arial"/>
            </a:endParaRPr>
          </a:p>
          <a:p>
            <a:pPr marL="355680" indent="-342360">
              <a:lnSpc>
                <a:spcPct val="100000"/>
              </a:lnSpc>
              <a:spcBef>
                <a:spcPts val="334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Oceno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zmogljivosti</a:t>
            </a:r>
            <a:r>
              <a:rPr b="0" lang="sl-SI" sz="2800" spc="-5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mreže.</a:t>
            </a:r>
            <a:endParaRPr b="0" lang="en-US" sz="2800" spc="-1" strike="noStrike">
              <a:latin typeface="Arial"/>
            </a:endParaRPr>
          </a:p>
          <a:p>
            <a:pPr marL="355680" indent="-342360">
              <a:lnSpc>
                <a:spcPts val="3195"/>
              </a:lnSpc>
              <a:spcBef>
                <a:spcPts val="334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Če zmogljivost ni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zadovoljiva,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potem</a:t>
            </a:r>
            <a:endParaRPr b="0" lang="en-US" sz="2800" spc="-1" strike="noStrike">
              <a:latin typeface="Arial"/>
            </a:endParaRPr>
          </a:p>
          <a:p>
            <a:pPr marL="355680">
              <a:lnSpc>
                <a:spcPts val="3195"/>
              </a:lnSpc>
              <a:tabLst>
                <a:tab algn="l" pos="354960"/>
                <a:tab algn="l" pos="355680"/>
              </a:tabLst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ponovimo predhodne</a:t>
            </a:r>
            <a:r>
              <a:rPr b="0" lang="sl-SI" sz="2800" spc="-5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točke.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bject 2"/>
          <p:cNvSpPr/>
          <p:nvPr/>
        </p:nvSpPr>
        <p:spPr>
          <a:xfrm>
            <a:off x="457200" y="-183600"/>
            <a:ext cx="8228880" cy="13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1080" bIns="0" anchor="b">
            <a:noAutofit/>
          </a:bodyPr>
          <a:p>
            <a:pPr marL="92880">
              <a:lnSpc>
                <a:spcPct val="100000"/>
              </a:lnSpc>
            </a:pPr>
            <a:r>
              <a:rPr b="0" lang="sl-SI" sz="3200" spc="-7" strike="noStrike">
                <a:solidFill>
                  <a:srgbClr val="464653"/>
                </a:solidFill>
                <a:latin typeface="Franklin Gothic Book"/>
              </a:rPr>
              <a:t>Osnovni elementi nevronskih</a:t>
            </a:r>
            <a:r>
              <a:rPr b="0" lang="sl-SI" sz="3200" spc="26" strike="noStrike">
                <a:solidFill>
                  <a:srgbClr val="464653"/>
                </a:solidFill>
                <a:latin typeface="Franklin Gothic Book"/>
              </a:rPr>
              <a:t> </a:t>
            </a:r>
            <a:r>
              <a:rPr b="0" lang="sl-SI" sz="3200" spc="-7" strike="noStrike">
                <a:solidFill>
                  <a:srgbClr val="464653"/>
                </a:solidFill>
                <a:latin typeface="Franklin Gothic Book"/>
              </a:rPr>
              <a:t>mrež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0" name="object 3"/>
          <p:cNvSpPr/>
          <p:nvPr/>
        </p:nvSpPr>
        <p:spPr>
          <a:xfrm>
            <a:off x="2124000" y="1413000"/>
            <a:ext cx="5246280" cy="3117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object 4"/>
          <p:cNvSpPr/>
          <p:nvPr/>
        </p:nvSpPr>
        <p:spPr>
          <a:xfrm>
            <a:off x="5724360" y="1773360"/>
            <a:ext cx="1223640" cy="553680"/>
          </a:xfrm>
          <a:custGeom>
            <a:avLst/>
            <a:gdLst/>
            <a:ahLst/>
            <a:rect l="l" t="t" r="r" b="b"/>
            <a:pathLst>
              <a:path w="1224279" h="554355">
                <a:moveTo>
                  <a:pt x="0" y="554037"/>
                </a:moveTo>
                <a:lnTo>
                  <a:pt x="1223962" y="554037"/>
                </a:lnTo>
                <a:lnTo>
                  <a:pt x="1223962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object 5"/>
          <p:cNvSpPr/>
          <p:nvPr/>
        </p:nvSpPr>
        <p:spPr>
          <a:xfrm>
            <a:off x="5712840" y="1758600"/>
            <a:ext cx="10990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sl-SI" sz="1800" spc="-26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ac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j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b="0" lang="sl-SI" sz="1800" spc="-41" strike="noStrike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funkcija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3" name="object 6"/>
          <p:cNvSpPr/>
          <p:nvPr/>
        </p:nvSpPr>
        <p:spPr>
          <a:xfrm>
            <a:off x="5867280" y="3789360"/>
            <a:ext cx="791640" cy="286920"/>
          </a:xfrm>
          <a:custGeom>
            <a:avLst/>
            <a:gdLst/>
            <a:ahLst/>
            <a:rect l="l" t="t" r="r" b="b"/>
            <a:pathLst>
              <a:path w="792479" h="287654">
                <a:moveTo>
                  <a:pt x="0" y="287337"/>
                </a:moveTo>
                <a:lnTo>
                  <a:pt x="792162" y="287337"/>
                </a:lnTo>
                <a:lnTo>
                  <a:pt x="792162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object 7"/>
          <p:cNvSpPr/>
          <p:nvPr/>
        </p:nvSpPr>
        <p:spPr>
          <a:xfrm>
            <a:off x="4788000" y="3141720"/>
            <a:ext cx="936000" cy="493200"/>
          </a:xfrm>
          <a:custGeom>
            <a:avLst/>
            <a:gdLst/>
            <a:ahLst/>
            <a:rect l="l" t="t" r="r" b="b"/>
            <a:pathLst>
              <a:path w="936625" h="494029">
                <a:moveTo>
                  <a:pt x="0" y="493712"/>
                </a:moveTo>
                <a:lnTo>
                  <a:pt x="936625" y="493712"/>
                </a:lnTo>
                <a:lnTo>
                  <a:pt x="936625" y="0"/>
                </a:lnTo>
                <a:lnTo>
                  <a:pt x="0" y="0"/>
                </a:lnTo>
                <a:lnTo>
                  <a:pt x="0" y="49371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object 8"/>
          <p:cNvSpPr/>
          <p:nvPr/>
        </p:nvSpPr>
        <p:spPr>
          <a:xfrm>
            <a:off x="2987640" y="4014720"/>
            <a:ext cx="1655280" cy="421560"/>
          </a:xfrm>
          <a:custGeom>
            <a:avLst/>
            <a:gdLst/>
            <a:ahLst/>
            <a:rect l="l" t="t" r="r" b="b"/>
            <a:pathLst>
              <a:path w="1656079" h="422275">
                <a:moveTo>
                  <a:pt x="0" y="422275"/>
                </a:moveTo>
                <a:lnTo>
                  <a:pt x="1655826" y="422275"/>
                </a:lnTo>
                <a:lnTo>
                  <a:pt x="1655826" y="0"/>
                </a:lnTo>
                <a:lnTo>
                  <a:pt x="0" y="0"/>
                </a:lnTo>
                <a:lnTo>
                  <a:pt x="0" y="42227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object 9"/>
          <p:cNvSpPr/>
          <p:nvPr/>
        </p:nvSpPr>
        <p:spPr>
          <a:xfrm>
            <a:off x="906120" y="3235320"/>
            <a:ext cx="7716960" cy="37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983160" algn="ctr">
              <a:lnSpc>
                <a:spcPct val="100000"/>
              </a:lnSpc>
            </a:pPr>
            <a:r>
              <a:rPr b="0" lang="sl-SI" sz="1800" spc="-26" strike="noStrike">
                <a:solidFill>
                  <a:srgbClr val="000000"/>
                </a:solidFill>
                <a:latin typeface="Calibri"/>
                <a:ea typeface="DejaVu Sans"/>
              </a:rPr>
              <a:t>Vsota</a:t>
            </a:r>
            <a:endParaRPr b="0" lang="en-US" sz="1800" spc="-1" strike="noStrike">
              <a:latin typeface="Arial"/>
            </a:endParaRPr>
          </a:p>
          <a:p>
            <a:pPr marL="983160">
              <a:lnSpc>
                <a:spcPct val="100000"/>
              </a:lnSpc>
              <a:spcBef>
                <a:spcPts val="20"/>
              </a:spcBef>
            </a:pPr>
            <a:endParaRPr b="0" lang="en-US" sz="1800" spc="-1" strike="noStrike">
              <a:latin typeface="Arial"/>
            </a:endParaRPr>
          </a:p>
          <a:p>
            <a:pPr marL="983160" algn="r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sl-SI" sz="1800" spc="-46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ag</a:t>
            </a:r>
            <a:endParaRPr b="0" lang="en-US" sz="1800" spc="-1" strike="noStrike">
              <a:latin typeface="Arial"/>
            </a:endParaRPr>
          </a:p>
          <a:p>
            <a:pPr marL="2082240">
              <a:lnSpc>
                <a:spcPct val="100000"/>
              </a:lnSpc>
              <a:spcBef>
                <a:spcPts val="181"/>
              </a:spcBef>
            </a:pP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Sinaptične</a:t>
            </a:r>
            <a:r>
              <a:rPr b="0" lang="sl-SI" sz="18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uteži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ts val="2140"/>
              </a:lnSpc>
              <a:spcBef>
                <a:spcPts val="354"/>
              </a:spcBef>
            </a:pPr>
            <a:r>
              <a:rPr b="0" i="1" lang="sl-SI" sz="1800" spc="-7" strike="noStrike">
                <a:solidFill>
                  <a:srgbClr val="0000ff"/>
                </a:solidFill>
                <a:latin typeface="Arial"/>
                <a:ea typeface="DejaVu Sans"/>
              </a:rPr>
              <a:t>Sinaptične </a:t>
            </a:r>
            <a:r>
              <a:rPr b="0" i="1" lang="sl-SI" sz="1800" spc="-12" strike="noStrike">
                <a:solidFill>
                  <a:srgbClr val="0000ff"/>
                </a:solidFill>
                <a:latin typeface="Arial"/>
                <a:ea typeface="DejaVu Sans"/>
              </a:rPr>
              <a:t>uteži: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Vrednosti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W1 </a:t>
            </a:r>
            <a:r>
              <a:rPr b="0" lang="sl-SI" sz="1800" spc="-52" strike="noStrike">
                <a:solidFill>
                  <a:srgbClr val="000000"/>
                </a:solidFill>
                <a:latin typeface="Calibri"/>
                <a:ea typeface="DejaVu Sans"/>
              </a:rPr>
              <a:t>,W2 ,W3 </a:t>
            </a:r>
            <a:r>
              <a:rPr b="0" lang="sl-SI" sz="1800" spc="-32" strike="noStrike">
                <a:solidFill>
                  <a:srgbClr val="000000"/>
                </a:solidFill>
                <a:latin typeface="Calibri"/>
                <a:ea typeface="DejaVu Sans"/>
              </a:rPr>
              <a:t>,…..,Wn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so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uteži povezane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z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vsakim  nevronom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za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določitev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moči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vhodnega vektorja 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X = [x1 x2</a:t>
            </a:r>
            <a:r>
              <a:rPr b="0" lang="sl-SI" sz="1800" spc="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x3…..,xn]</a:t>
            </a:r>
            <a:r>
              <a:rPr b="0" lang="sl-SI" sz="1800" spc="-1" strike="noStrike" baseline="25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ts val="2140"/>
              </a:lnSpc>
              <a:spcBef>
                <a:spcPts val="811"/>
              </a:spcBef>
              <a:tabLst>
                <a:tab algn="l" pos="685800"/>
              </a:tabLst>
            </a:pPr>
            <a:r>
              <a:rPr b="0" i="1" lang="sl-SI" sz="1800" spc="-7" strike="noStrike">
                <a:solidFill>
                  <a:srgbClr val="0000ff"/>
                </a:solidFill>
                <a:latin typeface="Arial"/>
                <a:ea typeface="DejaVu Sans"/>
              </a:rPr>
              <a:t>Prag:</a:t>
            </a:r>
            <a:r>
              <a:rPr b="0" i="1" lang="sl-SI" sz="1800" spc="-7" strike="noStrike">
                <a:solidFill>
                  <a:srgbClr val="0000ff"/>
                </a:solidFill>
                <a:latin typeface="Arial"/>
                <a:ea typeface="DejaVu Sans"/>
              </a:rPr>
              <a:t>	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Notranji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prag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nevrona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θ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predstavlja vrednost,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pri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kateri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se</a:t>
            </a:r>
            <a:r>
              <a:rPr b="0" lang="sl-SI" sz="1800" spc="13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aktivira</a:t>
            </a:r>
            <a:r>
              <a:rPr b="0" lang="sl-SI" sz="1800" spc="9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izhod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nevrona</a:t>
            </a:r>
            <a:r>
              <a:rPr b="0" lang="sl-SI" sz="18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</a:t>
            </a: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29"/>
              </a:spcBef>
              <a:tabLst>
                <a:tab algn="l" pos="685800"/>
              </a:tabLst>
            </a:pPr>
            <a:r>
              <a:rPr b="0" i="1" lang="sl-SI" sz="1800" spc="-7" strike="noStrike">
                <a:solidFill>
                  <a:srgbClr val="0000ff"/>
                </a:solidFill>
                <a:latin typeface="Arial"/>
                <a:ea typeface="DejaVu Sans"/>
              </a:rPr>
              <a:t>Aktivacijska funkcija: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Aktivacijska funkcija izvaja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določeno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matematično operacijo 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izhodnem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signalu.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Za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uporabo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možne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tudi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zahtevnejše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aktivacijske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funkcije,  Odvisno od </a:t>
            </a:r>
            <a:r>
              <a:rPr b="0" lang="sl-SI" sz="1800" spc="-21" strike="noStrike">
                <a:solidFill>
                  <a:srgbClr val="000000"/>
                </a:solidFill>
                <a:latin typeface="Calibri"/>
                <a:ea typeface="DejaVu Sans"/>
              </a:rPr>
              <a:t>vrste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problema,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ki </a:t>
            </a:r>
            <a:r>
              <a:rPr b="0" lang="sl-SI" sz="1800" spc="-21" strike="noStrike">
                <a:solidFill>
                  <a:srgbClr val="000000"/>
                </a:solidFill>
                <a:latin typeface="Calibri"/>
                <a:ea typeface="DejaVu Sans"/>
              </a:rPr>
              <a:t>ga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rešuje</a:t>
            </a:r>
            <a:r>
              <a:rPr b="0" lang="sl-SI" sz="1800" spc="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mreža.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7" name="object 10"/>
          <p:cNvSpPr/>
          <p:nvPr/>
        </p:nvSpPr>
        <p:spPr>
          <a:xfrm>
            <a:off x="612720" y="6356520"/>
            <a:ext cx="1980360" cy="39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80360">
              <a:lnSpc>
                <a:spcPts val="1239"/>
              </a:lnSpc>
            </a:pPr>
            <a:fld id="{D0CFC54B-1201-4D98-B1E0-7350CD7A83A7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1</a:t>
            </a:fld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13001</TotalTime>
  <Application>LibreOffice/7.1.7.2$Linux_X86_64 LibreOffice_project/10$Build-2</Application>
  <AppVersion>15.0000</AppVersion>
  <Words>1947</Words>
  <Paragraphs>425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2022-12-21T12:05:08Z</dcterms:modified>
  <cp:revision>705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6</vt:i4>
  </property>
  <property fmtid="{D5CDD505-2E9C-101B-9397-08002B2CF9AE}" pid="3" name="Notes">
    <vt:i4>2</vt:i4>
  </property>
  <property fmtid="{D5CDD505-2E9C-101B-9397-08002B2CF9AE}" pid="4" name="PresentationFormat">
    <vt:lpwstr>Diaprojekcija na zaslonu (4:3)</vt:lpwstr>
  </property>
  <property fmtid="{D5CDD505-2E9C-101B-9397-08002B2CF9AE}" pid="5" name="Slides">
    <vt:i4>43</vt:i4>
  </property>
</Properties>
</file>